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57" r:id="rId4"/>
    <p:sldId id="258" r:id="rId5"/>
    <p:sldId id="273" r:id="rId6"/>
    <p:sldId id="259" r:id="rId7"/>
    <p:sldId id="275" r:id="rId8"/>
    <p:sldId id="274" r:id="rId9"/>
    <p:sldId id="260" r:id="rId10"/>
    <p:sldId id="276" r:id="rId11"/>
    <p:sldId id="277" r:id="rId12"/>
    <p:sldId id="278" r:id="rId13"/>
    <p:sldId id="279" r:id="rId14"/>
    <p:sldId id="280" r:id="rId15"/>
    <p:sldId id="281" r:id="rId16"/>
  </p:sldIdLst>
  <p:sldSz cx="9144000" cy="5143500" type="screen16x9"/>
  <p:notesSz cx="6858000" cy="9144000"/>
  <p:embeddedFontLst>
    <p:embeddedFont>
      <p:font typeface="Raleway" panose="020B0604020202020204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Corbel" panose="020B0503020204020204" pitchFamily="34" charset="0"/>
      <p:regular r:id="rId26"/>
      <p:bold r:id="rId27"/>
      <p:italic r:id="rId28"/>
      <p:boldItalic r:id="rId29"/>
    </p:embeddedFont>
    <p:embeddedFont>
      <p:font typeface="Cutive" panose="020B0604020202020204" charset="0"/>
      <p:regular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Encode Sans SemiBold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F+u/Ta0AJvjErrNGW7jgamixk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094E"/>
    <a:srgbClr val="FFFFFF"/>
    <a:srgbClr val="F9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017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900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525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945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16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063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98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634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69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3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3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43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4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4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4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yiti Analytics Steamline Theme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93" name="Google Shape;93;p44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5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35"/>
          <p:cNvGrpSpPr/>
          <p:nvPr/>
        </p:nvGrpSpPr>
        <p:grpSpPr>
          <a:xfrm>
            <a:off x="830392" y="657856"/>
            <a:ext cx="745763" cy="45826"/>
            <a:chOff x="4580561" y="2589004"/>
            <a:chExt cx="1064464" cy="25200"/>
          </a:xfrm>
        </p:grpSpPr>
        <p:sp>
          <p:nvSpPr>
            <p:cNvPr id="19" name="Google Shape;19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35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5"/>
          <p:cNvSpPr txBox="1">
            <a:spLocks noGrp="1"/>
          </p:cNvSpPr>
          <p:nvPr>
            <p:ph type="body" idx="1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24" name="Google Shape;24;p35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6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36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7"/>
          <p:cNvGrpSpPr/>
          <p:nvPr/>
        </p:nvGrpSpPr>
        <p:grpSpPr>
          <a:xfrm>
            <a:off x="830392" y="719639"/>
            <a:ext cx="745763" cy="45826"/>
            <a:chOff x="4580561" y="2589004"/>
            <a:chExt cx="1064464" cy="25200"/>
          </a:xfrm>
        </p:grpSpPr>
        <p:sp>
          <p:nvSpPr>
            <p:cNvPr id="35" name="Google Shape;35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37"/>
          <p:cNvSpPr txBox="1">
            <a:spLocks noGrp="1"/>
          </p:cNvSpPr>
          <p:nvPr>
            <p:ph type="title"/>
          </p:nvPr>
        </p:nvSpPr>
        <p:spPr>
          <a:xfrm>
            <a:off x="729450" y="847034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body" idx="1"/>
          </p:nvPr>
        </p:nvSpPr>
        <p:spPr>
          <a:xfrm>
            <a:off x="729325" y="1607259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body" idx="2"/>
          </p:nvPr>
        </p:nvSpPr>
        <p:spPr>
          <a:xfrm>
            <a:off x="4643604" y="1607259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sp>
        <p:nvSpPr>
          <p:cNvPr id="41" name="Google Shape;41;p37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37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38"/>
          <p:cNvSpPr txBox="1">
            <a:spLocks noGrp="1"/>
          </p:cNvSpPr>
          <p:nvPr>
            <p:ph type="title"/>
          </p:nvPr>
        </p:nvSpPr>
        <p:spPr>
          <a:xfrm>
            <a:off x="729450" y="12424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8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50" name="Google Shape;50;p38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39"/>
          <p:cNvGrpSpPr/>
          <p:nvPr/>
        </p:nvGrpSpPr>
        <p:grpSpPr>
          <a:xfrm>
            <a:off x="802942" y="655806"/>
            <a:ext cx="745763" cy="45826"/>
            <a:chOff x="4580561" y="2589004"/>
            <a:chExt cx="1064464" cy="25200"/>
          </a:xfrm>
        </p:grpSpPr>
        <p:sp>
          <p:nvSpPr>
            <p:cNvPr id="54" name="Google Shape;54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39"/>
          <p:cNvSpPr txBox="1">
            <a:spLocks noGrp="1"/>
          </p:cNvSpPr>
          <p:nvPr>
            <p:ph type="title"/>
          </p:nvPr>
        </p:nvSpPr>
        <p:spPr>
          <a:xfrm>
            <a:off x="702550" y="78320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body" idx="1"/>
          </p:nvPr>
        </p:nvSpPr>
        <p:spPr>
          <a:xfrm>
            <a:off x="693775" y="224627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59" name="Google Shape;59;p39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0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4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4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67" name="Google Shape;67;p40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/>
          <p:nvPr/>
        </p:nvSpPr>
        <p:spPr>
          <a:xfrm>
            <a:off x="4575425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4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4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77" name="Google Shape;77;p41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81" name="Google Shape;81;p42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2" r="7558"/>
          <a:stretch/>
        </p:blipFill>
        <p:spPr>
          <a:xfrm>
            <a:off x="4851699" y="0"/>
            <a:ext cx="4292301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5443369" cy="51435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538975" y="1378450"/>
            <a:ext cx="4312724" cy="152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dirty="0" smtClean="0"/>
              <a:t>HAITIAN TUBES POPULARITY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dirty="0"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538975" y="2571750"/>
            <a:ext cx="2828169" cy="52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 dirty="0" smtClean="0">
                <a:latin typeface="Encode Sans SemiBold"/>
                <a:ea typeface="Encode Sans SemiBold"/>
                <a:cs typeface="Encode Sans SemiBold"/>
                <a:sym typeface="Encode Sans SemiBold"/>
              </a:rPr>
              <a:t>Analysis and Prediction</a:t>
            </a:r>
            <a:endParaRPr sz="1200" dirty="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pic>
        <p:nvPicPr>
          <p:cNvPr id="106" name="Google Shape;106;p1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4072" t="25632" r="9628" b="24481"/>
          <a:stretch/>
        </p:blipFill>
        <p:spPr>
          <a:xfrm>
            <a:off x="10788026" y="8728450"/>
            <a:ext cx="2216774" cy="10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4072" t="25632" r="9628" b="24481"/>
          <a:stretch/>
        </p:blipFill>
        <p:spPr>
          <a:xfrm>
            <a:off x="666984" y="4397252"/>
            <a:ext cx="1369288" cy="63323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7;p1"/>
          <p:cNvSpPr/>
          <p:nvPr/>
        </p:nvSpPr>
        <p:spPr>
          <a:xfrm>
            <a:off x="2036272" y="4397252"/>
            <a:ext cx="2983041" cy="633230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5;p1"/>
          <p:cNvSpPr txBox="1">
            <a:spLocks/>
          </p:cNvSpPr>
          <p:nvPr/>
        </p:nvSpPr>
        <p:spPr>
          <a:xfrm>
            <a:off x="2191144" y="4458437"/>
            <a:ext cx="2828169" cy="32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1100" dirty="0" err="1" smtClean="0">
                <a:latin typeface="Encode Sans SemiBold"/>
                <a:ea typeface="Encode Sans SemiBold"/>
                <a:cs typeface="Encode Sans SemiBold"/>
                <a:sym typeface="Encode Sans SemiBold"/>
              </a:rPr>
              <a:t>Ayiti</a:t>
            </a:r>
            <a:r>
              <a:rPr lang="en-US" sz="1100" dirty="0" smtClean="0">
                <a:latin typeface="Encode Sans SemiBold"/>
                <a:ea typeface="Encode Sans SemiBold"/>
                <a:cs typeface="Encode Sans SemiBold"/>
                <a:sym typeface="Encode Sans SemiBold"/>
              </a:rPr>
              <a:t>-Analytics bootcamp final project</a:t>
            </a:r>
            <a:endParaRPr lang="en-US" sz="900" dirty="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180386" y="4568578"/>
            <a:ext cx="0" cy="3584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05;p1"/>
          <p:cNvSpPr txBox="1">
            <a:spLocks/>
          </p:cNvSpPr>
          <p:nvPr/>
        </p:nvSpPr>
        <p:spPr>
          <a:xfrm>
            <a:off x="2191144" y="4613657"/>
            <a:ext cx="2828169" cy="4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1100" dirty="0" smtClean="0">
                <a:latin typeface="Century Gothic" panose="020B0502020202020204" pitchFamily="34" charset="0"/>
                <a:ea typeface="Encode Sans SemiBold"/>
                <a:cs typeface="Encode Sans SemiBold"/>
                <a:sym typeface="Encode Sans SemiBold"/>
              </a:rPr>
              <a:t>By Leon </a:t>
            </a:r>
            <a:r>
              <a:rPr lang="en-US" sz="1100" dirty="0" err="1" smtClean="0">
                <a:latin typeface="Century Gothic" panose="020B0502020202020204" pitchFamily="34" charset="0"/>
                <a:ea typeface="Encode Sans SemiBold"/>
                <a:cs typeface="Encode Sans SemiBold"/>
                <a:sym typeface="Encode Sans SemiBold"/>
              </a:rPr>
              <a:t>Lovensky</a:t>
            </a:r>
            <a:endParaRPr lang="en-US" sz="900" dirty="0">
              <a:latin typeface="Century Gothic" panose="020B0502020202020204" pitchFamily="34" charset="0"/>
              <a:ea typeface="Encode Sans SemiBold"/>
              <a:cs typeface="Encode Sans SemiBold"/>
              <a:sym typeface="Encode Sans Semi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210" y="292700"/>
            <a:ext cx="992505" cy="744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717017" y="751797"/>
            <a:ext cx="234516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 dirty="0" smtClean="0"/>
              <a:t>Data Exploration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285459" y="751796"/>
            <a:ext cx="5263117" cy="111953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1"/>
          <p:cNvSpPr txBox="1">
            <a:spLocks/>
          </p:cNvSpPr>
          <p:nvPr/>
        </p:nvSpPr>
        <p:spPr>
          <a:xfrm>
            <a:off x="3370520" y="776363"/>
            <a:ext cx="469959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SzPts val="1600"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Numbers of song over the years.- fig 2</a:t>
            </a:r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  <a:ea typeface="Encode Sans SemiBold"/>
              <a:cs typeface="Encode Sans SemiBold"/>
              <a:sym typeface="Encod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398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717017" y="751797"/>
            <a:ext cx="234516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 dirty="0" smtClean="0"/>
              <a:t>Data Exploration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264194" y="751797"/>
            <a:ext cx="5263117" cy="11726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1"/>
          <p:cNvSpPr txBox="1">
            <a:spLocks/>
          </p:cNvSpPr>
          <p:nvPr/>
        </p:nvSpPr>
        <p:spPr>
          <a:xfrm>
            <a:off x="3370519" y="802945"/>
            <a:ext cx="505046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SzPts val="1600"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Most popular song  sorted by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contents_Views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and year.- fig 3</a:t>
            </a:r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  <a:ea typeface="Encode Sans SemiBold"/>
              <a:cs typeface="Encode Sans SemiBold"/>
              <a:sym typeface="Encod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762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717017" y="751797"/>
            <a:ext cx="234516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 dirty="0" smtClean="0"/>
              <a:t>Data Exploration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264194" y="751797"/>
            <a:ext cx="4720857" cy="8537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1"/>
          <p:cNvSpPr txBox="1">
            <a:spLocks/>
          </p:cNvSpPr>
          <p:nvPr/>
        </p:nvSpPr>
        <p:spPr>
          <a:xfrm>
            <a:off x="3508742" y="911056"/>
            <a:ext cx="423176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SzPts val="1600"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Statistics</a:t>
            </a:r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  <a:ea typeface="Encode Sans SemiBold"/>
              <a:cs typeface="Encode Sans SemiBold"/>
              <a:sym typeface="Encod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061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717017" y="751797"/>
            <a:ext cx="234516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 dirty="0" smtClean="0"/>
              <a:t>Data Exploration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264194" y="751797"/>
            <a:ext cx="4720857" cy="853719"/>
          </a:xfrm>
          <a:prstGeom prst="rect">
            <a:avLst/>
          </a:prstGeom>
          <a:solidFill>
            <a:srgbClr val="A90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1"/>
          <p:cNvSpPr txBox="1">
            <a:spLocks/>
          </p:cNvSpPr>
          <p:nvPr/>
        </p:nvSpPr>
        <p:spPr>
          <a:xfrm>
            <a:off x="3349254" y="879617"/>
            <a:ext cx="423176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SzPts val="1600"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Features importance.- </a:t>
            </a:r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5" name="Google Shape;105;p1"/>
          <p:cNvSpPr txBox="1">
            <a:spLocks/>
          </p:cNvSpPr>
          <p:nvPr/>
        </p:nvSpPr>
        <p:spPr>
          <a:xfrm>
            <a:off x="3264192" y="1605516"/>
            <a:ext cx="423176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SzPts val="1600"/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rbel" panose="020B0503020204020204" pitchFamily="34" charset="0"/>
              </a:rPr>
              <a:t>Using Random forest</a:t>
            </a:r>
            <a:endParaRPr lang="en-US" sz="1400" b="1" dirty="0">
              <a:solidFill>
                <a:schemeClr val="bg2"/>
              </a:solidFill>
              <a:latin typeface="Corbel" panose="020B0503020204020204" pitchFamily="34" charset="0"/>
              <a:ea typeface="Encode Sans SemiBold"/>
              <a:cs typeface="Encode Sans SemiBold"/>
              <a:sym typeface="Encod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5622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717017" y="751797"/>
            <a:ext cx="234516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 dirty="0" err="1" smtClean="0"/>
              <a:t>Result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264194" y="751797"/>
            <a:ext cx="4720857" cy="853719"/>
          </a:xfrm>
          <a:prstGeom prst="rect">
            <a:avLst/>
          </a:prstGeom>
          <a:solidFill>
            <a:srgbClr val="A90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1"/>
          <p:cNvSpPr txBox="1">
            <a:spLocks/>
          </p:cNvSpPr>
          <p:nvPr/>
        </p:nvSpPr>
        <p:spPr>
          <a:xfrm>
            <a:off x="3349254" y="879617"/>
            <a:ext cx="423176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SzPts val="1600"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Model evaluation</a:t>
            </a:r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  <a:ea typeface="Encode Sans SemiBold"/>
              <a:cs typeface="Encode Sans SemiBold"/>
              <a:sym typeface="Encod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747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717017" y="751797"/>
            <a:ext cx="234516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 sz="2800" dirty="0" smtClean="0"/>
              <a:t>Conclusion</a:t>
            </a:r>
            <a:endParaRPr sz="2800" dirty="0"/>
          </a:p>
        </p:txBody>
      </p:sp>
      <p:sp>
        <p:nvSpPr>
          <p:cNvPr id="3" name="Rectangle 2"/>
          <p:cNvSpPr/>
          <p:nvPr/>
        </p:nvSpPr>
        <p:spPr>
          <a:xfrm>
            <a:off x="3264194" y="751797"/>
            <a:ext cx="4720857" cy="853719"/>
          </a:xfrm>
          <a:prstGeom prst="rect">
            <a:avLst/>
          </a:prstGeom>
          <a:solidFill>
            <a:srgbClr val="A90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1"/>
          <p:cNvSpPr txBox="1">
            <a:spLocks/>
          </p:cNvSpPr>
          <p:nvPr/>
        </p:nvSpPr>
        <p:spPr>
          <a:xfrm>
            <a:off x="3349254" y="879617"/>
            <a:ext cx="423176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SzPts val="1600"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Model evaluation</a:t>
            </a:r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  <a:ea typeface="Encode Sans SemiBold"/>
              <a:cs typeface="Encode Sans SemiBold"/>
              <a:sym typeface="Encod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0007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96094" y="1381426"/>
            <a:ext cx="1935126" cy="319057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2026828" y="545361"/>
            <a:ext cx="794711" cy="2473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04;p1"/>
          <p:cNvSpPr txBox="1">
            <a:spLocks/>
          </p:cNvSpPr>
          <p:nvPr/>
        </p:nvSpPr>
        <p:spPr>
          <a:xfrm>
            <a:off x="698462" y="687333"/>
            <a:ext cx="3310011" cy="47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ts val="4200"/>
            </a:pPr>
            <a:r>
              <a:rPr lang="en-US" sz="3200" dirty="0" smtClean="0"/>
              <a:t>BACKROUND …</a:t>
            </a:r>
            <a:endParaRPr lang="en-US" sz="3200" dirty="0"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2502" y="1381426"/>
            <a:ext cx="1935126" cy="3190574"/>
          </a:xfrm>
          <a:prstGeom prst="rect">
            <a:avLst/>
          </a:prstGeom>
          <a:solidFill>
            <a:srgbClr val="A90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4978495" y="2915777"/>
            <a:ext cx="675167" cy="26372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105;p1"/>
          <p:cNvSpPr txBox="1">
            <a:spLocks/>
          </p:cNvSpPr>
          <p:nvPr/>
        </p:nvSpPr>
        <p:spPr>
          <a:xfrm>
            <a:off x="3296094" y="2045960"/>
            <a:ext cx="1998914" cy="184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SzPts val="1600"/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Important</a:t>
            </a:r>
          </a:p>
          <a:p>
            <a:pPr marL="0" indent="0">
              <a:lnSpc>
                <a:spcPct val="100000"/>
              </a:lnSpc>
              <a:buSzPts val="1600"/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Corbel" panose="020B0503020204020204" pitchFamily="34" charset="0"/>
                <a:ea typeface="Encode Sans SemiBold"/>
                <a:cs typeface="Encode Sans SemiBold"/>
                <a:sym typeface="Encode Sans SemiBold"/>
              </a:rPr>
              <a:t>Part of the  country economy</a:t>
            </a:r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09686" y="1381425"/>
            <a:ext cx="2307262" cy="221237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05;p1"/>
          <p:cNvSpPr txBox="1">
            <a:spLocks/>
          </p:cNvSpPr>
          <p:nvPr/>
        </p:nvSpPr>
        <p:spPr>
          <a:xfrm>
            <a:off x="5709685" y="1285734"/>
            <a:ext cx="2307263" cy="184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SzPts val="1600"/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Many concerned stakeholder</a:t>
            </a:r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934202" y="482051"/>
            <a:ext cx="675167" cy="2473915"/>
          </a:xfrm>
          <a:prstGeom prst="rect">
            <a:avLst/>
          </a:prstGeom>
          <a:solidFill>
            <a:srgbClr val="A90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05;p1"/>
          <p:cNvSpPr txBox="1">
            <a:spLocks/>
          </p:cNvSpPr>
          <p:nvPr/>
        </p:nvSpPr>
        <p:spPr>
          <a:xfrm>
            <a:off x="1244010" y="1509017"/>
            <a:ext cx="1690576" cy="184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SzPts val="1600"/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Music is integral part of our life</a:t>
            </a:r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  <a:ea typeface="Encode Sans SemiBold"/>
              <a:cs typeface="Encode Sans SemiBold"/>
              <a:sym typeface="Encod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631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94" y="2227876"/>
            <a:ext cx="962292" cy="962292"/>
          </a:xfrm>
          <a:prstGeom prst="rect">
            <a:avLst/>
          </a:prstGeom>
        </p:spPr>
      </p:pic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 dirty="0" err="1" smtClean="0"/>
              <a:t>Concerned</a:t>
            </a:r>
            <a:r>
              <a:rPr lang="fr-CA" dirty="0" smtClean="0"/>
              <a:t> </a:t>
            </a:r>
            <a:r>
              <a:rPr lang="fr-CA" dirty="0" err="1" smtClean="0"/>
              <a:t>Stakeholder</a:t>
            </a:r>
            <a:endParaRPr dirty="0"/>
          </a:p>
        </p:txBody>
      </p:sp>
      <p:sp>
        <p:nvSpPr>
          <p:cNvPr id="114" name="Google Shape;114;p2"/>
          <p:cNvSpPr txBox="1"/>
          <p:nvPr/>
        </p:nvSpPr>
        <p:spPr>
          <a:xfrm>
            <a:off x="1074312" y="2988553"/>
            <a:ext cx="1577815" cy="403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Venues Owner</a:t>
            </a:r>
            <a:endParaRPr sz="1600" b="1" i="0" u="none" strike="noStrike" cap="none" dirty="0">
              <a:solidFill>
                <a:schemeClr val="accent2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114;p2"/>
          <p:cNvSpPr txBox="1"/>
          <p:nvPr/>
        </p:nvSpPr>
        <p:spPr>
          <a:xfrm>
            <a:off x="3161142" y="2873623"/>
            <a:ext cx="1577815" cy="403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Music</a:t>
            </a:r>
            <a:r>
              <a:rPr lang="en-US" sz="1600" b="0" i="0" u="none" strike="noStrike" cap="none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i="0" u="none" strike="noStrike" cap="none" dirty="0" smtClean="0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distributors</a:t>
            </a:r>
            <a:endParaRPr sz="1400" b="0" i="0" u="none" strike="noStrike" cap="none" dirty="0">
              <a:solidFill>
                <a:schemeClr val="accent2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14;p2"/>
          <p:cNvSpPr txBox="1"/>
          <p:nvPr/>
        </p:nvSpPr>
        <p:spPr>
          <a:xfrm>
            <a:off x="5421953" y="3031086"/>
            <a:ext cx="819360" cy="403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Artists</a:t>
            </a:r>
            <a:endParaRPr sz="1400" b="0" i="0" u="none" strike="noStrike" cap="none" dirty="0">
              <a:solidFill>
                <a:schemeClr val="accent2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114;p2"/>
          <p:cNvSpPr txBox="1"/>
          <p:nvPr/>
        </p:nvSpPr>
        <p:spPr>
          <a:xfrm>
            <a:off x="7031014" y="3031085"/>
            <a:ext cx="1209344" cy="403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Producers</a:t>
            </a:r>
            <a:endParaRPr sz="1400" b="0" i="0" u="none" strike="noStrike" cap="none" dirty="0">
              <a:solidFill>
                <a:schemeClr val="accent2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644" y="2062414"/>
            <a:ext cx="1170286" cy="1170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4" y="2227875"/>
            <a:ext cx="878603" cy="878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142" y="2062414"/>
            <a:ext cx="1012825" cy="101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332" y="1911499"/>
            <a:ext cx="4808668" cy="2704876"/>
          </a:xfrm>
          <a:prstGeom prst="rect">
            <a:avLst/>
          </a:prstGeom>
        </p:spPr>
      </p:pic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 dirty="0" err="1" smtClean="0"/>
              <a:t>Hypothesis</a:t>
            </a:r>
            <a:r>
              <a:rPr lang="fr-CA" dirty="0" smtClean="0"/>
              <a:t> and </a:t>
            </a:r>
            <a:r>
              <a:rPr lang="fr-CA" dirty="0" err="1" smtClean="0"/>
              <a:t>desired</a:t>
            </a:r>
            <a:r>
              <a:rPr lang="fr-CA" dirty="0" smtClean="0"/>
              <a:t> </a:t>
            </a:r>
            <a:r>
              <a:rPr lang="fr-CA" dirty="0" err="1" smtClean="0"/>
              <a:t>Outcomes</a:t>
            </a:r>
            <a:endParaRPr dirty="0"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729450" y="1729449"/>
            <a:ext cx="5337863" cy="134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CA" sz="1600" dirty="0" err="1" smtClean="0">
                <a:solidFill>
                  <a:schemeClr val="bg2"/>
                </a:solidFill>
              </a:rPr>
              <a:t>Understand</a:t>
            </a:r>
            <a:r>
              <a:rPr lang="fr-CA" sz="1600" dirty="0" smtClean="0">
                <a:solidFill>
                  <a:schemeClr val="bg2"/>
                </a:solidFill>
              </a:rPr>
              <a:t> </a:t>
            </a:r>
            <a:r>
              <a:rPr lang="fr-CA" sz="1600" dirty="0" err="1" smtClean="0">
                <a:solidFill>
                  <a:schemeClr val="bg2"/>
                </a:solidFill>
              </a:rPr>
              <a:t>which</a:t>
            </a:r>
            <a:r>
              <a:rPr lang="fr-CA" sz="1600" dirty="0" smtClean="0">
                <a:solidFill>
                  <a:schemeClr val="bg2"/>
                </a:solidFill>
              </a:rPr>
              <a:t> </a:t>
            </a:r>
            <a:r>
              <a:rPr lang="fr-CA" sz="1600" dirty="0" err="1" smtClean="0">
                <a:solidFill>
                  <a:schemeClr val="bg2"/>
                </a:solidFill>
              </a:rPr>
              <a:t>feature</a:t>
            </a:r>
            <a:r>
              <a:rPr lang="fr-CA" sz="1600" dirty="0" smtClean="0">
                <a:solidFill>
                  <a:schemeClr val="bg2"/>
                </a:solidFill>
              </a:rPr>
              <a:t> of a </a:t>
            </a:r>
            <a:r>
              <a:rPr lang="fr-CA" sz="1600" dirty="0" err="1" smtClean="0">
                <a:solidFill>
                  <a:schemeClr val="bg2"/>
                </a:solidFill>
              </a:rPr>
              <a:t>song</a:t>
            </a:r>
            <a:r>
              <a:rPr lang="fr-CA" sz="1600" dirty="0" smtClean="0">
                <a:solidFill>
                  <a:schemeClr val="bg2"/>
                </a:solidFill>
              </a:rPr>
              <a:t> are important to </a:t>
            </a:r>
            <a:r>
              <a:rPr lang="fr-CA" sz="1600" dirty="0" err="1" smtClean="0">
                <a:solidFill>
                  <a:schemeClr val="bg2"/>
                </a:solidFill>
              </a:rPr>
              <a:t>predict</a:t>
            </a:r>
            <a:r>
              <a:rPr lang="fr-CA" sz="1600" dirty="0" smtClean="0">
                <a:solidFill>
                  <a:schemeClr val="bg2"/>
                </a:solidFill>
              </a:rPr>
              <a:t> the </a:t>
            </a:r>
            <a:r>
              <a:rPr lang="fr-CA" sz="1600" dirty="0" err="1" smtClean="0">
                <a:solidFill>
                  <a:schemeClr val="bg2"/>
                </a:solidFill>
              </a:rPr>
              <a:t>song</a:t>
            </a:r>
            <a:r>
              <a:rPr lang="fr-CA" sz="1600" dirty="0" smtClean="0">
                <a:solidFill>
                  <a:schemeClr val="bg2"/>
                </a:solidFill>
              </a:rPr>
              <a:t> </a:t>
            </a:r>
            <a:r>
              <a:rPr lang="fr-CA" sz="1600" dirty="0" err="1" smtClean="0">
                <a:solidFill>
                  <a:schemeClr val="bg2"/>
                </a:solidFill>
              </a:rPr>
              <a:t>popularity</a:t>
            </a:r>
            <a:endParaRPr sz="1600" dirty="0">
              <a:solidFill>
                <a:schemeClr val="bg2"/>
              </a:solidFill>
            </a:endParaRPr>
          </a:p>
        </p:txBody>
      </p:sp>
      <p:sp>
        <p:nvSpPr>
          <p:cNvPr id="5" name="Google Shape;120;p3"/>
          <p:cNvSpPr txBox="1">
            <a:spLocks/>
          </p:cNvSpPr>
          <p:nvPr/>
        </p:nvSpPr>
        <p:spPr>
          <a:xfrm>
            <a:off x="729449" y="2925341"/>
            <a:ext cx="5337863" cy="134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600" dirty="0" smtClean="0">
                <a:solidFill>
                  <a:schemeClr val="bg2"/>
                </a:solidFill>
              </a:rPr>
              <a:t>Using song features, build a model </a:t>
            </a:r>
            <a:r>
              <a:rPr lang="en-US" sz="1600" dirty="0" err="1" smtClean="0">
                <a:solidFill>
                  <a:schemeClr val="bg2"/>
                </a:solidFill>
              </a:rPr>
              <a:t>whiich</a:t>
            </a:r>
            <a:r>
              <a:rPr lang="en-US" sz="1600" dirty="0" smtClean="0">
                <a:solidFill>
                  <a:schemeClr val="bg2"/>
                </a:solidFill>
              </a:rPr>
              <a:t> can predict if a given song will be above or below the mean of song popularity scores of the data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 dirty="0" smtClean="0"/>
              <a:t>Data</a:t>
            </a:r>
            <a:endParaRPr dirty="0"/>
          </a:p>
        </p:txBody>
      </p:sp>
      <p:sp>
        <p:nvSpPr>
          <p:cNvPr id="114" name="Google Shape;114;p2"/>
          <p:cNvSpPr txBox="1"/>
          <p:nvPr/>
        </p:nvSpPr>
        <p:spPr>
          <a:xfrm>
            <a:off x="1977954" y="2873624"/>
            <a:ext cx="2694424" cy="403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 err="1" smtClean="0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Youtube</a:t>
            </a:r>
            <a:r>
              <a:rPr lang="en-US" sz="2400" b="0" i="0" u="none" strike="noStrike" cap="none" dirty="0" smtClean="0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Data </a:t>
            </a:r>
            <a:r>
              <a:rPr lang="en-US" sz="2400" b="0" i="0" u="none" strike="noStrike" cap="none" dirty="0" err="1" smtClean="0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endParaRPr lang="en-US" sz="2400" b="0" i="0" u="none" strike="noStrike" cap="none" dirty="0" smtClean="0">
              <a:solidFill>
                <a:schemeClr val="accent2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90 Channels exported</a:t>
            </a:r>
            <a:endParaRPr sz="2400" b="1" i="0" u="none" strike="noStrike" cap="none" dirty="0">
              <a:solidFill>
                <a:schemeClr val="accent2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114;p2"/>
          <p:cNvSpPr txBox="1"/>
          <p:nvPr/>
        </p:nvSpPr>
        <p:spPr>
          <a:xfrm>
            <a:off x="5355702" y="2840571"/>
            <a:ext cx="1577815" cy="403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Instagram </a:t>
            </a:r>
            <a:r>
              <a:rPr lang="en-US" sz="2400" b="0" i="0" u="none" strike="noStrike" cap="none" dirty="0" err="1" smtClean="0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endParaRPr sz="2000" b="0" i="0" u="none" strike="noStrike" cap="none" dirty="0">
              <a:solidFill>
                <a:schemeClr val="accent2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455" y1="36854" x2="40455" y2="36854"/>
                        <a14:foregroundMark x1="40455" y1="42135" x2="64773" y2="456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482" y="1075128"/>
            <a:ext cx="1987384" cy="19670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22" b="94878" l="1429" r="99643">
                        <a14:foregroundMark x1="54643" y1="51455" x2="54643" y2="51455"/>
                        <a14:foregroundMark x1="57500" y1="58207" x2="57500" y2="582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91" y="1172072"/>
            <a:ext cx="1861070" cy="19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1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9;p3"/>
          <p:cNvSpPr txBox="1">
            <a:spLocks/>
          </p:cNvSpPr>
          <p:nvPr/>
        </p:nvSpPr>
        <p:spPr>
          <a:xfrm>
            <a:off x="666697" y="69022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CA" dirty="0" smtClean="0"/>
              <a:t>Data </a:t>
            </a:r>
            <a:r>
              <a:rPr lang="fr-CA" dirty="0" err="1" smtClean="0"/>
              <a:t>processing</a:t>
            </a:r>
            <a:endParaRPr lang="fr-CA" dirty="0"/>
          </a:p>
        </p:txBody>
      </p:sp>
      <p:sp>
        <p:nvSpPr>
          <p:cNvPr id="5" name="Google Shape;120;p3"/>
          <p:cNvSpPr txBox="1">
            <a:spLocks noGrp="1"/>
          </p:cNvSpPr>
          <p:nvPr>
            <p:ph type="body" idx="1"/>
          </p:nvPr>
        </p:nvSpPr>
        <p:spPr>
          <a:xfrm>
            <a:off x="666698" y="1352931"/>
            <a:ext cx="4593792" cy="134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fr-CA" sz="2000" dirty="0" err="1" smtClean="0">
                <a:solidFill>
                  <a:schemeClr val="bg2"/>
                </a:solidFill>
              </a:rPr>
              <a:t>Download</a:t>
            </a:r>
            <a:r>
              <a:rPr lang="fr-CA" sz="2000" dirty="0" smtClean="0">
                <a:solidFill>
                  <a:schemeClr val="bg2"/>
                </a:solidFill>
              </a:rPr>
              <a:t> the Api data in </a:t>
            </a:r>
            <a:r>
              <a:rPr lang="fr-CA" sz="2000" dirty="0" err="1" smtClean="0">
                <a:solidFill>
                  <a:schemeClr val="bg2"/>
                </a:solidFill>
              </a:rPr>
              <a:t>many</a:t>
            </a:r>
            <a:r>
              <a:rPr lang="fr-CA" sz="2000" dirty="0" smtClean="0">
                <a:solidFill>
                  <a:schemeClr val="bg2"/>
                </a:solidFill>
              </a:rPr>
              <a:t> </a:t>
            </a:r>
            <a:r>
              <a:rPr lang="fr-CA" sz="2000" dirty="0" err="1" smtClean="0">
                <a:solidFill>
                  <a:schemeClr val="bg2"/>
                </a:solidFill>
              </a:rPr>
              <a:t>json</a:t>
            </a:r>
            <a:r>
              <a:rPr lang="fr-CA" sz="2000" dirty="0" smtClean="0">
                <a:solidFill>
                  <a:schemeClr val="bg2"/>
                </a:solidFill>
              </a:rPr>
              <a:t> file and </a:t>
            </a:r>
            <a:r>
              <a:rPr lang="fr-CA" sz="2000" dirty="0" err="1" smtClean="0">
                <a:solidFill>
                  <a:schemeClr val="bg2"/>
                </a:solidFill>
              </a:rPr>
              <a:t>then</a:t>
            </a:r>
            <a:r>
              <a:rPr lang="fr-CA" sz="2000" dirty="0" smtClean="0">
                <a:solidFill>
                  <a:schemeClr val="bg2"/>
                </a:solidFill>
              </a:rPr>
              <a:t> </a:t>
            </a:r>
            <a:r>
              <a:rPr lang="fr-CA" sz="2000" dirty="0" err="1" smtClean="0">
                <a:solidFill>
                  <a:schemeClr val="bg2"/>
                </a:solidFill>
              </a:rPr>
              <a:t>convert</a:t>
            </a:r>
            <a:r>
              <a:rPr lang="fr-CA" sz="2000" dirty="0" smtClean="0">
                <a:solidFill>
                  <a:schemeClr val="bg2"/>
                </a:solidFill>
              </a:rPr>
              <a:t> </a:t>
            </a:r>
            <a:r>
              <a:rPr lang="fr-CA" sz="2000" dirty="0" err="1" smtClean="0">
                <a:solidFill>
                  <a:schemeClr val="bg2"/>
                </a:solidFill>
              </a:rPr>
              <a:t>them</a:t>
            </a:r>
            <a:r>
              <a:rPr lang="fr-CA" sz="2000" dirty="0" smtClean="0">
                <a:solidFill>
                  <a:schemeClr val="bg2"/>
                </a:solidFill>
              </a:rPr>
              <a:t> in </a:t>
            </a:r>
            <a:r>
              <a:rPr lang="fr-CA" sz="2000" dirty="0" err="1" smtClean="0">
                <a:solidFill>
                  <a:schemeClr val="bg2"/>
                </a:solidFill>
              </a:rPr>
              <a:t>dataframe</a:t>
            </a:r>
            <a:r>
              <a:rPr lang="fr-CA" sz="2000" dirty="0" smtClean="0">
                <a:solidFill>
                  <a:schemeClr val="bg2"/>
                </a:solidFill>
              </a:rPr>
              <a:t> </a:t>
            </a:r>
            <a:r>
              <a:rPr lang="fr-CA" sz="2000" dirty="0" err="1" smtClean="0">
                <a:solidFill>
                  <a:schemeClr val="bg2"/>
                </a:solidFill>
              </a:rPr>
              <a:t>stored</a:t>
            </a:r>
            <a:r>
              <a:rPr lang="fr-CA" sz="2000" dirty="0" smtClean="0">
                <a:solidFill>
                  <a:schemeClr val="bg2"/>
                </a:solidFill>
              </a:rPr>
              <a:t> in CSV file</a:t>
            </a:r>
          </a:p>
          <a:p>
            <a:pPr marL="342900" indent="-342900"/>
            <a:endParaRPr lang="fr-CA" sz="2000" dirty="0">
              <a:solidFill>
                <a:schemeClr val="bg2"/>
              </a:solidFill>
            </a:endParaRPr>
          </a:p>
          <a:p>
            <a:pPr marL="342900" indent="-342900"/>
            <a:r>
              <a:rPr lang="fr-CA" sz="2000" dirty="0" err="1" smtClean="0">
                <a:solidFill>
                  <a:schemeClr val="bg2"/>
                </a:solidFill>
              </a:rPr>
              <a:t>Extract</a:t>
            </a:r>
            <a:r>
              <a:rPr lang="fr-CA" sz="2000" dirty="0" smtClean="0">
                <a:solidFill>
                  <a:schemeClr val="bg2"/>
                </a:solidFill>
              </a:rPr>
              <a:t> all the </a:t>
            </a:r>
            <a:r>
              <a:rPr lang="fr-CA" sz="2000" dirty="0" err="1" smtClean="0">
                <a:solidFill>
                  <a:schemeClr val="bg2"/>
                </a:solidFill>
              </a:rPr>
              <a:t>statistics</a:t>
            </a:r>
            <a:r>
              <a:rPr lang="fr-CA" sz="2000" dirty="0" smtClean="0">
                <a:solidFill>
                  <a:schemeClr val="bg2"/>
                </a:solidFill>
              </a:rPr>
              <a:t> data </a:t>
            </a:r>
            <a:r>
              <a:rPr lang="fr-CA" sz="2000" dirty="0" err="1" smtClean="0">
                <a:solidFill>
                  <a:schemeClr val="bg2"/>
                </a:solidFill>
              </a:rPr>
              <a:t>regarding</a:t>
            </a:r>
            <a:r>
              <a:rPr lang="fr-CA" sz="2000" dirty="0" smtClean="0">
                <a:solidFill>
                  <a:schemeClr val="bg2"/>
                </a:solidFill>
              </a:rPr>
              <a:t> </a:t>
            </a:r>
            <a:r>
              <a:rPr lang="fr-CA" sz="2000" dirty="0" err="1" smtClean="0">
                <a:solidFill>
                  <a:schemeClr val="bg2"/>
                </a:solidFill>
              </a:rPr>
              <a:t>each</a:t>
            </a:r>
            <a:r>
              <a:rPr lang="fr-CA" sz="2000" dirty="0" smtClean="0">
                <a:solidFill>
                  <a:schemeClr val="bg2"/>
                </a:solidFill>
              </a:rPr>
              <a:t> </a:t>
            </a:r>
            <a:r>
              <a:rPr lang="fr-CA" sz="2000" dirty="0" err="1" smtClean="0">
                <a:solidFill>
                  <a:schemeClr val="bg2"/>
                </a:solidFill>
              </a:rPr>
              <a:t>song</a:t>
            </a:r>
            <a:r>
              <a:rPr lang="fr-CA" sz="2000" dirty="0" smtClean="0">
                <a:solidFill>
                  <a:schemeClr val="bg2"/>
                </a:solidFill>
              </a:rPr>
              <a:t> on </a:t>
            </a:r>
            <a:r>
              <a:rPr lang="fr-CA" sz="2000" dirty="0" err="1" smtClean="0">
                <a:solidFill>
                  <a:schemeClr val="bg2"/>
                </a:solidFill>
              </a:rPr>
              <a:t>youtube</a:t>
            </a:r>
            <a:r>
              <a:rPr lang="fr-CA" sz="2000" dirty="0" smtClean="0">
                <a:solidFill>
                  <a:schemeClr val="bg2"/>
                </a:solidFill>
              </a:rPr>
              <a:t>, </a:t>
            </a:r>
            <a:r>
              <a:rPr lang="fr-CA" sz="2000" dirty="0" err="1" smtClean="0">
                <a:solidFill>
                  <a:schemeClr val="bg2"/>
                </a:solidFill>
              </a:rPr>
              <a:t>using</a:t>
            </a:r>
            <a:r>
              <a:rPr lang="fr-CA" sz="2000" dirty="0" smtClean="0">
                <a:solidFill>
                  <a:schemeClr val="bg2"/>
                </a:solidFill>
              </a:rPr>
              <a:t> python, </a:t>
            </a:r>
            <a:r>
              <a:rPr lang="fr-CA" sz="2000" dirty="0" err="1" smtClean="0">
                <a:solidFill>
                  <a:schemeClr val="bg2"/>
                </a:solidFill>
              </a:rPr>
              <a:t>such</a:t>
            </a:r>
            <a:r>
              <a:rPr lang="fr-CA" sz="2000" dirty="0" smtClean="0">
                <a:solidFill>
                  <a:schemeClr val="bg2"/>
                </a:solidFill>
              </a:rPr>
              <a:t> as, Duration, publication </a:t>
            </a:r>
            <a:r>
              <a:rPr lang="fr-CA" sz="2000" dirty="0" err="1" smtClean="0">
                <a:solidFill>
                  <a:schemeClr val="bg2"/>
                </a:solidFill>
              </a:rPr>
              <a:t>age</a:t>
            </a:r>
            <a:r>
              <a:rPr lang="fr-CA" sz="2000" dirty="0" smtClean="0">
                <a:solidFill>
                  <a:schemeClr val="bg2"/>
                </a:solidFill>
              </a:rPr>
              <a:t>,  </a:t>
            </a:r>
            <a:r>
              <a:rPr lang="fr-CA" sz="2000" dirty="0" err="1" smtClean="0">
                <a:solidFill>
                  <a:schemeClr val="bg2"/>
                </a:solidFill>
              </a:rPr>
              <a:t>like</a:t>
            </a:r>
            <a:r>
              <a:rPr lang="fr-CA" sz="2000" dirty="0" smtClean="0">
                <a:solidFill>
                  <a:schemeClr val="bg2"/>
                </a:solidFill>
              </a:rPr>
              <a:t>, </a:t>
            </a:r>
            <a:r>
              <a:rPr lang="fr-CA" sz="2000" dirty="0" err="1" smtClean="0">
                <a:solidFill>
                  <a:schemeClr val="bg2"/>
                </a:solidFill>
              </a:rPr>
              <a:t>dislikes</a:t>
            </a:r>
            <a:r>
              <a:rPr lang="fr-CA" sz="2000" dirty="0" smtClean="0">
                <a:solidFill>
                  <a:schemeClr val="bg2"/>
                </a:solidFill>
              </a:rPr>
              <a:t>, </a:t>
            </a:r>
            <a:r>
              <a:rPr lang="fr-CA" sz="2000" dirty="0" err="1" smtClean="0">
                <a:solidFill>
                  <a:schemeClr val="bg2"/>
                </a:solidFill>
              </a:rPr>
              <a:t>views</a:t>
            </a:r>
            <a:r>
              <a:rPr lang="fr-CA" sz="2000" dirty="0" smtClean="0">
                <a:solidFill>
                  <a:schemeClr val="bg2"/>
                </a:solidFill>
              </a:rPr>
              <a:t> and </a:t>
            </a:r>
            <a:r>
              <a:rPr lang="fr-CA" sz="2000" dirty="0" err="1" smtClean="0">
                <a:solidFill>
                  <a:schemeClr val="bg2"/>
                </a:solidFill>
              </a:rPr>
              <a:t>comments</a:t>
            </a:r>
            <a:r>
              <a:rPr lang="fr-CA" sz="2000" dirty="0" smtClean="0">
                <a:solidFill>
                  <a:schemeClr val="bg2"/>
                </a:solidFill>
              </a:rPr>
              <a:t> count.</a:t>
            </a:r>
            <a:endParaRPr sz="2000" dirty="0">
              <a:solidFill>
                <a:schemeClr val="bg2"/>
              </a:solidFill>
            </a:endParaRPr>
          </a:p>
        </p:txBody>
      </p:sp>
      <p:sp>
        <p:nvSpPr>
          <p:cNvPr id="6" name="Google Shape;120;p3"/>
          <p:cNvSpPr txBox="1">
            <a:spLocks/>
          </p:cNvSpPr>
          <p:nvPr/>
        </p:nvSpPr>
        <p:spPr>
          <a:xfrm>
            <a:off x="5121532" y="2026549"/>
            <a:ext cx="3828205" cy="134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/>
            <a:r>
              <a:rPr lang="en-US" sz="2000" dirty="0" smtClean="0">
                <a:solidFill>
                  <a:schemeClr val="bg2"/>
                </a:solidFill>
              </a:rPr>
              <a:t>Download related main and featuring artist features from Instagram data API, such as, number of followers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9;p3"/>
          <p:cNvSpPr txBox="1">
            <a:spLocks/>
          </p:cNvSpPr>
          <p:nvPr/>
        </p:nvSpPr>
        <p:spPr>
          <a:xfrm>
            <a:off x="666697" y="69022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CA" dirty="0" smtClean="0"/>
              <a:t>Data exploration</a:t>
            </a:r>
            <a:endParaRPr lang="fr-CA" dirty="0"/>
          </a:p>
        </p:txBody>
      </p:sp>
      <p:sp>
        <p:nvSpPr>
          <p:cNvPr id="5" name="Google Shape;120;p3"/>
          <p:cNvSpPr txBox="1">
            <a:spLocks noGrp="1"/>
          </p:cNvSpPr>
          <p:nvPr>
            <p:ph type="body" idx="1"/>
          </p:nvPr>
        </p:nvSpPr>
        <p:spPr>
          <a:xfrm>
            <a:off x="666698" y="1352931"/>
            <a:ext cx="4593792" cy="134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fr-CA" sz="2000" dirty="0" err="1" smtClean="0">
                <a:solidFill>
                  <a:schemeClr val="bg2"/>
                </a:solidFill>
              </a:rPr>
              <a:t>Traditional</a:t>
            </a:r>
            <a:r>
              <a:rPr lang="fr-CA" sz="2000" dirty="0" smtClean="0">
                <a:solidFill>
                  <a:schemeClr val="bg2"/>
                </a:solidFill>
              </a:rPr>
              <a:t> Data </a:t>
            </a:r>
            <a:r>
              <a:rPr lang="fr-CA" sz="2000" dirty="0" err="1" smtClean="0">
                <a:solidFill>
                  <a:schemeClr val="bg2"/>
                </a:solidFill>
              </a:rPr>
              <a:t>Cleansing</a:t>
            </a:r>
            <a:r>
              <a:rPr lang="fr-CA" sz="2000" dirty="0" smtClean="0">
                <a:solidFill>
                  <a:schemeClr val="bg2"/>
                </a:solidFill>
              </a:rPr>
              <a:t>, </a:t>
            </a:r>
            <a:r>
              <a:rPr lang="fr-CA" sz="2000" dirty="0" err="1" smtClean="0">
                <a:solidFill>
                  <a:schemeClr val="bg2"/>
                </a:solidFill>
              </a:rPr>
              <a:t>such</a:t>
            </a:r>
            <a:r>
              <a:rPr lang="fr-CA" sz="2000" dirty="0" smtClean="0">
                <a:solidFill>
                  <a:schemeClr val="bg2"/>
                </a:solidFill>
              </a:rPr>
              <a:t> as, </a:t>
            </a:r>
            <a:r>
              <a:rPr lang="fr-CA" sz="2000" dirty="0" err="1" smtClean="0">
                <a:solidFill>
                  <a:schemeClr val="bg2"/>
                </a:solidFill>
              </a:rPr>
              <a:t>remove</a:t>
            </a:r>
            <a:r>
              <a:rPr lang="fr-CA" sz="2000" dirty="0" smtClean="0">
                <a:solidFill>
                  <a:schemeClr val="bg2"/>
                </a:solidFill>
              </a:rPr>
              <a:t> </a:t>
            </a:r>
            <a:r>
              <a:rPr lang="fr-CA" sz="2000" dirty="0" err="1" smtClean="0">
                <a:solidFill>
                  <a:schemeClr val="bg2"/>
                </a:solidFill>
              </a:rPr>
              <a:t>NANs</a:t>
            </a:r>
            <a:r>
              <a:rPr lang="fr-CA" sz="2000" dirty="0" smtClean="0">
                <a:solidFill>
                  <a:schemeClr val="bg2"/>
                </a:solidFill>
              </a:rPr>
              <a:t>, or </a:t>
            </a:r>
            <a:r>
              <a:rPr lang="fr-CA" sz="2000" dirty="0" err="1" smtClean="0">
                <a:solidFill>
                  <a:schemeClr val="bg2"/>
                </a:solidFill>
              </a:rPr>
              <a:t>song</a:t>
            </a:r>
            <a:r>
              <a:rPr lang="fr-CA" sz="2000" dirty="0" smtClean="0">
                <a:solidFill>
                  <a:schemeClr val="bg2"/>
                </a:solidFill>
              </a:rPr>
              <a:t> </a:t>
            </a:r>
            <a:r>
              <a:rPr lang="fr-CA" sz="2000" dirty="0" err="1" smtClean="0">
                <a:solidFill>
                  <a:schemeClr val="bg2"/>
                </a:solidFill>
              </a:rPr>
              <a:t>missing</a:t>
            </a:r>
            <a:r>
              <a:rPr lang="fr-CA" sz="2000" dirty="0" smtClean="0">
                <a:solidFill>
                  <a:schemeClr val="bg2"/>
                </a:solidFill>
              </a:rPr>
              <a:t> </a:t>
            </a:r>
            <a:r>
              <a:rPr lang="fr-CA" sz="2000" dirty="0" err="1" smtClean="0">
                <a:solidFill>
                  <a:schemeClr val="bg2"/>
                </a:solidFill>
              </a:rPr>
              <a:t>statistics</a:t>
            </a:r>
            <a:r>
              <a:rPr lang="fr-CA" sz="2000" dirty="0" smtClean="0">
                <a:solidFill>
                  <a:schemeClr val="bg2"/>
                </a:solidFill>
              </a:rPr>
              <a:t> </a:t>
            </a:r>
            <a:r>
              <a:rPr lang="fr-CA" sz="2000" dirty="0" err="1" smtClean="0">
                <a:solidFill>
                  <a:schemeClr val="bg2"/>
                </a:solidFill>
              </a:rPr>
              <a:t>features</a:t>
            </a:r>
            <a:r>
              <a:rPr lang="fr-CA" sz="2000" dirty="0" smtClean="0">
                <a:solidFill>
                  <a:schemeClr val="bg2"/>
                </a:solidFill>
              </a:rPr>
              <a:t> or sont </a:t>
            </a:r>
            <a:r>
              <a:rPr lang="fr-CA" sz="2000" dirty="0" err="1" smtClean="0">
                <a:solidFill>
                  <a:schemeClr val="bg2"/>
                </a:solidFill>
              </a:rPr>
              <a:t>with</a:t>
            </a:r>
            <a:r>
              <a:rPr lang="fr-CA" sz="2000" dirty="0" smtClean="0">
                <a:solidFill>
                  <a:schemeClr val="bg2"/>
                </a:solidFill>
              </a:rPr>
              <a:t> a duration </a:t>
            </a:r>
            <a:r>
              <a:rPr lang="fr-CA" sz="2000" dirty="0" err="1" smtClean="0">
                <a:solidFill>
                  <a:schemeClr val="bg2"/>
                </a:solidFill>
              </a:rPr>
              <a:t>bigger</a:t>
            </a:r>
            <a:r>
              <a:rPr lang="fr-CA" sz="2000" dirty="0" smtClean="0">
                <a:solidFill>
                  <a:schemeClr val="bg2"/>
                </a:solidFill>
              </a:rPr>
              <a:t> </a:t>
            </a:r>
            <a:r>
              <a:rPr lang="fr-CA" sz="2000" dirty="0" err="1" smtClean="0">
                <a:solidFill>
                  <a:schemeClr val="bg2"/>
                </a:solidFill>
              </a:rPr>
              <a:t>than</a:t>
            </a:r>
            <a:r>
              <a:rPr lang="fr-CA" sz="2000" dirty="0" smtClean="0">
                <a:solidFill>
                  <a:schemeClr val="bg2"/>
                </a:solidFill>
              </a:rPr>
              <a:t>  5mn 30 or </a:t>
            </a:r>
            <a:r>
              <a:rPr lang="fr-CA" sz="2000" dirty="0" err="1" smtClean="0">
                <a:solidFill>
                  <a:schemeClr val="bg2"/>
                </a:solidFill>
              </a:rPr>
              <a:t>lesser</a:t>
            </a:r>
            <a:r>
              <a:rPr lang="fr-CA" sz="2000" dirty="0" smtClean="0">
                <a:solidFill>
                  <a:schemeClr val="bg2"/>
                </a:solidFill>
              </a:rPr>
              <a:t> </a:t>
            </a:r>
            <a:r>
              <a:rPr lang="fr-CA" sz="2000" dirty="0" err="1" smtClean="0">
                <a:solidFill>
                  <a:schemeClr val="bg2"/>
                </a:solidFill>
              </a:rPr>
              <a:t>than</a:t>
            </a:r>
            <a:r>
              <a:rPr lang="fr-CA" sz="2000" dirty="0" smtClean="0">
                <a:solidFill>
                  <a:schemeClr val="bg2"/>
                </a:solidFill>
              </a:rPr>
              <a:t> 3 mn</a:t>
            </a:r>
          </a:p>
          <a:p>
            <a:pPr marL="342900" indent="-342900"/>
            <a:endParaRPr lang="fr-CA" sz="2000" dirty="0">
              <a:solidFill>
                <a:schemeClr val="bg2"/>
              </a:solidFill>
            </a:endParaRPr>
          </a:p>
          <a:p>
            <a:pPr marL="342900" indent="-342900"/>
            <a:r>
              <a:rPr lang="fr-CA" sz="2000" dirty="0" smtClean="0">
                <a:solidFill>
                  <a:schemeClr val="bg2"/>
                </a:solidFill>
              </a:rPr>
              <a:t>Change duration </a:t>
            </a:r>
            <a:r>
              <a:rPr lang="fr-CA" sz="2000" dirty="0" err="1" smtClean="0">
                <a:solidFill>
                  <a:schemeClr val="bg2"/>
                </a:solidFill>
              </a:rPr>
              <a:t>column</a:t>
            </a:r>
            <a:r>
              <a:rPr lang="fr-CA" sz="2000" dirty="0" smtClean="0">
                <a:solidFill>
                  <a:schemeClr val="bg2"/>
                </a:solidFill>
              </a:rPr>
              <a:t> format </a:t>
            </a:r>
            <a:r>
              <a:rPr lang="fr-CA" sz="2000" dirty="0" err="1" smtClean="0">
                <a:solidFill>
                  <a:schemeClr val="bg2"/>
                </a:solidFill>
              </a:rPr>
              <a:t>from</a:t>
            </a:r>
            <a:r>
              <a:rPr lang="fr-CA" sz="2000" dirty="0" smtClean="0">
                <a:solidFill>
                  <a:schemeClr val="bg2"/>
                </a:solidFill>
              </a:rPr>
              <a:t> string to secondes</a:t>
            </a:r>
          </a:p>
          <a:p>
            <a:pPr marL="342900" indent="-342900"/>
            <a:endParaRPr sz="2000" dirty="0">
              <a:solidFill>
                <a:schemeClr val="bg2"/>
              </a:solidFill>
            </a:endParaRPr>
          </a:p>
        </p:txBody>
      </p:sp>
      <p:sp>
        <p:nvSpPr>
          <p:cNvPr id="6" name="Google Shape;120;p3"/>
          <p:cNvSpPr txBox="1">
            <a:spLocks/>
          </p:cNvSpPr>
          <p:nvPr/>
        </p:nvSpPr>
        <p:spPr>
          <a:xfrm>
            <a:off x="5121532" y="2026549"/>
            <a:ext cx="3828205" cy="134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/>
            <a:r>
              <a:rPr lang="en-US" sz="2000" dirty="0" smtClean="0">
                <a:solidFill>
                  <a:schemeClr val="bg2"/>
                </a:solidFill>
              </a:rPr>
              <a:t>Separate name from title, and artist from artist features.</a:t>
            </a:r>
          </a:p>
        </p:txBody>
      </p:sp>
    </p:spTree>
    <p:extLst>
      <p:ext uri="{BB962C8B-B14F-4D97-AF65-F5344CB8AC3E}">
        <p14:creationId xmlns:p14="http://schemas.microsoft.com/office/powerpoint/2010/main" val="38783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9;p3"/>
          <p:cNvSpPr txBox="1">
            <a:spLocks/>
          </p:cNvSpPr>
          <p:nvPr/>
        </p:nvSpPr>
        <p:spPr>
          <a:xfrm>
            <a:off x="666697" y="69022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CA" dirty="0" smtClean="0"/>
              <a:t>Data </a:t>
            </a:r>
            <a:r>
              <a:rPr lang="fr-CA" dirty="0" err="1" smtClean="0"/>
              <a:t>processing</a:t>
            </a:r>
            <a:endParaRPr lang="fr-CA" dirty="0"/>
          </a:p>
        </p:txBody>
      </p:sp>
      <p:sp>
        <p:nvSpPr>
          <p:cNvPr id="5" name="Google Shape;120;p3"/>
          <p:cNvSpPr txBox="1">
            <a:spLocks noGrp="1"/>
          </p:cNvSpPr>
          <p:nvPr>
            <p:ph type="body" idx="1"/>
          </p:nvPr>
        </p:nvSpPr>
        <p:spPr>
          <a:xfrm>
            <a:off x="666698" y="1352931"/>
            <a:ext cx="4593792" cy="134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fr-CA" sz="2000" dirty="0" err="1" smtClean="0">
                <a:solidFill>
                  <a:schemeClr val="bg2"/>
                </a:solidFill>
              </a:rPr>
              <a:t>After</a:t>
            </a:r>
            <a:r>
              <a:rPr lang="fr-CA" sz="2000" dirty="0" smtClean="0">
                <a:solidFill>
                  <a:schemeClr val="bg2"/>
                </a:solidFill>
              </a:rPr>
              <a:t> data </a:t>
            </a:r>
            <a:r>
              <a:rPr lang="fr-CA" sz="2000" dirty="0" err="1" smtClean="0">
                <a:solidFill>
                  <a:schemeClr val="bg2"/>
                </a:solidFill>
              </a:rPr>
              <a:t>cleansing</a:t>
            </a:r>
            <a:r>
              <a:rPr lang="fr-CA" sz="2000" dirty="0" smtClean="0">
                <a:solidFill>
                  <a:schemeClr val="bg2"/>
                </a:solidFill>
              </a:rPr>
              <a:t>, </a:t>
            </a:r>
            <a:r>
              <a:rPr lang="fr-CA" sz="2000" dirty="0" err="1" smtClean="0">
                <a:solidFill>
                  <a:schemeClr val="bg2"/>
                </a:solidFill>
              </a:rPr>
              <a:t>left</a:t>
            </a:r>
            <a:r>
              <a:rPr lang="fr-CA" sz="2000" dirty="0" smtClean="0">
                <a:solidFill>
                  <a:schemeClr val="bg2"/>
                </a:solidFill>
              </a:rPr>
              <a:t> </a:t>
            </a:r>
            <a:r>
              <a:rPr lang="fr-CA" sz="2000" dirty="0" err="1" smtClean="0">
                <a:solidFill>
                  <a:schemeClr val="bg2"/>
                </a:solidFill>
              </a:rPr>
              <a:t>with</a:t>
            </a:r>
            <a:r>
              <a:rPr lang="fr-CA" sz="2000" dirty="0" smtClean="0">
                <a:solidFill>
                  <a:schemeClr val="bg2"/>
                </a:solidFill>
              </a:rPr>
              <a:t> ………. </a:t>
            </a:r>
            <a:r>
              <a:rPr lang="fr-CA" sz="2000" dirty="0" err="1" smtClean="0">
                <a:solidFill>
                  <a:schemeClr val="bg2"/>
                </a:solidFill>
              </a:rPr>
              <a:t>Rows</a:t>
            </a:r>
            <a:r>
              <a:rPr lang="fr-CA" sz="2000" dirty="0" smtClean="0">
                <a:solidFill>
                  <a:schemeClr val="bg2"/>
                </a:solidFill>
              </a:rPr>
              <a:t> and 8 important </a:t>
            </a:r>
            <a:r>
              <a:rPr lang="fr-CA" sz="2000" dirty="0" err="1" smtClean="0">
                <a:solidFill>
                  <a:schemeClr val="bg2"/>
                </a:solidFill>
              </a:rPr>
              <a:t>features</a:t>
            </a:r>
            <a:r>
              <a:rPr lang="fr-CA" sz="2000" dirty="0" smtClean="0">
                <a:solidFill>
                  <a:schemeClr val="bg2"/>
                </a:solidFill>
              </a:rPr>
              <a:t> for the case </a:t>
            </a:r>
            <a:r>
              <a:rPr lang="fr-CA" sz="2000" dirty="0" err="1" smtClean="0">
                <a:solidFill>
                  <a:schemeClr val="bg2"/>
                </a:solidFill>
              </a:rPr>
              <a:t>study</a:t>
            </a:r>
            <a:endParaRPr lang="fr-CA" sz="2000" dirty="0" smtClean="0">
              <a:solidFill>
                <a:schemeClr val="bg2"/>
              </a:solidFill>
            </a:endParaRPr>
          </a:p>
          <a:p>
            <a:pPr marL="342900" indent="-342900"/>
            <a:endParaRPr lang="fr-CA" sz="2000" dirty="0">
              <a:solidFill>
                <a:schemeClr val="bg2"/>
              </a:solidFill>
            </a:endParaRPr>
          </a:p>
          <a:p>
            <a:pPr marL="342900" indent="-342900"/>
            <a:r>
              <a:rPr lang="fr-CA" sz="2000" dirty="0" err="1" smtClean="0">
                <a:solidFill>
                  <a:schemeClr val="bg2"/>
                </a:solidFill>
              </a:rPr>
              <a:t>Evaluate</a:t>
            </a:r>
            <a:r>
              <a:rPr lang="fr-CA" sz="2000" dirty="0" smtClean="0">
                <a:solidFill>
                  <a:schemeClr val="bg2"/>
                </a:solidFill>
              </a:rPr>
              <a:t> </a:t>
            </a:r>
            <a:r>
              <a:rPr lang="fr-CA" sz="2000" dirty="0" err="1" smtClean="0">
                <a:solidFill>
                  <a:schemeClr val="bg2"/>
                </a:solidFill>
              </a:rPr>
              <a:t>features</a:t>
            </a:r>
            <a:r>
              <a:rPr lang="fr-CA" sz="2000" dirty="0" smtClean="0">
                <a:solidFill>
                  <a:schemeClr val="bg2"/>
                </a:solidFill>
              </a:rPr>
              <a:t> relevance, </a:t>
            </a:r>
            <a:r>
              <a:rPr lang="fr-CA" sz="2000" dirty="0" err="1" smtClean="0">
                <a:solidFill>
                  <a:schemeClr val="bg2"/>
                </a:solidFill>
              </a:rPr>
              <a:t>using</a:t>
            </a:r>
            <a:r>
              <a:rPr lang="fr-CA" sz="2000" dirty="0" smtClean="0">
                <a:solidFill>
                  <a:schemeClr val="bg2"/>
                </a:solidFill>
              </a:rPr>
              <a:t> </a:t>
            </a:r>
            <a:r>
              <a:rPr lang="fr-CA" sz="2000" dirty="0" err="1" smtClean="0">
                <a:solidFill>
                  <a:schemeClr val="bg2"/>
                </a:solidFill>
              </a:rPr>
              <a:t>correlation</a:t>
            </a:r>
            <a:r>
              <a:rPr lang="fr-CA" sz="2000" dirty="0" smtClean="0">
                <a:solidFill>
                  <a:schemeClr val="bg2"/>
                </a:solidFill>
              </a:rPr>
              <a:t> matrice</a:t>
            </a:r>
          </a:p>
          <a:p>
            <a:pPr marL="342900" indent="-342900"/>
            <a:endParaRPr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717017" y="751797"/>
            <a:ext cx="234516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 dirty="0" smtClean="0"/>
              <a:t>Data Exploration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285459" y="751796"/>
            <a:ext cx="5263117" cy="789925"/>
          </a:xfrm>
          <a:prstGeom prst="rect">
            <a:avLst/>
          </a:prstGeom>
          <a:solidFill>
            <a:srgbClr val="A90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1"/>
          <p:cNvSpPr txBox="1">
            <a:spLocks/>
          </p:cNvSpPr>
          <p:nvPr/>
        </p:nvSpPr>
        <p:spPr>
          <a:xfrm>
            <a:off x="3370520" y="879158"/>
            <a:ext cx="505046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SzPts val="1600"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Data Trends over the year.- fig1</a:t>
            </a:r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287</Words>
  <Application>Microsoft Office PowerPoint</Application>
  <PresentationFormat>On-screen Show (16:9)</PresentationFormat>
  <Paragraphs>50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Raleway</vt:lpstr>
      <vt:lpstr>Lato</vt:lpstr>
      <vt:lpstr>Corbel</vt:lpstr>
      <vt:lpstr>Cutive</vt:lpstr>
      <vt:lpstr>Arial</vt:lpstr>
      <vt:lpstr>Century Gothic</vt:lpstr>
      <vt:lpstr>Encode Sans SemiBold</vt:lpstr>
      <vt:lpstr>Streamline</vt:lpstr>
      <vt:lpstr>HAITIAN TUBES POPULARITY  </vt:lpstr>
      <vt:lpstr>PowerPoint Presentation</vt:lpstr>
      <vt:lpstr>Concerned Stakeholder</vt:lpstr>
      <vt:lpstr>Hypothesis and desired Outcomes</vt:lpstr>
      <vt:lpstr>Data</vt:lpstr>
      <vt:lpstr>PowerPoint Presentation</vt:lpstr>
      <vt:lpstr>PowerPoint Presentation</vt:lpstr>
      <vt:lpstr>PowerPoint Presentation</vt:lpstr>
      <vt:lpstr>Data Exploration</vt:lpstr>
      <vt:lpstr>Data Exploration</vt:lpstr>
      <vt:lpstr>Data Exploration</vt:lpstr>
      <vt:lpstr>Data Exploration</vt:lpstr>
      <vt:lpstr>Data Exploration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Project  Customer Churn Analysis</dc:title>
  <dc:creator>Weiner-Kervens Pierre</dc:creator>
  <cp:lastModifiedBy>bootcamp</cp:lastModifiedBy>
  <cp:revision>16</cp:revision>
  <dcterms:modified xsi:type="dcterms:W3CDTF">2020-08-13T11:13:03Z</dcterms:modified>
</cp:coreProperties>
</file>