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7" r:id="rId5"/>
    <p:sldId id="258" r:id="rId6"/>
    <p:sldId id="259" r:id="rId7"/>
    <p:sldId id="305" r:id="rId8"/>
    <p:sldId id="260" r:id="rId9"/>
    <p:sldId id="264" r:id="rId10"/>
    <p:sldId id="287"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分布式事务背景知识简介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7620"/>
            <a:ext cx="4288790" cy="671830"/>
          </a:xfrm>
        </p:spPr>
        <p:txBody>
          <a:bodyPr/>
          <a:p>
            <a:r>
              <a:rPr lang="zh-CN" altLang="en-US" sz="2800"/>
              <a:t>分布事务产生的背景</a:t>
            </a:r>
            <a:endParaRPr lang="zh-CN" altLang="en-US" sz="2800"/>
          </a:p>
        </p:txBody>
      </p:sp>
      <p:pic>
        <p:nvPicPr>
          <p:cNvPr id="6" name="内容占位符 5" descr="microservices-vs-monolithic"/>
          <p:cNvPicPr>
            <a:picLocks noChangeAspect="1"/>
          </p:cNvPicPr>
          <p:nvPr>
            <p:ph idx="1"/>
          </p:nvPr>
        </p:nvPicPr>
        <p:blipFill>
          <a:blip r:embed="rId1"/>
          <a:stretch>
            <a:fillRect/>
          </a:stretch>
        </p:blipFill>
        <p:spPr>
          <a:xfrm>
            <a:off x="5328920" y="2909570"/>
            <a:ext cx="6260465" cy="3027680"/>
          </a:xfrm>
          <a:prstGeom prst="rect">
            <a:avLst/>
          </a:prstGeom>
        </p:spPr>
      </p:pic>
      <p:sp>
        <p:nvSpPr>
          <p:cNvPr id="7" name="文本框 6"/>
          <p:cNvSpPr txBox="1"/>
          <p:nvPr/>
        </p:nvSpPr>
        <p:spPr>
          <a:xfrm>
            <a:off x="296545" y="679450"/>
            <a:ext cx="10753725" cy="2306955"/>
          </a:xfrm>
          <a:prstGeom prst="rect">
            <a:avLst/>
          </a:prstGeom>
          <a:noFill/>
        </p:spPr>
        <p:txBody>
          <a:bodyPr wrap="square" rtlCol="0">
            <a:spAutoFit/>
          </a:bodyPr>
          <a:p>
            <a:pPr indent="0" algn="l">
              <a:buFont typeface="Wingdings" panose="05000000000000000000" charset="0"/>
              <a:buNone/>
            </a:pPr>
            <a:r>
              <a:rPr lang="en-US" altLang="zh-CN"/>
              <a:t>       </a:t>
            </a:r>
            <a:r>
              <a:rPr lang="zh-CN" altLang="en-US"/>
              <a:t>分布式系统或微服务架构将一个应用分成多个相互独立的服务进行开发部署，各服务之间松耦合。这种架构模式克服了单体应用的诸多问题，同时会使得数据分散在不同的数据库上。传统的单数据库应用使用数据库的</a:t>
            </a:r>
            <a:r>
              <a:rPr lang="en-US" altLang="zh-CN"/>
              <a:t>ACID</a:t>
            </a:r>
            <a:r>
              <a:rPr lang="zh-CN" altLang="en-US"/>
              <a:t>特性即可，但对于有多数据库的微服务架构如何保证数据一致性成为待解决的难题。</a:t>
            </a:r>
            <a:endParaRPr lang="zh-CN" altLang="en-US"/>
          </a:p>
          <a:p>
            <a:pPr indent="0" algn="l">
              <a:buFont typeface="Wingdings" panose="05000000000000000000" charset="0"/>
              <a:buNone/>
            </a:pPr>
            <a:r>
              <a:rPr lang="zh-CN" altLang="en-US"/>
              <a:t>       例如在支付场景中，要对买家账户进行扣款，同时对卖家账户进行加钱，这些操作必须在一个事务里执行，要么全部成功，要么全部失败。而买家账户属于买家中心，对应的是买家数据库，而卖家账户属于卖家中心，对应的是卖家数据库，对不同数据库的操作必然引入分布式事务。</a:t>
            </a:r>
            <a:endParaRPr lang="zh-CN" altLang="en-US"/>
          </a:p>
          <a:p>
            <a:pPr indent="0" algn="l">
              <a:buFont typeface="Wingdings" panose="05000000000000000000" charset="0"/>
              <a:buNone/>
            </a:pPr>
            <a:endParaRPr lang="zh-CN" altLang="en-US"/>
          </a:p>
          <a:p>
            <a:pPr indent="0" algn="l">
              <a:buFont typeface="Wingdings" panose="05000000000000000000" charse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150" y="75565"/>
            <a:ext cx="3364865" cy="459105"/>
          </a:xfrm>
        </p:spPr>
        <p:txBody>
          <a:bodyPr>
            <a:normAutofit fontScale="90000"/>
          </a:bodyPr>
          <a:p>
            <a:r>
              <a:rPr lang="en-US" altLang="zh-CN" sz="2800"/>
              <a:t>CAP</a:t>
            </a:r>
            <a:r>
              <a:rPr lang="zh-CN" altLang="en-US" sz="2800"/>
              <a:t>、</a:t>
            </a:r>
            <a:r>
              <a:rPr lang="en-US" altLang="zh-CN" sz="2800"/>
              <a:t>BASE</a:t>
            </a:r>
            <a:r>
              <a:rPr lang="zh-CN" altLang="en-US" sz="2800"/>
              <a:t>与强一致</a:t>
            </a:r>
            <a:endParaRPr lang="zh-CN" altLang="en-US" sz="2800"/>
          </a:p>
        </p:txBody>
      </p:sp>
      <p:pic>
        <p:nvPicPr>
          <p:cNvPr id="4" name="内容占位符 3" descr="CAP-theorem-with-databases-that-choose-CA-CP-and-AP"/>
          <p:cNvPicPr>
            <a:picLocks noChangeAspect="1"/>
          </p:cNvPicPr>
          <p:nvPr>
            <p:ph idx="1"/>
          </p:nvPr>
        </p:nvPicPr>
        <p:blipFill>
          <a:blip r:embed="rId1"/>
          <a:stretch>
            <a:fillRect/>
          </a:stretch>
        </p:blipFill>
        <p:spPr>
          <a:xfrm>
            <a:off x="8396605" y="795655"/>
            <a:ext cx="3574415" cy="2826385"/>
          </a:xfrm>
          <a:prstGeom prst="rect">
            <a:avLst/>
          </a:prstGeom>
        </p:spPr>
      </p:pic>
      <p:pic>
        <p:nvPicPr>
          <p:cNvPr id="5" name="图片 4" descr="bfe05d958b43990c"/>
          <p:cNvPicPr>
            <a:picLocks noChangeAspect="1"/>
          </p:cNvPicPr>
          <p:nvPr/>
        </p:nvPicPr>
        <p:blipFill>
          <a:blip r:embed="rId2"/>
          <a:stretch>
            <a:fillRect/>
          </a:stretch>
        </p:blipFill>
        <p:spPr>
          <a:xfrm>
            <a:off x="8670925" y="3749040"/>
            <a:ext cx="3300095" cy="2733675"/>
          </a:xfrm>
          <a:prstGeom prst="rect">
            <a:avLst/>
          </a:prstGeom>
        </p:spPr>
      </p:pic>
      <p:sp>
        <p:nvSpPr>
          <p:cNvPr id="7" name="文本框 6"/>
          <p:cNvSpPr txBox="1"/>
          <p:nvPr/>
        </p:nvSpPr>
        <p:spPr>
          <a:xfrm>
            <a:off x="57150" y="668655"/>
            <a:ext cx="8216265" cy="6185535"/>
          </a:xfrm>
          <a:prstGeom prst="rect">
            <a:avLst/>
          </a:prstGeom>
          <a:noFill/>
        </p:spPr>
        <p:txBody>
          <a:bodyPr wrap="square" rtlCol="0" anchor="t">
            <a:spAutoFit/>
          </a:bodyPr>
          <a:p>
            <a:r>
              <a:rPr lang="zh-CN" altLang="en-US" b="1"/>
              <a:t>在介绍分布式事务解决方案之前有必要了解一下</a:t>
            </a:r>
            <a:r>
              <a:rPr lang="en-US" altLang="zh-CN" b="1"/>
              <a:t>CAP</a:t>
            </a:r>
            <a:r>
              <a:rPr lang="zh-CN" altLang="en-US" b="1"/>
              <a:t>和</a:t>
            </a:r>
            <a:r>
              <a:rPr lang="en-US" altLang="zh-CN" b="1"/>
              <a:t>BASE</a:t>
            </a:r>
            <a:r>
              <a:rPr lang="zh-CN" altLang="en-US" b="1"/>
              <a:t>理论：</a:t>
            </a:r>
            <a:endParaRPr lang="zh-CN" altLang="en-US"/>
          </a:p>
          <a:p>
            <a:pPr marL="285750" indent="-285750">
              <a:buFont typeface="Wingdings" panose="05000000000000000000" charset="0"/>
              <a:buChar char=""/>
            </a:pPr>
            <a:r>
              <a:rPr lang="zh-CN" altLang="en-US"/>
              <a:t> </a:t>
            </a:r>
            <a:r>
              <a:rPr lang="en-US" altLang="zh-CN"/>
              <a:t>CAP</a:t>
            </a:r>
            <a:r>
              <a:rPr lang="zh-CN" altLang="en-US"/>
              <a:t>理论：一个分布式系统最多只能同时满足一致性（</a:t>
            </a:r>
            <a:r>
              <a:rPr lang="zh-CN" altLang="en-US">
                <a:sym typeface="+mn-ea"/>
              </a:rPr>
              <a:t>Consistence</a:t>
            </a:r>
            <a:r>
              <a:rPr lang="en-US" altLang="zh-CN">
                <a:sym typeface="+mn-ea"/>
              </a:rPr>
              <a:t> </a:t>
            </a:r>
            <a:r>
              <a:rPr lang="zh-CN" altLang="en-US"/>
              <a:t>）、可用性（</a:t>
            </a:r>
            <a:r>
              <a:rPr lang="zh-CN" altLang="en-US">
                <a:sym typeface="+mn-ea"/>
              </a:rPr>
              <a:t>Availability</a:t>
            </a:r>
            <a:r>
              <a:rPr lang="zh-CN" altLang="en-US"/>
              <a:t>）、分区容错性（</a:t>
            </a:r>
            <a:r>
              <a:rPr lang="en-US" altLang="zh-CN">
                <a:sym typeface="+mn-ea"/>
              </a:rPr>
              <a:t>P</a:t>
            </a:r>
            <a:r>
              <a:rPr lang="zh-CN" altLang="en-US">
                <a:sym typeface="+mn-ea"/>
              </a:rPr>
              <a:t>artition</a:t>
            </a:r>
            <a:r>
              <a:rPr lang="en-US" altLang="zh-CN">
                <a:sym typeface="+mn-ea"/>
              </a:rPr>
              <a:t>-Tolerance </a:t>
            </a:r>
            <a:r>
              <a:rPr lang="zh-CN" altLang="en-US"/>
              <a:t>）这三项中的两项。一致性指更新操作成功，所有节点的数据是完全一致的。由于在分布式系统中数据通常不止一份，保证强一致对性能影响较大。可用性是衡量系统能提供连续可靠服务的概率指标。但可用性并不意味着数据的一致性，例如可能读到脏数据，但对用户有数据返回的情况下，仍可认为系统是可用的。分区容错性指分布式系统遇到某些节点或网络分区故障时，仍能提供满足一致性和可用性的服务。</a:t>
            </a:r>
            <a:endParaRPr lang="zh-CN" altLang="en-US"/>
          </a:p>
          <a:p>
            <a:pPr marL="285750" indent="-285750">
              <a:buFont typeface="Wingdings" panose="05000000000000000000" charset="0"/>
              <a:buChar char=""/>
            </a:pPr>
            <a:r>
              <a:rPr lang="en-US" altLang="zh-CN"/>
              <a:t>BASE</a:t>
            </a:r>
            <a:r>
              <a:rPr lang="zh-CN" altLang="en-US"/>
              <a:t>理论：指</a:t>
            </a:r>
            <a:r>
              <a:rPr lang="zh-CN" altLang="en-US">
                <a:sym typeface="+mn-ea"/>
              </a:rPr>
              <a:t>基本可用</a:t>
            </a:r>
            <a:r>
              <a:rPr lang="en-US" altLang="zh-CN"/>
              <a:t>(</a:t>
            </a:r>
            <a:r>
              <a:rPr lang="zh-CN" altLang="en-US">
                <a:sym typeface="+mn-ea"/>
              </a:rPr>
              <a:t>Basically Available</a:t>
            </a:r>
            <a:r>
              <a:rPr lang="en-US" altLang="zh-CN">
                <a:sym typeface="+mn-ea"/>
              </a:rPr>
              <a:t>)</a:t>
            </a:r>
            <a:r>
              <a:rPr lang="zh-CN" altLang="en-US">
                <a:sym typeface="+mn-ea"/>
              </a:rPr>
              <a:t>、软状态</a:t>
            </a:r>
            <a:r>
              <a:rPr lang="en-US" altLang="zh-CN">
                <a:sym typeface="+mn-ea"/>
              </a:rPr>
              <a:t>(</a:t>
            </a:r>
            <a:r>
              <a:rPr lang="zh-CN" altLang="en-US">
                <a:sym typeface="+mn-ea"/>
              </a:rPr>
              <a:t>Soft state</a:t>
            </a:r>
            <a:r>
              <a:rPr lang="en-US" altLang="zh-CN">
                <a:sym typeface="+mn-ea"/>
              </a:rPr>
              <a:t>) </a:t>
            </a:r>
            <a:r>
              <a:rPr lang="zh-CN" altLang="en-US">
                <a:sym typeface="+mn-ea"/>
              </a:rPr>
              <a:t>、最终一致性</a:t>
            </a:r>
            <a:r>
              <a:rPr lang="en-US" altLang="zh-CN">
                <a:sym typeface="+mn-ea"/>
              </a:rPr>
              <a:t>(</a:t>
            </a:r>
            <a:r>
              <a:rPr lang="zh-CN" altLang="en-US">
                <a:sym typeface="+mn-ea"/>
              </a:rPr>
              <a:t>Eventually consistent</a:t>
            </a:r>
            <a:r>
              <a:rPr lang="en-US" altLang="zh-CN">
                <a:sym typeface="+mn-ea"/>
              </a:rPr>
              <a:t>)</a:t>
            </a:r>
            <a:r>
              <a:rPr lang="zh-CN" altLang="en-US">
                <a:sym typeface="+mn-ea"/>
              </a:rPr>
              <a:t>，</a:t>
            </a:r>
            <a:r>
              <a:rPr lang="en-US" altLang="zh-CN">
                <a:sym typeface="+mn-ea"/>
              </a:rPr>
              <a:t> </a:t>
            </a:r>
            <a:r>
              <a:rPr lang="zh-CN" altLang="en-US">
                <a:sym typeface="+mn-ea"/>
              </a:rPr>
              <a:t>是对</a:t>
            </a:r>
            <a:r>
              <a:rPr lang="en-US" altLang="zh-CN">
                <a:sym typeface="+mn-ea"/>
              </a:rPr>
              <a:t>CAP</a:t>
            </a:r>
            <a:r>
              <a:rPr lang="zh-CN" altLang="en-US">
                <a:sym typeface="+mn-ea"/>
              </a:rPr>
              <a:t>理论的延伸。其核心思想是即使无法做到强一致，但可采用适合的方式达到最终一致性。</a:t>
            </a:r>
            <a:endParaRPr lang="zh-CN" altLang="en-US">
              <a:sym typeface="+mn-ea"/>
            </a:endParaRPr>
          </a:p>
          <a:p>
            <a:pPr indent="0">
              <a:buFont typeface="Wingdings" panose="05000000000000000000" charset="0"/>
              <a:buNone/>
            </a:pPr>
            <a:r>
              <a:rPr lang="zh-CN" altLang="en-US">
                <a:sym typeface="+mn-ea"/>
              </a:rPr>
              <a:t>     </a:t>
            </a:r>
            <a:r>
              <a:rPr lang="en-US" altLang="zh-CN">
                <a:sym typeface="+mn-ea"/>
              </a:rPr>
              <a:t>BASE</a:t>
            </a:r>
            <a:r>
              <a:rPr lang="zh-CN" altLang="en-US">
                <a:sym typeface="+mn-ea"/>
              </a:rPr>
              <a:t>思想可支撑大型分布式系统设计，通过牺牲强一致获得高可用性，这与  </a:t>
            </a:r>
            <a:endParaRPr lang="zh-CN" altLang="en-US">
              <a:sym typeface="+mn-ea"/>
            </a:endParaRPr>
          </a:p>
          <a:p>
            <a:pPr indent="0">
              <a:buFont typeface="Wingdings" panose="05000000000000000000" charset="0"/>
              <a:buNone/>
            </a:pPr>
            <a:r>
              <a:rPr lang="zh-CN" altLang="en-US">
                <a:sym typeface="+mn-ea"/>
              </a:rPr>
              <a:t>     传统的单体应用追求强一致的设计理念完全不同。</a:t>
            </a:r>
            <a:endParaRPr lang="zh-CN" altLang="en-US">
              <a:sym typeface="+mn-ea"/>
            </a:endParaRPr>
          </a:p>
          <a:p>
            <a:pPr marL="285750" indent="-285750">
              <a:buFont typeface="Wingdings" panose="05000000000000000000" charset="0"/>
              <a:buChar char=""/>
            </a:pPr>
            <a:r>
              <a:rPr lang="zh-CN" altLang="en-US">
                <a:sym typeface="+mn-ea"/>
              </a:rPr>
              <a:t>在实践中，服务本身对可用性要求较高，要实现高可用就要使用分布式系统，即必须引入分区容错性，同时强一致对性能影响较大，故现在的分布式系统设计思路倾向于牺牲强一致性，保证可用性及分区一致性，同时采用最终一致性方案。</a:t>
            </a:r>
            <a:endParaRPr lang="zh-CN" altLang="en-US">
              <a:sym typeface="+mn-ea"/>
            </a:endParaRPr>
          </a:p>
          <a:p>
            <a:pPr marL="285750" indent="-285750">
              <a:buFont typeface="Wingdings" panose="05000000000000000000" charset="0"/>
              <a:buChar char=""/>
            </a:pPr>
            <a:endParaRPr lang="zh-CN" altLang="en-US">
              <a:sym typeface="+mn-ea"/>
            </a:endParaRPr>
          </a:p>
          <a:p>
            <a:pPr indent="0">
              <a:buNone/>
            </a:pPr>
            <a:r>
              <a:rPr lang="zh-CN" altLang="en-US" b="1">
                <a:sym typeface="+mn-ea"/>
              </a:rPr>
              <a:t>这对分布式事务解决思路有何指导意义？</a:t>
            </a:r>
            <a:endParaRPr lang="zh-CN" altLang="en-US"/>
          </a:p>
          <a:p>
            <a:pPr marL="285750" indent="-285750">
              <a:buFont typeface="Wingdings" panose="05000000000000000000" charset="0"/>
              <a:buChar char=""/>
            </a:pPr>
            <a:r>
              <a:rPr lang="zh-CN" altLang="en-US">
                <a:sym typeface="+mn-ea"/>
              </a:rPr>
              <a:t> 传统的数据库设计是基于</a:t>
            </a:r>
            <a:r>
              <a:rPr lang="en-US" altLang="zh-CN">
                <a:sym typeface="+mn-ea"/>
              </a:rPr>
              <a:t>ACID</a:t>
            </a:r>
            <a:r>
              <a:rPr lang="zh-CN" altLang="en-US">
                <a:sym typeface="+mn-ea"/>
              </a:rPr>
              <a:t>的强一致方案。在分布式环境下，可采用牺牲强一致，并达到最终一致的柔性事务方案。</a:t>
            </a: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6985"/>
            <a:ext cx="7025640" cy="525780"/>
          </a:xfrm>
        </p:spPr>
        <p:txBody>
          <a:bodyPr>
            <a:normAutofit/>
          </a:bodyPr>
          <a:p>
            <a:r>
              <a:rPr lang="zh-CN" altLang="en-US" sz="2800"/>
              <a:t>分布式事务协议</a:t>
            </a:r>
            <a:r>
              <a:rPr lang="en-US" altLang="zh-CN" sz="2800"/>
              <a:t>—</a:t>
            </a:r>
            <a:r>
              <a:rPr lang="zh-CN" altLang="en-US" sz="2800"/>
              <a:t>刚性事务模型 </a:t>
            </a:r>
            <a:r>
              <a:rPr lang="en-US" altLang="zh-CN" sz="2800"/>
              <a:t>XA(2PC)</a:t>
            </a:r>
            <a:endParaRPr lang="en-US" altLang="zh-CN" sz="2800"/>
          </a:p>
        </p:txBody>
      </p:sp>
      <p:pic>
        <p:nvPicPr>
          <p:cNvPr id="4" name="内容占位符 3" descr="2pc"/>
          <p:cNvPicPr>
            <a:picLocks noChangeAspect="1"/>
          </p:cNvPicPr>
          <p:nvPr>
            <p:ph idx="1"/>
          </p:nvPr>
        </p:nvPicPr>
        <p:blipFill>
          <a:blip r:embed="rId1"/>
          <a:stretch>
            <a:fillRect/>
          </a:stretch>
        </p:blipFill>
        <p:spPr>
          <a:xfrm>
            <a:off x="7141210" y="3020695"/>
            <a:ext cx="4777105" cy="3774440"/>
          </a:xfrm>
          <a:prstGeom prst="rect">
            <a:avLst/>
          </a:prstGeom>
        </p:spPr>
      </p:pic>
      <p:pic>
        <p:nvPicPr>
          <p:cNvPr id="5" name="图片 4" descr="xa-roles"/>
          <p:cNvPicPr>
            <a:picLocks noChangeAspect="1"/>
          </p:cNvPicPr>
          <p:nvPr/>
        </p:nvPicPr>
        <p:blipFill>
          <a:blip r:embed="rId2"/>
          <a:stretch>
            <a:fillRect/>
          </a:stretch>
        </p:blipFill>
        <p:spPr>
          <a:xfrm>
            <a:off x="6906895" y="532765"/>
            <a:ext cx="5245100" cy="2378710"/>
          </a:xfrm>
          <a:prstGeom prst="rect">
            <a:avLst/>
          </a:prstGeom>
        </p:spPr>
      </p:pic>
      <p:sp>
        <p:nvSpPr>
          <p:cNvPr id="6" name="文本框 5"/>
          <p:cNvSpPr txBox="1"/>
          <p:nvPr/>
        </p:nvSpPr>
        <p:spPr>
          <a:xfrm>
            <a:off x="114300" y="784860"/>
            <a:ext cx="6911340" cy="5354320"/>
          </a:xfrm>
          <a:prstGeom prst="rect">
            <a:avLst/>
          </a:prstGeom>
          <a:noFill/>
        </p:spPr>
        <p:txBody>
          <a:bodyPr wrap="square" rtlCol="0" anchor="t">
            <a:spAutoFit/>
          </a:bodyPr>
          <a:p>
            <a:r>
              <a:rPr lang="zh-CN" altLang="en-US"/>
              <a:t>分布式事务的解决方案有多种，我们先介绍传统的两阶段</a:t>
            </a:r>
            <a:r>
              <a:rPr lang="en-US" altLang="zh-CN"/>
              <a:t>(2PC)</a:t>
            </a:r>
            <a:r>
              <a:rPr lang="zh-CN" altLang="en-US"/>
              <a:t>模型</a:t>
            </a:r>
            <a:r>
              <a:rPr lang="en-US" altLang="zh-CN"/>
              <a:t>, </a:t>
            </a:r>
            <a:r>
              <a:rPr lang="zh-CN" altLang="en-US"/>
              <a:t>也被称为</a:t>
            </a:r>
            <a:r>
              <a:rPr lang="en-US" altLang="zh-CN"/>
              <a:t>XA</a:t>
            </a:r>
            <a:r>
              <a:rPr lang="zh-CN" altLang="en-US"/>
              <a:t>协议。</a:t>
            </a:r>
            <a:endParaRPr lang="zh-CN" altLang="en-US"/>
          </a:p>
          <a:p>
            <a:endParaRPr lang="zh-CN" altLang="en-US"/>
          </a:p>
          <a:p>
            <a:pPr marL="285750" indent="-285750">
              <a:buFont typeface="Wingdings" panose="05000000000000000000" charset="0"/>
              <a:buChar char=""/>
            </a:pPr>
            <a:r>
              <a:rPr lang="zh-CN" altLang="en-US">
                <a:sym typeface="+mn-ea"/>
              </a:rPr>
              <a:t>X/Open Distributed Transaction Processing (DTP)模型定义了处理分布式事务的方式。它包含了三个核心组件：</a:t>
            </a:r>
            <a:endParaRPr lang="zh-CN" altLang="en-US"/>
          </a:p>
          <a:p>
            <a:pPr indent="0">
              <a:buFont typeface="Wingdings" panose="05000000000000000000" charset="0"/>
              <a:buNone/>
            </a:pPr>
            <a:r>
              <a:rPr lang="en-US" altLang="zh-CN">
                <a:sym typeface="+mn-ea"/>
              </a:rPr>
              <a:t>           1. </a:t>
            </a:r>
            <a:r>
              <a:rPr lang="zh-CN" altLang="en-US">
                <a:sym typeface="+mn-ea"/>
              </a:rPr>
              <a:t>Application Program(AP) 应用服务器: 定义事务的边界，决定哪些是参与事务的分支。</a:t>
            </a:r>
            <a:endParaRPr lang="zh-CN" altLang="en-US">
              <a:sym typeface="+mn-ea"/>
            </a:endParaRPr>
          </a:p>
          <a:p>
            <a:pPr indent="0">
              <a:buFont typeface="Wingdings" panose="05000000000000000000" charset="0"/>
              <a:buNone/>
            </a:pPr>
            <a:r>
              <a:rPr lang="zh-CN" altLang="en-US">
                <a:sym typeface="+mn-ea"/>
              </a:rPr>
              <a:t>           </a:t>
            </a:r>
            <a:r>
              <a:rPr lang="en-US" altLang="zh-CN">
                <a:sym typeface="+mn-ea"/>
              </a:rPr>
              <a:t>2. </a:t>
            </a:r>
            <a:r>
              <a:rPr lang="zh-CN" altLang="en-US">
                <a:sym typeface="+mn-ea"/>
              </a:rPr>
              <a:t>Resource Managers(RMs)资源管理器:  可以是数据库，数据库Drivers，SOA服务</a:t>
            </a:r>
            <a:endParaRPr lang="zh-CN" altLang="en-US"/>
          </a:p>
          <a:p>
            <a:pPr indent="0">
              <a:buFont typeface="Wingdings" panose="05000000000000000000" charset="0"/>
              <a:buNone/>
            </a:pPr>
            <a:r>
              <a:rPr lang="zh-CN" altLang="en-US">
                <a:sym typeface="+mn-ea"/>
              </a:rPr>
              <a:t>           </a:t>
            </a:r>
            <a:r>
              <a:rPr lang="en-US" altLang="zh-CN">
                <a:sym typeface="+mn-ea"/>
              </a:rPr>
              <a:t>3. </a:t>
            </a:r>
            <a:r>
              <a:rPr lang="zh-CN" altLang="en-US">
                <a:sym typeface="+mn-ea"/>
              </a:rPr>
              <a:t>Transaction Manager（TM）事务管理器：负责协调和管理事务，提供给AP编程接口及管理资源管理器</a:t>
            </a:r>
            <a:endParaRPr lang="zh-CN" altLang="en-US">
              <a:sym typeface="+mn-ea"/>
            </a:endParaRPr>
          </a:p>
          <a:p>
            <a:pPr indent="0">
              <a:buFont typeface="Wingdings" panose="05000000000000000000" charset="0"/>
              <a:buNone/>
            </a:pPr>
            <a:endParaRPr lang="zh-CN" altLang="en-US">
              <a:sym typeface="+mn-ea"/>
            </a:endParaRPr>
          </a:p>
          <a:p>
            <a:pPr marL="285750" indent="-285750">
              <a:buFont typeface="Wingdings" panose="05000000000000000000" charset="0"/>
              <a:buChar char=""/>
            </a:pPr>
            <a:r>
              <a:rPr lang="en-US" altLang="zh-CN">
                <a:sym typeface="+mn-ea"/>
              </a:rPr>
              <a:t>XA</a:t>
            </a:r>
            <a:r>
              <a:rPr lang="zh-CN" altLang="en-US">
                <a:sym typeface="+mn-ea"/>
              </a:rPr>
              <a:t>事务的执行流程：</a:t>
            </a:r>
            <a:endParaRPr lang="zh-CN" altLang="en-US">
              <a:sym typeface="+mn-ea"/>
            </a:endParaRPr>
          </a:p>
          <a:p>
            <a:pPr indent="0">
              <a:buFont typeface="Wingdings" panose="05000000000000000000" charset="0"/>
              <a:buNone/>
            </a:pPr>
            <a:r>
              <a:rPr lang="zh-CN" altLang="en-US">
                <a:sym typeface="+mn-ea"/>
              </a:rPr>
              <a:t>       </a:t>
            </a:r>
            <a:r>
              <a:rPr lang="en-US" altLang="zh-CN">
                <a:sym typeface="+mn-ea"/>
              </a:rPr>
              <a:t>1. </a:t>
            </a:r>
            <a:r>
              <a:rPr lang="zh-CN" altLang="en-US">
                <a:sym typeface="+mn-ea"/>
              </a:rPr>
              <a:t>第一阶段：分布式事务管理器对所有参与的资源管理器请求</a:t>
            </a:r>
            <a:r>
              <a:rPr lang="en-US" altLang="zh-CN">
                <a:sym typeface="+mn-ea"/>
              </a:rPr>
              <a:t>”</a:t>
            </a:r>
            <a:r>
              <a:rPr lang="zh-CN" altLang="en-US">
                <a:sym typeface="+mn-ea"/>
              </a:rPr>
              <a:t>预备</a:t>
            </a:r>
            <a:r>
              <a:rPr lang="en-US" altLang="zh-CN">
                <a:sym typeface="+mn-ea"/>
              </a:rPr>
              <a:t>”</a:t>
            </a:r>
            <a:r>
              <a:rPr lang="zh-CN" altLang="en-US">
                <a:sym typeface="+mn-ea"/>
              </a:rPr>
              <a:t>操作，达成关于该事务一致性的共识。资源管理器在该阶段完成所有约束的检查，并确保后续提交或回滚时所需的数据已经持久化。</a:t>
            </a:r>
            <a:endParaRPr lang="zh-CN" altLang="en-US">
              <a:sym typeface="+mn-ea"/>
            </a:endParaRPr>
          </a:p>
          <a:p>
            <a:pPr indent="0">
              <a:buFont typeface="Wingdings" panose="05000000000000000000" charset="0"/>
              <a:buNone/>
            </a:pPr>
            <a:r>
              <a:rPr lang="zh-CN" altLang="en-US">
                <a:sym typeface="+mn-ea"/>
              </a:rPr>
              <a:t>       </a:t>
            </a:r>
            <a:r>
              <a:rPr lang="en-US" altLang="zh-CN">
                <a:sym typeface="+mn-ea"/>
              </a:rPr>
              <a:t>2. </a:t>
            </a:r>
            <a:r>
              <a:rPr lang="zh-CN" altLang="en-US">
                <a:sym typeface="+mn-ea"/>
              </a:rPr>
              <a:t>第二阶段：事务管理器根据之前第一阶段的结果，请求资源管理器完成提交或回滚。</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525" y="-1905"/>
            <a:ext cx="6834505" cy="690245"/>
          </a:xfrm>
        </p:spPr>
        <p:txBody>
          <a:bodyPr>
            <a:normAutofit/>
          </a:bodyPr>
          <a:p>
            <a:r>
              <a:rPr lang="zh-CN" altLang="en-US" sz="2800">
                <a:sym typeface="+mn-ea"/>
              </a:rPr>
              <a:t>分布式事务协议</a:t>
            </a:r>
            <a:r>
              <a:rPr lang="en-US" altLang="zh-CN" sz="2800">
                <a:sym typeface="+mn-ea"/>
              </a:rPr>
              <a:t>—</a:t>
            </a:r>
            <a:r>
              <a:rPr lang="zh-CN" altLang="en-US" sz="2800">
                <a:sym typeface="+mn-ea"/>
              </a:rPr>
              <a:t>刚性事务模型 </a:t>
            </a:r>
            <a:r>
              <a:rPr lang="en-US" altLang="zh-CN" sz="2800">
                <a:sym typeface="+mn-ea"/>
              </a:rPr>
              <a:t>XA(2PC)</a:t>
            </a:r>
            <a:endParaRPr lang="zh-CN" altLang="en-US" sz="2800"/>
          </a:p>
        </p:txBody>
      </p:sp>
      <p:sp>
        <p:nvSpPr>
          <p:cNvPr id="3" name="内容占位符 2"/>
          <p:cNvSpPr>
            <a:spLocks noGrp="1"/>
          </p:cNvSpPr>
          <p:nvPr>
            <p:ph idx="1"/>
          </p:nvPr>
        </p:nvSpPr>
        <p:spPr>
          <a:xfrm>
            <a:off x="233045" y="859155"/>
            <a:ext cx="5994400" cy="5463540"/>
          </a:xfrm>
        </p:spPr>
        <p:txBody>
          <a:bodyPr tIns="36195">
            <a:normAutofit fontScale="90000" lnSpcReduction="20000"/>
          </a:bodyPr>
          <a:p>
            <a:pPr>
              <a:buFont typeface="Wingdings" panose="05000000000000000000" charset="0"/>
              <a:buChar char=""/>
            </a:pPr>
            <a:r>
              <a:rPr lang="en-US" altLang="zh-CN" sz="2000"/>
              <a:t>  XA</a:t>
            </a:r>
            <a:r>
              <a:rPr lang="zh-CN" altLang="en-US" sz="2000"/>
              <a:t>协议的优势：</a:t>
            </a:r>
            <a:endParaRPr lang="zh-CN" altLang="en-US" sz="2000"/>
          </a:p>
          <a:p>
            <a:r>
              <a:rPr lang="zh-CN" altLang="en-US" sz="2000"/>
              <a:t>第二阶段不出错的情况下，提供了强一致的保证</a:t>
            </a:r>
            <a:endParaRPr lang="zh-CN" altLang="en-US" sz="2000"/>
          </a:p>
          <a:p>
            <a:r>
              <a:rPr lang="zh-CN" altLang="en-US" sz="2000"/>
              <a:t>业务侵入性低，一般可开发专门的中间件屏蔽底层操作的细节；</a:t>
            </a:r>
            <a:endParaRPr lang="zh-CN" altLang="en-US" sz="2000"/>
          </a:p>
          <a:p>
            <a:pPr marL="0" indent="0">
              <a:buNone/>
            </a:pPr>
            <a:endParaRPr lang="zh-CN" altLang="en-US" sz="2000"/>
          </a:p>
          <a:p>
            <a:pPr>
              <a:buFont typeface="Wingdings" panose="05000000000000000000" charset="0"/>
              <a:buChar char=""/>
            </a:pPr>
            <a:r>
              <a:rPr lang="en-US" altLang="zh-CN" sz="2000"/>
              <a:t> XA</a:t>
            </a:r>
            <a:r>
              <a:rPr lang="zh-CN" altLang="en-US" sz="2000">
                <a:sym typeface="+mn-ea"/>
              </a:rPr>
              <a:t>协议</a:t>
            </a:r>
            <a:r>
              <a:rPr lang="zh-CN" altLang="en-US" sz="2000"/>
              <a:t>的劣势：</a:t>
            </a:r>
            <a:endParaRPr lang="zh-CN" altLang="en-US" sz="2000"/>
          </a:p>
          <a:p>
            <a:pPr algn="l"/>
            <a:r>
              <a:rPr lang="zh-CN" altLang="en-US" sz="2000"/>
              <a:t>同步阻塞：存在全局锁，事务未完成，所有参与事务者阻塞；而且该全局锁是跨多机的锁，时间消耗将是单机锁的上千倍；</a:t>
            </a:r>
            <a:endParaRPr lang="zh-CN" altLang="en-US" sz="2000"/>
          </a:p>
          <a:p>
            <a:pPr algn="l"/>
            <a:r>
              <a:rPr lang="zh-CN" altLang="en-US" sz="2000"/>
              <a:t>单点故障：TM发生若故障，RM会阻塞；</a:t>
            </a:r>
            <a:endParaRPr lang="zh-CN" altLang="en-US" sz="2000"/>
          </a:p>
          <a:p>
            <a:pPr algn="l"/>
            <a:r>
              <a:rPr lang="zh-CN" altLang="en-US" sz="2000"/>
              <a:t>数据仍可能不一致：当协调者向参与者发送commit或rollback请求之后，发生了局部网络异常或者在发送commit请求过程中协调者发生了故障，导致只有一部分参与者接受到了commit请求。而在这部分参与者接到commit请求之后就会执行commit操作。但是其他部分未接到commit请求的机器则无法执行事务提交。于是整个分布式系统便出现了数据不一致性的现象。</a:t>
            </a:r>
            <a:endParaRPr lang="zh-CN" altLang="en-US" sz="2000"/>
          </a:p>
          <a:p>
            <a:pPr marL="0" indent="0" algn="l">
              <a:buNone/>
            </a:pPr>
            <a:endParaRPr lang="zh-CN" altLang="en-US" sz="2000"/>
          </a:p>
          <a:p>
            <a:pPr algn="l">
              <a:buFont typeface="Wingdings" panose="05000000000000000000" charset="0"/>
              <a:buChar char=""/>
            </a:pPr>
            <a:r>
              <a:rPr lang="zh-CN" altLang="en-US" sz="2000"/>
              <a:t>总的来说，XA是一种保守低效的算法。尤其在高并发情况下鲜有人选择这种方案。</a:t>
            </a:r>
            <a:endParaRPr lang="zh-CN" altLang="en-US" sz="2000"/>
          </a:p>
        </p:txBody>
      </p:sp>
      <p:pic>
        <p:nvPicPr>
          <p:cNvPr id="4" name="图片 3" descr="xa-service-example"/>
          <p:cNvPicPr>
            <a:picLocks noChangeAspect="1"/>
          </p:cNvPicPr>
          <p:nvPr/>
        </p:nvPicPr>
        <p:blipFill>
          <a:blip r:embed="rId1"/>
          <a:stretch>
            <a:fillRect/>
          </a:stretch>
        </p:blipFill>
        <p:spPr>
          <a:xfrm>
            <a:off x="6567170" y="1362710"/>
            <a:ext cx="5335905" cy="4254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050" y="18415"/>
            <a:ext cx="5369560" cy="508000"/>
          </a:xfrm>
        </p:spPr>
        <p:txBody>
          <a:bodyPr>
            <a:normAutofit fontScale="90000"/>
          </a:bodyPr>
          <a:p>
            <a:r>
              <a:rPr lang="zh-CN" altLang="en-US" sz="2800"/>
              <a:t>柔性事务如何解决分布式事务问题</a:t>
            </a:r>
            <a:endParaRPr lang="zh-CN" altLang="en-US" sz="2800"/>
          </a:p>
        </p:txBody>
      </p:sp>
      <p:sp>
        <p:nvSpPr>
          <p:cNvPr id="3" name="内容占位符 2"/>
          <p:cNvSpPr>
            <a:spLocks noGrp="1"/>
          </p:cNvSpPr>
          <p:nvPr>
            <p:ph idx="1"/>
          </p:nvPr>
        </p:nvSpPr>
        <p:spPr>
          <a:xfrm>
            <a:off x="452755" y="765810"/>
            <a:ext cx="10842625" cy="5690870"/>
          </a:xfrm>
        </p:spPr>
        <p:txBody>
          <a:bodyPr/>
          <a:p>
            <a:pPr>
              <a:buFont typeface="Wingdings" panose="05000000000000000000" charset="0"/>
              <a:buChar char=""/>
            </a:pPr>
            <a:r>
              <a:rPr lang="zh-CN" altLang="en-US" sz="1800"/>
              <a:t>引入日志与补偿机制</a:t>
            </a:r>
            <a:endParaRPr lang="zh-CN" altLang="en-US" sz="1800"/>
          </a:p>
          <a:p>
            <a:pPr marL="0" indent="0">
              <a:buNone/>
            </a:pPr>
            <a:r>
              <a:rPr lang="zh-CN" altLang="en-US" sz="1800"/>
              <a:t>   类似于传统数据库，柔性事务的原子性主要由日志保证。事务日志记录事务的开始、结束状态、事务参与者的执行状态信息。当事务回滚时，可以根据这些日志最终将数据恢复到一致状态。通常柔性事务能通过日志记录找回事务的当前执行状态，并根据状态决定是重试异常步骤（正向补偿），还是回滚前序步骤（反向补偿）。</a:t>
            </a:r>
            <a:endParaRPr lang="zh-CN" altLang="en-US" sz="1800"/>
          </a:p>
          <a:p>
            <a:pPr>
              <a:buFont typeface="Wingdings" panose="05000000000000000000" charset="0"/>
              <a:buChar char=""/>
            </a:pPr>
            <a:r>
              <a:rPr lang="zh-CN" altLang="en-US" sz="1800"/>
              <a:t>消息的可靠传递与幂等</a:t>
            </a:r>
            <a:endParaRPr lang="zh-CN" altLang="en-US" sz="1800"/>
          </a:p>
          <a:p>
            <a:pPr marL="0" indent="0">
              <a:buFont typeface="Wingdings" panose="05000000000000000000" charset="0"/>
              <a:buNone/>
            </a:pPr>
            <a:r>
              <a:rPr lang="zh-CN" altLang="en-US" sz="1800"/>
              <a:t>    在分布式环境下，网络是不可靠的，消息要至少投递一次。由于消息可能会重复投递，这就要求处理程序必须实现幂等。所谓幂等就是同一操作执行多次结果不变。这一要求是区别开发传统业务显著不同之处。</a:t>
            </a:r>
            <a:endParaRPr lang="zh-CN" altLang="en-US" sz="1800"/>
          </a:p>
          <a:p>
            <a:pPr>
              <a:buFont typeface="Wingdings" panose="05000000000000000000" charset="0"/>
              <a:buChar char=""/>
            </a:pPr>
            <a:r>
              <a:rPr lang="zh-CN" altLang="en-US" sz="1800"/>
              <a:t>数据库实现无锁</a:t>
            </a:r>
            <a:endParaRPr lang="zh-CN" altLang="en-US" sz="1800"/>
          </a:p>
          <a:p>
            <a:pPr marL="0" indent="0">
              <a:buFont typeface="Wingdings" panose="05000000000000000000" charset="0"/>
              <a:buNone/>
            </a:pPr>
            <a:r>
              <a:rPr lang="zh-CN" altLang="en-US" sz="1800"/>
              <a:t>    数据库性能和吞吐量的瓶颈往往是因为强事务带来的资源锁。可采用辅助业务变化明细表或乐观锁等方案实现无锁的设计，提高性能。</a:t>
            </a:r>
            <a:endParaRPr lang="zh-CN" altLang="en-US" sz="1800"/>
          </a:p>
          <a:p>
            <a:pPr marL="0" indent="0">
              <a:buFont typeface="Wingdings" panose="05000000000000000000" charset="0"/>
              <a:buNone/>
            </a:pPr>
            <a:endParaRPr lang="zh-CN" altLang="en-US" sz="1800"/>
          </a:p>
          <a:p>
            <a:pPr>
              <a:buFont typeface="Wingdings" panose="05000000000000000000" charset="0"/>
              <a:buChar char=""/>
            </a:pPr>
            <a:r>
              <a:rPr lang="zh-CN" altLang="en-US" sz="1800" b="1"/>
              <a:t>柔性事务实现的方案</a:t>
            </a:r>
            <a:endParaRPr lang="zh-CN" altLang="en-US" sz="1800" b="1"/>
          </a:p>
          <a:p>
            <a:pPr marL="342900" indent="-342900">
              <a:buFont typeface="+mj-lt"/>
              <a:buAutoNum type="arabicPeriod"/>
            </a:pPr>
            <a:r>
              <a:rPr lang="zh-CN" altLang="en-US" sz="1800"/>
              <a:t>基于消息队列的分布式事务：通过</a:t>
            </a:r>
            <a:r>
              <a:rPr lang="en-US" altLang="zh-CN" sz="1800"/>
              <a:t>MQ</a:t>
            </a:r>
            <a:r>
              <a:rPr lang="zh-CN" altLang="en-US" sz="1800"/>
              <a:t>事务消息功能达到分布式事务的最终一致性。</a:t>
            </a:r>
            <a:endParaRPr lang="zh-CN" altLang="en-US" sz="1800"/>
          </a:p>
          <a:p>
            <a:pPr marL="342900" indent="-342900">
              <a:buFont typeface="+mj-lt"/>
              <a:buAutoNum type="arabicPeriod"/>
            </a:pPr>
            <a:r>
              <a:rPr lang="zh-CN" altLang="en-US" sz="1800"/>
              <a:t>提供分布式事务协调服务，提供特定的编程模型。客户端按一定的编程模式接入该服务即可。</a:t>
            </a:r>
            <a:endParaRPr lang="zh-CN" altLang="en-US" sz="1800"/>
          </a:p>
          <a:p>
            <a:pPr marL="0" indent="0">
              <a:buFont typeface="+mj-lt"/>
              <a:buNone/>
            </a:pPr>
            <a:r>
              <a:rPr lang="zh-CN" altLang="en-US" sz="1800"/>
              <a:t>      常见的编程模型有</a:t>
            </a:r>
            <a:r>
              <a:rPr lang="en-US" altLang="zh-CN" sz="1800"/>
              <a:t>TCC</a:t>
            </a:r>
            <a:r>
              <a:rPr lang="zh-CN" altLang="en-US" sz="1800"/>
              <a:t>、</a:t>
            </a:r>
            <a:r>
              <a:rPr lang="en-US" altLang="zh-CN" sz="1800"/>
              <a:t>SAGA</a:t>
            </a:r>
            <a:endParaRPr lang="zh-CN" altLang="en-US" sz="1800"/>
          </a:p>
          <a:p>
            <a:pPr marL="0" indent="0">
              <a:buFont typeface="Wingdings" panose="05000000000000000000" charset="0"/>
              <a:buNone/>
            </a:pPr>
            <a:endParaRPr lang="zh-CN" altLang="en-US" sz="1800"/>
          </a:p>
          <a:p>
            <a:pPr marL="0" indent="0">
              <a:buFont typeface="Wingdings" panose="05000000000000000000" charset="0"/>
              <a:buNone/>
            </a:pPr>
            <a:endParaRPr lang="zh-CN" altLang="en-US" sz="1800"/>
          </a:p>
          <a:p>
            <a:pPr marL="0" indent="0">
              <a:buFont typeface="Wingdings" panose="05000000000000000000" charset="0"/>
              <a:buNone/>
            </a:pPr>
            <a:endParaRPr lang="zh-CN" altLang="en-US" sz="1800"/>
          </a:p>
          <a:p>
            <a:pPr>
              <a:buFont typeface="Wingdings" panose="05000000000000000000" charset="0"/>
              <a:buChar char=""/>
            </a:pP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525" y="-635"/>
            <a:ext cx="4448175" cy="577215"/>
          </a:xfrm>
        </p:spPr>
        <p:txBody>
          <a:bodyPr>
            <a:normAutofit/>
          </a:bodyPr>
          <a:p>
            <a:r>
              <a:rPr lang="zh-CN" altLang="en-US" sz="2800">
                <a:sym typeface="+mn-ea"/>
              </a:rPr>
              <a:t>分布式事务协议</a:t>
            </a:r>
            <a:r>
              <a:rPr lang="en-US" altLang="zh-CN" sz="2800">
                <a:sym typeface="+mn-ea"/>
              </a:rPr>
              <a:t>—TCC</a:t>
            </a:r>
            <a:endParaRPr lang="zh-CN" altLang="en-US" sz="2800"/>
          </a:p>
        </p:txBody>
      </p:sp>
      <p:pic>
        <p:nvPicPr>
          <p:cNvPr id="4" name="内容占位符 3" descr="tcc"/>
          <p:cNvPicPr>
            <a:picLocks noChangeAspect="1"/>
          </p:cNvPicPr>
          <p:nvPr>
            <p:ph idx="1"/>
          </p:nvPr>
        </p:nvPicPr>
        <p:blipFill>
          <a:blip r:embed="rId1"/>
          <a:stretch>
            <a:fillRect/>
          </a:stretch>
        </p:blipFill>
        <p:spPr>
          <a:xfrm>
            <a:off x="5807710" y="490855"/>
            <a:ext cx="6187440" cy="3107690"/>
          </a:xfrm>
          <a:prstGeom prst="rect">
            <a:avLst/>
          </a:prstGeom>
        </p:spPr>
      </p:pic>
      <p:sp>
        <p:nvSpPr>
          <p:cNvPr id="5" name="文本框 4"/>
          <p:cNvSpPr txBox="1"/>
          <p:nvPr/>
        </p:nvSpPr>
        <p:spPr>
          <a:xfrm>
            <a:off x="125095" y="796290"/>
            <a:ext cx="5565140" cy="6462395"/>
          </a:xfrm>
          <a:prstGeom prst="rect">
            <a:avLst/>
          </a:prstGeom>
          <a:noFill/>
        </p:spPr>
        <p:txBody>
          <a:bodyPr wrap="square" rtlCol="0" anchor="t">
            <a:spAutoFit/>
          </a:bodyPr>
          <a:p>
            <a:pPr indent="0">
              <a:buFont typeface="Arial" panose="020B0604020202090204" pitchFamily="34" charset="0"/>
              <a:buNone/>
            </a:pPr>
            <a:r>
              <a:rPr lang="zh-CN" altLang="en-US"/>
              <a:t>下面介绍两种基于补偿机制的柔性事务模型。</a:t>
            </a:r>
            <a:endParaRPr lang="zh-CN" altLang="en-US"/>
          </a:p>
          <a:p>
            <a:pPr marL="285750" indent="-285750">
              <a:buFont typeface="Wingdings" panose="05000000000000000000" charset="0"/>
              <a:buChar char=""/>
            </a:pPr>
            <a:r>
              <a:rPr lang="zh-CN" altLang="en-US"/>
              <a:t>TCC是一种比较成熟的分布式事务解决方案</a:t>
            </a:r>
            <a:r>
              <a:rPr lang="en-US" altLang="zh-CN"/>
              <a:t>, </a:t>
            </a:r>
            <a:r>
              <a:rPr lang="zh-CN" altLang="en-US"/>
              <a:t>其中TCC分别是Try、Confirm、Cancel三个单词的首字母。每个业务服务需提供者三个操作接口。</a:t>
            </a:r>
            <a:endParaRPr lang="zh-CN" altLang="en-US"/>
          </a:p>
          <a:p>
            <a:pPr indent="0">
              <a:buFont typeface="Wingdings" panose="05000000000000000000" charset="0"/>
              <a:buNone/>
            </a:pPr>
            <a:r>
              <a:rPr lang="zh-CN" altLang="en-US"/>
              <a:t>       </a:t>
            </a:r>
            <a:r>
              <a:rPr lang="en-US" altLang="zh-CN"/>
              <a:t>1. Try</a:t>
            </a:r>
            <a:r>
              <a:rPr lang="zh-CN" altLang="en-US"/>
              <a:t>：尝试执行业务，完成业务检查，预留必要的业务资源，保证隔离性；</a:t>
            </a:r>
            <a:endParaRPr lang="zh-CN" altLang="en-US"/>
          </a:p>
          <a:p>
            <a:pPr indent="0">
              <a:buFont typeface="Wingdings" panose="05000000000000000000" charset="0"/>
              <a:buNone/>
            </a:pPr>
            <a:r>
              <a:rPr lang="zh-CN" altLang="en-US"/>
              <a:t>       </a:t>
            </a:r>
            <a:r>
              <a:rPr lang="en-US" altLang="zh-CN"/>
              <a:t>2. Confirm</a:t>
            </a:r>
            <a:r>
              <a:rPr lang="zh-CN" altLang="en-US"/>
              <a:t>： 确认执行业务，不做业务检查，只使用</a:t>
            </a:r>
            <a:r>
              <a:rPr lang="en-US" altLang="zh-CN"/>
              <a:t>Try</a:t>
            </a:r>
            <a:r>
              <a:rPr lang="zh-CN" altLang="en-US"/>
              <a:t>阶段预留的资源，其操作必须满足幂等性；</a:t>
            </a:r>
            <a:endParaRPr lang="zh-CN" altLang="en-US"/>
          </a:p>
          <a:p>
            <a:pPr indent="0">
              <a:buFont typeface="Wingdings" panose="05000000000000000000" charset="0"/>
              <a:buNone/>
            </a:pPr>
            <a:r>
              <a:rPr lang="zh-CN" altLang="en-US"/>
              <a:t>       </a:t>
            </a:r>
            <a:r>
              <a:rPr lang="en-US" altLang="zh-CN"/>
              <a:t>3. Cancel</a:t>
            </a:r>
            <a:r>
              <a:rPr lang="zh-CN" altLang="en-US"/>
              <a:t>：取消执行业务，释放预留的资源，同样必须满足 幂等性；</a:t>
            </a:r>
            <a:endParaRPr lang="zh-CN" altLang="en-US"/>
          </a:p>
          <a:p>
            <a:pPr indent="0">
              <a:buFont typeface="Wingdings" panose="05000000000000000000" charset="0"/>
              <a:buNone/>
            </a:pPr>
            <a:endParaRPr lang="zh-CN" altLang="en-US"/>
          </a:p>
          <a:p>
            <a:pPr marL="285750" indent="-285750">
              <a:buFont typeface="Wingdings" panose="05000000000000000000" charset="0"/>
              <a:buChar char=""/>
            </a:pPr>
            <a:r>
              <a:rPr lang="zh-CN" altLang="en-US"/>
              <a:t>TCC方案让应用自己定义数据库操作的粒度，使得降低锁冲突、提高吞吐量成为可能；</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en-US" altLang="zh-CN"/>
              <a:t>TCC</a:t>
            </a:r>
            <a:r>
              <a:rPr lang="zh-CN" altLang="en-US"/>
              <a:t>先预先冻结资源，使得各事务之间存在隔离性；</a:t>
            </a:r>
            <a:endParaRPr lang="zh-CN" altLang="en-US"/>
          </a:p>
          <a:p>
            <a:pPr indent="0">
              <a:buFont typeface="Arial" panose="020B0604020202090204" pitchFamily="34" charset="0"/>
              <a:buNone/>
            </a:pPr>
            <a:endParaRPr lang="zh-CN" altLang="en-US"/>
          </a:p>
          <a:p>
            <a:pPr indent="0">
              <a:buFont typeface="Arial" panose="020B0604020202090204" pitchFamily="34" charset="0"/>
              <a:buNone/>
            </a:pPr>
            <a:endParaRPr lang="zh-CN" altLang="en-US"/>
          </a:p>
          <a:p>
            <a:pPr marL="285750" indent="-285750">
              <a:buFont typeface="Wingdings" panose="05000000000000000000" charset="0"/>
              <a:buChar char=""/>
            </a:pPr>
            <a:r>
              <a:rPr lang="zh-CN" altLang="en-US" b="1"/>
              <a:t>缺点：</a:t>
            </a:r>
            <a:endParaRPr lang="zh-CN" altLang="en-US"/>
          </a:p>
          <a:p>
            <a:pPr indent="0">
              <a:buFont typeface="Arial" panose="020B0604020202090204" pitchFamily="34" charset="0"/>
              <a:buNone/>
            </a:pPr>
            <a:r>
              <a:rPr lang="zh-CN" altLang="en-US"/>
              <a:t>      </a:t>
            </a:r>
            <a:r>
              <a:rPr lang="en-US" altLang="zh-CN"/>
              <a:t>1. 对应用的侵入性强</a:t>
            </a:r>
            <a:endParaRPr lang="en-US" altLang="zh-CN"/>
          </a:p>
          <a:p>
            <a:pPr indent="0">
              <a:buFont typeface="Arial" panose="020B0604020202090204" pitchFamily="34" charset="0"/>
              <a:buNone/>
            </a:pPr>
            <a:r>
              <a:rPr lang="en-US" altLang="zh-CN"/>
              <a:t>      2. </a:t>
            </a:r>
            <a:r>
              <a:rPr lang="zh-CN" altLang="en-US"/>
              <a:t>三个接口要幂等，有一定实现难度</a:t>
            </a:r>
            <a:endParaRPr lang="en-US" altLang="zh-CN"/>
          </a:p>
          <a:p>
            <a:pPr indent="0">
              <a:buFont typeface="Arial" panose="020B0604020202090204" pitchFamily="34" charset="0"/>
              <a:buNone/>
            </a:pPr>
            <a:endParaRPr lang="zh-CN" altLang="en-US"/>
          </a:p>
          <a:p>
            <a:endParaRPr lang="zh-CN" altLang="en-US"/>
          </a:p>
          <a:p>
            <a:endParaRPr lang="zh-CN" altLang="en-US"/>
          </a:p>
        </p:txBody>
      </p:sp>
      <p:pic>
        <p:nvPicPr>
          <p:cNvPr id="3" name="图片 2"/>
          <p:cNvPicPr>
            <a:picLocks noChangeAspect="1"/>
          </p:cNvPicPr>
          <p:nvPr/>
        </p:nvPicPr>
        <p:blipFill>
          <a:blip r:embed="rId2"/>
          <a:stretch>
            <a:fillRect/>
          </a:stretch>
        </p:blipFill>
        <p:spPr>
          <a:xfrm>
            <a:off x="6170930" y="3978910"/>
            <a:ext cx="5666105" cy="2449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925830"/>
            <a:ext cx="7124065" cy="5257800"/>
          </a:xfrm>
        </p:spPr>
        <p:txBody>
          <a:bodyPr>
            <a:normAutofit/>
          </a:bodyPr>
          <a:p>
            <a:pPr>
              <a:buFont typeface="Wingdings" panose="05000000000000000000" charset="0"/>
              <a:buChar char=""/>
            </a:pPr>
            <a:r>
              <a:rPr lang="en-US" altLang="zh-CN" sz="1800"/>
              <a:t>1987</a:t>
            </a:r>
            <a:r>
              <a:rPr lang="zh-CN" altLang="en-US" sz="1800"/>
              <a:t>年</a:t>
            </a:r>
            <a:r>
              <a:rPr lang="en-US" altLang="zh-CN" sz="1800"/>
              <a:t>Hector &amp; Kenneth</a:t>
            </a:r>
            <a:r>
              <a:rPr lang="zh-CN" altLang="en-US" sz="1800"/>
              <a:t>发表论文</a:t>
            </a:r>
            <a:r>
              <a:rPr lang="en-US" altLang="zh-CN" sz="1800"/>
              <a:t>Sagas</a:t>
            </a:r>
            <a:endParaRPr lang="en-US" altLang="zh-CN" sz="1800"/>
          </a:p>
          <a:p>
            <a:pPr>
              <a:buFont typeface="Wingdings" panose="05000000000000000000" charset="0"/>
              <a:buChar char=""/>
            </a:pPr>
            <a:r>
              <a:rPr lang="zh-CN" altLang="en-US" sz="1800"/>
              <a:t>该论文提出了</a:t>
            </a:r>
            <a:r>
              <a:rPr lang="en-US" altLang="zh-CN" sz="1800"/>
              <a:t>saga</a:t>
            </a:r>
            <a:r>
              <a:rPr lang="zh-CN" altLang="en-US" sz="1800"/>
              <a:t>机制作为分布式事务的替代品以解决长时间</a:t>
            </a:r>
            <a:endParaRPr lang="zh-CN" altLang="en-US" sz="1800"/>
          </a:p>
          <a:p>
            <a:pPr marL="0" indent="0">
              <a:buNone/>
            </a:pPr>
            <a:r>
              <a:rPr lang="zh-CN" altLang="en-US" sz="1800"/>
              <a:t>运行的分布式事务问题。这篇论文认为业务过程经常由很多步骤</a:t>
            </a:r>
            <a:endParaRPr lang="zh-CN" altLang="en-US" sz="1800"/>
          </a:p>
          <a:p>
            <a:pPr marL="0" indent="0">
              <a:buNone/>
            </a:pPr>
            <a:r>
              <a:rPr lang="zh-CN" altLang="en-US" sz="1800"/>
              <a:t>组成，每个步骤都涉及一个事务，即：</a:t>
            </a:r>
            <a:endParaRPr lang="zh-CN" altLang="en-US" sz="1800"/>
          </a:p>
          <a:p>
            <a:pPr marL="0" indent="0">
              <a:buNone/>
            </a:pPr>
            <a:r>
              <a:rPr lang="en-US" altLang="zh-CN" sz="1800"/>
              <a:t>    Saga = Long Live Transaction (LLT) = T1 + T2 + T3 + ... + Tn</a:t>
            </a:r>
            <a:endParaRPr lang="en-US" altLang="zh-CN" sz="1800"/>
          </a:p>
          <a:p>
            <a:pPr marL="0" indent="0">
              <a:buNone/>
            </a:pPr>
            <a:endParaRPr lang="en-US" altLang="zh-CN" sz="1800"/>
          </a:p>
          <a:p>
            <a:pPr>
              <a:buFont typeface="Wingdings" panose="05000000000000000000" charset="0"/>
              <a:buChar char=""/>
            </a:pPr>
            <a:r>
              <a:rPr lang="zh-CN" altLang="en-US" sz="1800"/>
              <a:t>每个本地事务</a:t>
            </a:r>
            <a:r>
              <a:rPr lang="en-US" altLang="zh-CN" sz="1800"/>
              <a:t>Tx</a:t>
            </a:r>
            <a:r>
              <a:rPr lang="zh-CN" altLang="en-US" sz="1800"/>
              <a:t>有对应的补偿事务</a:t>
            </a:r>
            <a:r>
              <a:rPr lang="en-US" altLang="zh-CN" sz="1800"/>
              <a:t>Cx</a:t>
            </a:r>
            <a:r>
              <a:rPr lang="zh-CN" altLang="en-US" sz="1800"/>
              <a:t>。如果业务过程中遇到了</a:t>
            </a:r>
            <a:endParaRPr lang="zh-CN" altLang="en-US" sz="1800"/>
          </a:p>
          <a:p>
            <a:pPr marL="0" indent="0">
              <a:buNone/>
            </a:pPr>
            <a:r>
              <a:rPr lang="zh-CN" altLang="en-US" sz="1800"/>
              <a:t>错误无法继续，就依次执行对应的补偿事务进行修正，来保证</a:t>
            </a:r>
            <a:endParaRPr lang="zh-CN" altLang="en-US" sz="1800"/>
          </a:p>
          <a:p>
            <a:pPr marL="0" indent="0">
              <a:buNone/>
            </a:pPr>
            <a:r>
              <a:rPr lang="zh-CN" altLang="en-US" sz="1800"/>
              <a:t>数据的最终一致性。</a:t>
            </a:r>
            <a:endParaRPr lang="zh-CN" altLang="en-US" sz="1800"/>
          </a:p>
          <a:p>
            <a:pPr>
              <a:buFont typeface="Wingdings" panose="05000000000000000000" charset="0"/>
              <a:buChar char=""/>
            </a:pPr>
            <a:r>
              <a:rPr lang="zh-CN" altLang="en-US" sz="1800">
                <a:sym typeface="+mn-ea"/>
              </a:rPr>
              <a:t> </a:t>
            </a:r>
            <a:r>
              <a:rPr lang="en-US" altLang="zh-CN" sz="1800">
                <a:sym typeface="+mn-ea"/>
              </a:rPr>
              <a:t>Saga</a:t>
            </a:r>
            <a:r>
              <a:rPr lang="zh-CN" altLang="en-US" sz="1800">
                <a:sym typeface="+mn-ea"/>
              </a:rPr>
              <a:t>的运行流程：</a:t>
            </a:r>
            <a:endParaRPr lang="zh-CN" altLang="en-US" sz="1800"/>
          </a:p>
          <a:p>
            <a:pPr marL="0" indent="0">
              <a:buNone/>
            </a:pPr>
            <a:r>
              <a:rPr lang="en-US" altLang="zh-CN" sz="1800">
                <a:sym typeface="+mn-ea"/>
              </a:rPr>
              <a:t>      </a:t>
            </a:r>
            <a:r>
              <a:rPr lang="zh-CN" altLang="en-US" sz="1800">
                <a:sym typeface="+mn-ea"/>
              </a:rPr>
              <a:t>正常情况：</a:t>
            </a:r>
            <a:r>
              <a:rPr lang="en-US" altLang="zh-CN" sz="1800">
                <a:sym typeface="+mn-ea"/>
              </a:rPr>
              <a:t>T1  T2 ... Tn           </a:t>
            </a:r>
            <a:endParaRPr lang="en-US" altLang="zh-CN" sz="1800">
              <a:sym typeface="+mn-ea"/>
            </a:endParaRPr>
          </a:p>
          <a:p>
            <a:pPr marL="0" indent="0">
              <a:buNone/>
            </a:pPr>
            <a:r>
              <a:rPr lang="en-US" altLang="zh-CN" sz="1800">
                <a:sym typeface="+mn-ea"/>
              </a:rPr>
              <a:t> </a:t>
            </a:r>
            <a:r>
              <a:rPr lang="zh-CN" altLang="en-US" sz="1800">
                <a:sym typeface="+mn-ea"/>
              </a:rPr>
              <a:t>     异常情况 ：</a:t>
            </a:r>
            <a:r>
              <a:rPr lang="en-US" altLang="zh-CN" sz="1800">
                <a:sym typeface="+mn-ea"/>
              </a:rPr>
              <a:t>T1 T2 </a:t>
            </a:r>
            <a:r>
              <a:rPr lang="en-US" altLang="zh-CN" sz="1800">
                <a:solidFill>
                  <a:srgbClr val="FF0000"/>
                </a:solidFill>
                <a:sym typeface="+mn-ea"/>
              </a:rPr>
              <a:t>T3</a:t>
            </a:r>
            <a:r>
              <a:rPr lang="en-US" altLang="zh-CN" sz="1800">
                <a:sym typeface="+mn-ea"/>
              </a:rPr>
              <a:t> C3 C2 C1</a:t>
            </a:r>
            <a:r>
              <a:rPr lang="zh-CN" altLang="en-US" sz="1800">
                <a:sym typeface="+mn-ea"/>
              </a:rPr>
              <a:t>   </a:t>
            </a:r>
            <a:endParaRPr lang="zh-CN" altLang="en-US">
              <a:sym typeface="+mn-ea"/>
            </a:endParaRPr>
          </a:p>
          <a:p>
            <a:pPr>
              <a:buFont typeface="Wingdings" panose="05000000000000000000" charset="0"/>
              <a:buChar char=""/>
            </a:pPr>
            <a:r>
              <a:rPr lang="zh-CN" altLang="en-US" sz="1800" b="1">
                <a:sym typeface="+mn-ea"/>
              </a:rPr>
              <a:t>与</a:t>
            </a:r>
            <a:r>
              <a:rPr lang="en-US" altLang="zh-CN" sz="1800" b="1">
                <a:sym typeface="+mn-ea"/>
              </a:rPr>
              <a:t>ACID</a:t>
            </a:r>
            <a:r>
              <a:rPr lang="zh-CN" altLang="en-US" sz="1800" b="1">
                <a:sym typeface="+mn-ea"/>
              </a:rPr>
              <a:t>相比，Saga 模型只支持 ACD特性，不提供隔离性的保证。</a:t>
            </a:r>
            <a:r>
              <a:rPr lang="zh-CN" altLang="en-US">
                <a:sym typeface="+mn-ea"/>
              </a:rPr>
              <a:t>  </a:t>
            </a:r>
            <a:endParaRPr lang="en-US" altLang="zh-CN"/>
          </a:p>
          <a:p>
            <a:endParaRPr lang="en-US" altLang="zh-CN"/>
          </a:p>
        </p:txBody>
      </p:sp>
      <p:sp>
        <p:nvSpPr>
          <p:cNvPr id="5" name="标题 4"/>
          <p:cNvSpPr>
            <a:spLocks noGrp="1"/>
          </p:cNvSpPr>
          <p:nvPr>
            <p:ph type="title"/>
          </p:nvPr>
        </p:nvSpPr>
        <p:spPr>
          <a:xfrm>
            <a:off x="0" y="6985"/>
            <a:ext cx="4724400" cy="564515"/>
          </a:xfrm>
        </p:spPr>
        <p:txBody>
          <a:bodyPr/>
          <a:p>
            <a:r>
              <a:rPr lang="zh-CN" altLang="en-US" sz="2800"/>
              <a:t>分布式事务协议</a:t>
            </a:r>
            <a:r>
              <a:rPr lang="en-US" altLang="zh-CN" sz="2800"/>
              <a:t>—SAGA</a:t>
            </a:r>
            <a:endParaRPr lang="en-US" altLang="zh-CN" sz="2800"/>
          </a:p>
        </p:txBody>
      </p:sp>
      <p:pic>
        <p:nvPicPr>
          <p:cNvPr id="2" name="图片 1"/>
          <p:cNvPicPr>
            <a:picLocks noChangeAspect="1"/>
          </p:cNvPicPr>
          <p:nvPr/>
        </p:nvPicPr>
        <p:blipFill>
          <a:blip r:embed="rId1"/>
          <a:stretch>
            <a:fillRect/>
          </a:stretch>
        </p:blipFill>
        <p:spPr>
          <a:xfrm>
            <a:off x="8319135" y="1033780"/>
            <a:ext cx="3267710" cy="2411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5865" y="2526030"/>
            <a:ext cx="1846580" cy="1247775"/>
          </a:xfrm>
        </p:spPr>
        <p:txBody>
          <a:bodyPr/>
          <a:p>
            <a:r>
              <a:rPr lang="zh-CN" altLang="en-US"/>
              <a:t>谢谢！</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3031</Words>
  <Application>WPS 文字</Application>
  <PresentationFormat>宽屏</PresentationFormat>
  <Paragraphs>104</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方正书宋_GBK</vt:lpstr>
      <vt:lpstr>Wingdings</vt:lpstr>
      <vt:lpstr>Wingdings</vt:lpstr>
      <vt:lpstr>宋体</vt:lpstr>
      <vt:lpstr>汉仪书宋二KW</vt:lpstr>
      <vt:lpstr>Calibri Light</vt:lpstr>
      <vt:lpstr>Helvetica Neue</vt:lpstr>
      <vt:lpstr>微软雅黑</vt:lpstr>
      <vt:lpstr>汉仪旗黑KW</vt:lpstr>
      <vt:lpstr>Arial Unicode MS</vt:lpstr>
      <vt:lpstr>Calibri</vt:lpstr>
      <vt:lpstr>Office 主题</vt:lpstr>
      <vt:lpstr>分布式事务背景知识简介</vt:lpstr>
      <vt:lpstr>分布事务产生的背景</vt:lpstr>
      <vt:lpstr>CAP、BASE与强一致</vt:lpstr>
      <vt:lpstr>分布式事务协议—刚性事务模型 XA(2PC)</vt:lpstr>
      <vt:lpstr>分布式事务协议—刚性事务模型 XA(2PC)</vt:lpstr>
      <vt:lpstr>柔性事务如何解决分布式事务问题</vt:lpstr>
      <vt:lpstr>分布式事务协议—TCC</vt:lpstr>
      <vt:lpstr>分布式事务协议—SAGA</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yss</dc:creator>
  <cp:lastModifiedBy>yss</cp:lastModifiedBy>
  <cp:revision>54</cp:revision>
  <dcterms:created xsi:type="dcterms:W3CDTF">2019-07-21T09:25:39Z</dcterms:created>
  <dcterms:modified xsi:type="dcterms:W3CDTF">2019-07-21T09:25:39Z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