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2" r:id="rId7"/>
    <p:sldId id="263" r:id="rId8"/>
    <p:sldId id="264" r:id="rId9"/>
    <p:sldId id="266" r:id="rId10"/>
    <p:sldId id="265" r:id="rId11"/>
    <p:sldId id="268" r:id="rId12"/>
    <p:sldId id="269" r:id="rId13"/>
    <p:sldId id="270" r:id="rId14"/>
    <p:sldId id="271" r:id="rId15"/>
    <p:sldId id="272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506211-3ED0-A2D3-B58D-75D45610C2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F42781F-95BC-B816-0383-C9D2C0C87B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547DFF-0E0A-15E4-6A93-583C1E9A1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4FEE7-CE94-40C8-8C6C-E5A1EB6E6F98}" type="datetimeFigureOut">
              <a:rPr lang="ko-KR" altLang="en-US" smtClean="0"/>
              <a:t>2022-08-29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54F7E0-FABC-EFD8-01AC-DE7066477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55B80B-D9E5-BE1F-DF4F-70B3834F7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820D7-246B-44C7-A0B4-3CB7ADFBAF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0364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5EC562-EF59-60F3-5694-FE14F77C9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2DBA6C2-59FB-34E6-56E8-9ACF440FC4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923CA1-C192-57B5-C3A3-5F2677A21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4FEE7-CE94-40C8-8C6C-E5A1EB6E6F98}" type="datetimeFigureOut">
              <a:rPr lang="ko-KR" altLang="en-US" smtClean="0"/>
              <a:t>2022-08-29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99F4FD-E477-DA47-0943-49DD4A17C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FABECB-B781-A950-4AD1-150DFAE06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820D7-246B-44C7-A0B4-3CB7ADFBAF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309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4EA7842-D326-9226-1299-80A91FCEA2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08E233E-2E8E-C208-65CB-0523D53698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19BDC5-0516-1939-46E4-C5CC7A4A2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4FEE7-CE94-40C8-8C6C-E5A1EB6E6F98}" type="datetimeFigureOut">
              <a:rPr lang="ko-KR" altLang="en-US" smtClean="0"/>
              <a:t>2022-08-29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252A9C-4FE9-D3F5-5E2D-95F1ADF77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FCA127-5524-44BF-E4AA-64A291B0E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820D7-246B-44C7-A0B4-3CB7ADFBAF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9222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D7AB27-C06E-B234-65E7-B580F5B87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0FCC22-6253-3447-9A5A-D4DE98E652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F19526-3C81-218A-0750-C7301C950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4FEE7-CE94-40C8-8C6C-E5A1EB6E6F98}" type="datetimeFigureOut">
              <a:rPr lang="ko-KR" altLang="en-US" smtClean="0"/>
              <a:t>2022-08-29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E01D03-56EB-BE9A-4250-9D7F5D095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220DE2-EFD9-EDFB-F942-1207B7349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820D7-246B-44C7-A0B4-3CB7ADFBAF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9426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1E0AB9-6863-F7EE-1D84-03C6C2985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06626F4-2FAD-561F-0A2C-3D50542C77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0B9064-3B11-41A8-6C8D-6D1B3627A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4FEE7-CE94-40C8-8C6C-E5A1EB6E6F98}" type="datetimeFigureOut">
              <a:rPr lang="ko-KR" altLang="en-US" smtClean="0"/>
              <a:t>2022-08-29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65728E-462D-9D41-F72D-BC921C92C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45A39A-A22A-52E0-E328-02393C74E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820D7-246B-44C7-A0B4-3CB7ADFBAF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4814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0598A7-1CA8-9D8F-35A7-64B0057F8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F1D08A-B97E-BAC0-77B7-F48F7C12D8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A5FA407-9164-694D-7D9F-4BB25BE814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C45B845-5693-AD6D-A2F8-3D103B04D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4FEE7-CE94-40C8-8C6C-E5A1EB6E6F98}" type="datetimeFigureOut">
              <a:rPr lang="ko-KR" altLang="en-US" smtClean="0"/>
              <a:t>2022-08-29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ABFC245-0474-C1E9-0B76-CA9E7C457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ABBFBF3-78A0-B493-2D20-30EA515FA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820D7-246B-44C7-A0B4-3CB7ADFBAF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0253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BAEDAD-C2E3-40F9-51D8-13B9277F0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176046D-58C7-A47D-EB49-5F6C6D7AA4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3D03E57-7644-3EFE-3FCC-ED60B3AE7B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F7A09E7-EE1D-6912-15D0-9769631725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0EBE43A-3E6C-D509-01AA-EA6EEAC456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183AD72-A3A7-CC5C-BD7F-38CF6B038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4FEE7-CE94-40C8-8C6C-E5A1EB6E6F98}" type="datetimeFigureOut">
              <a:rPr lang="ko-KR" altLang="en-US" smtClean="0"/>
              <a:t>2022-08-29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3DF478F-9780-A170-8A3F-F806E48B6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D5BBD88-7A98-3075-ACEE-7A89C08C4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820D7-246B-44C7-A0B4-3CB7ADFBAF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7531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7681F8-F919-EA53-FC9F-0133D1A2A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93F4D26-514E-008F-ECBD-5C79FEDA4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4FEE7-CE94-40C8-8C6C-E5A1EB6E6F98}" type="datetimeFigureOut">
              <a:rPr lang="ko-KR" altLang="en-US" smtClean="0"/>
              <a:t>2022-08-29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1AF347E-D327-9033-882D-B9B7DA573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A9678E0-2D19-D95B-3415-2F0FE1456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820D7-246B-44C7-A0B4-3CB7ADFBAF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450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C6436E4-7439-50FF-9F76-3BBA284CF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4FEE7-CE94-40C8-8C6C-E5A1EB6E6F98}" type="datetimeFigureOut">
              <a:rPr lang="ko-KR" altLang="en-US" smtClean="0"/>
              <a:t>2022-08-29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1A3FD65-F0C3-65AE-1D49-B097202D1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7A54740-CDC5-FC94-C77E-D85553BC8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820D7-246B-44C7-A0B4-3CB7ADFBAF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395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270EA9-278D-555C-C5E0-C4E3026F9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92C7D1-98DE-C609-9638-632F3ADA26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2F78CCC-8396-39F1-52FA-A6CA8C4D09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A1678A8-E6EC-BC81-7372-997EB9158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4FEE7-CE94-40C8-8C6C-E5A1EB6E6F98}" type="datetimeFigureOut">
              <a:rPr lang="ko-KR" altLang="en-US" smtClean="0"/>
              <a:t>2022-08-29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9663C24-8019-4DBC-196B-A183A9E3E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87B01EF-1400-2A02-57C1-6F1A6FAE9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820D7-246B-44C7-A0B4-3CB7ADFBAF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3635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B0E110-FB71-8996-769E-3C26009BA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3C2E8BB-B577-11EE-C223-BA41FC4730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00AECAC-9750-1BEC-22B9-6BA144B599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C0D493A-6959-170E-255F-CD63A199C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4FEE7-CE94-40C8-8C6C-E5A1EB6E6F98}" type="datetimeFigureOut">
              <a:rPr lang="ko-KR" altLang="en-US" smtClean="0"/>
              <a:t>2022-08-29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D1CC20B-8D0A-FAF1-F389-23A153FFE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B75EEBF-32D8-14B4-714F-2E1D2FE5E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820D7-246B-44C7-A0B4-3CB7ADFBAF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5070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2DE9536-1643-DB1C-38D0-19CAFC90B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926C5B5-D957-76F1-779C-E7F9722FFD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5556C7-7D42-A2EE-E18C-1A8A85D2B6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A4FEE7-CE94-40C8-8C6C-E5A1EB6E6F98}" type="datetimeFigureOut">
              <a:rPr lang="ko-KR" altLang="en-US" smtClean="0"/>
              <a:t>2022-08-29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B1F7F0-4B32-9037-B604-E3CA4EC3A8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8E5CCE-1768-3A99-B5DA-259AA1143A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A820D7-246B-44C7-A0B4-3CB7ADFBAF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1521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36995C-C551-3C8E-7CAC-96B2B5FBED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/>
              <a:t>향후 게임 개발 방향성에 대한 제안</a:t>
            </a:r>
          </a:p>
        </p:txBody>
      </p:sp>
    </p:spTree>
    <p:extLst>
      <p:ext uri="{BB962C8B-B14F-4D97-AF65-F5344CB8AC3E}">
        <p14:creationId xmlns:p14="http://schemas.microsoft.com/office/powerpoint/2010/main" val="12666634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749F04-66C9-1E6A-9700-4177BB1AE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57226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2. </a:t>
            </a:r>
            <a:r>
              <a:rPr lang="ko-KR" altLang="en-US" sz="2400" b="1" dirty="0"/>
              <a:t>히트 게임의 특징 분석 </a:t>
            </a:r>
            <a:r>
              <a:rPr lang="en-US" altLang="ko-KR" sz="2400" dirty="0"/>
              <a:t>– </a:t>
            </a:r>
            <a:r>
              <a:rPr lang="ko-KR" altLang="en-US" sz="2400" dirty="0"/>
              <a:t>플랫폼별 전체 작품 중 히트게임 비율</a:t>
            </a:r>
          </a:p>
        </p:txBody>
      </p:sp>
      <p:pic>
        <p:nvPicPr>
          <p:cNvPr id="11" name="내용 개체 틀 10">
            <a:extLst>
              <a:ext uri="{FF2B5EF4-FFF2-40B4-BE49-F238E27FC236}">
                <a16:creationId xmlns:a16="http://schemas.microsoft.com/office/drawing/2014/main" id="{6814C2D5-189F-118E-D131-C34447FACC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1497" y="926791"/>
            <a:ext cx="5728452" cy="5728452"/>
          </a:xfrm>
        </p:spPr>
      </p:pic>
    </p:spTree>
    <p:extLst>
      <p:ext uri="{BB962C8B-B14F-4D97-AF65-F5344CB8AC3E}">
        <p14:creationId xmlns:p14="http://schemas.microsoft.com/office/powerpoint/2010/main" val="38313227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749F04-66C9-1E6A-9700-4177BB1AE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57226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3. </a:t>
            </a:r>
            <a:r>
              <a:rPr lang="ko-KR" altLang="en-US" sz="2400" b="1" dirty="0"/>
              <a:t>최근 게임 시장 동향 </a:t>
            </a:r>
            <a:r>
              <a:rPr lang="en-US" altLang="ko-KR" sz="2400" dirty="0"/>
              <a:t>– </a:t>
            </a:r>
            <a:r>
              <a:rPr lang="ko-KR" altLang="en-US" sz="2400" dirty="0"/>
              <a:t>판매량 추이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1F472515-74D2-C101-4A6D-75AF0B9AA3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511" y="1073427"/>
            <a:ext cx="10196978" cy="5254611"/>
          </a:xfrm>
        </p:spPr>
      </p:pic>
    </p:spTree>
    <p:extLst>
      <p:ext uri="{BB962C8B-B14F-4D97-AF65-F5344CB8AC3E}">
        <p14:creationId xmlns:p14="http://schemas.microsoft.com/office/powerpoint/2010/main" val="27993273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749F04-66C9-1E6A-9700-4177BB1AE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57226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3. </a:t>
            </a:r>
            <a:r>
              <a:rPr lang="ko-KR" altLang="en-US" sz="2400" b="1" dirty="0"/>
              <a:t>최근 게임 시장 동향 </a:t>
            </a:r>
            <a:r>
              <a:rPr lang="en-US" altLang="ko-KR" sz="2400" dirty="0"/>
              <a:t>– </a:t>
            </a:r>
            <a:r>
              <a:rPr lang="ko-KR" altLang="en-US" sz="2400" dirty="0"/>
              <a:t>히트 게임 등장 추이</a:t>
            </a:r>
          </a:p>
        </p:txBody>
      </p:sp>
      <p:pic>
        <p:nvPicPr>
          <p:cNvPr id="11" name="내용 개체 틀 10">
            <a:extLst>
              <a:ext uri="{FF2B5EF4-FFF2-40B4-BE49-F238E27FC236}">
                <a16:creationId xmlns:a16="http://schemas.microsoft.com/office/drawing/2014/main" id="{56BE56A6-9F71-5492-019F-96B82A999E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243" y="1113183"/>
            <a:ext cx="10387513" cy="5320214"/>
          </a:xfrm>
        </p:spPr>
      </p:pic>
    </p:spTree>
    <p:extLst>
      <p:ext uri="{BB962C8B-B14F-4D97-AF65-F5344CB8AC3E}">
        <p14:creationId xmlns:p14="http://schemas.microsoft.com/office/powerpoint/2010/main" val="34686437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749F04-66C9-1E6A-9700-4177BB1AE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57226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3. </a:t>
            </a:r>
            <a:r>
              <a:rPr lang="ko-KR" altLang="en-US" sz="2400" b="1" dirty="0"/>
              <a:t>결론 </a:t>
            </a:r>
            <a:r>
              <a:rPr lang="en-US" altLang="ko-KR" sz="2400" dirty="0"/>
              <a:t>- </a:t>
            </a:r>
            <a:r>
              <a:rPr lang="ko-KR" altLang="en-US" sz="2400" dirty="0"/>
              <a:t>제언</a:t>
            </a:r>
            <a:endParaRPr lang="ko-KR" altLang="en-US" sz="2400" b="1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1EEFECE-B1C0-E871-A057-B16AE39D91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7555"/>
            <a:ext cx="10515600" cy="3902890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ko-KR" altLang="en-US" dirty="0"/>
              <a:t>소예산의 가성비 있는 게임 설계</a:t>
            </a:r>
            <a:endParaRPr lang="en-US" altLang="ko-KR" dirty="0"/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514350" indent="-514350">
              <a:buAutoNum type="arabicPeriod"/>
            </a:pPr>
            <a:r>
              <a:rPr lang="en-US" altLang="ko-KR" dirty="0"/>
              <a:t>PC</a:t>
            </a:r>
            <a:r>
              <a:rPr lang="ko-KR" altLang="en-US" dirty="0"/>
              <a:t>보다는 콘솔 기반의 게임 개발</a:t>
            </a:r>
            <a:endParaRPr lang="en-US" altLang="ko-KR" dirty="0"/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514350" indent="-514350">
              <a:buAutoNum type="arabicPeriod"/>
            </a:pPr>
            <a:r>
              <a:rPr lang="en-US" altLang="ko-KR" dirty="0"/>
              <a:t>Shooter, Action </a:t>
            </a:r>
            <a:r>
              <a:rPr lang="ko-KR" altLang="en-US" dirty="0"/>
              <a:t>장르의 게임 개발</a:t>
            </a:r>
            <a:endParaRPr lang="en-US" altLang="ko-KR" dirty="0"/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일본 시장을 겨냥한 </a:t>
            </a:r>
            <a:r>
              <a:rPr lang="en-US" altLang="ko-KR" dirty="0"/>
              <a:t>RPG </a:t>
            </a:r>
            <a:r>
              <a:rPr lang="ko-KR" altLang="en-US" dirty="0"/>
              <a:t>장르의 게임 개발</a:t>
            </a:r>
          </a:p>
        </p:txBody>
      </p:sp>
    </p:spTree>
    <p:extLst>
      <p:ext uri="{BB962C8B-B14F-4D97-AF65-F5344CB8AC3E}">
        <p14:creationId xmlns:p14="http://schemas.microsoft.com/office/powerpoint/2010/main" val="11511631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749F04-66C9-1E6A-9700-4177BB1AE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57226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3. </a:t>
            </a:r>
            <a:r>
              <a:rPr lang="ko-KR" altLang="en-US" sz="2400" b="1" dirty="0"/>
              <a:t>결론 </a:t>
            </a:r>
            <a:r>
              <a:rPr lang="en-US" altLang="ko-KR" sz="2400" dirty="0"/>
              <a:t>- </a:t>
            </a:r>
            <a:r>
              <a:rPr lang="ko-KR" altLang="en-US" sz="2400" dirty="0"/>
              <a:t>한계점</a:t>
            </a:r>
            <a:endParaRPr lang="ko-KR" altLang="en-US" sz="2400" b="1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1EEFECE-B1C0-E871-A057-B16AE39D91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7555"/>
            <a:ext cx="10515600" cy="3902890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lnSpc>
                <a:spcPct val="120000"/>
              </a:lnSpc>
              <a:buAutoNum type="arabicPeriod"/>
            </a:pPr>
            <a:r>
              <a:rPr lang="ko-KR" altLang="en-US" dirty="0"/>
              <a:t>데이터의 종류가 편향적이며</a:t>
            </a:r>
            <a:r>
              <a:rPr lang="en-US" altLang="ko-KR" dirty="0"/>
              <a:t>, </a:t>
            </a:r>
            <a:r>
              <a:rPr lang="ko-KR" altLang="en-US" dirty="0"/>
              <a:t>게임 산업 전체를 반영하기에</a:t>
            </a:r>
            <a:endParaRPr lang="en-US" altLang="ko-KR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    </a:t>
            </a:r>
            <a:r>
              <a:rPr lang="ko-KR" altLang="en-US" dirty="0"/>
              <a:t>한정적이다</a:t>
            </a:r>
            <a:r>
              <a:rPr lang="en-US" altLang="ko-KR" dirty="0"/>
              <a:t>.</a:t>
            </a:r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2.  </a:t>
            </a:r>
            <a:r>
              <a:rPr lang="ko-KR" altLang="en-US" dirty="0"/>
              <a:t>모바일 게임 시장을 반영하지 못한다</a:t>
            </a:r>
            <a:r>
              <a:rPr lang="en-US" altLang="ko-KR" dirty="0"/>
              <a:t>.</a:t>
            </a:r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514350" indent="-514350">
              <a:buAutoNum type="arabicPeriod" startAt="3"/>
            </a:pPr>
            <a:r>
              <a:rPr lang="ko-KR" altLang="en-US" dirty="0"/>
              <a:t>최근 히트 게임에 대한 데이터가 누락되었다</a:t>
            </a:r>
            <a:r>
              <a:rPr lang="en-US" altLang="ko-KR" dirty="0"/>
              <a:t>.</a:t>
            </a:r>
          </a:p>
          <a:p>
            <a:pPr marL="514350" indent="-514350">
              <a:buAutoNum type="arabicPeriod" startAt="3"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4.  </a:t>
            </a:r>
            <a:r>
              <a:rPr lang="ko-KR" altLang="en-US" dirty="0"/>
              <a:t>개별 게임의 완성도</a:t>
            </a:r>
            <a:r>
              <a:rPr lang="en-US" altLang="ko-KR" dirty="0"/>
              <a:t>, </a:t>
            </a:r>
            <a:r>
              <a:rPr lang="ko-KR" altLang="en-US" dirty="0"/>
              <a:t>제작비에 대한 데이터 누락</a:t>
            </a:r>
          </a:p>
        </p:txBody>
      </p:sp>
    </p:spTree>
    <p:extLst>
      <p:ext uri="{BB962C8B-B14F-4D97-AF65-F5344CB8AC3E}">
        <p14:creationId xmlns:p14="http://schemas.microsoft.com/office/powerpoint/2010/main" val="25629364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CD8D5981-2C03-4954-EDD0-EF4047B34D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71762"/>
            <a:ext cx="9144000" cy="2387600"/>
          </a:xfrm>
        </p:spPr>
        <p:txBody>
          <a:bodyPr/>
          <a:lstStyle/>
          <a:p>
            <a:r>
              <a:rPr lang="ko-KR" altLang="en-US" dirty="0"/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630741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5BF6F7-2D42-C2CD-5D68-22F06DB56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14DEA5-BBC2-4D51-117C-0517D4AE24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3200" dirty="0"/>
              <a:t>1. </a:t>
            </a:r>
            <a:r>
              <a:rPr lang="ko-KR" altLang="en-US" sz="3200" dirty="0"/>
              <a:t>게임 시장 분석</a:t>
            </a:r>
            <a:endParaRPr lang="en-US" altLang="ko-KR" sz="3200" dirty="0"/>
          </a:p>
          <a:p>
            <a:pPr marL="0" indent="0">
              <a:lnSpc>
                <a:spcPct val="100000"/>
              </a:lnSpc>
              <a:buNone/>
            </a:pPr>
            <a:endParaRPr lang="en-US" altLang="ko-KR" sz="3200" dirty="0"/>
          </a:p>
          <a:p>
            <a:pPr marL="0" indent="0">
              <a:buNone/>
            </a:pPr>
            <a:r>
              <a:rPr lang="en-US" altLang="ko-KR" sz="3200" dirty="0"/>
              <a:t>2. </a:t>
            </a:r>
            <a:r>
              <a:rPr lang="ko-KR" altLang="en-US" sz="3200" dirty="0"/>
              <a:t>히트 게임의 특징 분석</a:t>
            </a:r>
            <a:endParaRPr lang="en-US" altLang="ko-KR" sz="3200" dirty="0"/>
          </a:p>
          <a:p>
            <a:pPr marL="0" indent="0">
              <a:lnSpc>
                <a:spcPct val="100000"/>
              </a:lnSpc>
              <a:buNone/>
            </a:pPr>
            <a:endParaRPr lang="en-US" altLang="ko-KR" sz="3200" dirty="0"/>
          </a:p>
          <a:p>
            <a:pPr marL="0" indent="0">
              <a:buNone/>
            </a:pPr>
            <a:r>
              <a:rPr lang="en-US" altLang="ko-KR" sz="3200" dirty="0"/>
              <a:t>3. </a:t>
            </a:r>
            <a:r>
              <a:rPr lang="ko-KR" altLang="en-US" sz="3200" dirty="0"/>
              <a:t>최근 게임 시장 동향</a:t>
            </a:r>
            <a:endParaRPr lang="en-US" altLang="ko-KR" sz="3200" dirty="0"/>
          </a:p>
          <a:p>
            <a:pPr marL="0" indent="0">
              <a:buNone/>
            </a:pPr>
            <a:endParaRPr lang="en-US" altLang="ko-KR" sz="3200" dirty="0"/>
          </a:p>
          <a:p>
            <a:pPr marL="0" indent="0">
              <a:buNone/>
            </a:pPr>
            <a:r>
              <a:rPr lang="en-US" altLang="ko-KR" sz="3200" dirty="0"/>
              <a:t>4. </a:t>
            </a:r>
            <a:r>
              <a:rPr lang="ko-KR" altLang="en-US" sz="3200" dirty="0"/>
              <a:t>결론</a:t>
            </a: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3464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749F04-66C9-1E6A-9700-4177BB1AE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57226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1. </a:t>
            </a:r>
            <a:r>
              <a:rPr lang="ko-KR" altLang="en-US" sz="2400" b="1" dirty="0"/>
              <a:t>게임 시장 분석 </a:t>
            </a:r>
            <a:r>
              <a:rPr lang="en-US" altLang="ko-KR" sz="2400" dirty="0"/>
              <a:t>-</a:t>
            </a:r>
            <a:r>
              <a:rPr lang="ko-KR" altLang="en-US" sz="2400" dirty="0"/>
              <a:t>지역별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300578F6-DCCB-04BF-8745-A307DCC210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4029" y="922352"/>
            <a:ext cx="9663941" cy="5117344"/>
          </a:xfrm>
        </p:spPr>
      </p:pic>
    </p:spTree>
    <p:extLst>
      <p:ext uri="{BB962C8B-B14F-4D97-AF65-F5344CB8AC3E}">
        <p14:creationId xmlns:p14="http://schemas.microsoft.com/office/powerpoint/2010/main" val="473053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749F04-66C9-1E6A-9700-4177BB1AE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57226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1. </a:t>
            </a:r>
            <a:r>
              <a:rPr lang="ko-KR" altLang="en-US" sz="2400" b="1" dirty="0"/>
              <a:t>게임 시장 분석 </a:t>
            </a:r>
            <a:r>
              <a:rPr lang="en-US" altLang="ko-KR" sz="2400" dirty="0"/>
              <a:t>– </a:t>
            </a:r>
            <a:r>
              <a:rPr lang="ko-KR" altLang="en-US" sz="2400" dirty="0"/>
              <a:t>연도별 발매 작품 수</a:t>
            </a:r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E53DCB4E-BA99-CA91-5E51-E97D0B9EFC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05"/>
          <a:stretch/>
        </p:blipFill>
        <p:spPr>
          <a:xfrm>
            <a:off x="1563756" y="1064452"/>
            <a:ext cx="9064487" cy="5428422"/>
          </a:xfrm>
        </p:spPr>
      </p:pic>
    </p:spTree>
    <p:extLst>
      <p:ext uri="{BB962C8B-B14F-4D97-AF65-F5344CB8AC3E}">
        <p14:creationId xmlns:p14="http://schemas.microsoft.com/office/powerpoint/2010/main" val="3097148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749F04-66C9-1E6A-9700-4177BB1AE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57226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1. </a:t>
            </a:r>
            <a:r>
              <a:rPr lang="ko-KR" altLang="en-US" sz="2400" b="1" dirty="0"/>
              <a:t>게임 시장 분석 </a:t>
            </a:r>
            <a:r>
              <a:rPr lang="en-US" altLang="ko-KR" sz="2400" dirty="0"/>
              <a:t>– </a:t>
            </a:r>
            <a:r>
              <a:rPr lang="ko-KR" altLang="en-US" sz="2400" dirty="0"/>
              <a:t>연도별 판매 평균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CAAE3B5C-C65A-B327-4671-0950082CBA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6"/>
          <a:stretch/>
        </p:blipFill>
        <p:spPr>
          <a:xfrm>
            <a:off x="1540341" y="922352"/>
            <a:ext cx="9258377" cy="5570522"/>
          </a:xfrm>
        </p:spPr>
      </p:pic>
    </p:spTree>
    <p:extLst>
      <p:ext uri="{BB962C8B-B14F-4D97-AF65-F5344CB8AC3E}">
        <p14:creationId xmlns:p14="http://schemas.microsoft.com/office/powerpoint/2010/main" val="2360364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749F04-66C9-1E6A-9700-4177BB1AE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57226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1. </a:t>
            </a:r>
            <a:r>
              <a:rPr lang="ko-KR" altLang="en-US" sz="2400" b="1" dirty="0"/>
              <a:t>게임 시장 분석 </a:t>
            </a:r>
            <a:r>
              <a:rPr lang="en-US" altLang="ko-KR" sz="2400" dirty="0"/>
              <a:t>– </a:t>
            </a:r>
            <a:r>
              <a:rPr lang="ko-KR" altLang="en-US" sz="2400" dirty="0"/>
              <a:t>게임 별 판매량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4F0D147C-1760-DCA1-DB87-1935AEF863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5033" y="922352"/>
            <a:ext cx="7521933" cy="5533527"/>
          </a:xfrm>
        </p:spPr>
      </p:pic>
    </p:spTree>
    <p:extLst>
      <p:ext uri="{BB962C8B-B14F-4D97-AF65-F5344CB8AC3E}">
        <p14:creationId xmlns:p14="http://schemas.microsoft.com/office/powerpoint/2010/main" val="20144205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749F04-66C9-1E6A-9700-4177BB1AE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57226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2. </a:t>
            </a:r>
            <a:r>
              <a:rPr lang="ko-KR" altLang="en-US" sz="2400" b="1" dirty="0"/>
              <a:t>히트 게임의 특징 분석 </a:t>
            </a:r>
            <a:r>
              <a:rPr lang="en-US" altLang="ko-KR" sz="2400" dirty="0"/>
              <a:t>–</a:t>
            </a:r>
            <a:r>
              <a:rPr lang="ko-KR" altLang="en-US" sz="2400" dirty="0"/>
              <a:t>장르별 히트 게임의 분포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779794E6-BA39-5D1E-D600-54F6ABEC39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1179" y="922352"/>
            <a:ext cx="7569641" cy="5568623"/>
          </a:xfrm>
        </p:spPr>
      </p:pic>
    </p:spTree>
    <p:extLst>
      <p:ext uri="{BB962C8B-B14F-4D97-AF65-F5344CB8AC3E}">
        <p14:creationId xmlns:p14="http://schemas.microsoft.com/office/powerpoint/2010/main" val="16959076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749F04-66C9-1E6A-9700-4177BB1AE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57226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2. </a:t>
            </a:r>
            <a:r>
              <a:rPr lang="ko-KR" altLang="en-US" sz="2400" b="1" dirty="0"/>
              <a:t>히트 게임의 특징 분석 </a:t>
            </a:r>
            <a:r>
              <a:rPr lang="en-US" altLang="ko-KR" sz="2400" dirty="0"/>
              <a:t>– </a:t>
            </a:r>
            <a:r>
              <a:rPr lang="ko-KR" altLang="en-US" sz="2400" dirty="0"/>
              <a:t>상위 </a:t>
            </a:r>
            <a:r>
              <a:rPr lang="en-US" altLang="ko-KR" sz="2400" dirty="0"/>
              <a:t>6</a:t>
            </a:r>
            <a:r>
              <a:rPr lang="ko-KR" altLang="en-US" sz="2400" dirty="0"/>
              <a:t>개 장르 평균</a:t>
            </a:r>
            <a:r>
              <a:rPr lang="en-US" altLang="ko-KR" sz="2400" dirty="0"/>
              <a:t>, </a:t>
            </a:r>
            <a:r>
              <a:rPr lang="ko-KR" altLang="en-US" sz="2400" dirty="0"/>
              <a:t>최댓값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ED49A138-310F-DC09-8F3F-21BCEDE5BA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4789" y="922352"/>
            <a:ext cx="7442421" cy="5565638"/>
          </a:xfrm>
        </p:spPr>
      </p:pic>
    </p:spTree>
    <p:extLst>
      <p:ext uri="{BB962C8B-B14F-4D97-AF65-F5344CB8AC3E}">
        <p14:creationId xmlns:p14="http://schemas.microsoft.com/office/powerpoint/2010/main" val="12589434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749F04-66C9-1E6A-9700-4177BB1AE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57226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2. </a:t>
            </a:r>
            <a:r>
              <a:rPr lang="ko-KR" altLang="en-US" sz="2400" b="1" dirty="0"/>
              <a:t>히트 게임의 특징 분석 </a:t>
            </a:r>
            <a:r>
              <a:rPr lang="en-US" altLang="ko-KR" sz="2400" dirty="0"/>
              <a:t>– </a:t>
            </a:r>
            <a:r>
              <a:rPr lang="ko-KR" altLang="en-US" sz="2400" dirty="0"/>
              <a:t>히트 게임의 제작사별 점유율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CCB252E0-5767-A7B9-0061-E19959D90F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6645" y="1083626"/>
            <a:ext cx="7698709" cy="5182002"/>
          </a:xfrm>
        </p:spPr>
      </p:pic>
    </p:spTree>
    <p:extLst>
      <p:ext uri="{BB962C8B-B14F-4D97-AF65-F5344CB8AC3E}">
        <p14:creationId xmlns:p14="http://schemas.microsoft.com/office/powerpoint/2010/main" val="27940732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202</Words>
  <Application>Microsoft Office PowerPoint</Application>
  <PresentationFormat>와이드스크린</PresentationFormat>
  <Paragraphs>37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8" baseType="lpstr">
      <vt:lpstr>맑은 고딕</vt:lpstr>
      <vt:lpstr>Arial</vt:lpstr>
      <vt:lpstr>Office 테마</vt:lpstr>
      <vt:lpstr>향후 게임 개발 방향성에 대한 제안</vt:lpstr>
      <vt:lpstr>목차</vt:lpstr>
      <vt:lpstr>1. 게임 시장 분석 -지역별</vt:lpstr>
      <vt:lpstr>1. 게임 시장 분석 – 연도별 발매 작품 수</vt:lpstr>
      <vt:lpstr>1. 게임 시장 분석 – 연도별 판매 평균</vt:lpstr>
      <vt:lpstr>1. 게임 시장 분석 – 게임 별 판매량</vt:lpstr>
      <vt:lpstr>2. 히트 게임의 특징 분석 –장르별 히트 게임의 분포</vt:lpstr>
      <vt:lpstr>2. 히트 게임의 특징 분석 – 상위 6개 장르 평균, 최댓값</vt:lpstr>
      <vt:lpstr>2. 히트 게임의 특징 분석 – 히트 게임의 제작사별 점유율</vt:lpstr>
      <vt:lpstr>2. 히트 게임의 특징 분석 – 플랫폼별 전체 작품 중 히트게임 비율</vt:lpstr>
      <vt:lpstr>3. 최근 게임 시장 동향 – 판매량 추이</vt:lpstr>
      <vt:lpstr>3. 최근 게임 시장 동향 – 히트 게임 등장 추이</vt:lpstr>
      <vt:lpstr>3. 결론 - 제언</vt:lpstr>
      <vt:lpstr>3. 결론 - 한계점</vt:lpstr>
      <vt:lpstr>감사합니다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향후 게임 개발 방향성에 대한 제안</dc:title>
  <dc:creator>최 지성</dc:creator>
  <cp:lastModifiedBy>최 지성</cp:lastModifiedBy>
  <cp:revision>4</cp:revision>
  <dcterms:created xsi:type="dcterms:W3CDTF">2022-08-29T02:55:53Z</dcterms:created>
  <dcterms:modified xsi:type="dcterms:W3CDTF">2022-08-29T05:41:41Z</dcterms:modified>
</cp:coreProperties>
</file>