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01" r:id="rId2"/>
    <p:sldId id="256" r:id="rId3"/>
    <p:sldId id="264" r:id="rId4"/>
    <p:sldId id="302" r:id="rId5"/>
    <p:sldId id="313" r:id="rId6"/>
    <p:sldId id="310" r:id="rId7"/>
    <p:sldId id="311" r:id="rId8"/>
    <p:sldId id="306" r:id="rId9"/>
    <p:sldId id="30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7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727"/>
    <a:srgbClr val="E19F1A"/>
    <a:srgbClr val="2D637F"/>
    <a:srgbClr val="A6A6A6"/>
    <a:srgbClr val="437CA5"/>
    <a:srgbClr val="003262"/>
    <a:srgbClr val="584F29"/>
    <a:srgbClr val="C28220"/>
    <a:srgbClr val="E09E19"/>
    <a:srgbClr val="00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1902" autoAdjust="0"/>
  </p:normalViewPr>
  <p:slideViewPr>
    <p:cSldViewPr snapToGrid="0" snapToObjects="1">
      <p:cViewPr varScale="1">
        <p:scale>
          <a:sx n="105" d="100"/>
          <a:sy n="105" d="100"/>
        </p:scale>
        <p:origin x="240" y="114"/>
      </p:cViewPr>
      <p:guideLst>
        <p:guide orient="horz" pos="36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914401" y="824333"/>
            <a:ext cx="10071100" cy="2723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003262"/>
                </a:solidFill>
                <a:latin typeface="Lucida Grande"/>
                <a:ea typeface="+mj-ea"/>
                <a:cs typeface="Lucida Grande"/>
              </a:defRPr>
            </a:lvl1pPr>
          </a:lstStyle>
          <a:p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914400" y="3320213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FFFFFF"/>
                </a:solidFill>
                <a:latin typeface="FreightSans Pro Semibold"/>
                <a:cs typeface="Freight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1" y="1450103"/>
            <a:ext cx="10216444" cy="1870111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729C01-1CC3-48AC-8EEB-AFBAADFC5C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9283" y="6217455"/>
            <a:ext cx="1543123" cy="4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3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1" y="157560"/>
            <a:ext cx="11711305" cy="136644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>
                <a:solidFill>
                  <a:srgbClr val="B787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1E6C119-99F3-4D57-9A78-363135E8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006" y="63341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B78727"/>
                </a:solidFill>
                <a:latin typeface="Lucida Grande"/>
              </a:defRPr>
            </a:lvl1pPr>
          </a:lstStyle>
          <a:p>
            <a:fld id="{67310C28-A103-4C87-83BB-01296A414A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1" y="157560"/>
            <a:ext cx="11711305" cy="136644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>
                <a:solidFill>
                  <a:srgbClr val="B787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7525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1E6C119-99F3-4D57-9A78-363135E8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006" y="63341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B78727"/>
                </a:solidFill>
                <a:latin typeface="Lucida Grande"/>
              </a:defRPr>
            </a:lvl1pPr>
          </a:lstStyle>
          <a:p>
            <a:fld id="{67310C28-A103-4C87-83BB-01296A414A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518950"/>
            <a:ext cx="10320867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77B0E-76D6-45BA-BC98-9D0FBDE35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6967B6-6CB4-4421-92CC-56C4D220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1" y="157560"/>
            <a:ext cx="11711305" cy="136644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>
                <a:solidFill>
                  <a:srgbClr val="B787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298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>
                <a:solidFill>
                  <a:srgbClr val="B787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767" y="1019344"/>
            <a:ext cx="103632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B07E5-9419-4E5A-B35D-4AB5289CF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2097755"/>
            <a:ext cx="4957233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5" y="2097757"/>
            <a:ext cx="4995333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5B9EB-CD9F-4AFF-8D59-C8E74E29E1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230B01-2B97-4D56-810E-8C052B2B4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1" y="157560"/>
            <a:ext cx="11711305" cy="136644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>
                <a:solidFill>
                  <a:srgbClr val="B787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B787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45436-BACE-4CA3-BAC5-BA27013BB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1041995"/>
            <a:ext cx="4011084" cy="404988"/>
          </a:xfrm>
        </p:spPr>
        <p:txBody>
          <a:bodyPr anchor="b"/>
          <a:lstStyle>
            <a:lvl1pPr algn="l">
              <a:defRPr sz="2000" b="1">
                <a:solidFill>
                  <a:srgbClr val="B78727"/>
                </a:solidFill>
              </a:defRPr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6" y="1041998"/>
            <a:ext cx="6049433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531654"/>
            <a:ext cx="4011084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BF54D-37C6-4260-9BA1-8470DE45B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4B34C3C6-9855-46F2-BCF1-96EF8ED3A7B9}"/>
              </a:ext>
            </a:extLst>
          </p:cNvPr>
          <p:cNvSpPr/>
          <p:nvPr userDrawn="1"/>
        </p:nvSpPr>
        <p:spPr>
          <a:xfrm>
            <a:off x="0" y="6183438"/>
            <a:ext cx="12192000" cy="674559"/>
          </a:xfrm>
          <a:prstGeom prst="trapezoid">
            <a:avLst>
              <a:gd name="adj" fmla="val 0"/>
            </a:avLst>
          </a:prstGeom>
          <a:solidFill>
            <a:srgbClr val="0031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754D10-2FD5-4212-A751-74DA881DF68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4794" y="6280955"/>
            <a:ext cx="1543123" cy="4715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5A3BCA-4825-427E-8E16-984BC1109E94}"/>
              </a:ext>
            </a:extLst>
          </p:cNvPr>
          <p:cNvSpPr txBox="1"/>
          <p:nvPr userDrawn="1"/>
        </p:nvSpPr>
        <p:spPr>
          <a:xfrm>
            <a:off x="9347896" y="6316655"/>
            <a:ext cx="2294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reightSans Pro Semibold"/>
              </a:rPr>
              <a:t>Lorenzo Vergari</a:t>
            </a:r>
            <a:endParaRPr lang="en-US" sz="2000" dirty="0">
              <a:solidFill>
                <a:schemeClr val="bg1"/>
              </a:solidFill>
              <a:latin typeface="FreightSans Pro Semi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E32B9-842A-42F8-8329-EB2DFA5B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006" y="63341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B78727"/>
                </a:solidFill>
                <a:latin typeface="Lucida Grande"/>
              </a:defRPr>
            </a:lvl1pPr>
          </a:lstStyle>
          <a:p>
            <a:fld id="{67310C28-A103-4C87-83BB-01296A414A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ADA348-9646-4ED7-8481-CC9EAC9206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32098"/>
          <a:stretch/>
        </p:blipFill>
        <p:spPr>
          <a:xfrm>
            <a:off x="1844012" y="6280955"/>
            <a:ext cx="3155587" cy="4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4" r:id="rId4"/>
    <p:sldLayoutId id="2147483675" r:id="rId5"/>
    <p:sldLayoutId id="2147483676" r:id="rId6"/>
    <p:sldLayoutId id="2147483681" r:id="rId7"/>
    <p:sldLayoutId id="2147483649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B78727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1" y="1450103"/>
            <a:ext cx="10216444" cy="1870111"/>
          </a:xfrm>
        </p:spPr>
        <p:txBody>
          <a:bodyPr>
            <a:normAutofit/>
          </a:bodyPr>
          <a:lstStyle/>
          <a:p>
            <a:r>
              <a:rPr lang="en-US" sz="4600" dirty="0"/>
              <a:t>Fuel depletion sequence -  </a:t>
            </a:r>
            <a:br>
              <a:rPr lang="en-US" sz="4600" i="1" dirty="0"/>
            </a:br>
            <a:r>
              <a:rPr lang="en-US" sz="4600" i="1" dirty="0">
                <a:solidFill>
                  <a:srgbClr val="E19F1A"/>
                </a:solidFill>
              </a:rPr>
              <a:t>Mathematics &amp; Implementation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0"/>
          </p:nvPr>
        </p:nvSpPr>
        <p:spPr>
          <a:xfrm>
            <a:off x="7356508" y="3429000"/>
            <a:ext cx="3613085" cy="111359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Lorenzo Vergari</a:t>
            </a:r>
          </a:p>
          <a:p>
            <a:pPr algn="r"/>
            <a:r>
              <a:rPr lang="en-US" sz="2400" i="1" dirty="0">
                <a:solidFill>
                  <a:srgbClr val="E19F1A"/>
                </a:solidFill>
              </a:rPr>
              <a:t>NE255</a:t>
            </a:r>
          </a:p>
        </p:txBody>
      </p:sp>
    </p:spTree>
    <p:extLst>
      <p:ext uri="{BB962C8B-B14F-4D97-AF65-F5344CB8AC3E}">
        <p14:creationId xmlns:p14="http://schemas.microsoft.com/office/powerpoint/2010/main" val="309391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61950" y="1704975"/>
            <a:ext cx="7035546" cy="34480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►"/>
            </a:pPr>
            <a:r>
              <a:rPr lang="en-US" dirty="0"/>
              <a:t>The depletion sequence</a:t>
            </a:r>
          </a:p>
          <a:p>
            <a:pPr>
              <a:buFont typeface="Arial" panose="020B0604020202020204" pitchFamily="34" charset="0"/>
              <a:buChar char="►"/>
            </a:pPr>
            <a:r>
              <a:rPr lang="en-US" dirty="0"/>
              <a:t>The Bateman equation</a:t>
            </a:r>
          </a:p>
          <a:p>
            <a:pPr>
              <a:buFont typeface="Arial" panose="020B0604020202020204" pitchFamily="34" charset="0"/>
              <a:buChar char="►"/>
            </a:pPr>
            <a:r>
              <a:rPr lang="en-US" dirty="0"/>
              <a:t>The MATREX algorithm</a:t>
            </a:r>
          </a:p>
          <a:p>
            <a:pPr>
              <a:buFont typeface="Arial" panose="020B0604020202020204" pitchFamily="34" charset="0"/>
              <a:buChar char="►"/>
            </a:pPr>
            <a:r>
              <a:rPr lang="en-US" dirty="0"/>
              <a:t>ORIGEN: Scale Tool for Depletion</a:t>
            </a:r>
          </a:p>
          <a:p>
            <a:pPr>
              <a:buFont typeface="Arial" panose="020B0604020202020204" pitchFamily="34" charset="0"/>
              <a:buChar char="►"/>
            </a:pPr>
            <a:r>
              <a:rPr lang="en-US" dirty="0"/>
              <a:t>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09106-330B-4CFE-A2C8-B28F4D6BE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Burnup simulation in advanced reactors result on significantly expensive problems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FF112-AE83-45B9-8395-5C476F4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C2ECC2-6195-46B1-82D0-0B3E345C01FE}"/>
              </a:ext>
            </a:extLst>
          </p:cNvPr>
          <p:cNvSpPr/>
          <p:nvPr/>
        </p:nvSpPr>
        <p:spPr>
          <a:xfrm>
            <a:off x="376457" y="2315666"/>
            <a:ext cx="6536974" cy="808833"/>
          </a:xfrm>
          <a:prstGeom prst="rect">
            <a:avLst/>
          </a:prstGeom>
          <a:noFill/>
          <a:ln w="28575">
            <a:solidFill>
              <a:srgbClr val="B78727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D637F"/>
                </a:solidFill>
                <a:latin typeface="Lucida Grande"/>
              </a:rPr>
              <a:t>Study the evolution of fuel composition under irradiation in reactor and its decay after discharge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99F7F5-008A-49D2-B24C-49F9FD4A7D90}"/>
              </a:ext>
            </a:extLst>
          </p:cNvPr>
          <p:cNvSpPr/>
          <p:nvPr/>
        </p:nvSpPr>
        <p:spPr>
          <a:xfrm>
            <a:off x="215901" y="1741781"/>
            <a:ext cx="1696749" cy="736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i="1" dirty="0">
                <a:solidFill>
                  <a:srgbClr val="B78727"/>
                </a:solidFill>
                <a:latin typeface="Georgia"/>
                <a:ea typeface="+mj-ea"/>
              </a:rPr>
              <a:t>Goal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75E24FD-77E6-4974-8E66-DD71C703DEF9}"/>
              </a:ext>
            </a:extLst>
          </p:cNvPr>
          <p:cNvSpPr/>
          <p:nvPr/>
        </p:nvSpPr>
        <p:spPr>
          <a:xfrm rot="10800000">
            <a:off x="2111800" y="4842960"/>
            <a:ext cx="3066288" cy="233173"/>
          </a:xfrm>
          <a:prstGeom prst="triangle">
            <a:avLst/>
          </a:prstGeom>
          <a:solidFill>
            <a:srgbClr val="2D637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25C9FB-DC10-4098-A4C5-91BA2BF6785A}"/>
              </a:ext>
            </a:extLst>
          </p:cNvPr>
          <p:cNvSpPr/>
          <p:nvPr/>
        </p:nvSpPr>
        <p:spPr>
          <a:xfrm>
            <a:off x="376457" y="3801774"/>
            <a:ext cx="6536974" cy="808833"/>
          </a:xfrm>
          <a:prstGeom prst="rect">
            <a:avLst/>
          </a:prstGeom>
          <a:noFill/>
          <a:ln w="28575">
            <a:solidFill>
              <a:srgbClr val="2D63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Multi-Group cross sections are space and time dependent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Flux seen by pebbles dependent on surrounding pebbles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27FD0C-E611-45C0-8E6F-DC65C3649918}"/>
              </a:ext>
            </a:extLst>
          </p:cNvPr>
          <p:cNvSpPr/>
          <p:nvPr/>
        </p:nvSpPr>
        <p:spPr>
          <a:xfrm>
            <a:off x="376456" y="5211152"/>
            <a:ext cx="6536974" cy="808833"/>
          </a:xfrm>
          <a:prstGeom prst="rect">
            <a:avLst/>
          </a:prstGeom>
          <a:solidFill>
            <a:schemeClr val="bg1"/>
          </a:solidFill>
          <a:ln>
            <a:solidFill>
              <a:srgbClr val="0032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D637F"/>
                </a:solidFill>
                <a:latin typeface="Lucida Grande"/>
              </a:rPr>
              <a:t>Detailed modeling of reactor and time-dependent transport simulations, coupled with burnup calculation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EC3E2C4-9B10-4913-8D3D-6D81A06CBB27}"/>
              </a:ext>
            </a:extLst>
          </p:cNvPr>
          <p:cNvSpPr txBox="1">
            <a:spLocks/>
          </p:cNvSpPr>
          <p:nvPr/>
        </p:nvSpPr>
        <p:spPr>
          <a:xfrm>
            <a:off x="9184006" y="5247549"/>
            <a:ext cx="2546805" cy="736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8727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400" i="1" dirty="0"/>
              <a:t>Unless…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77BC1A7-9BAD-4A85-AA85-34C42BF4F932}"/>
              </a:ext>
            </a:extLst>
          </p:cNvPr>
          <p:cNvSpPr txBox="1">
            <a:spLocks/>
          </p:cNvSpPr>
          <p:nvPr/>
        </p:nvSpPr>
        <p:spPr>
          <a:xfrm>
            <a:off x="261619" y="3228661"/>
            <a:ext cx="1349277" cy="736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8727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3600" i="1" dirty="0">
                <a:solidFill>
                  <a:srgbClr val="2D637F"/>
                </a:solidFill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8376987-2DAB-4D29-9DBE-70DB84560092}"/>
              </a:ext>
            </a:extLst>
          </p:cNvPr>
          <p:cNvSpPr/>
          <p:nvPr/>
        </p:nvSpPr>
        <p:spPr>
          <a:xfrm>
            <a:off x="294160" y="5533095"/>
            <a:ext cx="5848153" cy="5795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Computation of equilibrium one-group cross sections allows to decouple transport &amp; burnup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FF112-AE83-45B9-8395-5C476F4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258842-86ED-42E7-B695-78FE7FD6FF06}"/>
              </a:ext>
            </a:extLst>
          </p:cNvPr>
          <p:cNvSpPr/>
          <p:nvPr/>
        </p:nvSpPr>
        <p:spPr>
          <a:xfrm>
            <a:off x="8944506" y="2745205"/>
            <a:ext cx="1889206" cy="843765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D637F"/>
                </a:solidFill>
                <a:latin typeface="Lucida Grande"/>
              </a:rPr>
              <a:t>Cross-Sections averaged over equilibrium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8C72BB-A545-4397-AEF1-2D2C13EE0803}"/>
                  </a:ext>
                </a:extLst>
              </p:cNvPr>
              <p:cNvSpPr/>
              <p:nvPr/>
            </p:nvSpPr>
            <p:spPr>
              <a:xfrm>
                <a:off x="294161" y="1931005"/>
                <a:ext cx="1645920" cy="8437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it-IT" b="1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1" dirty="0">
                  <a:latin typeface="Lucida Grande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8C72BB-A545-4397-AEF1-2D2C13EE0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1" y="1931005"/>
                <a:ext cx="1645920" cy="843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4674D58-D6E1-4D38-AFF3-B9B4B6272534}"/>
              </a:ext>
            </a:extLst>
          </p:cNvPr>
          <p:cNvSpPr/>
          <p:nvPr/>
        </p:nvSpPr>
        <p:spPr>
          <a:xfrm>
            <a:off x="294161" y="3514560"/>
            <a:ext cx="1645920" cy="8437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Grande"/>
              </a:rPr>
              <a:t>Model of fuel cell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832036-BB47-43FB-99D7-55CB5306CE10}"/>
              </a:ext>
            </a:extLst>
          </p:cNvPr>
          <p:cNvSpPr/>
          <p:nvPr/>
        </p:nvSpPr>
        <p:spPr>
          <a:xfrm>
            <a:off x="4371264" y="3479055"/>
            <a:ext cx="2083797" cy="843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2D637F"/>
                </a:solidFill>
                <a:latin typeface="Lucida Grande"/>
              </a:rPr>
              <a:t>Time-independent 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64DC65-1441-4727-B938-9A8BEB16041D}"/>
              </a:ext>
            </a:extLst>
          </p:cNvPr>
          <p:cNvSpPr/>
          <p:nvPr/>
        </p:nvSpPr>
        <p:spPr>
          <a:xfrm>
            <a:off x="6913032" y="2738411"/>
            <a:ext cx="1894361" cy="843766"/>
          </a:xfrm>
          <a:prstGeom prst="rect">
            <a:avLst/>
          </a:prstGeom>
          <a:solidFill>
            <a:srgbClr val="437C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Lucida Grande"/>
              </a:rPr>
              <a:t>One-group cross 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66F593-519E-4AEE-B879-C5D0707039D3}"/>
                  </a:ext>
                </a:extLst>
              </p:cNvPr>
              <p:cNvSpPr/>
              <p:nvPr/>
            </p:nvSpPr>
            <p:spPr>
              <a:xfrm>
                <a:off x="10056871" y="4227174"/>
                <a:ext cx="1894361" cy="843766"/>
              </a:xfrm>
              <a:prstGeom prst="rect">
                <a:avLst/>
              </a:prstGeom>
              <a:solidFill>
                <a:srgbClr val="437CA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it-IT" b="1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Lucida Grande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66F593-519E-4AEE-B879-C5D070703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871" y="4227174"/>
                <a:ext cx="1894361" cy="8437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FB532D89-94C7-4D42-A675-E30BDC972853}"/>
              </a:ext>
            </a:extLst>
          </p:cNvPr>
          <p:cNvSpPr/>
          <p:nvPr/>
        </p:nvSpPr>
        <p:spPr>
          <a:xfrm>
            <a:off x="1002578" y="5694831"/>
            <a:ext cx="1886522" cy="253797"/>
          </a:xfrm>
          <a:prstGeom prst="rect">
            <a:avLst/>
          </a:prstGeom>
          <a:noFill/>
          <a:ln w="28575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2D637F"/>
                </a:solidFill>
                <a:latin typeface="Lucida Grande"/>
              </a:rPr>
              <a:t>Input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A08E67-3612-4E44-ADBF-B8DE88D2BABE}"/>
              </a:ext>
            </a:extLst>
          </p:cNvPr>
          <p:cNvSpPr/>
          <p:nvPr/>
        </p:nvSpPr>
        <p:spPr>
          <a:xfrm>
            <a:off x="505212" y="5694831"/>
            <a:ext cx="286315" cy="25603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CC580D-5E16-4ABA-938B-739D717F0C02}"/>
              </a:ext>
            </a:extLst>
          </p:cNvPr>
          <p:cNvSpPr/>
          <p:nvPr/>
        </p:nvSpPr>
        <p:spPr>
          <a:xfrm>
            <a:off x="2491227" y="5694831"/>
            <a:ext cx="2099961" cy="253797"/>
          </a:xfrm>
          <a:prstGeom prst="rect">
            <a:avLst/>
          </a:prstGeom>
          <a:noFill/>
          <a:ln w="28575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2D637F"/>
                </a:solidFill>
                <a:latin typeface="Lucida Grande"/>
              </a:rPr>
              <a:t>Computational step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EE0D82-79ED-46CE-9293-CA1B7F434E23}"/>
              </a:ext>
            </a:extLst>
          </p:cNvPr>
          <p:cNvSpPr/>
          <p:nvPr/>
        </p:nvSpPr>
        <p:spPr>
          <a:xfrm>
            <a:off x="2081306" y="5694831"/>
            <a:ext cx="256032" cy="256032"/>
          </a:xfrm>
          <a:prstGeom prst="ellipse">
            <a:avLst/>
          </a:prstGeom>
          <a:solidFill>
            <a:srgbClr val="B787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5D4234-A817-4D32-81DA-EE54AAC9771B}"/>
              </a:ext>
            </a:extLst>
          </p:cNvPr>
          <p:cNvSpPr/>
          <p:nvPr/>
        </p:nvSpPr>
        <p:spPr>
          <a:xfrm>
            <a:off x="5157510" y="5697066"/>
            <a:ext cx="984803" cy="256032"/>
          </a:xfrm>
          <a:prstGeom prst="rect">
            <a:avLst/>
          </a:prstGeom>
          <a:noFill/>
          <a:ln w="28575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2D637F"/>
                </a:solidFill>
                <a:latin typeface="Lucida Grande"/>
              </a:rPr>
              <a:t>Output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25A87-9356-4563-9207-218C4A863EDF}"/>
              </a:ext>
            </a:extLst>
          </p:cNvPr>
          <p:cNvSpPr/>
          <p:nvPr/>
        </p:nvSpPr>
        <p:spPr>
          <a:xfrm>
            <a:off x="4747588" y="5697066"/>
            <a:ext cx="286315" cy="256032"/>
          </a:xfrm>
          <a:prstGeom prst="rect">
            <a:avLst/>
          </a:prstGeom>
          <a:solidFill>
            <a:srgbClr val="437C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5E27E1-ABB7-4507-841B-455B75417866}"/>
              </a:ext>
            </a:extLst>
          </p:cNvPr>
          <p:cNvSpPr/>
          <p:nvPr/>
        </p:nvSpPr>
        <p:spPr>
          <a:xfrm>
            <a:off x="2053919" y="3514560"/>
            <a:ext cx="1894361" cy="843766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D637F"/>
                </a:solidFill>
                <a:latin typeface="Lucida Grande"/>
              </a:rPr>
              <a:t>Representative of fuel/mod. ratio &amp; burnup states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FA8CDB-8FEE-4DE0-A59F-A9AE9993531A}"/>
              </a:ext>
            </a:extLst>
          </p:cNvPr>
          <p:cNvSpPr/>
          <p:nvPr/>
        </p:nvSpPr>
        <p:spPr>
          <a:xfrm>
            <a:off x="5064963" y="2815217"/>
            <a:ext cx="666214" cy="666214"/>
          </a:xfrm>
          <a:prstGeom prst="ellipse">
            <a:avLst/>
          </a:prstGeom>
          <a:solidFill>
            <a:srgbClr val="B787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latin typeface="Georgia" panose="02040502050405020303" pitchFamily="18" charset="0"/>
              </a:rPr>
              <a:t>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8AD15A-F070-4ECE-BF73-B77E0FD16C07}"/>
              </a:ext>
            </a:extLst>
          </p:cNvPr>
          <p:cNvSpPr/>
          <p:nvPr/>
        </p:nvSpPr>
        <p:spPr>
          <a:xfrm>
            <a:off x="7885875" y="4227174"/>
            <a:ext cx="1913067" cy="843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2D637F"/>
                </a:solidFill>
                <a:latin typeface="Lucida Grande"/>
              </a:rPr>
              <a:t>0D Burnup calculation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EB0E9D-9379-422A-93D4-CF73CDEE2FCA}"/>
              </a:ext>
            </a:extLst>
          </p:cNvPr>
          <p:cNvSpPr/>
          <p:nvPr/>
        </p:nvSpPr>
        <p:spPr>
          <a:xfrm>
            <a:off x="7536434" y="4315950"/>
            <a:ext cx="666214" cy="666214"/>
          </a:xfrm>
          <a:prstGeom prst="ellipse">
            <a:avLst/>
          </a:prstGeom>
          <a:solidFill>
            <a:srgbClr val="B787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latin typeface="Georgia" panose="02040502050405020303" pitchFamily="18" charset="0"/>
              </a:rPr>
              <a:t>CS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49C682E-E139-4E91-9FC2-355635937663}"/>
              </a:ext>
            </a:extLst>
          </p:cNvPr>
          <p:cNvSpPr/>
          <p:nvPr/>
        </p:nvSpPr>
        <p:spPr>
          <a:xfrm rot="5400000">
            <a:off x="4067460" y="3068694"/>
            <a:ext cx="888195" cy="159260"/>
          </a:xfrm>
          <a:prstGeom prst="triangle">
            <a:avLst/>
          </a:prstGeom>
          <a:solidFill>
            <a:srgbClr val="2D637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388D196-E5C9-4540-89D4-9BA5AFBE37D1}"/>
              </a:ext>
            </a:extLst>
          </p:cNvPr>
          <p:cNvSpPr/>
          <p:nvPr/>
        </p:nvSpPr>
        <p:spPr>
          <a:xfrm rot="5400000">
            <a:off x="5929326" y="3068695"/>
            <a:ext cx="888195" cy="159260"/>
          </a:xfrm>
          <a:prstGeom prst="triangle">
            <a:avLst/>
          </a:prstGeom>
          <a:solidFill>
            <a:srgbClr val="2D637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99076416-A50C-4D11-A72F-93BABB2831F7}"/>
              </a:ext>
            </a:extLst>
          </p:cNvPr>
          <p:cNvSpPr/>
          <p:nvPr/>
        </p:nvSpPr>
        <p:spPr>
          <a:xfrm rot="10800000">
            <a:off x="7416116" y="3880892"/>
            <a:ext cx="888195" cy="159260"/>
          </a:xfrm>
          <a:prstGeom prst="triangle">
            <a:avLst/>
          </a:prstGeom>
          <a:solidFill>
            <a:srgbClr val="2D637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4B2AE47-3B98-4019-B9A3-35DA9640BE6F}"/>
              </a:ext>
            </a:extLst>
          </p:cNvPr>
          <p:cNvSpPr/>
          <p:nvPr/>
        </p:nvSpPr>
        <p:spPr>
          <a:xfrm rot="5400000">
            <a:off x="9241440" y="4565526"/>
            <a:ext cx="888195" cy="159260"/>
          </a:xfrm>
          <a:prstGeom prst="triangle">
            <a:avLst/>
          </a:prstGeom>
          <a:solidFill>
            <a:srgbClr val="2D637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B0BB5B-AF27-4504-85E0-60F2AFD45FFA}"/>
              </a:ext>
            </a:extLst>
          </p:cNvPr>
          <p:cNvSpPr/>
          <p:nvPr/>
        </p:nvSpPr>
        <p:spPr>
          <a:xfrm>
            <a:off x="2059074" y="1937519"/>
            <a:ext cx="1889206" cy="843765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D637F"/>
                </a:solidFill>
                <a:latin typeface="Lucida Grande"/>
              </a:rPr>
              <a:t>Estimated Equilibrium Fuel Composition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12C50B-21C7-4D82-A8E0-85A2CFDC9DA2}"/>
              </a:ext>
            </a:extLst>
          </p:cNvPr>
          <p:cNvSpPr/>
          <p:nvPr/>
        </p:nvSpPr>
        <p:spPr>
          <a:xfrm>
            <a:off x="10056871" y="5195821"/>
            <a:ext cx="1889206" cy="843765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D637F"/>
                </a:solidFill>
                <a:latin typeface="Lucida Grande"/>
              </a:rPr>
              <a:t>Fuel composition at reactor discharge</a:t>
            </a:r>
          </a:p>
        </p:txBody>
      </p:sp>
    </p:spTree>
    <p:extLst>
      <p:ext uri="{BB962C8B-B14F-4D97-AF65-F5344CB8AC3E}">
        <p14:creationId xmlns:p14="http://schemas.microsoft.com/office/powerpoint/2010/main" val="41841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Bateman equation describes the space-averaged evolution of fuel composition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FF112-AE83-45B9-8395-5C476F4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CB11F2-979B-4A77-9074-682519F470EE}"/>
                  </a:ext>
                </a:extLst>
              </p:cNvPr>
              <p:cNvSpPr txBox="1"/>
              <p:nvPr/>
            </p:nvSpPr>
            <p:spPr>
              <a:xfrm>
                <a:off x="1848798" y="2647325"/>
                <a:ext cx="8543301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𝑖𝑠𝑜𝑡𝑜𝑝𝑒𝑠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solidFill>
                                    <a:srgbClr val="437CA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400" i="1">
                              <a:solidFill>
                                <a:srgbClr val="B7872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B78727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solidFill>
                                    <a:srgbClr val="B78727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400" i="1">
                              <a:solidFill>
                                <a:srgbClr val="A6A6A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it-IT" sz="2400" i="1">
                                  <a:solidFill>
                                    <a:srgbClr val="A6A6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A6A6A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A6A6A6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A6A6A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A6A6A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A6A6A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A6A6A6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A6A6A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it-IT" sz="2400">
                                  <a:solidFill>
                                    <a:srgbClr val="A6A6A6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A6A6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A6A6A6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A6A6A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rgbClr val="A6A6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solidFill>
                                    <a:srgbClr val="A6A6A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4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CB11F2-979B-4A77-9074-682519F4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98" y="2647325"/>
                <a:ext cx="8543301" cy="1111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9C2C71-F03A-4B4F-B5F7-A0FA9654DD83}"/>
                  </a:ext>
                </a:extLst>
              </p:cNvPr>
              <p:cNvSpPr txBox="1"/>
              <p:nvPr/>
            </p:nvSpPr>
            <p:spPr>
              <a:xfrm>
                <a:off x="664531" y="4882236"/>
                <a:ext cx="5455917" cy="1152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𝑓𝑟𝑎𝑐𝑡𝑖𝑜𝑛𝑎𝑙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𝑑𝑒𝑐𝑎𝑦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b="0" dirty="0">
                  <a:solidFill>
                    <a:srgbClr val="2D637F"/>
                  </a:solidFill>
                  <a:latin typeface="Lucida Grand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𝑓𝑟𝑎𝑐𝑡𝑖𝑜𝑛𝑎𝑙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𝑟𝑒𝑎𝑐𝑡𝑖𝑜𝑛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dirty="0">
                  <a:solidFill>
                    <a:srgbClr val="2D637F"/>
                  </a:solidFill>
                  <a:latin typeface="Lucida Grand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𝑑𝑒𝑐𝑎𝑦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𝑟𝑒𝑚𝑜𝑣𝑎𝑙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𝑠𝑒𝑐𝑡𝑖𝑜𝑛</m:t>
                      </m:r>
                    </m:oMath>
                  </m:oMathPara>
                </a14:m>
                <a:endParaRPr lang="it-IT" dirty="0">
                  <a:solidFill>
                    <a:srgbClr val="2D637F"/>
                  </a:solidFill>
                  <a:latin typeface="Lucida Grande"/>
                </a:endParaRPr>
              </a:p>
              <a:p>
                <a:endParaRPr lang="en-US" dirty="0">
                  <a:solidFill>
                    <a:srgbClr val="2D637F"/>
                  </a:solidFill>
                  <a:latin typeface="Lucida Grande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9C2C71-F03A-4B4F-B5F7-A0FA9654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1" y="4882236"/>
                <a:ext cx="5455917" cy="1152623"/>
              </a:xfrm>
              <a:prstGeom prst="rect">
                <a:avLst/>
              </a:prstGeom>
              <a:blipFill>
                <a:blip r:embed="rId3"/>
                <a:stretch>
                  <a:fillRect l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34A879D-B556-4246-9C22-E0F0ADD29E16}"/>
              </a:ext>
            </a:extLst>
          </p:cNvPr>
          <p:cNvSpPr/>
          <p:nvPr/>
        </p:nvSpPr>
        <p:spPr>
          <a:xfrm>
            <a:off x="7842763" y="2371075"/>
            <a:ext cx="1187864" cy="4762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Lucida Grande"/>
              </a:rPr>
              <a:t>Loss term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CB62-F633-4E88-81A8-343029F1C5E0}"/>
              </a:ext>
            </a:extLst>
          </p:cNvPr>
          <p:cNvSpPr/>
          <p:nvPr/>
        </p:nvSpPr>
        <p:spPr>
          <a:xfrm>
            <a:off x="5464993" y="2444359"/>
            <a:ext cx="1581047" cy="4762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B78727"/>
                </a:solidFill>
                <a:latin typeface="Lucida Grande"/>
              </a:rPr>
              <a:t>Source from decay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9614B7-7C4E-49A5-9D02-C7660A9FE09C}"/>
              </a:ext>
            </a:extLst>
          </p:cNvPr>
          <p:cNvSpPr/>
          <p:nvPr/>
        </p:nvSpPr>
        <p:spPr>
          <a:xfrm>
            <a:off x="3699982" y="2371075"/>
            <a:ext cx="1581047" cy="6228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437CA5"/>
                </a:solidFill>
                <a:latin typeface="Lucida Grande"/>
              </a:rPr>
              <a:t>Source from reaction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582268A1-B534-43FD-82D0-B909CE412173}"/>
              </a:ext>
            </a:extLst>
          </p:cNvPr>
          <p:cNvSpPr/>
          <p:nvPr/>
        </p:nvSpPr>
        <p:spPr>
          <a:xfrm rot="16200000">
            <a:off x="6573885" y="1084313"/>
            <a:ext cx="135090" cy="508515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D73D1A-B236-4DBD-A154-EE66AB243F31}"/>
                  </a:ext>
                </a:extLst>
              </p:cNvPr>
              <p:cNvSpPr/>
              <p:nvPr/>
            </p:nvSpPr>
            <p:spPr>
              <a:xfrm>
                <a:off x="5707917" y="3758911"/>
                <a:ext cx="1325619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437CA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437CA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437CA5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solidFill>
                                <a:srgbClr val="437CA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437CA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437CA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solidFill>
                                <a:srgbClr val="437CA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437CA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D73D1A-B236-4DBD-A154-EE66AB243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17" y="3758911"/>
                <a:ext cx="1325619" cy="49667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75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Algorithms for Bateman Equation - MATREX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FF112-AE83-45B9-8395-5C476F4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E396B5-CA80-45FA-B8F7-681DDC1E02BF}"/>
                  </a:ext>
                </a:extLst>
              </p:cNvPr>
              <p:cNvSpPr txBox="1"/>
              <p:nvPr/>
            </p:nvSpPr>
            <p:spPr>
              <a:xfrm>
                <a:off x="873049" y="1612807"/>
                <a:ext cx="3932867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1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it-IT" sz="24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2D637F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E396B5-CA80-45FA-B8F7-681DDC1E0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9" y="1612807"/>
                <a:ext cx="3932867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CFA77E1-2835-47A1-B48C-31A4482C1DA0}"/>
              </a:ext>
            </a:extLst>
          </p:cNvPr>
          <p:cNvSpPr/>
          <p:nvPr/>
        </p:nvSpPr>
        <p:spPr>
          <a:xfrm>
            <a:off x="4428016" y="1669920"/>
            <a:ext cx="2583860" cy="6228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 dirty="0">
                <a:solidFill>
                  <a:srgbClr val="2D637F"/>
                </a:solidFill>
                <a:latin typeface="Lucida Grande"/>
              </a:rPr>
              <a:t>But </a:t>
            </a:r>
            <a:r>
              <a:rPr lang="en-US" sz="2000" b="1" i="1" dirty="0">
                <a:solidFill>
                  <a:srgbClr val="2D637F"/>
                </a:solidFill>
                <a:latin typeface="Lucida Grande"/>
              </a:rPr>
              <a:t>A</a:t>
            </a:r>
            <a:r>
              <a:rPr lang="en-US" sz="2000" i="1" dirty="0">
                <a:solidFill>
                  <a:srgbClr val="2D637F"/>
                </a:solidFill>
                <a:latin typeface="Lucida Grande"/>
              </a:rPr>
              <a:t> is a matrix!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2CAF56D-1C79-4D56-A25C-1B5CBC56EF42}"/>
              </a:ext>
            </a:extLst>
          </p:cNvPr>
          <p:cNvSpPr/>
          <p:nvPr/>
        </p:nvSpPr>
        <p:spPr>
          <a:xfrm rot="5400000">
            <a:off x="7050430" y="1879856"/>
            <a:ext cx="501363" cy="159261"/>
          </a:xfrm>
          <a:prstGeom prst="triangle">
            <a:avLst/>
          </a:prstGeom>
          <a:solidFill>
            <a:srgbClr val="2D637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5D99EA-BD43-451B-BFCD-F0E3ADDB5252}"/>
              </a:ext>
            </a:extLst>
          </p:cNvPr>
          <p:cNvSpPr/>
          <p:nvPr/>
        </p:nvSpPr>
        <p:spPr>
          <a:xfrm>
            <a:off x="7860808" y="1648061"/>
            <a:ext cx="2923954" cy="6228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dirty="0">
                <a:solidFill>
                  <a:srgbClr val="B78727"/>
                </a:solidFill>
                <a:latin typeface="Lucida Grande"/>
              </a:rPr>
              <a:t>Matr</a:t>
            </a:r>
            <a:r>
              <a:rPr lang="en-US" sz="2400" i="1" dirty="0">
                <a:solidFill>
                  <a:srgbClr val="2D637F"/>
                </a:solidFill>
                <a:latin typeface="Lucida Grande"/>
              </a:rPr>
              <a:t>ix </a:t>
            </a:r>
            <a:r>
              <a:rPr lang="en-US" sz="2400" b="1" i="1" dirty="0">
                <a:solidFill>
                  <a:srgbClr val="B78727"/>
                </a:solidFill>
                <a:latin typeface="Lucida Grande"/>
              </a:rPr>
              <a:t>Ex</a:t>
            </a:r>
            <a:r>
              <a:rPr lang="en-US" sz="2400" i="1" dirty="0">
                <a:solidFill>
                  <a:srgbClr val="2D637F"/>
                </a:solidFill>
                <a:latin typeface="Lucida Grande"/>
              </a:rPr>
              <a:t>ponential*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1F2D6-3F92-4D53-94AF-18F3D1B5452E}"/>
                  </a:ext>
                </a:extLst>
              </p:cNvPr>
              <p:cNvSpPr txBox="1"/>
              <p:nvPr/>
            </p:nvSpPr>
            <p:spPr>
              <a:xfrm>
                <a:off x="873048" y="2679125"/>
                <a:ext cx="10599481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nary>
                      <m:r>
                        <a:rPr lang="it-IT" sz="20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20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0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sz="2000" i="1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sz="2000" i="1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2000" i="1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000" i="1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i="1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it-IT" sz="20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0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it-IT" sz="20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it-IT" sz="200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000" b="0" i="1" smtClean="0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i="1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f>
                                        <m:fPr>
                                          <m:ctrlPr>
                                            <a:rPr lang="it-IT" sz="2000" i="1">
                                              <a:solidFill>
                                                <a:srgbClr val="2D637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2000" i="1">
                                              <a:solidFill>
                                                <a:srgbClr val="2D637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it-IT" sz="2000" i="1">
                                              <a:solidFill>
                                                <a:srgbClr val="2D637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it-IT" sz="2000" i="1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it-IT" sz="2000" i="1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i="1">
                                          <a:solidFill>
                                            <a:srgbClr val="2D637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it-IT" sz="2000" i="1">
                                              <a:solidFill>
                                                <a:srgbClr val="2D637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2000" i="1">
                                                  <a:solidFill>
                                                    <a:srgbClr val="2D637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solidFill>
                                                    <a:srgbClr val="2D637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i="1">
                                                  <a:solidFill>
                                                    <a:srgbClr val="2D637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𝑚𝑘</m:t>
                                              </m:r>
                                            </m:sub>
                                          </m:sSub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it-IT" sz="2000" i="1">
                                                  <a:solidFill>
                                                    <a:srgbClr val="2D637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it-IT" sz="2000" i="1">
                                                  <a:solidFill>
                                                    <a:srgbClr val="2D637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2000" i="1">
                                                      <a:solidFill>
                                                        <a:srgbClr val="2D637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000" i="1">
                                                      <a:solidFill>
                                                        <a:srgbClr val="2D637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000" i="1">
                                                      <a:solidFill>
                                                        <a:srgbClr val="2D637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it-IT" sz="2000" i="1">
                                                      <a:solidFill>
                                                        <a:srgbClr val="2D637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000" i="1">
                                                      <a:solidFill>
                                                        <a:srgbClr val="2D637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000" i="1">
                                                      <a:solidFill>
                                                        <a:srgbClr val="2D637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it-IT" sz="2000" i="1">
                                                      <a:solidFill>
                                                        <a:srgbClr val="2D637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2000" i="1">
                                                      <a:solidFill>
                                                        <a:srgbClr val="2D637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2D637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1F2D6-3F92-4D53-94AF-18F3D1B54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8" y="2679125"/>
                <a:ext cx="10599481" cy="798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C0436B5-DF07-4C9C-AE15-C555717E4D7A}"/>
              </a:ext>
            </a:extLst>
          </p:cNvPr>
          <p:cNvSpPr/>
          <p:nvPr/>
        </p:nvSpPr>
        <p:spPr>
          <a:xfrm rot="16200000">
            <a:off x="3311696" y="2844480"/>
            <a:ext cx="148600" cy="147298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0D9DF5-E914-4E62-9172-A680B2ECC308}"/>
                  </a:ext>
                </a:extLst>
              </p:cNvPr>
              <p:cNvSpPr/>
              <p:nvPr/>
            </p:nvSpPr>
            <p:spPr>
              <a:xfrm>
                <a:off x="1664548" y="3850930"/>
                <a:ext cx="593368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2D637F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0D9DF5-E914-4E62-9172-A680B2ECC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48" y="3850930"/>
                <a:ext cx="593368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ket 27">
            <a:extLst>
              <a:ext uri="{FF2B5EF4-FFF2-40B4-BE49-F238E27FC236}">
                <a16:creationId xmlns:a16="http://schemas.microsoft.com/office/drawing/2014/main" id="{0B498307-8FC9-4D22-A30C-DA6D08A363F0}"/>
              </a:ext>
            </a:extLst>
          </p:cNvPr>
          <p:cNvSpPr/>
          <p:nvPr/>
        </p:nvSpPr>
        <p:spPr>
          <a:xfrm rot="16200000">
            <a:off x="1886932" y="3165243"/>
            <a:ext cx="148600" cy="83146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B675D47-3648-4E7F-A7F6-AA74F8D1836A}"/>
              </a:ext>
            </a:extLst>
          </p:cNvPr>
          <p:cNvSpPr/>
          <p:nvPr/>
        </p:nvSpPr>
        <p:spPr>
          <a:xfrm rot="16200000">
            <a:off x="5632831" y="2276230"/>
            <a:ext cx="148600" cy="260948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AB798FFB-EFB5-42CF-8B9D-060619E8D7E5}"/>
              </a:ext>
            </a:extLst>
          </p:cNvPr>
          <p:cNvSpPr/>
          <p:nvPr/>
        </p:nvSpPr>
        <p:spPr>
          <a:xfrm rot="16200000">
            <a:off x="9248485" y="1479670"/>
            <a:ext cx="148600" cy="420260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4959F0-7AA1-4072-84F1-BC0FF44296BF}"/>
                  </a:ext>
                </a:extLst>
              </p:cNvPr>
              <p:cNvSpPr/>
              <p:nvPr/>
            </p:nvSpPr>
            <p:spPr>
              <a:xfrm>
                <a:off x="3077092" y="3850930"/>
                <a:ext cx="593368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2D637F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4959F0-7AA1-4072-84F1-BC0FF4429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92" y="3850930"/>
                <a:ext cx="593368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71ACA6-282C-4489-A82D-F9C68F422833}"/>
                  </a:ext>
                </a:extLst>
              </p:cNvPr>
              <p:cNvSpPr/>
              <p:nvPr/>
            </p:nvSpPr>
            <p:spPr>
              <a:xfrm>
                <a:off x="5410447" y="3850930"/>
                <a:ext cx="593368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2D637F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71ACA6-282C-4489-A82D-F9C68F422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447" y="3850930"/>
                <a:ext cx="593368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0874969-CEBC-4BCE-A85B-96FCADC088C1}"/>
                  </a:ext>
                </a:extLst>
              </p:cNvPr>
              <p:cNvSpPr/>
              <p:nvPr/>
            </p:nvSpPr>
            <p:spPr>
              <a:xfrm>
                <a:off x="9026101" y="3850930"/>
                <a:ext cx="902748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2D637F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0874969-CEBC-4BCE-A85B-96FCADC08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01" y="3850930"/>
                <a:ext cx="902748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EE3BDA9-6426-46A0-8643-633A67203976}"/>
                  </a:ext>
                </a:extLst>
              </p:cNvPr>
              <p:cNvSpPr/>
              <p:nvPr/>
            </p:nvSpPr>
            <p:spPr>
              <a:xfrm>
                <a:off x="800488" y="4776043"/>
                <a:ext cx="1618007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2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it-IT" sz="22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it-IT" sz="2200" b="1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1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it-IT" sz="22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it-IT" sz="2200" b="1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>
                  <a:solidFill>
                    <a:srgbClr val="2D637F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EE3BDA9-6426-46A0-8643-633A67203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88" y="4776043"/>
                <a:ext cx="1618007" cy="4385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DD5766-98EB-497C-B763-8DFCB931A3BE}"/>
                  </a:ext>
                </a:extLst>
              </p:cNvPr>
              <p:cNvSpPr/>
              <p:nvPr/>
            </p:nvSpPr>
            <p:spPr>
              <a:xfrm>
                <a:off x="3077092" y="4598125"/>
                <a:ext cx="3214021" cy="952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it-IT" sz="2200" b="1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200" b="1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22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2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2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sz="22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sz="22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2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22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DD5766-98EB-497C-B763-8DFCB931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92" y="4598125"/>
                <a:ext cx="3214021" cy="9521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103D403-5A00-4108-9F0C-8857253C0D1F}"/>
              </a:ext>
            </a:extLst>
          </p:cNvPr>
          <p:cNvSpPr/>
          <p:nvPr/>
        </p:nvSpPr>
        <p:spPr>
          <a:xfrm rot="5400000">
            <a:off x="7050429" y="4916423"/>
            <a:ext cx="501363" cy="159261"/>
          </a:xfrm>
          <a:prstGeom prst="triangle">
            <a:avLst/>
          </a:prstGeom>
          <a:solidFill>
            <a:srgbClr val="2D637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AC2701-1B1B-4834-80F9-FEF183CFCAEA}"/>
                  </a:ext>
                </a:extLst>
              </p:cNvPr>
              <p:cNvSpPr/>
              <p:nvPr/>
            </p:nvSpPr>
            <p:spPr>
              <a:xfrm>
                <a:off x="7748926" y="4543724"/>
                <a:ext cx="3329501" cy="988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1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it-IT" sz="2400" b="1" i="1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i="1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sz="24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24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r>
                        <a:rPr lang="it-IT" sz="2400" b="0" i="1" smtClean="0">
                          <a:solidFill>
                            <a:srgbClr val="2D637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2D637F"/>
                              </a:solidFill>
                              <a:latin typeface="Cambria Math" panose="02040503050406030204" pitchFamily="18" charset="0"/>
                            </a:rPr>
                            <m:t>𝑡𝑟𝑢𝑛𝑐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Lucida Grande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AC2701-1B1B-4834-80F9-FEF183CFC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926" y="4543724"/>
                <a:ext cx="3329501" cy="9882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C21A4754-3A7A-4FC4-ACCC-A9048414FA16}"/>
              </a:ext>
            </a:extLst>
          </p:cNvPr>
          <p:cNvSpPr/>
          <p:nvPr/>
        </p:nvSpPr>
        <p:spPr>
          <a:xfrm>
            <a:off x="7702941" y="4501192"/>
            <a:ext cx="3294856" cy="1049053"/>
          </a:xfrm>
          <a:prstGeom prst="rect">
            <a:avLst/>
          </a:prstGeom>
          <a:noFill/>
          <a:ln w="28575">
            <a:solidFill>
              <a:srgbClr val="B78727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D637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1A4466-6572-4DC5-9987-D8A33E701281}"/>
              </a:ext>
            </a:extLst>
          </p:cNvPr>
          <p:cNvSpPr/>
          <p:nvPr/>
        </p:nvSpPr>
        <p:spPr>
          <a:xfrm>
            <a:off x="8335186" y="5621650"/>
            <a:ext cx="3772581" cy="6228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2D637F"/>
                </a:solidFill>
                <a:latin typeface="Lucida Grande"/>
              </a:rPr>
              <a:t>* CRAM is an alternative algorithm</a:t>
            </a:r>
          </a:p>
        </p:txBody>
      </p:sp>
    </p:spTree>
    <p:extLst>
      <p:ext uri="{BB962C8B-B14F-4D97-AF65-F5344CB8AC3E}">
        <p14:creationId xmlns:p14="http://schemas.microsoft.com/office/powerpoint/2010/main" val="9788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ORIGEN: SCALE module for depletion studies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FF112-AE83-45B9-8395-5C476F4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27A956-7074-4B93-BDFB-6014766AC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" t="2009" r="41451" b="2483"/>
          <a:stretch/>
        </p:blipFill>
        <p:spPr>
          <a:xfrm>
            <a:off x="3264192" y="1613333"/>
            <a:ext cx="3455583" cy="4245207"/>
          </a:xfrm>
          <a:prstGeom prst="rect">
            <a:avLst/>
          </a:prstGeom>
          <a:ln w="28575">
            <a:solidFill>
              <a:srgbClr val="B78727"/>
            </a:solidFill>
            <a:prstDash val="dash"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F6AB1BF-432C-4D38-89B9-FEA5645AD0F4}"/>
              </a:ext>
            </a:extLst>
          </p:cNvPr>
          <p:cNvSpPr/>
          <p:nvPr/>
        </p:nvSpPr>
        <p:spPr>
          <a:xfrm>
            <a:off x="482378" y="1619942"/>
            <a:ext cx="2209376" cy="843766"/>
          </a:xfrm>
          <a:prstGeom prst="rect">
            <a:avLst/>
          </a:prstGeom>
          <a:solidFill>
            <a:schemeClr val="bg1"/>
          </a:solidFill>
          <a:ln>
            <a:solidFill>
              <a:srgbClr val="0032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D637F"/>
                </a:solidFill>
                <a:latin typeface="Lucida Grande"/>
              </a:rPr>
              <a:t>Bounds for neutron and photon spectra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55B2FB-0749-4D07-8DF5-6694635FD0FE}"/>
              </a:ext>
            </a:extLst>
          </p:cNvPr>
          <p:cNvSpPr/>
          <p:nvPr/>
        </p:nvSpPr>
        <p:spPr>
          <a:xfrm>
            <a:off x="482378" y="2687508"/>
            <a:ext cx="2209376" cy="843766"/>
          </a:xfrm>
          <a:prstGeom prst="rect">
            <a:avLst/>
          </a:prstGeom>
          <a:solidFill>
            <a:schemeClr val="bg1"/>
          </a:solidFill>
          <a:ln>
            <a:solidFill>
              <a:srgbClr val="0032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2D637F"/>
                </a:solidFill>
                <a:latin typeface="Lucida Grande"/>
              </a:rPr>
              <a:t>CRAM or MATREX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04A201-2C1A-4665-9116-2F927EDBD1B7}"/>
              </a:ext>
            </a:extLst>
          </p:cNvPr>
          <p:cNvSpPr/>
          <p:nvPr/>
        </p:nvSpPr>
        <p:spPr>
          <a:xfrm>
            <a:off x="482378" y="4880047"/>
            <a:ext cx="2209376" cy="843766"/>
          </a:xfrm>
          <a:prstGeom prst="rect">
            <a:avLst/>
          </a:prstGeom>
          <a:solidFill>
            <a:schemeClr val="bg1"/>
          </a:solidFill>
          <a:ln>
            <a:solidFill>
              <a:srgbClr val="0032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D637F"/>
                </a:solidFill>
                <a:latin typeface="Lucida Grande"/>
              </a:rPr>
              <a:t>Case details for </a:t>
            </a:r>
            <a:r>
              <a:rPr lang="en-US" dirty="0" err="1">
                <a:solidFill>
                  <a:srgbClr val="2D637F"/>
                </a:solidFill>
                <a:latin typeface="Lucida Grande"/>
              </a:rPr>
              <a:t>xs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, compositions, time and power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A88955-5A89-4FF2-AEC6-8D0EAEE87ADC}"/>
              </a:ext>
            </a:extLst>
          </p:cNvPr>
          <p:cNvSpPr/>
          <p:nvPr/>
        </p:nvSpPr>
        <p:spPr>
          <a:xfrm>
            <a:off x="482378" y="3748609"/>
            <a:ext cx="2209376" cy="843766"/>
          </a:xfrm>
          <a:prstGeom prst="rect">
            <a:avLst/>
          </a:prstGeom>
          <a:solidFill>
            <a:schemeClr val="bg1"/>
          </a:solidFill>
          <a:ln>
            <a:solidFill>
              <a:srgbClr val="0032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D637F"/>
                </a:solidFill>
                <a:latin typeface="Lucida Grande"/>
              </a:rPr>
              <a:t>Print, save and run options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E2786D3-1665-40BC-A373-B6AD9295501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691754" y="2041825"/>
            <a:ext cx="775013" cy="580623"/>
          </a:xfrm>
          <a:prstGeom prst="curvedConnector2">
            <a:avLst/>
          </a:prstGeom>
          <a:ln w="28575">
            <a:solidFill>
              <a:srgbClr val="B7872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832DDFC-0D1E-4964-92FA-489AAD174A3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691754" y="2954538"/>
            <a:ext cx="625603" cy="154853"/>
          </a:xfrm>
          <a:prstGeom prst="curvedConnector3">
            <a:avLst>
              <a:gd name="adj1" fmla="val 50000"/>
            </a:avLst>
          </a:prstGeom>
          <a:ln w="28575">
            <a:solidFill>
              <a:srgbClr val="B7872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34147A4-E695-4609-9F12-7FC4F3F2658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91754" y="3241043"/>
            <a:ext cx="775013" cy="929449"/>
          </a:xfrm>
          <a:prstGeom prst="curvedConnector2">
            <a:avLst/>
          </a:prstGeom>
          <a:ln w="28575">
            <a:solidFill>
              <a:srgbClr val="B7872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9F515CA-D271-4CD6-B338-6A6081AF0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69387" y="4021493"/>
            <a:ext cx="1310315" cy="1265580"/>
          </a:xfrm>
          <a:prstGeom prst="curvedConnector3">
            <a:avLst>
              <a:gd name="adj1" fmla="val 50000"/>
            </a:avLst>
          </a:prstGeom>
          <a:ln w="28575">
            <a:solidFill>
              <a:srgbClr val="B7872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45B7783-541E-41D0-A415-2F310AB6BAA3}"/>
              </a:ext>
            </a:extLst>
          </p:cNvPr>
          <p:cNvSpPr/>
          <p:nvPr/>
        </p:nvSpPr>
        <p:spPr>
          <a:xfrm>
            <a:off x="7138786" y="2825443"/>
            <a:ext cx="4280582" cy="1169877"/>
          </a:xfrm>
          <a:prstGeom prst="rect">
            <a:avLst/>
          </a:prstGeom>
          <a:noFill/>
          <a:ln w="28575">
            <a:solidFill>
              <a:srgbClr val="2D63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Composition (entries or </a:t>
            </a:r>
            <a:r>
              <a:rPr lang="en-US" i="1" dirty="0">
                <a:solidFill>
                  <a:srgbClr val="2D637F"/>
                </a:solidFill>
                <a:latin typeface="Lucida Grande"/>
              </a:rPr>
              <a:t>.f71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 file)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Irradiation detail (time and power)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Cross sections (</a:t>
            </a:r>
            <a:r>
              <a:rPr lang="en-US" i="1" dirty="0">
                <a:solidFill>
                  <a:srgbClr val="2D637F"/>
                </a:solidFill>
                <a:latin typeface="Lucida Grande"/>
              </a:rPr>
              <a:t>.f33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 file)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84FFA93-6842-4264-95AC-EA832DF2EEBA}"/>
              </a:ext>
            </a:extLst>
          </p:cNvPr>
          <p:cNvSpPr txBox="1">
            <a:spLocks/>
          </p:cNvSpPr>
          <p:nvPr/>
        </p:nvSpPr>
        <p:spPr>
          <a:xfrm>
            <a:off x="7023947" y="2252330"/>
            <a:ext cx="1349277" cy="736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8727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800" i="1" dirty="0">
                <a:solidFill>
                  <a:srgbClr val="2D637F"/>
                </a:solidFill>
              </a:rPr>
              <a:t>Inputs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F6D4A3-6A5F-42DE-B9CA-E54B760BACDA}"/>
              </a:ext>
            </a:extLst>
          </p:cNvPr>
          <p:cNvSpPr/>
          <p:nvPr/>
        </p:nvSpPr>
        <p:spPr>
          <a:xfrm>
            <a:off x="7138786" y="4688663"/>
            <a:ext cx="4280582" cy="1169877"/>
          </a:xfrm>
          <a:prstGeom prst="rect">
            <a:avLst/>
          </a:prstGeom>
          <a:noFill/>
          <a:ln w="28575">
            <a:solidFill>
              <a:srgbClr val="2D63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Composition (</a:t>
            </a:r>
            <a:r>
              <a:rPr lang="en-US" i="1" dirty="0">
                <a:solidFill>
                  <a:srgbClr val="2D637F"/>
                </a:solidFill>
                <a:latin typeface="Lucida Grande"/>
              </a:rPr>
              <a:t>.f71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 file)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Neutron and photon spectra (</a:t>
            </a:r>
            <a:r>
              <a:rPr lang="en-US" i="1" dirty="0">
                <a:solidFill>
                  <a:srgbClr val="2D637F"/>
                </a:solidFill>
                <a:latin typeface="Lucida Grande"/>
              </a:rPr>
              <a:t>.f71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 file)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OPUS plots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9B22BFF5-852D-4975-96CA-9040BD8CD8EA}"/>
              </a:ext>
            </a:extLst>
          </p:cNvPr>
          <p:cNvSpPr txBox="1">
            <a:spLocks/>
          </p:cNvSpPr>
          <p:nvPr/>
        </p:nvSpPr>
        <p:spPr>
          <a:xfrm>
            <a:off x="7023947" y="4115550"/>
            <a:ext cx="1567160" cy="736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8727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800" i="1" dirty="0">
                <a:solidFill>
                  <a:srgbClr val="2D637F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19929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ACAD3BC-12D4-4862-B7DE-75056AED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008" y="1861886"/>
            <a:ext cx="3613773" cy="2160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F84E-61BC-403F-A1F8-5A7BB505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891" y="1861886"/>
            <a:ext cx="3658802" cy="216032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67E2697-E842-4928-A4AA-E89229702353}"/>
              </a:ext>
            </a:extLst>
          </p:cNvPr>
          <p:cNvSpPr/>
          <p:nvPr/>
        </p:nvSpPr>
        <p:spPr>
          <a:xfrm>
            <a:off x="385887" y="3970522"/>
            <a:ext cx="3622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8 Burnup states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Equilibrium cell &amp; reflecting BC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06A75F-4B45-4599-8C7F-7CC624295AB3}"/>
              </a:ext>
            </a:extLst>
          </p:cNvPr>
          <p:cNvSpPr/>
          <p:nvPr/>
        </p:nvSpPr>
        <p:spPr>
          <a:xfrm>
            <a:off x="4280533" y="3970522"/>
            <a:ext cx="3622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Production of FP &amp; Activation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Consumption of 95% U-235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Simulation time= 51 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7E08FA-5BAD-4620-991E-8C289916524A}"/>
              </a:ext>
            </a:extLst>
          </p:cNvPr>
          <p:cNvSpPr/>
          <p:nvPr/>
        </p:nvSpPr>
        <p:spPr>
          <a:xfrm>
            <a:off x="8204260" y="3970522"/>
            <a:ext cx="3622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 err="1">
                <a:solidFill>
                  <a:srgbClr val="2D637F"/>
                </a:solidFill>
                <a:latin typeface="Lucida Grande"/>
              </a:rPr>
              <a:t>P’’’@discharge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=4.5 W/cm</a:t>
            </a:r>
            <a:r>
              <a:rPr lang="en-US" baseline="30000" dirty="0">
                <a:solidFill>
                  <a:srgbClr val="2D637F"/>
                </a:solidFill>
                <a:latin typeface="Lucida Grande"/>
              </a:rPr>
              <a:t>3</a:t>
            </a:r>
            <a:endParaRPr lang="en-US" dirty="0">
              <a:solidFill>
                <a:srgbClr val="2D637F"/>
              </a:solidFill>
              <a:latin typeface="Lucida Grande"/>
            </a:endParaRP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P’’’@1year=6.3 </a:t>
            </a:r>
            <a:r>
              <a:rPr lang="en-US" dirty="0" err="1">
                <a:solidFill>
                  <a:srgbClr val="2D637F"/>
                </a:solidFill>
                <a:latin typeface="Lucida Grande"/>
              </a:rPr>
              <a:t>mW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/cm</a:t>
            </a:r>
            <a:r>
              <a:rPr lang="en-US" baseline="30000" dirty="0">
                <a:solidFill>
                  <a:srgbClr val="2D637F"/>
                </a:solidFill>
                <a:latin typeface="Lucida Grande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Simulation time= 32 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Case study and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FF112-AE83-45B9-8395-5C476F4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48ACC1-CA32-481E-8937-6326B9321DA2}"/>
              </a:ext>
            </a:extLst>
          </p:cNvPr>
          <p:cNvSpPr/>
          <p:nvPr/>
        </p:nvSpPr>
        <p:spPr>
          <a:xfrm>
            <a:off x="372219" y="1847824"/>
            <a:ext cx="3636253" cy="3046028"/>
          </a:xfrm>
          <a:prstGeom prst="rect">
            <a:avLst/>
          </a:prstGeom>
          <a:noFill/>
          <a:ln w="28575">
            <a:solidFill>
              <a:srgbClr val="2D63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►"/>
            </a:pPr>
            <a:endParaRPr lang="en-US" sz="1600" dirty="0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9AEC6E-E13A-4076-B250-69BE4DCCAF55}"/>
              </a:ext>
            </a:extLst>
          </p:cNvPr>
          <p:cNvSpPr txBox="1">
            <a:spLocks/>
          </p:cNvSpPr>
          <p:nvPr/>
        </p:nvSpPr>
        <p:spPr>
          <a:xfrm>
            <a:off x="414753" y="1274711"/>
            <a:ext cx="3537285" cy="736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8727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400" i="1" dirty="0">
                <a:solidFill>
                  <a:srgbClr val="2D637F"/>
                </a:solidFill>
              </a:rPr>
              <a:t>Step 1 – XS Generation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A7FE28-2D5F-4F65-827C-0CD8330A2C69}"/>
              </a:ext>
            </a:extLst>
          </p:cNvPr>
          <p:cNvSpPr/>
          <p:nvPr/>
        </p:nvSpPr>
        <p:spPr>
          <a:xfrm>
            <a:off x="4289114" y="1847824"/>
            <a:ext cx="3636252" cy="3046028"/>
          </a:xfrm>
          <a:prstGeom prst="rect">
            <a:avLst/>
          </a:prstGeom>
          <a:noFill/>
          <a:ln w="28575">
            <a:solidFill>
              <a:srgbClr val="2D63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►"/>
            </a:pPr>
            <a:endParaRPr lang="en-US" sz="1600" dirty="0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7BF10E4-B041-4BC4-AEFD-E3ACC7FB62A0}"/>
              </a:ext>
            </a:extLst>
          </p:cNvPr>
          <p:cNvSpPr txBox="1">
            <a:spLocks/>
          </p:cNvSpPr>
          <p:nvPr/>
        </p:nvSpPr>
        <p:spPr>
          <a:xfrm>
            <a:off x="4331649" y="1274711"/>
            <a:ext cx="3537285" cy="736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8727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400" i="1" dirty="0">
                <a:solidFill>
                  <a:srgbClr val="2D637F"/>
                </a:solidFill>
              </a:rPr>
              <a:t>Step 2 – Irradiation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FB0F44-AA4F-4E20-A977-99F67D922C62}"/>
              </a:ext>
            </a:extLst>
          </p:cNvPr>
          <p:cNvSpPr/>
          <p:nvPr/>
        </p:nvSpPr>
        <p:spPr>
          <a:xfrm>
            <a:off x="8197427" y="1847824"/>
            <a:ext cx="3636252" cy="3046028"/>
          </a:xfrm>
          <a:prstGeom prst="rect">
            <a:avLst/>
          </a:prstGeom>
          <a:noFill/>
          <a:ln w="28575">
            <a:solidFill>
              <a:srgbClr val="2D63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►"/>
            </a:pPr>
            <a:endParaRPr lang="en-US" sz="1600" dirty="0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C453153-7421-42BB-9760-E763FC38CEAD}"/>
              </a:ext>
            </a:extLst>
          </p:cNvPr>
          <p:cNvSpPr txBox="1">
            <a:spLocks/>
          </p:cNvSpPr>
          <p:nvPr/>
        </p:nvSpPr>
        <p:spPr>
          <a:xfrm>
            <a:off x="8239962" y="1274711"/>
            <a:ext cx="3537285" cy="736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8727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400" i="1" dirty="0">
                <a:solidFill>
                  <a:srgbClr val="2D637F"/>
                </a:solidFill>
              </a:rPr>
              <a:t>Step 3 – Decay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4C1AA9-450F-4614-A5C0-1E1E994FE016}"/>
              </a:ext>
            </a:extLst>
          </p:cNvPr>
          <p:cNvSpPr/>
          <p:nvPr/>
        </p:nvSpPr>
        <p:spPr>
          <a:xfrm>
            <a:off x="4270891" y="5010176"/>
            <a:ext cx="7562788" cy="1114177"/>
          </a:xfrm>
          <a:prstGeom prst="rect">
            <a:avLst/>
          </a:prstGeom>
          <a:noFill/>
          <a:ln w="28575">
            <a:solidFill>
              <a:srgbClr val="2D63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►"/>
            </a:pPr>
            <a:endParaRPr lang="en-US" sz="1600" dirty="0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63FE3E3-D959-4B86-ADF6-0DB5495B100A}"/>
              </a:ext>
            </a:extLst>
          </p:cNvPr>
          <p:cNvSpPr txBox="1">
            <a:spLocks/>
          </p:cNvSpPr>
          <p:nvPr/>
        </p:nvSpPr>
        <p:spPr>
          <a:xfrm>
            <a:off x="471187" y="5176626"/>
            <a:ext cx="3537285" cy="736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8727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2400" i="1" dirty="0">
                <a:solidFill>
                  <a:srgbClr val="2D637F"/>
                </a:solidFill>
              </a:rPr>
              <a:t>Step 4 – Criticality Safety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833172A-C44E-41DE-8FD2-8E50BAEB2F4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187" y="1801539"/>
            <a:ext cx="1857600" cy="2127534"/>
          </a:xfrm>
          <a:prstGeom prst="rect">
            <a:avLst/>
          </a:prstGeom>
        </p:spPr>
      </p:pic>
      <p:pic>
        <p:nvPicPr>
          <p:cNvPr id="1028" name="Picture 4" descr="Image result for fhr ucb&quot;">
            <a:extLst>
              <a:ext uri="{FF2B5EF4-FFF2-40B4-BE49-F238E27FC236}">
                <a16:creationId xmlns:a16="http://schemas.microsoft.com/office/drawing/2014/main" id="{67D24E46-0ACF-4002-8C2B-DBB29120C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10" y="2226632"/>
            <a:ext cx="1427483" cy="8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64D4316-E255-4476-BF16-33D89E1047A5}"/>
              </a:ext>
            </a:extLst>
          </p:cNvPr>
          <p:cNvSpPr/>
          <p:nvPr/>
        </p:nvSpPr>
        <p:spPr>
          <a:xfrm>
            <a:off x="1916591" y="3500420"/>
            <a:ext cx="1689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D637F"/>
                </a:solidFill>
                <a:latin typeface="Lucida Grande"/>
              </a:rPr>
              <a:t>Cisneros, 2013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818694-267A-4986-A934-AF7931461302}"/>
              </a:ext>
            </a:extLst>
          </p:cNvPr>
          <p:cNvSpPr/>
          <p:nvPr/>
        </p:nvSpPr>
        <p:spPr>
          <a:xfrm>
            <a:off x="4280533" y="5105599"/>
            <a:ext cx="744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Spent pebbles stacked in </a:t>
            </a:r>
            <a:r>
              <a:rPr lang="en-US" dirty="0" err="1">
                <a:solidFill>
                  <a:srgbClr val="2D637F"/>
                </a:solidFill>
                <a:latin typeface="Lucida Grande"/>
              </a:rPr>
              <a:t>FLiBe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 pool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i="1" dirty="0" err="1">
                <a:solidFill>
                  <a:srgbClr val="2D637F"/>
                </a:solidFill>
                <a:latin typeface="Lucida Grande"/>
              </a:rPr>
              <a:t>k</a:t>
            </a:r>
            <a:r>
              <a:rPr lang="en-US" i="1" baseline="-25000" dirty="0" err="1">
                <a:solidFill>
                  <a:srgbClr val="2D637F"/>
                </a:solidFill>
                <a:latin typeface="Lucida Grande"/>
              </a:rPr>
              <a:t>eff</a:t>
            </a:r>
            <a:r>
              <a:rPr lang="en-US" i="1" baseline="-25000" dirty="0">
                <a:solidFill>
                  <a:srgbClr val="2D637F"/>
                </a:solidFill>
                <a:latin typeface="Lucida Grande"/>
              </a:rPr>
              <a:t> </a:t>
            </a:r>
            <a:r>
              <a:rPr lang="en-US" i="1" dirty="0">
                <a:solidFill>
                  <a:srgbClr val="2D637F"/>
                </a:solidFill>
                <a:latin typeface="Lucida Grande"/>
              </a:rPr>
              <a:t>= 0.35 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by stacking all reactor pebbles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dirty="0">
                <a:solidFill>
                  <a:srgbClr val="2D637F"/>
                </a:solidFill>
                <a:latin typeface="Lucida Grande"/>
              </a:rPr>
              <a:t>Critical mass is </a:t>
            </a:r>
            <a:r>
              <a:rPr lang="en-US" i="1" dirty="0">
                <a:solidFill>
                  <a:srgbClr val="2D637F"/>
                </a:solidFill>
                <a:latin typeface="Lucida Grande"/>
              </a:rPr>
              <a:t>never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 reached (</a:t>
            </a:r>
            <a:r>
              <a:rPr lang="en-US" i="1" dirty="0" err="1">
                <a:solidFill>
                  <a:srgbClr val="2D637F"/>
                </a:solidFill>
                <a:latin typeface="Lucida Grande"/>
              </a:rPr>
              <a:t>k</a:t>
            </a:r>
            <a:r>
              <a:rPr lang="en-US" i="1" baseline="-25000" dirty="0" err="1">
                <a:solidFill>
                  <a:srgbClr val="2D637F"/>
                </a:solidFill>
                <a:latin typeface="Lucida Grande"/>
              </a:rPr>
              <a:t>eff</a:t>
            </a:r>
            <a:r>
              <a:rPr lang="en-US" i="1" baseline="-25000" dirty="0">
                <a:solidFill>
                  <a:srgbClr val="2D637F"/>
                </a:solidFill>
                <a:latin typeface="Lucida Grande"/>
              </a:rPr>
              <a:t> </a:t>
            </a:r>
            <a:r>
              <a:rPr lang="en-US" i="1" dirty="0">
                <a:solidFill>
                  <a:srgbClr val="2D637F"/>
                </a:solidFill>
                <a:latin typeface="Lucida Grande"/>
              </a:rPr>
              <a:t>= 0.51 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with 147M pebbles)</a:t>
            </a:r>
            <a:r>
              <a:rPr lang="en-US" i="1" dirty="0">
                <a:solidFill>
                  <a:srgbClr val="2D637F"/>
                </a:solidFill>
                <a:latin typeface="Lucida Grande"/>
              </a:rPr>
              <a:t> </a:t>
            </a:r>
            <a:endParaRPr lang="en-US" dirty="0">
              <a:solidFill>
                <a:srgbClr val="2D637F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1173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FF112-AE83-45B9-8395-5C476F4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310C28-A103-4C87-83BB-01296A414A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4347A6-418A-41BC-8949-864860A96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018" y="1511506"/>
            <a:ext cx="11387710" cy="4459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dirty="0"/>
              <a:t>Coupled, time-dependent transport-depletion sequence is computationally expensive. Steady state calculation of equilibrium XS and 0D depletion has a lower cost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dirty="0"/>
              <a:t>Fuel depletion described by the Bateman Equation. ORIGEN solves the Bateman equation with two algorithms (CRAM &amp; MATREX)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dirty="0"/>
              <a:t>A fuel depletion (irradiation + decay) sequence was simulated with the described algorithms. Similar outcomes obtained with CRAM and MATREX. CRAM required twice as much time as MATREX in the decay step.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9C08DC-9B66-4F50-A963-F223A182CA54}"/>
              </a:ext>
            </a:extLst>
          </p:cNvPr>
          <p:cNvSpPr txBox="1">
            <a:spLocks/>
          </p:cNvSpPr>
          <p:nvPr/>
        </p:nvSpPr>
        <p:spPr>
          <a:xfrm>
            <a:off x="8060204" y="4769381"/>
            <a:ext cx="3728778" cy="1366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8727"/>
                </a:solidFill>
                <a:latin typeface="Georgia"/>
                <a:ea typeface="+mj-ea"/>
                <a:cs typeface="Georgia"/>
              </a:defRPr>
            </a:lvl1pPr>
          </a:lstStyle>
          <a:p>
            <a:pPr algn="r"/>
            <a:r>
              <a:rPr lang="en-US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991453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523</Words>
  <Application>Microsoft Office PowerPoint</Application>
  <PresentationFormat>Widescreen</PresentationFormat>
  <Paragraphs>102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FreightSans Pro Semibold</vt:lpstr>
      <vt:lpstr>Georgia</vt:lpstr>
      <vt:lpstr>Lucida Grande</vt:lpstr>
      <vt:lpstr>Custom Design</vt:lpstr>
      <vt:lpstr>Fuel depletion sequence -   Mathematics &amp; Implementation</vt:lpstr>
      <vt:lpstr>Outline</vt:lpstr>
      <vt:lpstr>Burnup simulation in advanced reactors result on significantly expensive problems</vt:lpstr>
      <vt:lpstr>Computation of equilibrium one-group cross sections allows to decouple transport &amp; burnup</vt:lpstr>
      <vt:lpstr>The Bateman equation describes the space-averaged evolution of fuel composition</vt:lpstr>
      <vt:lpstr>Algorithms for Bateman Equation - MATREX</vt:lpstr>
      <vt:lpstr>ORIGEN: SCALE module for depletion studies</vt:lpstr>
      <vt:lpstr>Case study and results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Lorenzo Vergari</cp:lastModifiedBy>
  <cp:revision>125</cp:revision>
  <dcterms:created xsi:type="dcterms:W3CDTF">2013-01-15T19:08:57Z</dcterms:created>
  <dcterms:modified xsi:type="dcterms:W3CDTF">2019-12-12T21:44:01Z</dcterms:modified>
</cp:coreProperties>
</file>