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10" r:id="rId6"/>
    <p:sldId id="311" r:id="rId7"/>
    <p:sldId id="313" r:id="rId8"/>
    <p:sldId id="314" r:id="rId9"/>
    <p:sldId id="312" r:id="rId10"/>
    <p:sldId id="315" r:id="rId11"/>
    <p:sldId id="316" r:id="rId12"/>
    <p:sldId id="317" r:id="rId13"/>
    <p:sldId id="318" r:id="rId14"/>
    <p:sldId id="319" r:id="rId15"/>
    <p:sldId id="309" r:id="rId16"/>
    <p:sldId id="32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91" autoAdjust="0"/>
    <p:restoredTop sz="94619" autoAdjust="0"/>
  </p:normalViewPr>
  <p:slideViewPr>
    <p:cSldViewPr snapToGrid="0">
      <p:cViewPr varScale="1">
        <p:scale>
          <a:sx n="116" d="100"/>
          <a:sy n="116" d="100"/>
        </p:scale>
        <p:origin x="102"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8/4/2023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8/4/2023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8/4/2023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8/4/2023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8/4/2023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8/4/2023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8/4/2023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8/4/2023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8/4/2023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8/4/2023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335095" y="273779"/>
            <a:ext cx="5727319" cy="3860110"/>
          </a:xfrm>
        </p:spPr>
        <p:txBody>
          <a:bodyPr>
            <a:noAutofit/>
          </a:bodyPr>
          <a:lstStyle/>
          <a:p>
            <a:r>
              <a:rPr lang="en-US" sz="5400" b="1" i="0" dirty="0">
                <a:effectLst/>
                <a:latin typeface="Söhne"/>
              </a:rPr>
              <a:t>Monitoring and Incident Response Course Presentation</a:t>
            </a:r>
            <a:endParaRPr lang="en-US" sz="5400"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sz="1800" b="0" i="1" dirty="0">
                <a:solidFill>
                  <a:srgbClr val="374151"/>
                </a:solidFill>
                <a:effectLst/>
              </a:rPr>
              <a:t>Network Security Monitoring (NSM) Solution: A Case Study of Security Onion</a:t>
            </a:r>
            <a:endParaRPr lang="en-CA" sz="1800" dirty="0"/>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50000"/>
                <a:lumOff val="5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43B63-40BF-4972-EFF8-CF118263E201}"/>
              </a:ext>
            </a:extLst>
          </p:cNvPr>
          <p:cNvSpPr>
            <a:spLocks noGrp="1"/>
          </p:cNvSpPr>
          <p:nvPr>
            <p:ph type="title"/>
          </p:nvPr>
        </p:nvSpPr>
        <p:spPr/>
        <p:txBody>
          <a:bodyPr/>
          <a:lstStyle/>
          <a:p>
            <a:r>
              <a:rPr lang="en-US" sz="4800" b="1" dirty="0"/>
              <a:t>Analyzing System Logs</a:t>
            </a:r>
            <a:endParaRPr lang="en-CA" dirty="0"/>
          </a:p>
        </p:txBody>
      </p:sp>
      <p:sp>
        <p:nvSpPr>
          <p:cNvPr id="3" name="Content Placeholder 2">
            <a:extLst>
              <a:ext uri="{FF2B5EF4-FFF2-40B4-BE49-F238E27FC236}">
                <a16:creationId xmlns:a16="http://schemas.microsoft.com/office/drawing/2014/main" id="{1647A1F3-42F6-C404-3EF1-A73565F121B8}"/>
              </a:ext>
            </a:extLst>
          </p:cNvPr>
          <p:cNvSpPr>
            <a:spLocks noGrp="1"/>
          </p:cNvSpPr>
          <p:nvPr>
            <p:ph idx="1"/>
          </p:nvPr>
        </p:nvSpPr>
        <p:spPr/>
        <p:txBody>
          <a:bodyPr>
            <a:normAutofit lnSpcReduction="10000"/>
          </a:bodyPr>
          <a:lstStyle/>
          <a:p>
            <a:r>
              <a:rPr lang="en-US" dirty="0"/>
              <a:t>It is used to find instances compromised and networks risk in the organization network traffic  by </a:t>
            </a:r>
            <a:r>
              <a:rPr lang="en-US" sz="2000" dirty="0"/>
              <a:t>analyzes of system logs and data.</a:t>
            </a:r>
          </a:p>
          <a:p>
            <a:r>
              <a:rPr lang="en-US" sz="2000" i="1" dirty="0"/>
              <a:t>Network Intrusion Detection (NIDS)System </a:t>
            </a:r>
            <a:r>
              <a:rPr lang="en-US" sz="2000" dirty="0"/>
              <a:t>technologies like Suricata and Snort can be used to scan network traffic for known patterns of malicious activity or signatures, are included in Security Onion. </a:t>
            </a:r>
          </a:p>
          <a:p>
            <a:r>
              <a:rPr lang="en-US" sz="2000" dirty="0"/>
              <a:t>They generate logs containing information about the observed events, including the source and destination IP addresses, the type of attack, and other pertinent details, when they discover suspicious activity. </a:t>
            </a:r>
          </a:p>
          <a:p>
            <a:r>
              <a:rPr lang="en-US" sz="2000" dirty="0"/>
              <a:t>These logs can be examined by analysts to determine the type of attacks and take appropriate actions to mitigate them. </a:t>
            </a:r>
            <a:endParaRPr lang="en-CA" dirty="0"/>
          </a:p>
        </p:txBody>
      </p:sp>
    </p:spTree>
    <p:extLst>
      <p:ext uri="{BB962C8B-B14F-4D97-AF65-F5344CB8AC3E}">
        <p14:creationId xmlns:p14="http://schemas.microsoft.com/office/powerpoint/2010/main" val="2952032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50000"/>
                <a:lumOff val="5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ED27-D1C2-3959-9A95-CDE532A286FF}"/>
              </a:ext>
            </a:extLst>
          </p:cNvPr>
          <p:cNvSpPr>
            <a:spLocks noGrp="1"/>
          </p:cNvSpPr>
          <p:nvPr>
            <p:ph type="title"/>
          </p:nvPr>
        </p:nvSpPr>
        <p:spPr/>
        <p:txBody>
          <a:bodyPr/>
          <a:lstStyle/>
          <a:p>
            <a:r>
              <a:rPr lang="en-US" sz="4800" b="1" dirty="0"/>
              <a:t>Comparison with other Solutions</a:t>
            </a:r>
            <a:endParaRPr lang="en-CA" dirty="0"/>
          </a:p>
        </p:txBody>
      </p:sp>
      <p:sp>
        <p:nvSpPr>
          <p:cNvPr id="3" name="Content Placeholder 2">
            <a:extLst>
              <a:ext uri="{FF2B5EF4-FFF2-40B4-BE49-F238E27FC236}">
                <a16:creationId xmlns:a16="http://schemas.microsoft.com/office/drawing/2014/main" id="{FB0CDA73-61A2-10D8-00F6-03050BC48D46}"/>
              </a:ext>
            </a:extLst>
          </p:cNvPr>
          <p:cNvSpPr>
            <a:spLocks noGrp="1"/>
          </p:cNvSpPr>
          <p:nvPr>
            <p:ph idx="1"/>
          </p:nvPr>
        </p:nvSpPr>
        <p:spPr>
          <a:xfrm>
            <a:off x="1066800" y="1927511"/>
            <a:ext cx="10058400" cy="4440437"/>
          </a:xfrm>
        </p:spPr>
        <p:txBody>
          <a:bodyPr>
            <a:noAutofit/>
          </a:bodyPr>
          <a:lstStyle/>
          <a:p>
            <a:pPr>
              <a:buFont typeface="+mj-lt"/>
              <a:buAutoNum type="arabicPeriod"/>
            </a:pPr>
            <a:r>
              <a:rPr lang="en-US" sz="1600" i="1" dirty="0"/>
              <a:t>Suricata and Snort Integration:</a:t>
            </a:r>
          </a:p>
          <a:p>
            <a:pPr lvl="1"/>
            <a:r>
              <a:rPr lang="en-US" sz="1600" dirty="0"/>
              <a:t>Security Onion incorporates both Suricata and Snort, two widely used Network Intrusion Detection Systems (NIDS). This dual integration provides enhanced capabilities for detecting network threats and suspicious activity, giving analysts a broader range of signatures and detection rules to work with.</a:t>
            </a:r>
          </a:p>
          <a:p>
            <a:pPr>
              <a:buFont typeface="+mj-lt"/>
              <a:buAutoNum type="arabicPeriod"/>
            </a:pPr>
            <a:r>
              <a:rPr lang="en-US" sz="1600" i="1" dirty="0"/>
              <a:t> </a:t>
            </a:r>
            <a:r>
              <a:rPr lang="en-US" sz="1600" i="1" dirty="0" err="1"/>
              <a:t>Zeek</a:t>
            </a:r>
            <a:r>
              <a:rPr lang="en-US" sz="1600" i="1" dirty="0"/>
              <a:t> (formerly known as Bro) Integration:</a:t>
            </a:r>
          </a:p>
          <a:p>
            <a:pPr lvl="1"/>
            <a:r>
              <a:rPr lang="en-US" sz="1600" dirty="0"/>
              <a:t>Security Onion also includes </a:t>
            </a:r>
            <a:r>
              <a:rPr lang="en-US" sz="1600" dirty="0" err="1"/>
              <a:t>Zeek</a:t>
            </a:r>
            <a:r>
              <a:rPr lang="en-US" sz="1600" dirty="0"/>
              <a:t>, a powerful network analysis framework. </a:t>
            </a:r>
            <a:r>
              <a:rPr lang="en-US" sz="1600" dirty="0" err="1"/>
              <a:t>Zeek</a:t>
            </a:r>
            <a:r>
              <a:rPr lang="en-US" sz="1600" dirty="0"/>
              <a:t> provides detailed insights into network traffic and enriches the NSM data, enabling better understanding and analysis of network events.</a:t>
            </a:r>
          </a:p>
          <a:p>
            <a:pPr>
              <a:buFont typeface="+mj-lt"/>
              <a:buAutoNum type="arabicPeriod"/>
            </a:pPr>
            <a:r>
              <a:rPr lang="en-US" sz="1600" i="1" dirty="0"/>
              <a:t> Elastic Stack Integration:</a:t>
            </a:r>
          </a:p>
          <a:p>
            <a:pPr lvl="1"/>
            <a:r>
              <a:rPr lang="en-US" sz="1600" dirty="0"/>
              <a:t>Security Onion seamlessly integrates with Elastic Stack (ELK), which provides robust log management, data visualization, and analysis capabilities. This integration allows for centralized storage and analysis of logs, facilitating efficient correlation and investigation of security incidents.</a:t>
            </a:r>
          </a:p>
          <a:p>
            <a:pPr lvl="1"/>
            <a:r>
              <a:rPr lang="en-US" sz="1600" dirty="0"/>
              <a:t>Overall, Security Onion is a compelling NSM solution that stands out due to its comprehensive approach, community support, cost-effectiveness, and flexibility. While other commercial NSM solutions may offer specific features or support options, Security Onion's active community and open-source nature make it an attractive choice for organizations seeking a powerful network security monitoring solution.</a:t>
            </a:r>
          </a:p>
          <a:p>
            <a:endParaRPr lang="en-CA" sz="1600" dirty="0"/>
          </a:p>
        </p:txBody>
      </p:sp>
    </p:spTree>
    <p:extLst>
      <p:ext uri="{BB962C8B-B14F-4D97-AF65-F5344CB8AC3E}">
        <p14:creationId xmlns:p14="http://schemas.microsoft.com/office/powerpoint/2010/main" val="192579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50000"/>
                <a:lumOff val="5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7DE35-FDEA-60C0-AB6F-6D6063D8F007}"/>
              </a:ext>
            </a:extLst>
          </p:cNvPr>
          <p:cNvSpPr>
            <a:spLocks noGrp="1"/>
          </p:cNvSpPr>
          <p:nvPr>
            <p:ph type="title"/>
          </p:nvPr>
        </p:nvSpPr>
        <p:spPr/>
        <p:txBody>
          <a:bodyPr/>
          <a:lstStyle/>
          <a:p>
            <a:r>
              <a:rPr lang="en-US" sz="4800" b="1" dirty="0"/>
              <a:t>Conclusion</a:t>
            </a:r>
            <a:endParaRPr lang="en-CA" dirty="0"/>
          </a:p>
        </p:txBody>
      </p:sp>
      <p:sp>
        <p:nvSpPr>
          <p:cNvPr id="5" name="Content Placeholder 4">
            <a:extLst>
              <a:ext uri="{FF2B5EF4-FFF2-40B4-BE49-F238E27FC236}">
                <a16:creationId xmlns:a16="http://schemas.microsoft.com/office/drawing/2014/main" id="{30E9B0A1-B2F4-DEF2-D0DE-0EF64C63625F}"/>
              </a:ext>
            </a:extLst>
          </p:cNvPr>
          <p:cNvSpPr>
            <a:spLocks noGrp="1"/>
          </p:cNvSpPr>
          <p:nvPr>
            <p:ph idx="1"/>
          </p:nvPr>
        </p:nvSpPr>
        <p:spPr/>
        <p:txBody>
          <a:bodyPr>
            <a:normAutofit fontScale="92500" lnSpcReduction="10000"/>
          </a:bodyPr>
          <a:lstStyle/>
          <a:p>
            <a:pPr>
              <a:buFont typeface="+mj-lt"/>
              <a:buAutoNum type="arabicPeriod"/>
            </a:pPr>
            <a:r>
              <a:rPr lang="en-US" sz="2000" dirty="0"/>
              <a:t>Security Onion is a comprehensive Network Security Monitoring (NSM) solution that provides real-time visibility into network traffic and activities to detect and respond to security threats.</a:t>
            </a:r>
          </a:p>
          <a:p>
            <a:pPr>
              <a:buFont typeface="+mj-lt"/>
              <a:buAutoNum type="arabicPeriod"/>
            </a:pPr>
            <a:r>
              <a:rPr lang="en-US" sz="2000" dirty="0"/>
              <a:t>Its open-source nature makes it cost-effective and allows for a vibrant community that actively supports and contributes to its development.</a:t>
            </a:r>
          </a:p>
          <a:p>
            <a:pPr>
              <a:buFont typeface="+mj-lt"/>
              <a:buAutoNum type="arabicPeriod"/>
            </a:pPr>
            <a:r>
              <a:rPr lang="en-US" sz="2000" dirty="0"/>
              <a:t>Security Onion offers scalability, making it suitable for small to large-scale networks, and integrates well with existing security tools.</a:t>
            </a:r>
          </a:p>
          <a:p>
            <a:pPr>
              <a:buFont typeface="+mj-lt"/>
              <a:buAutoNum type="arabicPeriod"/>
            </a:pPr>
            <a:r>
              <a:rPr lang="en-US" sz="2000" dirty="0"/>
              <a:t>The platform provides powerful log analysis capabilities, leveraging NIDS and HIDS tools, firewall logs, syslog, and packet capture analysis to identify incidents of compromise and network threats.</a:t>
            </a:r>
          </a:p>
          <a:p>
            <a:pPr>
              <a:buFont typeface="+mj-lt"/>
              <a:buAutoNum type="arabicPeriod"/>
            </a:pPr>
            <a:r>
              <a:rPr lang="en-US" sz="2000" dirty="0"/>
              <a:t>While Security Onion has some drawbacks like a steeper learning curve and resource-intensive demands, its benefits overshadows its challenges.</a:t>
            </a:r>
          </a:p>
          <a:p>
            <a:endParaRPr lang="en-CA" dirty="0"/>
          </a:p>
        </p:txBody>
      </p:sp>
    </p:spTree>
    <p:extLst>
      <p:ext uri="{BB962C8B-B14F-4D97-AF65-F5344CB8AC3E}">
        <p14:creationId xmlns:p14="http://schemas.microsoft.com/office/powerpoint/2010/main" val="4202722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50000"/>
                <a:lumOff val="5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CCF0A-DD4B-4145-E2B6-9C17AD3086C9}"/>
              </a:ext>
            </a:extLst>
          </p:cNvPr>
          <p:cNvSpPr>
            <a:spLocks noGrp="1"/>
          </p:cNvSpPr>
          <p:nvPr>
            <p:ph type="title"/>
          </p:nvPr>
        </p:nvSpPr>
        <p:spPr/>
        <p:txBody>
          <a:bodyPr/>
          <a:lstStyle/>
          <a:p>
            <a:r>
              <a:rPr lang="en-US" dirty="0"/>
              <a:t>Reference</a:t>
            </a:r>
            <a:endParaRPr lang="en-CA" dirty="0"/>
          </a:p>
        </p:txBody>
      </p:sp>
      <p:sp>
        <p:nvSpPr>
          <p:cNvPr id="3" name="Content Placeholder 2">
            <a:extLst>
              <a:ext uri="{FF2B5EF4-FFF2-40B4-BE49-F238E27FC236}">
                <a16:creationId xmlns:a16="http://schemas.microsoft.com/office/drawing/2014/main" id="{A6E263DC-5207-E335-D608-6B6395044160}"/>
              </a:ext>
            </a:extLst>
          </p:cNvPr>
          <p:cNvSpPr>
            <a:spLocks noGrp="1"/>
          </p:cNvSpPr>
          <p:nvPr>
            <p:ph idx="1"/>
          </p:nvPr>
        </p:nvSpPr>
        <p:spPr/>
        <p:txBody>
          <a:bodyPr/>
          <a:lstStyle/>
          <a:p>
            <a:r>
              <a:rPr lang="en-US" dirty="0"/>
              <a:t>Sanders C., Smith J. (2013), Applied Network </a:t>
            </a:r>
            <a:r>
              <a:rPr lang="en-US"/>
              <a:t>Security Monitoring. </a:t>
            </a:r>
            <a:endParaRPr lang="en-US" dirty="0"/>
          </a:p>
          <a:p>
            <a:endParaRPr lang="en-CA" dirty="0"/>
          </a:p>
        </p:txBody>
      </p:sp>
    </p:spTree>
    <p:extLst>
      <p:ext uri="{BB962C8B-B14F-4D97-AF65-F5344CB8AC3E}">
        <p14:creationId xmlns:p14="http://schemas.microsoft.com/office/powerpoint/2010/main" val="2736349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6370C3-5C0F-3CE7-AE46-94A1FCAFFAE4}"/>
              </a:ext>
            </a:extLst>
          </p:cNvPr>
          <p:cNvSpPr>
            <a:spLocks noGrp="1"/>
          </p:cNvSpPr>
          <p:nvPr>
            <p:ph type="title"/>
          </p:nvPr>
        </p:nvSpPr>
        <p:spPr>
          <a:xfrm>
            <a:off x="643468" y="643467"/>
            <a:ext cx="3073550" cy="5126203"/>
          </a:xfrm>
        </p:spPr>
        <p:txBody>
          <a:bodyPr anchor="ctr">
            <a:normAutofit/>
          </a:bodyPr>
          <a:lstStyle/>
          <a:p>
            <a:pPr algn="r"/>
            <a:r>
              <a:rPr lang="en-US" b="1" i="1">
                <a:latin typeface="Söhne"/>
              </a:rPr>
              <a:t>Group 1 Presenters: </a:t>
            </a:r>
            <a:endParaRPr lang="en-CA"/>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2794A29-6B66-5935-15DC-F466F7DD22FA}"/>
              </a:ext>
            </a:extLst>
          </p:cNvPr>
          <p:cNvSpPr>
            <a:spLocks noGrp="1"/>
          </p:cNvSpPr>
          <p:nvPr>
            <p:ph idx="1"/>
          </p:nvPr>
        </p:nvSpPr>
        <p:spPr>
          <a:xfrm>
            <a:off x="4363786" y="621697"/>
            <a:ext cx="6791894" cy="5147973"/>
          </a:xfrm>
        </p:spPr>
        <p:txBody>
          <a:bodyPr anchor="ctr">
            <a:normAutofit/>
          </a:bodyPr>
          <a:lstStyle/>
          <a:p>
            <a:r>
              <a:rPr lang="en-US" b="1" i="1" dirty="0">
                <a:latin typeface="Söhne"/>
              </a:rPr>
              <a:t>Loveth Lumumba Adeh</a:t>
            </a:r>
          </a:p>
          <a:p>
            <a:r>
              <a:rPr lang="en-US" b="1" i="1" dirty="0">
                <a:latin typeface="Söhne"/>
              </a:rPr>
              <a:t>Anju </a:t>
            </a:r>
            <a:r>
              <a:rPr lang="en-US" b="1" i="1" dirty="0" err="1">
                <a:latin typeface="Söhne"/>
              </a:rPr>
              <a:t>Devassia</a:t>
            </a:r>
            <a:endParaRPr lang="en-US" b="1" i="1" dirty="0">
              <a:latin typeface="Söhne"/>
            </a:endParaRPr>
          </a:p>
          <a:p>
            <a:r>
              <a:rPr lang="en-US" b="1" i="1" dirty="0" err="1">
                <a:latin typeface="Söhne"/>
              </a:rPr>
              <a:t>Philbert</a:t>
            </a:r>
            <a:r>
              <a:rPr lang="en-US" b="1" i="1" dirty="0">
                <a:latin typeface="Söhne"/>
              </a:rPr>
              <a:t> </a:t>
            </a:r>
            <a:r>
              <a:rPr lang="en-US" b="1" i="1" dirty="0" err="1">
                <a:latin typeface="Söhne"/>
              </a:rPr>
              <a:t>Kaijage</a:t>
            </a:r>
            <a:endParaRPr lang="en-US" b="1" i="1" dirty="0">
              <a:latin typeface="Söhne"/>
            </a:endParaRPr>
          </a:p>
          <a:p>
            <a:r>
              <a:rPr lang="en-US" b="1" i="1" dirty="0">
                <a:latin typeface="Söhne"/>
              </a:rPr>
              <a:t>Ankush</a:t>
            </a:r>
          </a:p>
          <a:p>
            <a:r>
              <a:rPr lang="en-US" b="1" i="1" dirty="0">
                <a:latin typeface="Söhne"/>
              </a:rPr>
              <a:t>Dhaval </a:t>
            </a:r>
            <a:r>
              <a:rPr lang="en-US" b="1" i="1" dirty="0" err="1">
                <a:latin typeface="Söhne"/>
              </a:rPr>
              <a:t>Savaliya</a:t>
            </a:r>
            <a:endParaRPr lang="en-CA" b="1" i="1" dirty="0"/>
          </a:p>
          <a:p>
            <a:pPr marL="0" indent="0">
              <a:buNone/>
            </a:pPr>
            <a:endParaRPr lang="en-CA" dirty="0"/>
          </a:p>
        </p:txBody>
      </p:sp>
      <p:sp>
        <p:nvSpPr>
          <p:cNvPr id="12" name="Rectangle 11">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73611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4EFAB5-60FA-509E-DD9C-28072AC1DAC5}"/>
              </a:ext>
            </a:extLst>
          </p:cNvPr>
          <p:cNvSpPr>
            <a:spLocks noGrp="1"/>
          </p:cNvSpPr>
          <p:nvPr>
            <p:ph type="title"/>
          </p:nvPr>
        </p:nvSpPr>
        <p:spPr>
          <a:xfrm>
            <a:off x="643468" y="643467"/>
            <a:ext cx="3073550" cy="5126203"/>
          </a:xfrm>
        </p:spPr>
        <p:txBody>
          <a:bodyPr anchor="ctr">
            <a:normAutofit/>
          </a:bodyPr>
          <a:lstStyle/>
          <a:p>
            <a:pPr algn="r"/>
            <a:r>
              <a:rPr lang="en-US" dirty="0"/>
              <a:t>Objective</a:t>
            </a:r>
            <a:endParaRPr lang="en-CA"/>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BB91C5B-BD37-DF43-62C1-1CBE5EAAAEA9}"/>
              </a:ext>
            </a:extLst>
          </p:cNvPr>
          <p:cNvSpPr>
            <a:spLocks noGrp="1"/>
          </p:cNvSpPr>
          <p:nvPr>
            <p:ph idx="1"/>
          </p:nvPr>
        </p:nvSpPr>
        <p:spPr>
          <a:xfrm>
            <a:off x="4363786" y="621697"/>
            <a:ext cx="6791894" cy="5147973"/>
          </a:xfrm>
        </p:spPr>
        <p:txBody>
          <a:bodyPr anchor="ctr">
            <a:normAutofit/>
          </a:bodyPr>
          <a:lstStyle/>
          <a:p>
            <a:r>
              <a:rPr lang="en-US" b="1" dirty="0"/>
              <a:t>This</a:t>
            </a:r>
            <a:r>
              <a:rPr lang="en-US" b="1" i="0" dirty="0">
                <a:effectLst/>
              </a:rPr>
              <a:t> presentation aims to address the organization's needs and explore the roles, benefits and drawbacks of Security Onion compared to other solutions in the market.</a:t>
            </a:r>
          </a:p>
          <a:p>
            <a:endParaRPr lang="en-CA" dirty="0"/>
          </a:p>
        </p:txBody>
      </p:sp>
      <p:sp>
        <p:nvSpPr>
          <p:cNvPr id="12" name="Rectangle 11">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3840332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50000"/>
                <a:lumOff val="5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5131ADF0-72E8-1000-6E29-A51C5B6060CD}"/>
              </a:ext>
            </a:extLst>
          </p:cNvPr>
          <p:cNvSpPr>
            <a:spLocks noGrp="1"/>
          </p:cNvSpPr>
          <p:nvPr>
            <p:ph type="title"/>
          </p:nvPr>
        </p:nvSpPr>
        <p:spPr>
          <a:xfrm>
            <a:off x="492370" y="516836"/>
            <a:ext cx="3084844" cy="1961086"/>
          </a:xfrm>
        </p:spPr>
        <p:txBody>
          <a:bodyPr>
            <a:normAutofit/>
          </a:bodyPr>
          <a:lstStyle/>
          <a:p>
            <a:r>
              <a:rPr lang="en-US" sz="3400" b="1" i="0" dirty="0">
                <a:solidFill>
                  <a:srgbClr val="FFFFFF"/>
                </a:solidFill>
                <a:effectLst/>
              </a:rPr>
              <a:t>Incident Response and Contingency Planning.</a:t>
            </a:r>
            <a:endParaRPr lang="en-CA" sz="3400" dirty="0">
              <a:solidFill>
                <a:srgbClr val="FFFFFF"/>
              </a:solidFill>
            </a:endParaRPr>
          </a:p>
        </p:txBody>
      </p:sp>
      <p:cxnSp>
        <p:nvCxnSpPr>
          <p:cNvPr id="14" name="Straight Connector 13">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851F355-B690-2AEA-BD2B-939B3EE26E7F}"/>
              </a:ext>
            </a:extLst>
          </p:cNvPr>
          <p:cNvSpPr>
            <a:spLocks noGrp="1"/>
          </p:cNvSpPr>
          <p:nvPr>
            <p:ph idx="1"/>
          </p:nvPr>
        </p:nvSpPr>
        <p:spPr>
          <a:xfrm>
            <a:off x="571752" y="2799654"/>
            <a:ext cx="3005462" cy="3189665"/>
          </a:xfrm>
        </p:spPr>
        <p:txBody>
          <a:bodyPr>
            <a:normAutofit/>
          </a:bodyPr>
          <a:lstStyle/>
          <a:p>
            <a:pPr>
              <a:lnSpc>
                <a:spcPct val="100000"/>
              </a:lnSpc>
            </a:pPr>
            <a:r>
              <a:rPr lang="en-US" sz="1500" dirty="0">
                <a:solidFill>
                  <a:srgbClr val="FFFFFF"/>
                </a:solidFill>
              </a:rPr>
              <a:t>A key component of contingency planning in the fields of cybersecurity and information security is incident response. It explains the systematic approach a business takes to effectively and efficiently manage and react to security issues as they occur. Reduce the effects of security breaches, lower risks, and swiftly resume regular operations are the core goals of incident response.</a:t>
            </a:r>
          </a:p>
        </p:txBody>
      </p:sp>
      <p:pic>
        <p:nvPicPr>
          <p:cNvPr id="5" name="Picture 4" descr="A diagram of a diagram&#10;&#10;Description automatically generated">
            <a:extLst>
              <a:ext uri="{FF2B5EF4-FFF2-40B4-BE49-F238E27FC236}">
                <a16:creationId xmlns:a16="http://schemas.microsoft.com/office/drawing/2014/main" id="{F8F7ECAD-7C78-5F60-DAB5-97C2E8860DFF}"/>
              </a:ext>
            </a:extLst>
          </p:cNvPr>
          <p:cNvPicPr>
            <a:picLocks noChangeAspect="1"/>
          </p:cNvPicPr>
          <p:nvPr/>
        </p:nvPicPr>
        <p:blipFill>
          <a:blip r:embed="rId2"/>
          <a:stretch>
            <a:fillRect/>
          </a:stretch>
        </p:blipFill>
        <p:spPr>
          <a:xfrm>
            <a:off x="4546620" y="252483"/>
            <a:ext cx="7153010" cy="6537277"/>
          </a:xfrm>
          <a:prstGeom prst="rect">
            <a:avLst/>
          </a:prstGeom>
        </p:spPr>
      </p:pic>
    </p:spTree>
    <p:extLst>
      <p:ext uri="{BB962C8B-B14F-4D97-AF65-F5344CB8AC3E}">
        <p14:creationId xmlns:p14="http://schemas.microsoft.com/office/powerpoint/2010/main" val="552810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50000"/>
                <a:lumOff val="5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C2352-3D8E-48CE-2A84-AFE1561E1E21}"/>
              </a:ext>
            </a:extLst>
          </p:cNvPr>
          <p:cNvSpPr>
            <a:spLocks noGrp="1"/>
          </p:cNvSpPr>
          <p:nvPr>
            <p:ph type="title"/>
          </p:nvPr>
        </p:nvSpPr>
        <p:spPr/>
        <p:txBody>
          <a:bodyPr>
            <a:normAutofit fontScale="90000"/>
          </a:bodyPr>
          <a:lstStyle/>
          <a:p>
            <a:r>
              <a:rPr lang="en-US" sz="4800" b="1" i="0" dirty="0">
                <a:solidFill>
                  <a:srgbClr val="374151"/>
                </a:solidFill>
                <a:effectLst/>
              </a:rPr>
              <a:t>Roles of Incident Response Team</a:t>
            </a:r>
            <a:endParaRPr lang="en-CA" dirty="0"/>
          </a:p>
        </p:txBody>
      </p:sp>
      <p:sp>
        <p:nvSpPr>
          <p:cNvPr id="3" name="Content Placeholder 2">
            <a:extLst>
              <a:ext uri="{FF2B5EF4-FFF2-40B4-BE49-F238E27FC236}">
                <a16:creationId xmlns:a16="http://schemas.microsoft.com/office/drawing/2014/main" id="{8AA6319D-92B8-29CE-7CB8-BBB66FC37B27}"/>
              </a:ext>
            </a:extLst>
          </p:cNvPr>
          <p:cNvSpPr>
            <a:spLocks noGrp="1"/>
          </p:cNvSpPr>
          <p:nvPr>
            <p:ph idx="1"/>
          </p:nvPr>
        </p:nvSpPr>
        <p:spPr/>
        <p:txBody>
          <a:bodyPr>
            <a:normAutofit fontScale="70000" lnSpcReduction="20000"/>
          </a:bodyPr>
          <a:lstStyle/>
          <a:p>
            <a:pPr algn="l">
              <a:buFont typeface="+mj-lt"/>
              <a:buAutoNum type="arabicPeriod"/>
            </a:pPr>
            <a:r>
              <a:rPr lang="en-US" sz="2000" b="1" i="0" dirty="0">
                <a:solidFill>
                  <a:srgbClr val="374151"/>
                </a:solidFill>
                <a:effectLst/>
              </a:rPr>
              <a:t>Threat Detection and Analysis:</a:t>
            </a:r>
            <a:r>
              <a:rPr lang="en-US" sz="2000" b="0" i="0" dirty="0">
                <a:solidFill>
                  <a:srgbClr val="374151"/>
                </a:solidFill>
                <a:effectLst/>
              </a:rPr>
              <a:t> The team monitors network activity and security logs to detect and analyze potential security incidents promptly.</a:t>
            </a:r>
          </a:p>
          <a:p>
            <a:pPr algn="l">
              <a:buFont typeface="+mj-lt"/>
              <a:buAutoNum type="arabicPeriod"/>
            </a:pPr>
            <a:r>
              <a:rPr lang="en-US" sz="2000" b="1" i="0" dirty="0">
                <a:solidFill>
                  <a:srgbClr val="374151"/>
                </a:solidFill>
                <a:effectLst/>
              </a:rPr>
              <a:t>Incident Response Coordination:</a:t>
            </a:r>
            <a:r>
              <a:rPr lang="en-US" sz="2000" b="0" i="0" dirty="0">
                <a:solidFill>
                  <a:srgbClr val="374151"/>
                </a:solidFill>
                <a:effectLst/>
              </a:rPr>
              <a:t> They lead the organization's response efforts, ensuring a coordinated and effective approach to mitigate and contain incidents.</a:t>
            </a:r>
          </a:p>
          <a:p>
            <a:pPr algn="l">
              <a:buFont typeface="+mj-lt"/>
              <a:buAutoNum type="arabicPeriod"/>
            </a:pPr>
            <a:r>
              <a:rPr lang="en-US" sz="2000" b="1" i="0" dirty="0">
                <a:solidFill>
                  <a:srgbClr val="374151"/>
                </a:solidFill>
                <a:effectLst/>
              </a:rPr>
              <a:t>Containment and Eradication:</a:t>
            </a:r>
            <a:r>
              <a:rPr lang="en-US" sz="2000" b="0" i="0" dirty="0">
                <a:solidFill>
                  <a:srgbClr val="374151"/>
                </a:solidFill>
                <a:effectLst/>
              </a:rPr>
              <a:t> The team works to isolate affected systems, remove threats, and prevent further damage during an active incident.</a:t>
            </a:r>
          </a:p>
          <a:p>
            <a:pPr algn="l">
              <a:buFont typeface="+mj-lt"/>
              <a:buAutoNum type="arabicPeriod"/>
            </a:pPr>
            <a:r>
              <a:rPr lang="en-US" sz="2000" b="1" i="0" dirty="0">
                <a:solidFill>
                  <a:srgbClr val="374151"/>
                </a:solidFill>
                <a:effectLst/>
              </a:rPr>
              <a:t>Forensic Investigation:</a:t>
            </a:r>
            <a:r>
              <a:rPr lang="en-US" sz="2000" b="0" i="0" dirty="0">
                <a:solidFill>
                  <a:srgbClr val="374151"/>
                </a:solidFill>
                <a:effectLst/>
              </a:rPr>
              <a:t> They conduct detailed investigations to determine the cause, extent, and impact of security breaches.</a:t>
            </a:r>
          </a:p>
          <a:p>
            <a:pPr algn="l">
              <a:buFont typeface="+mj-lt"/>
              <a:buAutoNum type="arabicPeriod"/>
            </a:pPr>
            <a:r>
              <a:rPr lang="en-US" sz="2000" b="1" i="0" dirty="0">
                <a:solidFill>
                  <a:srgbClr val="374151"/>
                </a:solidFill>
                <a:effectLst/>
              </a:rPr>
              <a:t>Communication and Reporting:</a:t>
            </a:r>
            <a:r>
              <a:rPr lang="en-US" sz="2000" b="0" i="0" dirty="0">
                <a:solidFill>
                  <a:srgbClr val="374151"/>
                </a:solidFill>
                <a:effectLst/>
              </a:rPr>
              <a:t> The team communicates incident details to stakeholders and prepares incident reports for management and regulatory authorities.</a:t>
            </a:r>
          </a:p>
          <a:p>
            <a:pPr algn="l">
              <a:buFont typeface="+mj-lt"/>
              <a:buAutoNum type="arabicPeriod"/>
            </a:pPr>
            <a:r>
              <a:rPr lang="en-US" sz="2000" b="1" i="0" dirty="0">
                <a:solidFill>
                  <a:srgbClr val="374151"/>
                </a:solidFill>
                <a:effectLst/>
              </a:rPr>
              <a:t>Lessons Learned and Improvement:</a:t>
            </a:r>
            <a:r>
              <a:rPr lang="en-US" sz="2000" b="0" i="0" dirty="0">
                <a:solidFill>
                  <a:srgbClr val="374151"/>
                </a:solidFill>
                <a:effectLst/>
              </a:rPr>
              <a:t> After an incident, the team reviews the response process, identifies areas for improvement, and implements measures to enhance future incident handling.</a:t>
            </a:r>
          </a:p>
          <a:p>
            <a:pPr algn="l">
              <a:buFont typeface="+mj-lt"/>
              <a:buAutoNum type="arabicPeriod"/>
            </a:pPr>
            <a:r>
              <a:rPr lang="en-US" sz="2000" b="1" i="0" dirty="0">
                <a:solidFill>
                  <a:srgbClr val="374151"/>
                </a:solidFill>
                <a:effectLst/>
              </a:rPr>
              <a:t>Threat Intelligence Integration:</a:t>
            </a:r>
            <a:r>
              <a:rPr lang="en-US" sz="2000" b="0" i="0" dirty="0">
                <a:solidFill>
                  <a:srgbClr val="374151"/>
                </a:solidFill>
                <a:effectLst/>
              </a:rPr>
              <a:t> They incorporate threat intelligence to stay informed about the latest threats and improve incident detection and response capabilities.</a:t>
            </a:r>
          </a:p>
          <a:p>
            <a:endParaRPr lang="en-CA" dirty="0"/>
          </a:p>
        </p:txBody>
      </p:sp>
      <p:sp>
        <p:nvSpPr>
          <p:cNvPr id="4" name="Text Placeholder 3">
            <a:extLst>
              <a:ext uri="{FF2B5EF4-FFF2-40B4-BE49-F238E27FC236}">
                <a16:creationId xmlns:a16="http://schemas.microsoft.com/office/drawing/2014/main" id="{96A91026-BF2D-B08B-EAED-90F5A25D66C3}"/>
              </a:ext>
            </a:extLst>
          </p:cNvPr>
          <p:cNvSpPr>
            <a:spLocks noGrp="1"/>
          </p:cNvSpPr>
          <p:nvPr>
            <p:ph type="body" sz="half" idx="2"/>
          </p:nvPr>
        </p:nvSpPr>
        <p:spPr/>
        <p:txBody>
          <a:bodyPr>
            <a:normAutofit/>
          </a:bodyPr>
          <a:lstStyle/>
          <a:p>
            <a:r>
              <a:rPr lang="en-US" dirty="0"/>
              <a:t>It is crucial in detecting and mitigating security incidents promptly. Their expertise and coordination enable early threat detection, swift response actions, and effective containment, minimizing the impact of attacks and safeguarding the organization’s assets, data, and reputation.</a:t>
            </a:r>
            <a:endParaRPr lang="en-CA" dirty="0"/>
          </a:p>
          <a:p>
            <a:endParaRPr lang="en-CA" dirty="0"/>
          </a:p>
        </p:txBody>
      </p:sp>
    </p:spTree>
    <p:extLst>
      <p:ext uri="{BB962C8B-B14F-4D97-AF65-F5344CB8AC3E}">
        <p14:creationId xmlns:p14="http://schemas.microsoft.com/office/powerpoint/2010/main" val="2539362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cxnSp>
        <p:nvCxnSpPr>
          <p:cNvPr id="36" name="Straight Connector 3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455C7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FE498DD9-42B6-989C-A9BC-37816C9C181F}"/>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dirty="0">
                <a:solidFill>
                  <a:srgbClr val="FFFFFF"/>
                </a:solidFill>
              </a:rPr>
              <a:t>What is Security Onion? </a:t>
            </a:r>
          </a:p>
        </p:txBody>
      </p:sp>
      <p:sp>
        <p:nvSpPr>
          <p:cNvPr id="3" name="Content Placeholder 2">
            <a:extLst>
              <a:ext uri="{FF2B5EF4-FFF2-40B4-BE49-F238E27FC236}">
                <a16:creationId xmlns:a16="http://schemas.microsoft.com/office/drawing/2014/main" id="{B75821B5-66BE-A177-1969-BC4A8A829BB7}"/>
              </a:ext>
            </a:extLst>
          </p:cNvPr>
          <p:cNvSpPr>
            <a:spLocks noGrp="1"/>
          </p:cNvSpPr>
          <p:nvPr>
            <p:ph idx="1"/>
          </p:nvPr>
        </p:nvSpPr>
        <p:spPr>
          <a:xfrm>
            <a:off x="435869" y="3824516"/>
            <a:ext cx="3659246" cy="2393403"/>
          </a:xfrm>
        </p:spPr>
        <p:txBody>
          <a:bodyPr vert="horz" lIns="91440" tIns="45720" rIns="91440" bIns="45720" rtlCol="0">
            <a:normAutofit fontScale="92500" lnSpcReduction="10000"/>
          </a:bodyPr>
          <a:lstStyle/>
          <a:p>
            <a:pPr marL="0" indent="0">
              <a:lnSpc>
                <a:spcPct val="100000"/>
              </a:lnSpc>
              <a:buNone/>
            </a:pPr>
            <a:r>
              <a:rPr lang="en-US" sz="1500" cap="all" spc="200" dirty="0">
                <a:solidFill>
                  <a:srgbClr val="FFFFFF"/>
                </a:solidFill>
              </a:rPr>
              <a:t>I</a:t>
            </a:r>
            <a:r>
              <a:rPr lang="en-US" sz="1500" spc="200" dirty="0">
                <a:solidFill>
                  <a:srgbClr val="FFFFFF"/>
                </a:solidFill>
              </a:rPr>
              <a:t>t is an open-source network security monitoring and intrusion detection system</a:t>
            </a:r>
          </a:p>
          <a:p>
            <a:pPr marL="0" indent="0">
              <a:lnSpc>
                <a:spcPct val="100000"/>
              </a:lnSpc>
              <a:buNone/>
            </a:pPr>
            <a:r>
              <a:rPr lang="en-US" sz="1500" spc="200" dirty="0">
                <a:solidFill>
                  <a:srgbClr val="FFFFFF"/>
                </a:solidFill>
              </a:rPr>
              <a:t>It has a user-friendly interface and active community support. </a:t>
            </a:r>
          </a:p>
          <a:p>
            <a:pPr marL="0" indent="0">
              <a:lnSpc>
                <a:spcPct val="100000"/>
              </a:lnSpc>
              <a:buNone/>
            </a:pPr>
            <a:r>
              <a:rPr lang="en-US" sz="1500" spc="200" dirty="0">
                <a:solidFill>
                  <a:srgbClr val="FFFFFF"/>
                </a:solidFill>
              </a:rPr>
              <a:t>Also, scalable and integrates well with existing security tools, making it an effective and cost-efficient solution for enhancing network security.</a:t>
            </a:r>
          </a:p>
          <a:p>
            <a:pPr marL="0" indent="0">
              <a:lnSpc>
                <a:spcPct val="100000"/>
              </a:lnSpc>
              <a:buNone/>
            </a:pPr>
            <a:endParaRPr lang="en-US" sz="1500" spc="200" dirty="0">
              <a:solidFill>
                <a:srgbClr val="FFFFFF"/>
              </a:solidFill>
            </a:endParaRPr>
          </a:p>
          <a:p>
            <a:pPr marL="0" indent="0">
              <a:lnSpc>
                <a:spcPct val="100000"/>
              </a:lnSpc>
              <a:buNone/>
            </a:pPr>
            <a:endParaRPr lang="en-US" sz="1500" cap="all" spc="200" dirty="0">
              <a:solidFill>
                <a:srgbClr val="FFFFFF"/>
              </a:solidFill>
            </a:endParaRPr>
          </a:p>
        </p:txBody>
      </p:sp>
      <p:cxnSp>
        <p:nvCxnSpPr>
          <p:cNvPr id="42" name="Straight Connector 41">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Picture 6" descr="A diagram of a section of a cross section&#10;&#10;Description automatically generated">
            <a:extLst>
              <a:ext uri="{FF2B5EF4-FFF2-40B4-BE49-F238E27FC236}">
                <a16:creationId xmlns:a16="http://schemas.microsoft.com/office/drawing/2014/main" id="{10CED357-0313-BBD5-57D3-6839CFA2DB24}"/>
              </a:ext>
            </a:extLst>
          </p:cNvPr>
          <p:cNvPicPr>
            <a:picLocks noChangeAspect="1"/>
          </p:cNvPicPr>
          <p:nvPr/>
        </p:nvPicPr>
        <p:blipFill>
          <a:blip r:embed="rId2"/>
          <a:stretch>
            <a:fillRect/>
          </a:stretch>
        </p:blipFill>
        <p:spPr>
          <a:xfrm>
            <a:off x="5282335" y="1083469"/>
            <a:ext cx="6275667" cy="4879295"/>
          </a:xfrm>
          <a:prstGeom prst="rect">
            <a:avLst/>
          </a:prstGeom>
        </p:spPr>
      </p:pic>
    </p:spTree>
    <p:extLst>
      <p:ext uri="{BB962C8B-B14F-4D97-AF65-F5344CB8AC3E}">
        <p14:creationId xmlns:p14="http://schemas.microsoft.com/office/powerpoint/2010/main" val="941347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50000"/>
                <a:lumOff val="5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1FB35-2BCD-63E4-F7BA-6E4905FBF9C7}"/>
              </a:ext>
            </a:extLst>
          </p:cNvPr>
          <p:cNvSpPr>
            <a:spLocks noGrp="1"/>
          </p:cNvSpPr>
          <p:nvPr>
            <p:ph type="title"/>
          </p:nvPr>
        </p:nvSpPr>
        <p:spPr/>
        <p:txBody>
          <a:bodyPr/>
          <a:lstStyle/>
          <a:p>
            <a:r>
              <a:rPr lang="en-US" sz="4800" b="1" i="0" dirty="0">
                <a:solidFill>
                  <a:srgbClr val="374151"/>
                </a:solidFill>
                <a:effectLst/>
              </a:rPr>
              <a:t>Security Onion Overview</a:t>
            </a:r>
            <a:endParaRPr lang="en-CA" dirty="0"/>
          </a:p>
        </p:txBody>
      </p:sp>
      <p:sp>
        <p:nvSpPr>
          <p:cNvPr id="3" name="Content Placeholder 2">
            <a:extLst>
              <a:ext uri="{FF2B5EF4-FFF2-40B4-BE49-F238E27FC236}">
                <a16:creationId xmlns:a16="http://schemas.microsoft.com/office/drawing/2014/main" id="{4EEC7198-3844-3071-D95C-D8948D89827B}"/>
              </a:ext>
            </a:extLst>
          </p:cNvPr>
          <p:cNvSpPr>
            <a:spLocks noGrp="1"/>
          </p:cNvSpPr>
          <p:nvPr>
            <p:ph sz="half" idx="1"/>
          </p:nvPr>
        </p:nvSpPr>
        <p:spPr/>
        <p:txBody>
          <a:bodyPr>
            <a:normAutofit fontScale="85000" lnSpcReduction="10000"/>
          </a:bodyPr>
          <a:lstStyle/>
          <a:p>
            <a:pPr>
              <a:buFont typeface="Wingdings" panose="05000000000000000000" pitchFamily="2" charset="2"/>
              <a:buChar char="§"/>
            </a:pPr>
            <a:r>
              <a:rPr lang="en-US" sz="2000" b="1" i="0" dirty="0">
                <a:solidFill>
                  <a:srgbClr val="374151"/>
                </a:solidFill>
                <a:effectLst/>
              </a:rPr>
              <a:t>Packet Capture:</a:t>
            </a:r>
            <a:r>
              <a:rPr lang="en-US" sz="2000" b="0" i="0" dirty="0">
                <a:solidFill>
                  <a:srgbClr val="374151"/>
                </a:solidFill>
                <a:effectLst/>
              </a:rPr>
              <a:t> Security Onion can capture and store network packets, allowing for in-depth analysis of network traffic and identifying potential threats.</a:t>
            </a:r>
          </a:p>
          <a:p>
            <a:pPr>
              <a:buFont typeface="Wingdings" panose="05000000000000000000" pitchFamily="2" charset="2"/>
              <a:buChar char="§"/>
            </a:pPr>
            <a:r>
              <a:rPr lang="en-US" sz="2000" b="1" i="0" dirty="0">
                <a:solidFill>
                  <a:srgbClr val="374151"/>
                </a:solidFill>
                <a:effectLst/>
              </a:rPr>
              <a:t>Intrusion Detection:</a:t>
            </a:r>
            <a:r>
              <a:rPr lang="en-US" sz="2000" b="0" i="0" dirty="0">
                <a:solidFill>
                  <a:srgbClr val="374151"/>
                </a:solidFill>
                <a:effectLst/>
              </a:rPr>
              <a:t> It includes powerful Intrusion Detection System (IDS) tools like Suricata and Snort, which can detect and alert on suspicious or malicious activities within the network.</a:t>
            </a:r>
          </a:p>
          <a:p>
            <a:pPr>
              <a:buFont typeface="Wingdings" panose="05000000000000000000" pitchFamily="2" charset="2"/>
              <a:buChar char="§"/>
            </a:pPr>
            <a:r>
              <a:rPr lang="en-US" sz="2000" b="1" i="0" dirty="0">
                <a:solidFill>
                  <a:srgbClr val="374151"/>
                </a:solidFill>
                <a:effectLst/>
              </a:rPr>
              <a:t>Log Analysis:</a:t>
            </a:r>
            <a:r>
              <a:rPr lang="en-US" sz="2000" b="0" i="0" dirty="0">
                <a:solidFill>
                  <a:srgbClr val="374151"/>
                </a:solidFill>
                <a:effectLst/>
              </a:rPr>
              <a:t> Security Onion parses and analyzes various log data, providing valuable insights into system and network activities, facilitating the detection of anomalies and security incidents.</a:t>
            </a:r>
          </a:p>
          <a:p>
            <a:endParaRPr lang="en-CA" dirty="0"/>
          </a:p>
        </p:txBody>
      </p:sp>
      <p:sp>
        <p:nvSpPr>
          <p:cNvPr id="4" name="Content Placeholder 3">
            <a:extLst>
              <a:ext uri="{FF2B5EF4-FFF2-40B4-BE49-F238E27FC236}">
                <a16:creationId xmlns:a16="http://schemas.microsoft.com/office/drawing/2014/main" id="{A3C9E9BB-F6E0-CDAB-4BFC-1DA1A877DACF}"/>
              </a:ext>
            </a:extLst>
          </p:cNvPr>
          <p:cNvSpPr>
            <a:spLocks noGrp="1"/>
          </p:cNvSpPr>
          <p:nvPr>
            <p:ph sz="half" idx="2"/>
          </p:nvPr>
        </p:nvSpPr>
        <p:spPr/>
        <p:txBody>
          <a:bodyPr>
            <a:normAutofit fontScale="85000" lnSpcReduction="10000"/>
          </a:bodyPr>
          <a:lstStyle/>
          <a:p>
            <a:pPr algn="l">
              <a:buFont typeface="Wingdings" panose="05000000000000000000" pitchFamily="2" charset="2"/>
              <a:buChar char="§"/>
            </a:pPr>
            <a:r>
              <a:rPr lang="en-US" sz="2000" b="1" i="0" dirty="0">
                <a:solidFill>
                  <a:srgbClr val="374151"/>
                </a:solidFill>
                <a:effectLst/>
              </a:rPr>
              <a:t>Full Packet Capture (FPC):</a:t>
            </a:r>
            <a:r>
              <a:rPr lang="en-US" sz="2000" b="0" i="0" dirty="0">
                <a:solidFill>
                  <a:srgbClr val="374151"/>
                </a:solidFill>
                <a:effectLst/>
              </a:rPr>
              <a:t> FPC stores all packets passing through the network, enabling detailed investigations of security incidents after they occur.</a:t>
            </a:r>
          </a:p>
          <a:p>
            <a:pPr algn="l">
              <a:buFont typeface="Wingdings" panose="05000000000000000000" pitchFamily="2" charset="2"/>
              <a:buChar char="§"/>
            </a:pPr>
            <a:r>
              <a:rPr lang="en-US" sz="2000" b="1" i="0" dirty="0" err="1">
                <a:solidFill>
                  <a:srgbClr val="374151"/>
                </a:solidFill>
                <a:effectLst/>
              </a:rPr>
              <a:t>Zeek</a:t>
            </a:r>
            <a:r>
              <a:rPr lang="en-US" sz="2000" b="1" i="0" dirty="0">
                <a:solidFill>
                  <a:srgbClr val="374151"/>
                </a:solidFill>
                <a:effectLst/>
              </a:rPr>
              <a:t> (formerly Bro):</a:t>
            </a:r>
            <a:r>
              <a:rPr lang="en-US" sz="2000" b="0" i="0" dirty="0">
                <a:solidFill>
                  <a:srgbClr val="374151"/>
                </a:solidFill>
                <a:effectLst/>
              </a:rPr>
              <a:t> </a:t>
            </a:r>
            <a:r>
              <a:rPr lang="en-US" sz="2000" b="0" i="0" dirty="0" err="1">
                <a:solidFill>
                  <a:srgbClr val="374151"/>
                </a:solidFill>
                <a:effectLst/>
              </a:rPr>
              <a:t>Zeek</a:t>
            </a:r>
            <a:r>
              <a:rPr lang="en-US" sz="2000" b="0" i="0" dirty="0">
                <a:solidFill>
                  <a:srgbClr val="374151"/>
                </a:solidFill>
                <a:effectLst/>
              </a:rPr>
              <a:t> is a network analysis framework that monitors and records network traffic in real-time, assisting in threat detection and behavior analysis.</a:t>
            </a:r>
          </a:p>
          <a:p>
            <a:endParaRPr lang="en-CA" dirty="0"/>
          </a:p>
        </p:txBody>
      </p:sp>
    </p:spTree>
    <p:extLst>
      <p:ext uri="{BB962C8B-B14F-4D97-AF65-F5344CB8AC3E}">
        <p14:creationId xmlns:p14="http://schemas.microsoft.com/office/powerpoint/2010/main" val="3266632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50000"/>
                <a:lumOff val="5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7DD335-84C2-A927-32F0-EB9DFB167FA1}"/>
              </a:ext>
            </a:extLst>
          </p:cNvPr>
          <p:cNvSpPr>
            <a:spLocks noGrp="1"/>
          </p:cNvSpPr>
          <p:nvPr>
            <p:ph type="title"/>
          </p:nvPr>
        </p:nvSpPr>
        <p:spPr/>
        <p:txBody>
          <a:bodyPr/>
          <a:lstStyle/>
          <a:p>
            <a:r>
              <a:rPr lang="en-US" b="1" dirty="0"/>
              <a:t>Benefits of Security Onion</a:t>
            </a:r>
            <a:br>
              <a:rPr lang="en-US" sz="3600" dirty="0"/>
            </a:br>
            <a:endParaRPr lang="en-CA" dirty="0"/>
          </a:p>
        </p:txBody>
      </p:sp>
      <p:sp>
        <p:nvSpPr>
          <p:cNvPr id="6" name="Content Placeholder 5">
            <a:extLst>
              <a:ext uri="{FF2B5EF4-FFF2-40B4-BE49-F238E27FC236}">
                <a16:creationId xmlns:a16="http://schemas.microsoft.com/office/drawing/2014/main" id="{41713D7B-A562-B1A8-A7AA-827AEC94D03B}"/>
              </a:ext>
            </a:extLst>
          </p:cNvPr>
          <p:cNvSpPr>
            <a:spLocks noGrp="1"/>
          </p:cNvSpPr>
          <p:nvPr>
            <p:ph idx="1"/>
          </p:nvPr>
        </p:nvSpPr>
        <p:spPr/>
        <p:txBody>
          <a:bodyPr/>
          <a:lstStyle/>
          <a:p>
            <a:r>
              <a:rPr lang="en-US" sz="2000" dirty="0"/>
              <a:t>Comprehensive Network Visibility: Ability to monitor network traffic in real-time. </a:t>
            </a:r>
          </a:p>
          <a:p>
            <a:r>
              <a:rPr lang="en-US" sz="2000" dirty="0"/>
              <a:t>Open-Source Solution: Cost-effective and community-supported. </a:t>
            </a:r>
          </a:p>
          <a:p>
            <a:r>
              <a:rPr lang="en-US" sz="2000" dirty="0"/>
              <a:t>Scalability: Suitable for small to large-scale networks. </a:t>
            </a:r>
          </a:p>
          <a:p>
            <a:r>
              <a:rPr lang="en-US" sz="2000" dirty="0"/>
              <a:t>Integrations: Works well with existing security tools. </a:t>
            </a:r>
          </a:p>
          <a:p>
            <a:r>
              <a:rPr lang="en-US" sz="2000" dirty="0"/>
              <a:t>Active Community: Access to frequent updates and improvements.</a:t>
            </a:r>
            <a:endParaRPr lang="en-CA" sz="2000" dirty="0"/>
          </a:p>
          <a:p>
            <a:endParaRPr lang="en-CA" dirty="0"/>
          </a:p>
        </p:txBody>
      </p:sp>
    </p:spTree>
    <p:extLst>
      <p:ext uri="{BB962C8B-B14F-4D97-AF65-F5344CB8AC3E}">
        <p14:creationId xmlns:p14="http://schemas.microsoft.com/office/powerpoint/2010/main" val="3653256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50000"/>
                <a:lumOff val="5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2068A-B37E-8759-CDF4-8B9FC305E0EE}"/>
              </a:ext>
            </a:extLst>
          </p:cNvPr>
          <p:cNvSpPr>
            <a:spLocks noGrp="1"/>
          </p:cNvSpPr>
          <p:nvPr>
            <p:ph type="title"/>
          </p:nvPr>
        </p:nvSpPr>
        <p:spPr/>
        <p:txBody>
          <a:bodyPr/>
          <a:lstStyle/>
          <a:p>
            <a:r>
              <a:rPr lang="en-US" sz="4800" b="1" dirty="0"/>
              <a:t>Drawbacks of Security Onion</a:t>
            </a:r>
            <a:endParaRPr lang="en-CA" dirty="0"/>
          </a:p>
        </p:txBody>
      </p:sp>
      <p:sp>
        <p:nvSpPr>
          <p:cNvPr id="5" name="Content Placeholder 4">
            <a:extLst>
              <a:ext uri="{FF2B5EF4-FFF2-40B4-BE49-F238E27FC236}">
                <a16:creationId xmlns:a16="http://schemas.microsoft.com/office/drawing/2014/main" id="{119092A2-616C-207B-AA18-314F00B53EE2}"/>
              </a:ext>
            </a:extLst>
          </p:cNvPr>
          <p:cNvSpPr>
            <a:spLocks noGrp="1"/>
          </p:cNvSpPr>
          <p:nvPr>
            <p:ph idx="1"/>
          </p:nvPr>
        </p:nvSpPr>
        <p:spPr/>
        <p:txBody>
          <a:bodyPr/>
          <a:lstStyle/>
          <a:p>
            <a:r>
              <a:rPr lang="en-US" sz="2000" dirty="0"/>
              <a:t>Steeper Learning Curve: Requires training for efficient use.</a:t>
            </a:r>
          </a:p>
          <a:p>
            <a:r>
              <a:rPr lang="en-US" sz="2000" dirty="0"/>
              <a:t>Resource-Intensive: Demands adequate hardware resources.</a:t>
            </a:r>
          </a:p>
          <a:p>
            <a:r>
              <a:rPr lang="en-US" sz="2000" dirty="0"/>
              <a:t>Customization: Some customization may be needed for specific network environments.</a:t>
            </a:r>
          </a:p>
          <a:p>
            <a:endParaRPr lang="en-CA" dirty="0"/>
          </a:p>
        </p:txBody>
      </p:sp>
    </p:spTree>
    <p:extLst>
      <p:ext uri="{BB962C8B-B14F-4D97-AF65-F5344CB8AC3E}">
        <p14:creationId xmlns:p14="http://schemas.microsoft.com/office/powerpoint/2010/main" val="3537986626"/>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{4F3892BB-EAEB-4EB5-9765-AA0B367E7CA7}tf11437505_win32</Template>
  <TotalTime>112</TotalTime>
  <Words>1083</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Georgia Pro Cond Light</vt:lpstr>
      <vt:lpstr>Söhne</vt:lpstr>
      <vt:lpstr>Speak Pro</vt:lpstr>
      <vt:lpstr>Wingdings</vt:lpstr>
      <vt:lpstr>RetrospectVTI</vt:lpstr>
      <vt:lpstr>Monitoring and Incident Response Course Presentation</vt:lpstr>
      <vt:lpstr>Group 1 Presenters: </vt:lpstr>
      <vt:lpstr>Objective</vt:lpstr>
      <vt:lpstr>Incident Response and Contingency Planning.</vt:lpstr>
      <vt:lpstr>Roles of Incident Response Team</vt:lpstr>
      <vt:lpstr>What is Security Onion? </vt:lpstr>
      <vt:lpstr>Security Onion Overview</vt:lpstr>
      <vt:lpstr>Benefits of Security Onion </vt:lpstr>
      <vt:lpstr>Drawbacks of Security Onion</vt:lpstr>
      <vt:lpstr>Analyzing System Logs</vt:lpstr>
      <vt:lpstr>Comparison with other Solutions</vt:lpstr>
      <vt:lpstr>Conclusion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Monitoring and Incident Response Course Presentation</dc:title>
  <dc:creator>Kaijage, Philbert Kweyamba</dc:creator>
  <cp:lastModifiedBy>Adeh Loveth</cp:lastModifiedBy>
  <cp:revision>5</cp:revision>
  <dcterms:created xsi:type="dcterms:W3CDTF">2023-07-28T18:39:07Z</dcterms:created>
  <dcterms:modified xsi:type="dcterms:W3CDTF">2023-08-04T15:43:25Z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