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57" r:id="rId5"/>
    <p:sldId id="275" r:id="rId6"/>
    <p:sldId id="274" r:id="rId7"/>
    <p:sldId id="273" r:id="rId8"/>
    <p:sldId id="285" r:id="rId9"/>
    <p:sldId id="259" r:id="rId10"/>
    <p:sldId id="263" r:id="rId11"/>
    <p:sldId id="265" r:id="rId12"/>
    <p:sldId id="294" r:id="rId13"/>
    <p:sldId id="260" r:id="rId14"/>
    <p:sldId id="266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itchFamily="34" charset="0"/>
          <a:ea typeface="黑体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itchFamily="34" charset="0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6200000">
            <a:off x="5065395" y="-1626235"/>
            <a:ext cx="1628775" cy="6281420"/>
          </a:xfrm>
        </p:spPr>
        <p:txBody>
          <a:bodyPr>
            <a:normAutofit/>
          </a:bodyPr>
          <a:p>
            <a:pPr algn="ctr"/>
            <a:r>
              <a:rPr lang="en-US" altLang="zh-CN"/>
              <a:t>Which</a:t>
            </a:r>
            <a:r>
              <a:rPr lang="zh-CN" altLang="en-US"/>
              <a:t>特战队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16200000">
            <a:off x="5553710" y="541020"/>
            <a:ext cx="652145" cy="4605020"/>
          </a:xfrm>
        </p:spPr>
        <p:txBody>
          <a:bodyPr/>
          <a:p>
            <a:pPr algn="ctr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第一节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-HTML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基础标签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加粗和斜体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加粗标签：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&lt;strong&gt;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&lt;b&gt;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都能加粗文本，但其中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&lt;strong&gt;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表示强调文本</a:t>
            </a:r>
            <a:endParaRPr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 </a:t>
            </a:r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标签物理加粗，只有加粗意义</a:t>
            </a:r>
            <a:endParaRPr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strong</a:t>
            </a:r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标签加粗，有利于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SEO</a:t>
            </a:r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搜索引擎优化，强调文本</a:t>
            </a:r>
            <a:endParaRPr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斜体标签：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&lt;em&gt;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都能定义斜体字，但其中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&lt;em&gt;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起强调作用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span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标签通常用于在行内文本中标记某些文本，与它相似使用的标签还有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标签（斜体）、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标签（粗体 ）等，所以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标签经常在段落（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）和大文本中（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div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</a:t>
            </a:r>
            <a:endParaRPr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语法结构：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&lt;p&gt;&lt;span&gt;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我就是我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&lt;/span&gt;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不一样的烟火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&lt;/p&gt;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特殊符号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/>
          </a:bodyPr>
          <a:p>
            <a:pPr lvl="0" eaLnBrk="1" hangingPunct="1"/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特殊符号对照表：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5425" y="1205865"/>
          <a:ext cx="11791950" cy="54444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5420"/>
                <a:gridCol w="3898265"/>
                <a:gridCol w="3898265"/>
              </a:tblGrid>
              <a:tr h="408305">
                <a:tc>
                  <a:txBody>
                    <a:bodyPr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原代码 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显示结果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5320"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lt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小于号或显示标记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67080"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gt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大于号或显示标记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805815"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&amp;amp;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可用于显示其它特殊字符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09295"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quot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引号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83260"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&amp;copy; 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©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版权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02310"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emsp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Space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一个空白位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13105"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nbsp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 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Space 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不断行的空白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超链接和锚标记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超链接：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标签可以从通过点击从一个页面跳到另一个页面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 href=“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地址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文字显示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&lt;/a&gt;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锚标记：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相当于书签，当使用锚标记时，我们可以创建直接跳至该命名锚的链接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 name=“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锚（显示在页面上的文本）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&lt;/a&gt;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创建使用该锚的链接：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 href=“#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自定义的锚名字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显示内容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&lt;/a&gt;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10" y="229235"/>
            <a:ext cx="10949305" cy="6877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algn="l" eaLnBrk="1" hangingPunct="1">
              <a:spcBef>
                <a:spcPct val="0"/>
              </a:spcBef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认识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Hyper Text Markup Language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）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110" y="1010920"/>
            <a:ext cx="10949940" cy="5434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 1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HTML 不是一种编程语言，而是一种标记语言 (markup language)</a:t>
            </a:r>
            <a:endParaRPr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smtClean="0">
              <a:latin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 2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标记语言是由一套标记标签 (markup tag)组成</a:t>
            </a:r>
            <a:endParaRPr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 3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HTML 使用标记标签来描述网页</a:t>
            </a:r>
            <a:endParaRPr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smtClean="0">
              <a:latin typeface="+mn-ea"/>
            </a:endParaRPr>
          </a:p>
          <a:p>
            <a:pPr>
              <a:buNone/>
            </a:pPr>
            <a:endParaRPr lang="zh-CN" altLang="en-US"/>
          </a:p>
          <a:p>
            <a:pPr marL="342900" lvl="0" indent="-342900" eaLnBrk="1" hangingPunct="1">
              <a:buAutoNum type="arabicPeriod"/>
            </a:pPr>
            <a:endParaRPr>
              <a:solidFill>
                <a:srgbClr val="1B1B1B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10" y="323215"/>
            <a:ext cx="10949305" cy="6877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标签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110" y="1010920"/>
            <a:ext cx="10949940" cy="5434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>
              <a:buNone/>
            </a:pPr>
            <a:r>
              <a:rPr lang="en-US" altLang="zh-CN">
                <a:latin typeface="+mn-ea"/>
                <a:sym typeface="+mn-ea"/>
              </a:rPr>
              <a:t>	</a:t>
            </a:r>
            <a:endParaRPr lang="en-US" altLang="zh-CN">
              <a:latin typeface="+mn-ea"/>
              <a:sym typeface="+mn-ea"/>
            </a:endParaRPr>
          </a:p>
          <a:p>
            <a:pPr>
              <a:buNone/>
            </a:pPr>
            <a:r>
              <a:rPr lang="en-US" altLang="zh-CN">
                <a:latin typeface="+mn-ea"/>
                <a:sym typeface="+mn-ea"/>
              </a:rPr>
              <a:t>	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b="1">
                <a:latin typeface="微软雅黑" pitchFamily="34" charset="-122"/>
                <a:ea typeface="微软雅黑" pitchFamily="34" charset="-122"/>
                <a:sym typeface="+mn-ea"/>
              </a:rPr>
              <a:t>标记标签通常被称为 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b="1">
                <a:latin typeface="微软雅黑" pitchFamily="34" charset="-122"/>
                <a:ea typeface="微软雅黑" pitchFamily="34" charset="-122"/>
                <a:sym typeface="+mn-ea"/>
              </a:rPr>
              <a:t>标签 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sym typeface="+mn-ea"/>
              </a:rPr>
              <a:t>(HTML tag)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b="1" smtClean="0">
              <a:latin typeface="+mn-ea"/>
            </a:endParaRPr>
          </a:p>
          <a:p>
            <a:pPr>
              <a:buNone/>
            </a:pP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（一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) HTML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标签是由尖括号包围的关键词，比如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&lt;html&gt;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mtClean="0">
              <a:latin typeface="+mn-ea"/>
            </a:endParaRPr>
          </a:p>
          <a:p>
            <a:pPr>
              <a:buNone/>
            </a:pP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（二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) HTML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标签通常是成对出现的，比如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&lt;b&gt;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和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&lt;/b&gt;  &lt;br /&gt;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mtClean="0">
              <a:latin typeface="+mn-ea"/>
            </a:endParaRPr>
          </a:p>
          <a:p>
            <a:pPr>
              <a:buNone/>
            </a:pP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（三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)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标签对中的第一个标签是开始标签，第二个标签是结束标签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（四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)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开始和结束标签也被称为开放标签和闭合标签</a:t>
            </a:r>
            <a:endParaRPr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10" y="323215"/>
            <a:ext cx="10949305" cy="6877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文档 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&lt;!DOCTYPE&gt;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标签 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110" y="1010920"/>
            <a:ext cx="10949940" cy="5434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endParaRPr lang="en-US" altLang="zh-CN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sz="2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1. &lt;!DOCTYPE&gt;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声明位于文档中的最前面的位置，处于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&lt;html&gt;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标签之前。此标签可</a:t>
            </a:r>
            <a:endParaRPr lang="en-US" altLang="zh-CN" sz="18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告知浏览器文档使用哪种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或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XHTML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规范。</a:t>
            </a:r>
            <a:endParaRPr lang="en-US" altLang="zh-CN" sz="18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4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2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2.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该标签可声明三种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DTD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类型，分别表示严格版本（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Strict)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、过渡版本（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Transitional )</a:t>
            </a:r>
            <a:endParaRPr lang="en-US" altLang="zh-CN" sz="18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以及基于框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(Frameset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）的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文档。</a:t>
            </a:r>
            <a:endParaRPr lang="en-US" altLang="zh-CN" sz="18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4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、以下面这个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&lt;!DOCTYPE&gt;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标签为例：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&lt;!DOCTYPE html &gt;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文档的根元素是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endParaRPr lang="en-US" altLang="zh-CN" sz="18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它在公共标识符被定义为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"-//W3C//DTD XHTML 1.0 Strict//EN"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DTD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中进行了</a:t>
            </a:r>
            <a:endParaRPr lang="en-US" altLang="zh-CN" sz="18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定义。浏览器将明白如何寻找匹配此公共标识符的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DTD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。如果找不到，浏览器将使用</a:t>
            </a:r>
            <a:endParaRPr lang="en-US" altLang="zh-CN" sz="18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公共标识符后面的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URL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作为寻找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+mn-ea"/>
              </a:rPr>
              <a:t>DTD </a:t>
            </a:r>
            <a:r>
              <a:rPr sz="2000">
                <a:latin typeface="微软雅黑" pitchFamily="34" charset="-122"/>
                <a:ea typeface="微软雅黑" pitchFamily="34" charset="-122"/>
                <a:sym typeface="+mn-ea"/>
              </a:rPr>
              <a:t>的位置</a:t>
            </a:r>
            <a:endParaRPr sz="200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buNone/>
            </a:pP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10" y="323215"/>
            <a:ext cx="10949305" cy="6877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文档 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= 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网页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110" y="1010920"/>
            <a:ext cx="10949940" cy="5434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endParaRPr lang="en-US" altLang="zh-CN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1. HTML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文档描述网页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2. HTML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文档包含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标签和纯文本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smtClean="0">
              <a:latin typeface="+mn-ea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Web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浏览器的作用是读取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文档，并以网页的形式显示出它们。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浏览器不会显示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>
                <a:latin typeface="微软雅黑" pitchFamily="34" charset="-122"/>
                <a:ea typeface="微软雅黑" pitchFamily="34" charset="-122"/>
                <a:sym typeface="+mn-ea"/>
              </a:rPr>
              <a:t>标签，而是使用标签来解释页面的内容</a:t>
            </a:r>
            <a:endParaRPr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10" y="323215"/>
            <a:ext cx="10949305" cy="6877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基础标签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110" y="1010920"/>
            <a:ext cx="10949940" cy="5434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latin typeface="+mn-ea"/>
                <a:sym typeface="+mn-ea"/>
              </a:rPr>
              <a:t>（一</a:t>
            </a:r>
            <a:r>
              <a:rPr lang="en-US" altLang="zh-CN">
                <a:latin typeface="+mn-ea"/>
                <a:sym typeface="+mn-ea"/>
              </a:rPr>
              <a:t>) </a:t>
            </a: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注释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eaLnBrk="1" hangingPunct="1">
              <a:buNone/>
            </a:pPr>
            <a:r>
              <a:rPr>
                <a:latin typeface="+mn-ea"/>
                <a:sym typeface="+mn-ea"/>
              </a:rPr>
              <a:t>（二</a:t>
            </a:r>
            <a:r>
              <a:rPr lang="en-US" altLang="zh-CN">
                <a:latin typeface="+mn-ea"/>
                <a:sym typeface="+mn-ea"/>
              </a:rPr>
              <a:t>) 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标题标签</a:t>
            </a:r>
            <a:endParaRPr>
              <a:solidFill>
                <a:srgbClr val="1B1B1B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（三）段落标签</a:t>
            </a:r>
            <a:endParaRPr>
              <a:solidFill>
                <a:srgbClr val="1B1B1B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（四）加粗和斜体</a:t>
            </a:r>
            <a:endParaRPr>
              <a:solidFill>
                <a:srgbClr val="1B1B1B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（五）</a:t>
            </a: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Span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endParaRPr>
              <a:solidFill>
                <a:srgbClr val="1B1B1B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（六）特殊符号 </a:t>
            </a:r>
            <a:endParaRPr>
              <a:solidFill>
                <a:srgbClr val="1B1B1B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（七）超链接和锚标记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标题标签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315720"/>
            <a:ext cx="10515600" cy="4881880"/>
          </a:xfrm>
        </p:spPr>
        <p:txBody>
          <a:bodyPr>
            <a:normAutofit/>
          </a:bodyPr>
          <a:p>
            <a:pPr lvl="0" eaLnBrk="1" hangingPunct="1"/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标题标签：</a:t>
            </a:r>
            <a:endParaRPr b="1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&lt;h1&gt;-&lt;h6&gt;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标签定义标题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其中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&lt;h1&gt;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定义最大标题，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&lt;h6&gt;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定义最小标题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ctr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注释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516120"/>
          </a:xfrm>
        </p:spPr>
        <p:txBody>
          <a:bodyPr>
            <a:normAutofit/>
          </a:bodyPr>
          <a:p>
            <a:pPr lvl="0" eaLnBrk="1" hangingPunct="1"/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注释：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可以将注释插入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HTML </a:t>
            </a:r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代码中，这样可以提高其可读性，使代码更易被人理解。浏览器会忽略注释，也不会显示它们。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</a:t>
            </a:r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&lt;!-- 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这是一个注释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--&gt;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开始括号之后（左边的括号）需要紧跟一个叹号，结束括号之前（右边的括号）不需要。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合理地使用注释可以对未来的代码编辑工作产生帮助。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段落标签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段落标签：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标签定义段落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可以将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文档分割成若干段落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Kingsoft Office WPP</Application>
  <PresentationFormat>宽屏</PresentationFormat>
  <Paragraphs>212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1_A000120140530A21PPBG</vt:lpstr>
      <vt:lpstr>Which特战队</vt:lpstr>
      <vt:lpstr>	认识HTML（Hyper Text Markup Language）</vt:lpstr>
      <vt:lpstr>HTML标签</vt:lpstr>
      <vt:lpstr>HTML文档 &lt;!DOCTYPE&gt;标签 </vt:lpstr>
      <vt:lpstr>HTML文档 = 网页</vt:lpstr>
      <vt:lpstr>HTML基础标签</vt:lpstr>
      <vt:lpstr>标题标签</vt:lpstr>
      <vt:lpstr>HTML注释</vt:lpstr>
      <vt:lpstr>段落标签</vt:lpstr>
      <vt:lpstr>加粗和斜体</vt:lpstr>
      <vt:lpstr>span标签</vt:lpstr>
      <vt:lpstr>特殊符号</vt:lpstr>
      <vt:lpstr>超链接和锚标记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Administrator</cp:lastModifiedBy>
  <cp:revision>60</cp:revision>
  <dcterms:created xsi:type="dcterms:W3CDTF">2016-02-24T10:39:00Z</dcterms:created>
  <dcterms:modified xsi:type="dcterms:W3CDTF">2017-07-24T13:18:34Z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