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3"/>
    <p:sldId id="274" r:id="rId4"/>
    <p:sldId id="259" r:id="rId5"/>
    <p:sldId id="265" r:id="rId6"/>
    <p:sldId id="266" r:id="rId7"/>
    <p:sldId id="260" r:id="rId8"/>
    <p:sldId id="263" r:id="rId9"/>
    <p:sldId id="262" r:id="rId10"/>
    <p:sldId id="267" r:id="rId11"/>
    <p:sldId id="269" r:id="rId12"/>
    <p:sldId id="270" r:id="rId13"/>
    <p:sldId id="287" r:id="rId14"/>
    <p:sldId id="289" r:id="rId15"/>
    <p:sldId id="290" r:id="rId16"/>
    <p:sldId id="291" r:id="rId17"/>
    <p:sldId id="288" r:id="rId18"/>
    <p:sldId id="292" r:id="rId19"/>
    <p:sldId id="293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anose="020B0604020202020204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anose="020B0604020202020204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6200000">
            <a:off x="5312410" y="-2152650"/>
            <a:ext cx="1628775" cy="7712710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潭州</a:t>
            </a:r>
            <a:r>
              <a:rPr lang="en-US" altLang="zh-CN">
                <a:sym typeface="+mn-ea"/>
              </a:rPr>
              <a:t>PythonVipWeb</a:t>
            </a:r>
            <a:r>
              <a:rPr lang="zh-CN" altLang="en-US">
                <a:sym typeface="+mn-ea"/>
              </a:rPr>
              <a:t>零基础班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16200000">
            <a:off x="5553710" y="541020"/>
            <a:ext cx="652145" cy="4605020"/>
          </a:xfrm>
        </p:spPr>
        <p:txBody>
          <a:bodyPr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第三节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-HTML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常用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标签结束</a:t>
            </a:r>
            <a:endParaRPr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</a:rPr>
              <a:t>复选框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复选框：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可以选择多项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 type=“checkbox”name=“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value=“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传给后台的值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值必须一样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3425" y="1450975"/>
            <a:ext cx="3566795" cy="46297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文件域标签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文件域：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文件域表单由一个文本域和一个按钮组成，单击按钮后会激活一个文件选择对话框，从本地磁盘中选择一个文件，被选中文件的路径极文件名自动填写在文本域中。上传文件时，需要用到文件域。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 name="doc" type="file/&gt; 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文本域标签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文本域：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&lt;textarea&gt; </a:t>
            </a:r>
            <a:r>
              <a:rPr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定义多行的文本输入控件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文本区中可容纳无限数量的文本，其中的文本的默认字体是等宽字体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。通过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属性设置大小。</a:t>
            </a:r>
            <a:endParaRPr lang="zh-CN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b="1">
                <a:solidFill>
                  <a:schemeClr val="tx1">
                    <a:lumMod val="75000"/>
                  </a:schemeClr>
                </a:solidFill>
                <a:sym typeface="+mn-ea"/>
              </a:rPr>
              <a:t>&lt;textarea cols=“30” rows=“10”&gt;</a:t>
            </a:r>
            <a:endParaRPr lang="en-US" altLang="zh-CN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marL="851535" lvl="3" indent="0" eaLnBrk="1" hangingPunct="1">
              <a:buNone/>
            </a:pPr>
            <a:r>
              <a:rPr lang="en-US" altLang="zh-CN" b="1">
                <a:solidFill>
                  <a:schemeClr val="tx1">
                    <a:lumMod val="75000"/>
                  </a:schemeClr>
                </a:solidFill>
                <a:sym typeface="+mn-ea"/>
              </a:rPr>
              <a:t>.....</a:t>
            </a:r>
            <a:endParaRPr lang="en-US" altLang="zh-CN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marL="851535" lvl="3" indent="0" eaLnBrk="1" hangingPunct="1">
              <a:buNone/>
            </a:pPr>
            <a:endParaRPr lang="en-US" altLang="zh-CN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marL="851535" lvl="3" indent="0" eaLnBrk="1" hangingPunct="1">
              <a:buNone/>
            </a:pPr>
            <a:r>
              <a:rPr lang="en-US" altLang="zh-CN" b="1">
                <a:solidFill>
                  <a:schemeClr val="tx1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en-US" b="1">
                <a:solidFill>
                  <a:schemeClr val="tx1">
                    <a:lumMod val="75000"/>
                  </a:schemeClr>
                </a:solidFill>
                <a:sym typeface="+mn-ea"/>
              </a:rPr>
              <a:t>文本内容</a:t>
            </a:r>
            <a:endParaRPr lang="zh-CN" altLang="en-US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marL="851535" lvl="3" indent="0" eaLnBrk="1" hangingPunct="1">
              <a:buNone/>
            </a:pPr>
            <a:r>
              <a:rPr lang="en-US" altLang="zh-CN" b="1">
                <a:solidFill>
                  <a:schemeClr val="tx1">
                    <a:lumMod val="75000"/>
                  </a:schemeClr>
                </a:solidFill>
                <a:sym typeface="+mn-ea"/>
              </a:rPr>
              <a:t>.....</a:t>
            </a:r>
            <a:endParaRPr lang="en-US" altLang="zh-CN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lvl="0" eaLnBrk="1" hangingPunct="1"/>
            <a:r>
              <a:rPr lang="en-US" altLang="zh-CN" b="1">
                <a:solidFill>
                  <a:schemeClr val="tx1">
                    <a:lumMod val="75000"/>
                  </a:schemeClr>
                </a:solidFill>
                <a:sym typeface="+mn-ea"/>
              </a:rPr>
              <a:t>&lt;/textarea&gt;</a:t>
            </a:r>
            <a:endParaRPr lang="en-US" altLang="zh-CN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b="1">
                <a:solidFill>
                  <a:schemeClr val="tx1">
                    <a:lumMod val="75000"/>
                  </a:schemeClr>
                </a:solidFill>
                <a:sym typeface="+mn-ea"/>
              </a:rPr>
              <a:t>	clos</a:t>
            </a:r>
            <a:r>
              <a:rPr altLang="zh-CN" b="1">
                <a:solidFill>
                  <a:schemeClr val="tx1">
                    <a:lumMod val="75000"/>
                  </a:schemeClr>
                </a:solidFill>
                <a:sym typeface="+mn-ea"/>
              </a:rPr>
              <a:t> 显示多少列</a:t>
            </a:r>
            <a:endParaRPr lang="zh-CN" altLang="zh-CN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zh-CN" b="1">
                <a:solidFill>
                  <a:schemeClr val="tx1">
                    <a:lumMod val="75000"/>
                  </a:schemeClr>
                </a:solidFill>
                <a:sym typeface="+mn-ea"/>
              </a:rPr>
              <a:t>	rows</a:t>
            </a:r>
            <a:r>
              <a:rPr b="1">
                <a:solidFill>
                  <a:schemeClr val="tx1">
                    <a:lumMod val="75000"/>
                  </a:schemeClr>
                </a:solidFill>
                <a:sym typeface="+mn-ea"/>
              </a:rPr>
              <a:t>显示多少行</a:t>
            </a:r>
            <a:endParaRPr lang="zh-CN" altLang="en-US" b="1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复选框和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label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1215" y="1767205"/>
            <a:ext cx="10822305" cy="3465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由于多选按钮本身比较小，因此出于用户体验的考虑，通常点击选项的文本就应该代表着选择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对应的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checkbox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项，可通过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label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属性关联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checkbox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达到此目的。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 type=“checkbox”name=“interest”id=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interest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value=“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传给后台的值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 checked&gt;&lt;label for=“interest”&gt;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写程序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&lt;/label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这样，当点击“写程序”这个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label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的时候，就会触发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checkbox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的选中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&lt;label&gt;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标签的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属性应当与相关元素的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属性相同。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ctr" eaLnBrk="1" hangingPunct="1"/>
            <a:b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</a:b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隐藏域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隐藏域隐藏标签：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列表表单元素预先把一组可供选择的数据存储在列表中，以下拉菜单或列表的形式供用户在其中选择，其中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是选项的提示文字，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才是选项的值。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 name=”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 type=”hidden” id=”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id” value=”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自定义值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”/&gt;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ctr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80670" y="962025"/>
            <a:ext cx="10515600" cy="5603875"/>
          </a:xfrm>
        </p:spPr>
        <p:txBody>
          <a:bodyPr>
            <a:normAutofit fontScale="90000"/>
          </a:bodyPr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marL="0" lvl="0" indent="0" eaLnBrk="1" hangingPunct="1">
              <a:buNone/>
            </a:pPr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按钮标签：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定义一个按钮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 type=“button” value=“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自定义显示内容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（推荐使用）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&lt;button type=“button”&gt;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自定义显示内容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&lt;/button&gt;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（不推荐使用）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 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form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表单元素中的按钮，使用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type=button)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form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之外的按钮可用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，否则会自动提交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（可以理解为在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form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submit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select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下拉列表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下拉列表：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&lt;select   name=“fruit”&gt;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	&lt;option value=“apple”&gt;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苹果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&lt;/option&gt; 	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51535" lvl="3" indent="0" eaLnBrk="1" hangingPunct="1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&lt;option value=“pear”&gt;</a:t>
            </a:r>
            <a:r>
              <a: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梨子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&lt;/option&gt;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	&lt;option value=“banana”&gt;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香蕉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&lt;/option&gt; 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&lt;/select&gt;</a:t>
            </a:r>
            <a:endParaRPr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algn="l" fontAlgn="base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99110" y="774065"/>
          <a:ext cx="10572750" cy="59099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24250"/>
                <a:gridCol w="3561080"/>
                <a:gridCol w="3487420"/>
              </a:tblGrid>
              <a:tr h="1083945">
                <a:tc>
                  <a:txBody>
                    <a:bodyPr/>
                    <a:p>
                      <a:pPr algn="l" fontAlgn="base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p>
                      <a:pPr algn="l" fontAlgn="base"/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p>
                      <a:pPr algn="l" fontAlgn="base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/>
                </a:tc>
              </a:tr>
              <a:tr h="108267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600" u="none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4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400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规定下拉列表的名称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579245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  <a:endParaRPr lang="en-US" sz="1600" u="none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4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  <a:endParaRPr lang="en-US" sz="1400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规定下拉列表中可见选项的数目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082040">
                <a:tc>
                  <a:txBody>
                    <a:bodyPr/>
                    <a:p>
                      <a:pPr fontAlgn="t"/>
                      <a:r>
                        <a:rPr lang="en-US" sz="1600" u="none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disabled</a:t>
                      </a:r>
                      <a:endParaRPr lang="en-US" sz="1600" u="none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en-US" sz="14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disabled</a:t>
                      </a:r>
                      <a:endParaRPr lang="en-US" sz="1400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规定禁用该下拉列表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1082040">
                <a:tc>
                  <a:txBody>
                    <a:bodyPr/>
                    <a:p>
                      <a:pPr fontAlgn="t">
                        <a:buNone/>
                      </a:pPr>
                      <a:r>
                        <a:rPr lang="en-US" altLang="zh-CN" sz="160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selected  </a:t>
                      </a:r>
                      <a:endParaRPr lang="en-US" altLang="en-US" sz="1600" u="none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>
                        <a:buNone/>
                      </a:pPr>
                      <a:r>
                        <a:rPr lang="en-US" altLang="zh-CN" sz="140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selected'</a:t>
                      </a:r>
                      <a:endParaRPr lang="en-US" altLang="en-US" sz="1400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p>
                      <a:pPr fontAlgn="t">
                        <a:buNone/>
                      </a:pPr>
                      <a:r>
                        <a:rPr sz="140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表示选中</a:t>
                      </a:r>
                      <a:endParaRPr lang="en-US" altLang="en-US" sz="1400" u="none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>
                        <a:buNone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</a:rPr>
              <a:t>下拉列表属性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提交和重置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向服务器传送信息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&lt;form&gt;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&lt;input name="submit" type="submit" value="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&lt;/form&gt;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重置：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清除表单中的所有数据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&lt;form&gt;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&lt;input name=“reset” type=“reset” value=“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重置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&lt;/form&gt;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320" y="-5080"/>
            <a:ext cx="12220575" cy="691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algn="ctr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表单</a:t>
            </a:r>
            <a:endParaRPr lang="zh-CN" altLang="en-US" b="1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 eaLnBrk="1" hangingPunct="1"/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什么是表单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1.表单是一个包含表单元素的区域,表单元素是允许用户在表单中（比如：文本域、下拉列表、单选框、复选框等等）输入信息的元素。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2.使用表单标签（&lt;form&gt;）定义。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&lt;form&gt;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表单元素</a:t>
            </a:r>
            <a:endParaRPr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&lt;/form&gt;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创建一个简单的表单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516120"/>
          </a:xfrm>
        </p:spPr>
        <p:txBody>
          <a:bodyPr/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770380"/>
            <a:ext cx="1082230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&lt;from&gt;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&lt;p&gt;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:&lt;input type="text" name="username" /&gt;&lt;/p&gt;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&lt;p&gt;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:&lt;input type="text" name="password" /&gt;&lt;/p&gt;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&lt;/from&gt;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单行文本框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单行文本框：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页面创建文本域，用户可以在文本域写入文本。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 type=“text” name=“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”&gt;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215" y="1962150"/>
            <a:ext cx="2758440" cy="4184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密码域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密码域：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当您在密码域中键入字符时，浏览器将使用项目符号来代替这些字符。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 type=“password” name="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1955" y="3418205"/>
            <a:ext cx="5005705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表单的动作属性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Action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与提交方式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&lt;form action="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提交地址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method="get/post"&gt;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&lt;p&gt;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:&lt;input type="text" name="username" /&gt;&lt;/p&gt;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&lt;p&gt;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:&lt;input type="text" name="password" /&gt;&lt;/p&gt;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&lt;input type="submit" value="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 /&gt;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&lt;/form&gt;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70000"/>
              </a:lnSpc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>
              <a:lnSpc>
                <a:spcPct val="70000"/>
              </a:lnSpc>
              <a:buSzPct val="105000"/>
              <a:buNone/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当用户点击按钮提交数据以后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,</a:t>
            </a:r>
            <a:r>
              <a:rPr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表单内容会被提交到指定文件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,</a:t>
            </a:r>
            <a:r>
              <a:rPr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该文件对接受的</a:t>
            </a:r>
            <a:endParaRPr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>
              <a:lnSpc>
                <a:spcPct val="70000"/>
              </a:lnSpc>
              <a:buSzPct val="105000"/>
              <a:buNone/>
            </a:pPr>
            <a:r>
              <a:rPr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数据进行处理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.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 eaLnBrk="1" latinLnBrk="0" hangingPunct="1">
              <a:lnSpc>
                <a:spcPct val="9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</a:t>
            </a:r>
            <a:r>
              <a: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&lt;input&gt; 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用于搜集用户信息。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的作用主要取决里该标签里面的属性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例如我们刚刚讲到的单行文本</a:t>
            </a:r>
            <a:endParaRPr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框和密码域的属性分别为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type="text"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type="password"</a:t>
            </a:r>
            <a:r>
              <a:rPr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（不能复制）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根据不同的 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 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属性值，输入字段拥有很多种形式。输入字段可以是文本框（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）、复选框（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checkbox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）、掩码后的文本控件（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password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）、单选按钮（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radio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）、按钮（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</a:t>
            </a:r>
            <a:r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）等等。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16" y="213916"/>
            <a:ext cx="10949567" cy="566737"/>
          </a:xfrm>
        </p:spPr>
        <p:txBody>
          <a:bodyPr>
            <a:normAutofit fontScale="90000"/>
          </a:bodyPr>
          <a:p>
            <a:pPr marL="342900" lvl="0" indent="-342900" algn="ctr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 = get/post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315720"/>
            <a:ext cx="10515600" cy="4881880"/>
          </a:xfrm>
        </p:spPr>
        <p:txBody>
          <a:bodyPr>
            <a:normAutofit/>
          </a:bodyPr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0" eaLnBrk="1" hangingPunct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方式提交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不安全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所有的参数都会暴露在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2.url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长度有限制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</a:t>
            </a: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提交方式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安全性高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没有长度限制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单选按钮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146" y="1010194"/>
            <a:ext cx="10810237" cy="5389615"/>
          </a:xfrm>
        </p:spPr>
        <p:txBody>
          <a:bodyPr>
            <a:normAutofit lnSpcReduction="20000"/>
          </a:bodyPr>
          <a:p>
            <a:pPr lvl="0" eaLnBrk="1" hangingPunct="1"/>
            <a:r>
              <a: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单选按钮：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当用户点击一个单选按钮时，该按钮会变为选中状态，其他所有按钮都会变为非选中状态。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&lt;input  type=“radio” name=“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 value=“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提交给后台的值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”&gt;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有多个按钮时，所有按钮的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必须相同。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53"/>
</p:tagLst>
</file>

<file path=ppt/tags/tag2.xml><?xml version="1.0" encoding="utf-8"?>
<p:tagLst xmlns:p="http://schemas.openxmlformats.org/presentationml/2006/main">
  <p:tag name="KSO_WM_TEMPLATE_CATEGORY" val="custom"/>
  <p:tag name="KSO_WM_TEMPLATE_INDEX" val="160153"/>
</p:tagLst>
</file>

<file path=ppt/tags/tag3.xml><?xml version="1.0" encoding="utf-8"?>
<p:tagLst xmlns:p="http://schemas.openxmlformats.org/presentationml/2006/main">
  <p:tag name="KSO_WM_TEMPLATE_CATEGORY" val="custom"/>
  <p:tag name="KSO_WM_TEMPLATE_INDEX" val="160153"/>
</p:tagLst>
</file>

<file path=ppt/tags/tag4.xml><?xml version="1.0" encoding="utf-8"?>
<p:tagLst xmlns:p="http://schemas.openxmlformats.org/presentationml/2006/main">
  <p:tag name="KSO_WM_TEMPLATE_CATEGORY" val="custom"/>
  <p:tag name="KSO_WM_TEMPLATE_INDEX" val="160153"/>
</p:tagLst>
</file>

<file path=ppt/tags/tag5.xml><?xml version="1.0" encoding="utf-8"?>
<p:tagLst xmlns:p="http://schemas.openxmlformats.org/presentationml/2006/main">
  <p:tag name="KSO_WM_TEMPLATE_CATEGORY" val="custom"/>
  <p:tag name="KSO_WM_TEMPLATE_INDEX" val="160153"/>
</p:tagLst>
</file>

<file path=ppt/tags/tag6.xml><?xml version="1.0" encoding="utf-8"?>
<p:tagLst xmlns:p="http://schemas.openxmlformats.org/presentationml/2006/main">
  <p:tag name="KSO_WM_TEMPLATE_CATEGORY" val="custom"/>
  <p:tag name="KSO_WM_TEMPLATE_INDEX" val="160153"/>
</p:tagLst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WPS 演示</Application>
  <PresentationFormat>宽屏</PresentationFormat>
  <Paragraphs>213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黑体</vt:lpstr>
      <vt:lpstr>Calibri</vt:lpstr>
      <vt:lpstr>Segoe UI</vt:lpstr>
      <vt:lpstr>Segoe UI</vt:lpstr>
      <vt:lpstr>Arial Unicode MS</vt:lpstr>
      <vt:lpstr>1_A000120140530A21PPBG</vt:lpstr>
      <vt:lpstr>Which特战队</vt:lpstr>
      <vt:lpstr>表单</vt:lpstr>
      <vt:lpstr>创建一个简单的表单</vt:lpstr>
      <vt:lpstr>单行文本框</vt:lpstr>
      <vt:lpstr>密码域</vt:lpstr>
      <vt:lpstr>表单的动作属性Action与提交方式</vt:lpstr>
      <vt:lpstr>input标签</vt:lpstr>
      <vt:lpstr>method = get/post</vt:lpstr>
      <vt:lpstr>单选按钮</vt:lpstr>
      <vt:lpstr>复选框</vt:lpstr>
      <vt:lpstr>文件域标签</vt:lpstr>
      <vt:lpstr>文本域标签</vt:lpstr>
      <vt:lpstr>复选框和label</vt:lpstr>
      <vt:lpstr> 隐藏域</vt:lpstr>
      <vt:lpstr>button按钮</vt:lpstr>
      <vt:lpstr>select下拉列表</vt:lpstr>
      <vt:lpstr>下拉列表属性</vt:lpstr>
      <vt:lpstr>提交和重置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veblen</cp:lastModifiedBy>
  <cp:revision>91</cp:revision>
  <dcterms:created xsi:type="dcterms:W3CDTF">2016-02-24T10:39:00Z</dcterms:created>
  <dcterms:modified xsi:type="dcterms:W3CDTF">2017-06-21T06:13:44Z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