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54"/>
            <a:ext cx="9144000" cy="158735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2016"/>
            <a:ext cx="9144000" cy="81394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8DEAAE70-47B0-4DED-A880-0AA0A77EE2F4}" type="datetimeFigureOut">
              <a:rPr lang="zh-CN" altLang="en-US" smtClean="0">
                <a:cs typeface="+mn-cs"/>
              </a:rPr>
            </a:fld>
            <a:endParaRPr lang="zh-CN" altLang="en-US" smtClean="0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FCEAD4AB-F0AA-46F6-901F-CE5550D9E926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9635" y="948267"/>
            <a:ext cx="2004484" cy="20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6052" y="1066802"/>
            <a:ext cx="1771651" cy="1767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  <a:endParaRPr kumimoji="0" lang="zh-CN" altLang="en-US" sz="3735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825625"/>
            <a:ext cx="9794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592" y="1268760"/>
            <a:ext cx="7321550" cy="2852737"/>
          </a:xfrm>
        </p:spPr>
        <p:txBody>
          <a:bodyPr anchor="ctr" anchorCtr="0">
            <a:normAutofit/>
          </a:bodyPr>
          <a:lstStyle>
            <a:lvl1pPr algn="ctr">
              <a:defRPr sz="11500" b="1">
                <a:solidFill>
                  <a:schemeClr val="tx1">
                    <a:alpha val="28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592" y="4148485"/>
            <a:ext cx="7321550" cy="15001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1692"/>
            <a:ext cx="10515600" cy="1535485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90578A24-1911-4A76-8653-C3691F24675A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C334043-038F-45D3-82F8-CFDAF589972F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image" Target="../media/image5.png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4.png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5109635" y="948267"/>
            <a:ext cx="2004484" cy="2006600"/>
          </a:xfrm>
          <a:prstGeom prst="rect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5226052" y="1066802"/>
            <a:ext cx="1771651" cy="1767417"/>
          </a:xfrm>
          <a:prstGeom prst="rect">
            <a:avLst/>
          </a:prstGeom>
          <a:solidFill>
            <a:srgbClr val="020403"/>
          </a:solidFill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35">
              <a:solidFill>
                <a:srgbClr val="47B6E7"/>
              </a:solidFill>
            </a:endParaRPr>
          </a:p>
        </p:txBody>
      </p:sp>
      <p:sp>
        <p:nvSpPr>
          <p:cNvPr id="409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24000" y="2952754"/>
            <a:ext cx="9144000" cy="1587359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kern="1200" smtClean="0">
                <a:solidFill>
                  <a:srgbClr val="FBFDFC"/>
                </a:solidFill>
                <a:latin typeface="华文行楷" panose="02010800040101010101" charset="-122"/>
                <a:ea typeface="华文行楷" panose="02010800040101010101" charset="-122"/>
              </a:rPr>
              <a:t>Python--</a:t>
            </a:r>
            <a:r>
              <a:rPr lang="en-US" altLang="zh-CN" kern="1200" smtClean="0">
                <a:solidFill>
                  <a:srgbClr val="FBFDFC"/>
                </a:solidFill>
                <a:latin typeface="华文行楷" panose="02010800040101010101" charset="-122"/>
                <a:ea typeface="华文行楷" panose="02010800040101010101" charset="-122"/>
              </a:rPr>
              <a:t>which</a:t>
            </a:r>
            <a:endParaRPr lang="zh-CN" altLang="en-US" kern="1200" smtClean="0">
              <a:solidFill>
                <a:srgbClr val="FBFDFC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12616" y="4820432"/>
            <a:ext cx="7831869" cy="624792"/>
          </a:xfrm>
          <a:prstGeom prst="rect">
            <a:avLst/>
          </a:prstGeom>
        </p:spPr>
        <p:txBody>
          <a:bodyPr vert="horz" wrap="square" lIns="121920" tIns="60960" rIns="121920" bIns="6096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>
              <a:buSzPct val="60000"/>
            </a:pPr>
            <a:r>
              <a:rPr lang="en-US" altLang="zh-CN" kern="1200" smtClean="0"/>
              <a:t>第</a:t>
            </a:r>
            <a:r>
              <a:rPr lang="zh-CN" altLang="en-US" kern="1200" smtClean="0"/>
              <a:t>四</a:t>
            </a:r>
            <a:r>
              <a:rPr lang="en-US" altLang="zh-CN" kern="1200" smtClean="0"/>
              <a:t>节 css</a:t>
            </a:r>
            <a:r>
              <a:rPr lang="zh-CN" altLang="en-US" kern="1200" smtClean="0"/>
              <a:t>基础</a:t>
            </a:r>
            <a:endParaRPr lang="zh-CN" altLang="en-US" kern="1200" smtClean="0"/>
          </a:p>
        </p:txBody>
      </p:sp>
      <p:pic>
        <p:nvPicPr>
          <p:cNvPr id="6" name="图片 5" descr="QQ图片201606101820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20" y="1302385"/>
            <a:ext cx="1228725" cy="1295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2351617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736851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3037419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840569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2465917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6391" name="矩形 69"/>
          <p:cNvSpPr/>
          <p:nvPr>
            <p:custDataLst>
              <p:tags r:id="rId6"/>
            </p:custDataLst>
          </p:nvPr>
        </p:nvSpPr>
        <p:spPr>
          <a:xfrm>
            <a:off x="1748369" y="4180419"/>
            <a:ext cx="2647951" cy="19367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 fontScale="85000" lnSpcReduction="20000"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类选择器是一独立于文档元素的方式来指定元素样式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36" name="椭圆 35"/>
          <p:cNvSpPr/>
          <p:nvPr>
            <p:custDataLst>
              <p:tags r:id="rId7"/>
            </p:custDataLst>
          </p:nvPr>
        </p:nvSpPr>
        <p:spPr bwMode="auto">
          <a:xfrm>
            <a:off x="5425019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9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808135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0" name="Freeform 91"/>
          <p:cNvSpPr/>
          <p:nvPr>
            <p:custDataLst>
              <p:tags r:id="rId9"/>
            </p:custDataLst>
          </p:nvPr>
        </p:nvSpPr>
        <p:spPr bwMode="auto">
          <a:xfrm>
            <a:off x="6110819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911852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11"/>
            </p:custDataLst>
          </p:nvPr>
        </p:nvSpPr>
        <p:spPr bwMode="auto">
          <a:xfrm>
            <a:off x="5539319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6397" name="矩形 41"/>
          <p:cNvSpPr/>
          <p:nvPr>
            <p:custDataLst>
              <p:tags r:id="rId12"/>
            </p:custDataLst>
          </p:nvPr>
        </p:nvSpPr>
        <p:spPr>
          <a:xfrm>
            <a:off x="4662172" y="4180419"/>
            <a:ext cx="2650067" cy="19367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语法：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 bwMode="auto">
          <a:xfrm>
            <a:off x="8496301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7" name="Freeform 9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881533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Freeform 91"/>
          <p:cNvSpPr/>
          <p:nvPr>
            <p:custDataLst>
              <p:tags r:id="rId15"/>
            </p:custDataLst>
          </p:nvPr>
        </p:nvSpPr>
        <p:spPr bwMode="auto">
          <a:xfrm>
            <a:off x="9182102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9" name="Freeform 92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8985253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7"/>
            </p:custDataLst>
          </p:nvPr>
        </p:nvSpPr>
        <p:spPr bwMode="auto">
          <a:xfrm>
            <a:off x="8610601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6403" name="矩形 49"/>
          <p:cNvSpPr/>
          <p:nvPr>
            <p:custDataLst>
              <p:tags r:id="rId18"/>
            </p:custDataLst>
          </p:nvPr>
        </p:nvSpPr>
        <p:spPr>
          <a:xfrm>
            <a:off x="6377305" y="3959860"/>
            <a:ext cx="4164330" cy="19367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/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1400" dirty="0">
                <a:latin typeface="Arial" panose="020B0604020202020204" pitchFamily="34" charset="0"/>
                <a:ea typeface="+mn-ea"/>
                <a:cs typeface="+mn-ea"/>
              </a:rPr>
              <a:t>.center {text-align: center}</a:t>
            </a:r>
            <a:endParaRPr lang="da-DK" altLang="zh-CN" sz="1400" dirty="0">
              <a:latin typeface="Arial" panose="020B0604020202020204" pitchFamily="34" charset="0"/>
              <a:ea typeface="+mn-ea"/>
              <a:cs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a-DK" altLang="zh-CN" sz="1400" dirty="0">
                <a:latin typeface="Arial" panose="020B0604020202020204" pitchFamily="34" charset="0"/>
                <a:ea typeface="+mn-ea"/>
                <a:cs typeface="+mn-ea"/>
              </a:rPr>
              <a:t>在上面的例子中，所有拥有 center 类的 HTML 元素均为居中。在下面的 HTML 代码中，h1 和 p 元素都有 center 类。这意味着两者都将遵守 ".center" 选择器中的规则。</a:t>
            </a:r>
            <a:endParaRPr lang="da-DK" altLang="zh-CN" sz="1400" dirty="0">
              <a:latin typeface="Arial" panose="020B0604020202020204" pitchFamily="34" charset="0"/>
              <a:ea typeface="+mn-ea"/>
              <a:cs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a-DK" altLang="zh-CN" sz="1400" dirty="0">
                <a:latin typeface="Arial" panose="020B0604020202020204" pitchFamily="34" charset="0"/>
                <a:ea typeface="+mn-ea"/>
                <a:cs typeface="+mn-ea"/>
              </a:rPr>
              <a:t>&lt;h1 class="center"&gt; Welcome to MoonCollege.&lt;/h1&gt;&lt;p class="center"&gt; Welcome to MoonCollege.&lt;/p&gt;</a:t>
            </a:r>
            <a:endParaRPr lang="da-DK" altLang="zh-CN" sz="14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6404" name="标题 1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类选择器</a:t>
            </a:r>
            <a:endParaRPr lang="en-US" altLang="zh-CN" smtClean="0"/>
          </a:p>
        </p:txBody>
      </p:sp>
    </p:spTree>
    <p:custDataLst>
      <p:tags r:id="rId2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id选择器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id 选择器可以为标有特定 id 的 HTML 元素指定特定的样式。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id 选择器以 "#" 来定义。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下面的两个 id 选择器，第一个可以定义元素的颜色为红色，第二个定义元素的颜色为绿色：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#red {color:red;}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 #green {color:green;}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下面的 HTML 代码中，id 属性为 red 的 p 元素显示为红色，而 id 属性为 green 的 p 元素显示为绿色。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&lt;p id="red"&gt;这个段落是红色。&lt;/p&gt;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&lt;p id="green"&gt;这个段落是绿色。&lt;/p&gt;	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注:id选择器具有唯一性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endParaRPr lang="en-US" altLang="zh-CN" dirty="0" err="1" smtClean="0"/>
          </a:p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群组选择器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endParaRPr lang="en-US" altLang="zh-CN" dirty="0" err="1" smtClean="0"/>
          </a:p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群组选择器是将具有相同样式的元素分组在一起,每个选择器之间用逗号隔开,这个逗号告诉浏览器,这个规则中包含了不同的选择器.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例:div,p,ul{background:red;}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747185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132417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14329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236135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861485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15" name="矩形 69"/>
          <p:cNvSpPr/>
          <p:nvPr>
            <p:custDataLst>
              <p:tags r:id="rId6"/>
            </p:custDataLst>
          </p:nvPr>
        </p:nvSpPr>
        <p:spPr>
          <a:xfrm>
            <a:off x="143935" y="4180417"/>
            <a:ext cx="2647951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CSS背景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36" name="椭圆 35"/>
          <p:cNvSpPr/>
          <p:nvPr>
            <p:custDataLst>
              <p:tags r:id="rId7"/>
            </p:custDataLst>
          </p:nvPr>
        </p:nvSpPr>
        <p:spPr bwMode="auto">
          <a:xfrm>
            <a:off x="3820584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9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203702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0" name="Freeform 91"/>
          <p:cNvSpPr/>
          <p:nvPr>
            <p:custDataLst>
              <p:tags r:id="rId9"/>
            </p:custDataLst>
          </p:nvPr>
        </p:nvSpPr>
        <p:spPr bwMode="auto">
          <a:xfrm>
            <a:off x="45063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307417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11"/>
            </p:custDataLst>
          </p:nvPr>
        </p:nvSpPr>
        <p:spPr bwMode="auto">
          <a:xfrm>
            <a:off x="3934884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1" name="矩形 41"/>
          <p:cNvSpPr/>
          <p:nvPr>
            <p:custDataLst>
              <p:tags r:id="rId12"/>
            </p:custDataLst>
          </p:nvPr>
        </p:nvSpPr>
        <p:spPr>
          <a:xfrm>
            <a:off x="3215217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CSS控制文本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 bwMode="auto">
          <a:xfrm>
            <a:off x="6891868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7" name="Freeform 9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7277100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Freeform 91"/>
          <p:cNvSpPr/>
          <p:nvPr>
            <p:custDataLst>
              <p:tags r:id="rId15"/>
            </p:custDataLst>
          </p:nvPr>
        </p:nvSpPr>
        <p:spPr bwMode="auto">
          <a:xfrm>
            <a:off x="75776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9" name="Freeform 92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7380819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7"/>
            </p:custDataLst>
          </p:nvPr>
        </p:nvSpPr>
        <p:spPr bwMode="auto">
          <a:xfrm>
            <a:off x="7006168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7" name="矩形 49"/>
          <p:cNvSpPr/>
          <p:nvPr>
            <p:custDataLst>
              <p:tags r:id="rId18"/>
            </p:custDataLst>
          </p:nvPr>
        </p:nvSpPr>
        <p:spPr>
          <a:xfrm>
            <a:off x="6288619" y="4180417"/>
            <a:ext cx="2647949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CSS控制字体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52" name="椭圆 51"/>
          <p:cNvSpPr/>
          <p:nvPr>
            <p:custDataLst>
              <p:tags r:id="rId19"/>
            </p:custDataLst>
          </p:nvPr>
        </p:nvSpPr>
        <p:spPr bwMode="auto">
          <a:xfrm>
            <a:off x="9965268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9" name="Freeform 9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0348386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0" name="Freeform 91"/>
          <p:cNvSpPr/>
          <p:nvPr>
            <p:custDataLst>
              <p:tags r:id="rId21"/>
            </p:custDataLst>
          </p:nvPr>
        </p:nvSpPr>
        <p:spPr bwMode="auto">
          <a:xfrm>
            <a:off x="106510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1" name="Freeform 92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10452101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8" name="椭圆 57"/>
          <p:cNvSpPr/>
          <p:nvPr>
            <p:custDataLst>
              <p:tags r:id="rId23"/>
            </p:custDataLst>
          </p:nvPr>
        </p:nvSpPr>
        <p:spPr bwMode="auto">
          <a:xfrm>
            <a:off x="10079568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33" name="矩形 62"/>
          <p:cNvSpPr/>
          <p:nvPr>
            <p:custDataLst>
              <p:tags r:id="rId24"/>
            </p:custDataLst>
          </p:nvPr>
        </p:nvSpPr>
        <p:spPr>
          <a:xfrm>
            <a:off x="9359901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CSS控制表格样式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7434" name="标题 1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l" defTabSz="685800" eaLnBrk="1" hangingPunct="1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 smtClean="0"/>
              <a:t>css常用属性</a:t>
            </a:r>
            <a:endParaRPr lang="en-US" altLang="zh-CN" dirty="0" smtClean="0"/>
          </a:p>
        </p:txBody>
      </p:sp>
    </p:spTree>
    <p:custDataLst>
      <p:tags r:id="rId2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360" y="220345"/>
            <a:ext cx="10515600" cy="1325563"/>
          </a:xfrm>
        </p:spPr>
        <p:txBody>
          <a:bodyPr>
            <a:normAutofit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背景属性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1401445"/>
            <a:ext cx="10515600" cy="5091430"/>
          </a:xfrm>
        </p:spPr>
        <p:txBody>
          <a:bodyPr/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允许应用纯色作为背景，也允许使用背景图像创建相当复杂的效果。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48360" y="2259965"/>
          <a:ext cx="10077450" cy="38461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8570"/>
                <a:gridCol w="5008880"/>
              </a:tblGrid>
              <a:tr h="560705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560705">
                <a:tc>
                  <a:txBody>
                    <a:bodyPr/>
                    <a:p>
                      <a:pPr fontAlgn="t"/>
                      <a:r>
                        <a:rPr lang="en-US" sz="24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  <a:endParaRPr lang="en-US" sz="24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简写属性，作用是将背景属性设置在一个声明中。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6070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设置元素的背景颜色。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6134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把图像设置为背景。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2580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设置背景图像的起始位置。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7693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设置背景图像是否及如何重复。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背景属性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303655"/>
            <a:ext cx="11249025" cy="5351145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background-repeat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属性设置是否及如何重复背景图像。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935" y="1151890"/>
            <a:ext cx="1101280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3125" y="2429510"/>
          <a:ext cx="9411970" cy="41217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78680"/>
                <a:gridCol w="4733290"/>
              </a:tblGrid>
              <a:tr h="824865">
                <a:tc>
                  <a:txBody>
                    <a:bodyPr/>
                    <a:p>
                      <a:pPr algn="l" fontAlgn="base"/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23595">
                <a:tc>
                  <a:txBody>
                    <a:bodyPr/>
                    <a:p>
                      <a:pPr fontAlgn="t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默认。背景图像将在垂直方向和水平方向重复。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24865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repeat-x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背景图像将在水平方向重复。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23595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repeat-y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背景图像将在垂直方向重复。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24865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no-repeat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背景图像将仅显示一次。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lvl="0" algn="l" eaLnBrk="1" hangingPunct="1"/>
            <a:r>
              <a:rPr lang="en-US" altLang="zh-CN" dirty="0" smtClean="0"/>
              <a:t>css背景属性</a:t>
            </a:r>
            <a:endParaRPr lang="en-US" altLang="zh-CN" dirty="0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 background-position规定背景图片的位置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示例：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body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{background-image:url('bgimage.gif');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background-repeat:no-repeat;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background-position:center; 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342900" lvl="0" indent="-34290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背景属性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77875" y="1301750"/>
          <a:ext cx="10515600" cy="5177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92395"/>
                <a:gridCol w="5323205"/>
              </a:tblGrid>
              <a:tr h="407035"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2420620">
                <a:tc>
                  <a:txBody>
                    <a:bodyPr/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 left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 center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 right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 left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 center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 right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bottom left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bottom center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bottom right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如果您仅规定了一个关键词，那么第二个值将是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"center"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默认值：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 0%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93154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 y%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第一个值是水平位置，第二个值是垂直位置。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左上角是 </a:t>
                      </a:r>
                      <a:r>
                        <a:rPr lang="en-US" altLang="zh-CN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 0%</a:t>
                      </a:r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。右下角是 </a:t>
                      </a:r>
                      <a:r>
                        <a:rPr lang="en-US" altLang="zh-CN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 100%</a:t>
                      </a:r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如果您仅规定了一个值，另一个值将是 </a:t>
                      </a:r>
                      <a:r>
                        <a:rPr lang="en-US" altLang="zh-CN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418590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xpos ypos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第一个值是水平位置，第二个值是垂直位置。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左上角是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。单位是像素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(0px 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0px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或任何其他的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如果您仅规定了一个值，另一个值将是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您可以混合使用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342900" lvl="0" indent="-34290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控制文本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728470"/>
            <a:ext cx="11156315" cy="3287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1" hangingPunct="1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控制文本：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文本属性可定义文本的外观。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通过文本属性，可以改变文本的颜色、字符间距，对齐文本，装饰文本，对文本进行缩进，等等。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92860"/>
          <a:ext cx="10515600" cy="50565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/>
                <a:gridCol w="2175510"/>
                <a:gridCol w="4834890"/>
              </a:tblGrid>
              <a:tr h="1011555"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01092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设置文本颜色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zh-CN" altLang="en-US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&lt;background-color&gt;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1155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letter-spacing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设置字符间距。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&lt;letter-spacing:20px;letter-spacing:-0.5em&gt;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1092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设置行高。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&lt;line-height:30px;line-height:200%px;&gt;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1155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对齐元素中的文本。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</a:t>
                      </a:r>
                      <a:r>
                        <a:rPr lang="en-US" altLang="zh-CN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align:center</a:t>
                      </a:r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/left/right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747185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132417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14329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236135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861485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15" name="矩形 69"/>
          <p:cNvSpPr/>
          <p:nvPr>
            <p:custDataLst>
              <p:tags r:id="rId6"/>
            </p:custDataLst>
          </p:nvPr>
        </p:nvSpPr>
        <p:spPr>
          <a:xfrm>
            <a:off x="143935" y="4180417"/>
            <a:ext cx="2647951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3200">
                <a:latin typeface="Arial" panose="020B0604020202020204" pitchFamily="34" charset="0"/>
                <a:ea typeface="+mn-ea"/>
                <a:cs typeface="+mn-ea"/>
              </a:rPr>
              <a:t>CSS概念：</a:t>
            </a:r>
            <a:endParaRPr lang="da-DK" altLang="zh-CN" sz="3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36" name="椭圆 35"/>
          <p:cNvSpPr/>
          <p:nvPr>
            <p:custDataLst>
              <p:tags r:id="rId7"/>
            </p:custDataLst>
          </p:nvPr>
        </p:nvSpPr>
        <p:spPr bwMode="auto">
          <a:xfrm>
            <a:off x="3820584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9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203702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0" name="Freeform 91"/>
          <p:cNvSpPr/>
          <p:nvPr>
            <p:custDataLst>
              <p:tags r:id="rId9"/>
            </p:custDataLst>
          </p:nvPr>
        </p:nvSpPr>
        <p:spPr bwMode="auto">
          <a:xfrm>
            <a:off x="45063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307417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11"/>
            </p:custDataLst>
          </p:nvPr>
        </p:nvSpPr>
        <p:spPr bwMode="auto">
          <a:xfrm>
            <a:off x="3934884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1" name="矩形 41"/>
          <p:cNvSpPr/>
          <p:nvPr>
            <p:custDataLst>
              <p:tags r:id="rId12"/>
            </p:custDataLst>
          </p:nvPr>
        </p:nvSpPr>
        <p:spPr>
          <a:xfrm>
            <a:off x="3215217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 fontScale="40000"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3200">
                <a:latin typeface="Arial" panose="020B0604020202020204" pitchFamily="34" charset="0"/>
                <a:ea typeface="+mn-ea"/>
                <a:cs typeface="+mn-ea"/>
              </a:rPr>
              <a:t>CSS指层叠样式表（Cascading Style Sheets），能够做到网页表现与内容分离的一种样式设计语言。</a:t>
            </a:r>
            <a:endParaRPr lang="da-DK" altLang="zh-CN" sz="3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 bwMode="auto">
          <a:xfrm>
            <a:off x="6891868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7" name="Freeform 9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7277100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Freeform 91"/>
          <p:cNvSpPr/>
          <p:nvPr>
            <p:custDataLst>
              <p:tags r:id="rId15"/>
            </p:custDataLst>
          </p:nvPr>
        </p:nvSpPr>
        <p:spPr bwMode="auto">
          <a:xfrm>
            <a:off x="75776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9" name="Freeform 92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7380819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7"/>
            </p:custDataLst>
          </p:nvPr>
        </p:nvSpPr>
        <p:spPr bwMode="auto">
          <a:xfrm>
            <a:off x="7006168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7" name="矩形 49"/>
          <p:cNvSpPr/>
          <p:nvPr>
            <p:custDataLst>
              <p:tags r:id="rId18"/>
            </p:custDataLst>
          </p:nvPr>
        </p:nvSpPr>
        <p:spPr>
          <a:xfrm>
            <a:off x="6287770" y="4011930"/>
            <a:ext cx="2847975" cy="1751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/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1200">
                <a:latin typeface="Arial" panose="020B0604020202020204" pitchFamily="34" charset="0"/>
                <a:ea typeface="+mn-ea"/>
                <a:cs typeface="+mn-ea"/>
              </a:rPr>
              <a:t>样式通常保存在外部的 .css文件中，作为网站开发者，你能够为每个 HTML 元素定义样式，并将之应用于你希望的任意多的页面中。我们只需要通过编辑一个简单的CSS文档，就能让你同时改变站点中所有页面的布局和外观，大大提高了我们的工作效率。</a:t>
            </a:r>
            <a:endParaRPr lang="da-DK" altLang="zh-CN" sz="1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52" name="椭圆 51"/>
          <p:cNvSpPr/>
          <p:nvPr>
            <p:custDataLst>
              <p:tags r:id="rId19"/>
            </p:custDataLst>
          </p:nvPr>
        </p:nvSpPr>
        <p:spPr bwMode="auto">
          <a:xfrm>
            <a:off x="9965268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9" name="Freeform 9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0348386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0" name="Freeform 91"/>
          <p:cNvSpPr/>
          <p:nvPr>
            <p:custDataLst>
              <p:tags r:id="rId21"/>
            </p:custDataLst>
          </p:nvPr>
        </p:nvSpPr>
        <p:spPr bwMode="auto">
          <a:xfrm>
            <a:off x="106510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1" name="Freeform 92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10452101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8" name="椭圆 57"/>
          <p:cNvSpPr/>
          <p:nvPr>
            <p:custDataLst>
              <p:tags r:id="rId23"/>
            </p:custDataLst>
          </p:nvPr>
        </p:nvSpPr>
        <p:spPr bwMode="auto">
          <a:xfrm>
            <a:off x="10079568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33" name="矩形 62"/>
          <p:cNvSpPr/>
          <p:nvPr>
            <p:custDataLst>
              <p:tags r:id="rId24"/>
            </p:custDataLst>
          </p:nvPr>
        </p:nvSpPr>
        <p:spPr>
          <a:xfrm>
            <a:off x="9359901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 fontScale="90000" lnSpcReduction="20000"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3200">
                <a:latin typeface="Arial" panose="020B0604020202020204" pitchFamily="34" charset="0"/>
                <a:ea typeface="+mn-ea"/>
                <a:cs typeface="+mn-ea"/>
              </a:rPr>
              <a:t>所有主流浏览器均支持层叠样式表。</a:t>
            </a:r>
            <a:endParaRPr lang="da-DK" altLang="zh-CN" sz="3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7434" name="标题 1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l" defTabSz="685800" eaLnBrk="1" hangingPunct="1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dirty="0" smtClean="0"/>
          </a:p>
          <a:p>
            <a:pPr algn="l" defTabSz="685800" eaLnBrk="1" hangingPunct="1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 smtClean="0"/>
              <a:t>什么是css?</a:t>
            </a:r>
            <a:endParaRPr lang="en-US" altLang="zh-CN" dirty="0" smtClean="0"/>
          </a:p>
        </p:txBody>
      </p:sp>
    </p:spTree>
    <p:custDataLst>
      <p:tags r:id="rId2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text-decoration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属性规定添加到文本的修饰。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0135" y="2200910"/>
          <a:ext cx="10517505" cy="4280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9700"/>
                <a:gridCol w="4027805"/>
              </a:tblGrid>
              <a:tr h="855980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默认。定义标准的文本。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56615">
                <a:tc>
                  <a:txBody>
                    <a:bodyPr/>
                    <a:p>
                      <a:pPr fontAlgn="t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underline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定义文本下的一条线。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55980">
                <a:tc>
                  <a:txBody>
                    <a:bodyPr/>
                    <a:p>
                      <a:pPr fontAlgn="t"/>
                      <a:r>
                        <a:rPr lang="en-US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overline</a:t>
                      </a:r>
                      <a:endParaRPr lang="en-US" sz="18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定义文本上的一条线。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55980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line-through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定义穿过文本下的一条线。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text-indent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属性规定文本块中首行文本的缩进。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0135" y="2720975"/>
          <a:ext cx="9397365" cy="2547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6560"/>
                <a:gridCol w="6440805"/>
              </a:tblGrid>
              <a:tr h="848995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49630">
                <a:tc>
                  <a:txBody>
                    <a:bodyPr/>
                    <a:p>
                      <a:pPr fontAlgn="t"/>
                      <a:r>
                        <a:rPr lang="en-US" sz="180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1800" i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定义固定的缩进。默认值：</a:t>
                      </a:r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48995">
                <a:tc>
                  <a:txBody>
                    <a:bodyPr/>
                    <a:p>
                      <a:pPr fontAlgn="t"/>
                      <a:r>
                        <a:rPr lang="en-US" altLang="zh-CN" sz="18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80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定义基于父元素宽度的百分比的缩进。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7725"/>
            <a:ext cx="10515600" cy="6273800"/>
          </a:xfrm>
        </p:spPr>
        <p:txBody>
          <a:bodyPr>
            <a:noAutofit/>
          </a:bodyPr>
          <a:p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text-transform 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属性控制文本的大小写。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54430" y="2200275"/>
          <a:ext cx="10187940" cy="3964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5480"/>
                <a:gridCol w="6982460"/>
              </a:tblGrid>
              <a:tr h="793115"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79311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默认。定义带有小写字母和大写字母的标准的文本。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92480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capitalize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文本中的每个单词以大写字母开头。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9311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uppercase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定义仅有大写字母。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9311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lowercase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定义无大写字母，仅有小写字母。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1593853" y="1987553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080686" y="2999319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2461685" y="3111502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211920" y="2554819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1737786" y="2131486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67" name="矩形 69"/>
          <p:cNvSpPr/>
          <p:nvPr>
            <p:custDataLst>
              <p:tags r:id="rId6"/>
            </p:custDataLst>
          </p:nvPr>
        </p:nvSpPr>
        <p:spPr>
          <a:xfrm>
            <a:off x="3888320" y="1833035"/>
            <a:ext cx="7105649" cy="19790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CSS控制字体：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 bwMode="auto">
          <a:xfrm>
            <a:off x="1593853" y="4229102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080686" y="5240868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6" name="Freeform 91"/>
          <p:cNvSpPr/>
          <p:nvPr>
            <p:custDataLst>
              <p:tags r:id="rId9"/>
            </p:custDataLst>
          </p:nvPr>
        </p:nvSpPr>
        <p:spPr bwMode="auto">
          <a:xfrm>
            <a:off x="2461685" y="5353051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7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2211920" y="4796367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 bwMode="auto">
          <a:xfrm>
            <a:off x="1737786" y="4373035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73" name="矩形 17"/>
          <p:cNvSpPr/>
          <p:nvPr>
            <p:custDataLst>
              <p:tags r:id="rId12"/>
            </p:custDataLst>
          </p:nvPr>
        </p:nvSpPr>
        <p:spPr>
          <a:xfrm>
            <a:off x="3888320" y="4074585"/>
            <a:ext cx="7105649" cy="19790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92500" lnSpcReduction="20000"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+mn-ea"/>
                <a:cs typeface="+mn-ea"/>
              </a:rPr>
              <a:t>CSS 字体属性定义文本的字体系列、大小、加粗、风格（如斜体）和变形（如小型大写字母）。</a:t>
            </a:r>
            <a:endParaRPr lang="en-US" altLang="zh-CN" sz="3200" dirty="0" err="1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5374" name="标题 1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css控制字体</a:t>
            </a:r>
            <a:endParaRPr lang="en-US" altLang="zh-CN" smtClean="0"/>
          </a:p>
        </p:txBody>
      </p:sp>
    </p:spTree>
    <p:custDataLst>
      <p:tags r:id="rId1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控制字体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40105" y="1294765"/>
          <a:ext cx="10874375" cy="5043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8140"/>
                <a:gridCol w="5436235"/>
              </a:tblGrid>
              <a:tr h="876300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76935">
                <a:tc>
                  <a:txBody>
                    <a:bodyPr/>
                    <a:p>
                      <a:pPr fontAlgn="t"/>
                      <a:r>
                        <a:rPr lang="en-US" sz="18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  <a:endParaRPr lang="en-US" sz="18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设置字体系列。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76300">
                <a:tc>
                  <a:txBody>
                    <a:bodyPr/>
                    <a:p>
                      <a:pPr fontAlgn="t"/>
                      <a:r>
                        <a:rPr lang="en-US" sz="18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  <a:endParaRPr lang="en-US" sz="18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设置字体的尺寸。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193165">
                <a:tc>
                  <a:txBody>
                    <a:bodyPr/>
                    <a:p>
                      <a:pPr fontAlgn="t"/>
                      <a:r>
                        <a:rPr lang="en-US" sz="18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  <a:endParaRPr lang="en-US" sz="18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设置字体的风格。（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（标准字体）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/italic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（斜体）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/oblique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（倾斜字体样式））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221105">
                <a:tc>
                  <a:txBody>
                    <a:bodyPr/>
                    <a:p>
                      <a:pPr fontAlgn="t"/>
                      <a:r>
                        <a:rPr lang="en-US" sz="18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  <a:endParaRPr lang="en-US" sz="18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设置文本的粗细。（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100-900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1593853" y="1987553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080686" y="2999319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2461685" y="3111502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211920" y="2554819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1737786" y="2131486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67" name="矩形 69"/>
          <p:cNvSpPr/>
          <p:nvPr>
            <p:custDataLst>
              <p:tags r:id="rId6"/>
            </p:custDataLst>
          </p:nvPr>
        </p:nvSpPr>
        <p:spPr>
          <a:xfrm>
            <a:off x="3888320" y="1833035"/>
            <a:ext cx="7105649" cy="19790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CSS控制表格样式：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 bwMode="auto">
          <a:xfrm>
            <a:off x="1593853" y="4229102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080686" y="5240868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6" name="Freeform 91"/>
          <p:cNvSpPr/>
          <p:nvPr>
            <p:custDataLst>
              <p:tags r:id="rId9"/>
            </p:custDataLst>
          </p:nvPr>
        </p:nvSpPr>
        <p:spPr bwMode="auto">
          <a:xfrm>
            <a:off x="2461685" y="5353051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7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2211920" y="4796367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 bwMode="auto">
          <a:xfrm>
            <a:off x="1737786" y="4373035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73" name="矩形 17"/>
          <p:cNvSpPr/>
          <p:nvPr>
            <p:custDataLst>
              <p:tags r:id="rId12"/>
            </p:custDataLst>
          </p:nvPr>
        </p:nvSpPr>
        <p:spPr>
          <a:xfrm>
            <a:off x="3888320" y="4074585"/>
            <a:ext cx="7105649" cy="19790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+mn-ea"/>
                <a:cs typeface="+mn-ea"/>
              </a:rPr>
              <a:t>CSS 表格属性可以极大的改善表格的外观，如表格边框、高度与宽度等。</a:t>
            </a:r>
            <a:endParaRPr lang="en-US" altLang="zh-CN" sz="3200" dirty="0" err="1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5374" name="标题 1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css控制表格样式</a:t>
            </a:r>
            <a:endParaRPr lang="en-US" altLang="zh-CN" smtClean="0"/>
          </a:p>
        </p:txBody>
      </p:sp>
    </p:spTree>
    <p:custDataLst>
      <p:tags r:id="rId1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控制表格样式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92225"/>
          <a:ext cx="10515600" cy="50082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71770"/>
                <a:gridCol w="5243830"/>
              </a:tblGrid>
              <a:tr h="713105"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71374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表格边框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105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border-collapse = "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collapse 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折叠边框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74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表格的宽度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2771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表格的高度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74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表格文本对齐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105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表格内边距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9787" y="47625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dirty="0"/>
              <a:t>六项精进</a:t>
            </a:r>
            <a:endParaRPr lang="zh-CN" altLang="en-US" dirty="0"/>
          </a:p>
        </p:txBody>
      </p:sp>
      <p:pic>
        <p:nvPicPr>
          <p:cNvPr id="6" name="图片占位符 4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1937" r="11937"/>
          <a:stretch>
            <a:fillRect/>
          </a:stretch>
        </p:blipFill>
        <p:spPr>
          <a:xfrm>
            <a:off x="5183188" y="1473393"/>
            <a:ext cx="6170400" cy="3371215"/>
          </a:xfrm>
          <a:prstGeom prst="rect">
            <a:avLst/>
          </a:prstGeom>
        </p:spPr>
      </p:pic>
      <p:sp>
        <p:nvSpPr>
          <p:cNvPr id="7" name="文本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dirty="0"/>
              <a:t>1 .</a:t>
            </a:r>
            <a:r>
              <a:rPr lang="zh-CN" altLang="en-US" dirty="0"/>
              <a:t>付出不亚于任何人的努力</a:t>
            </a:r>
            <a:endParaRPr lang="zh-CN" altLang="en-US" dirty="0"/>
          </a:p>
          <a:p>
            <a:r>
              <a:rPr lang="en-US" altLang="zh-CN" dirty="0"/>
              <a:t>2 .</a:t>
            </a:r>
            <a:r>
              <a:rPr lang="zh-CN" altLang="en-US" dirty="0"/>
              <a:t>谦虚戒骄</a:t>
            </a:r>
            <a:endParaRPr lang="zh-CN" altLang="en-US" dirty="0"/>
          </a:p>
          <a:p>
            <a:r>
              <a:rPr lang="en-US" altLang="zh-CN" dirty="0"/>
              <a:t>3 .</a:t>
            </a:r>
            <a:r>
              <a:rPr lang="zh-CN" altLang="en-US" dirty="0"/>
              <a:t>天天反省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积善行思利他</a:t>
            </a:r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活着就要感谢</a:t>
            </a:r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不要有感性的烦恼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基础语法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091430"/>
          </a:xfrm>
        </p:spPr>
        <p:txBody>
          <a:bodyPr>
            <a:normAutofit fontScale="70000"/>
          </a:bodyPr>
          <a:p>
            <a:pPr lvl="0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规则由两个主要的部分构成：选择器以及一条或多条声明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选择器通常是您需要改变样式的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每条声明由一个属性和一个值组成。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属性（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property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）是您希望设置的样式属性（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 attribute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）。每个属性有一个值。属性和值被冒号分开。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1776730"/>
            <a:ext cx="5541010" cy="156019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关于颜色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303655"/>
            <a:ext cx="11249025" cy="5351145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在网页设计制作过程中我们会用到大量的颜色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那么颜色怎么来表示呢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?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1" eaLnBrk="1" hangingPunct="1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常用的表示颜色的有以下几种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① 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英文单词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  p{color:red;background:pink;}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② 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十六进制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 p{background:#ff00dd;}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为节约字符我们可以这样写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p{#f0d;}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③rgb rgb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是三原色红绿蓝通过三色可以调出其他颜色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:p{background:rgb(136,144,30);}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④hsl 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色调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饱和度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亮度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 p{background:hsl(256,20%,40%);}  ie9+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935" y="1151890"/>
            <a:ext cx="110128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lvl="0" algn="l" eaLnBrk="1" hangingPunct="1"/>
            <a:r>
              <a:rPr lang="en-US" altLang="zh-CN" dirty="0" smtClean="0"/>
              <a:t>多重声明</a:t>
            </a:r>
            <a:endParaRPr lang="en-US" altLang="zh-CN" dirty="0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0" lvl="0" indent="0" eaLnBrk="1" hangingPunct="1">
              <a:lnSpc>
                <a:spcPct val="150000"/>
              </a:lnSpc>
              <a:buNone/>
            </a:pPr>
            <a:br>
              <a:rPr lang="en-US" altLang="zh-CN" dirty="0" err="1" smtClean="0"/>
            </a:br>
            <a:r>
              <a:rPr lang="en-US" altLang="zh-CN" dirty="0" err="1" smtClean="0"/>
              <a:t>    多重声明：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如果要定义不止一个声明，则需要用分号将每个声明分开，最后一条规则是不需要加分号的，因为分号在英语中是一个分隔符号，不是结束符号。然而，大多数有经验的设计师会在每条声明的末尾都加上分号，这么做的好处是，当你从现有的规则中增减声明时，会尽可能地减少出错的可能性。如下例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p {text-align:center; color:red;} 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marL="342900" lvl="0" indent="-342900" algn="l" eaLnBrk="1" hangingPunct="1"/>
            <a:r>
              <a:rPr lang="en-US" altLang="zh-CN" dirty="0" smtClean="0"/>
              <a:t>css语法</a:t>
            </a:r>
            <a:endParaRPr lang="en-US" altLang="zh-CN" dirty="0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5610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SzPct val="105000"/>
              <a:buNone/>
            </a:pPr>
            <a:endParaRPr lang="en-US" altLang="zh-CN" dirty="0" err="1" smtClean="0"/>
          </a:p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SzPct val="105000"/>
              <a:buNone/>
            </a:pPr>
            <a:endParaRPr lang="en-US" altLang="zh-CN" dirty="0" err="1" smtClean="0"/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dirty="0" err="1" smtClean="0"/>
              <a:t>空格和大小写</a:t>
            </a:r>
            <a:endParaRPr lang="en-US" altLang="zh-CN" dirty="0" err="1" smtClean="0"/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dirty="0" err="1" smtClean="0"/>
              <a:t>大多数样式表包含不止一条规则，而大多数规则包含不止一个声明。多重声明和空格的使用使得样式表更容易被编辑：</a:t>
            </a:r>
            <a:endParaRPr lang="en-US" altLang="zh-CN" dirty="0" err="1" smtClean="0"/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dirty="0" err="1" smtClean="0"/>
              <a:t>body { color: #000; background: #fff;margin: 0; padding: 0;font-family: 微软雅黑, Palatino, serif;}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4"/>
          <p:cNvPicPr/>
          <p:nvPr>
            <p:custDataLst>
              <p:tags r:id="rId1"/>
            </p:custDataLst>
          </p:nvPr>
        </p:nvPicPr>
        <p:blipFill rotWithShape="1">
          <a:blip r:embed="rId2"/>
          <a:srcRect t="3188" b="9703"/>
          <a:stretch>
            <a:fillRect/>
          </a:stretch>
        </p:blipFill>
        <p:spPr>
          <a:xfrm>
            <a:off x="1554480" y="1691640"/>
            <a:ext cx="8886825" cy="39960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342900" lvl="0" indent="-342900" algn="l" eaLnBrk="1" hangingPunct="1"/>
            <a:r>
              <a:rPr lang="en-US" altLang="zh-CN" sz="3600" dirty="0" smtClean="0">
                <a:latin typeface="Arial" panose="020B0604020202020204" pitchFamily="34" charset="0"/>
                <a:ea typeface="+mn-ea"/>
                <a:cs typeface="+mn-ea"/>
              </a:rPr>
              <a:t>css基本选择器</a:t>
            </a:r>
            <a:endParaRPr lang="en-US" altLang="zh-CN" sz="3600" dirty="0" smtClean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554600" y="6142412"/>
            <a:ext cx="9082800" cy="5976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1400" dirty="0">
                <a:latin typeface="Arial" panose="020B0604020202020204" pitchFamily="34" charset="0"/>
                <a:ea typeface="黑体" panose="02010609060101010101" charset="-122"/>
                <a:cs typeface="+mn-ea"/>
              </a:rPr>
              <a:t> </a:t>
            </a:r>
            <a:endParaRPr lang="en-US" altLang="zh-CN" sz="1400" dirty="0"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通配选择器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通配选择器用来表示选择所有的元素,当然也可以用来,表示某个元素下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面的所有元素.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例: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*{margin:0;padding:0;}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.dome *{background:black;}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元素选择器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 元素选择器是css选择器中最常见也是最基本的选择器.文档元素包括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html,div,p等.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例: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div{width:500px;height:300px;background:red;}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*i*2"/>
  <p:tag name="KSO_WM_TEMPLATE_CATEGORY" val="custom"/>
  <p:tag name="KSO_WM_TEMPLATE_INDEX" val="16022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8*l_i*1_5"/>
  <p:tag name="KSO_WM_UNIT_CLEAR" val="1"/>
  <p:tag name="KSO_WM_UNIT_LAYERLEVEL" val="1_1"/>
  <p:tag name="KSO_WM_DIAGRAM_GROUP_CODE" val="l1-2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1"/>
  <p:tag name="KSO_WM_UNIT_ID" val="custom160225_18*l_i*1_11"/>
  <p:tag name="KSO_WM_UNIT_CLEAR" val="1"/>
  <p:tag name="KSO_WM_UNIT_LAYERLEVEL" val="1_1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2"/>
  <p:tag name="KSO_WM_UNIT_ID" val="custom160225_18*l_i*1_12"/>
  <p:tag name="KSO_WM_UNIT_CLEAR" val="1"/>
  <p:tag name="KSO_WM_UNIT_LAYERLEVEL" val="1_1"/>
  <p:tag name="KSO_WM_DIAGRAM_GROUP_CODE" val="l1-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3"/>
  <p:tag name="KSO_WM_UNIT_ID" val="custom160225_18*l_i*1_13"/>
  <p:tag name="KSO_WM_UNIT_CLEAR" val="1"/>
  <p:tag name="KSO_WM_UNIT_LAYERLEVEL" val="1_1"/>
  <p:tag name="KSO_WM_DIAGRAM_GROUP_CODE" val="l1-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4"/>
  <p:tag name="KSO_WM_UNIT_ID" val="custom160225_18*l_i*1_14"/>
  <p:tag name="KSO_WM_UNIT_CLEAR" val="1"/>
  <p:tag name="KSO_WM_UNIT_LAYERLEVEL" val="1_1"/>
  <p:tag name="KSO_WM_DIAGRAM_GROUP_CODE" val="l1-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5"/>
  <p:tag name="KSO_WM_UNIT_ID" val="custom160225_18*l_i*1_15"/>
  <p:tag name="KSO_WM_UNIT_CLEAR" val="1"/>
  <p:tag name="KSO_WM_UNIT_LAYERLEVEL" val="1_1"/>
  <p:tag name="KSO_WM_DIAGRAM_GROUP_CODE" val="l1-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3_1"/>
  <p:tag name="KSO_WM_UNIT_ID" val="custom160225_18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6"/>
  <p:tag name="KSO_WM_UNIT_ID" val="custom160225_18*l_i*1_16"/>
  <p:tag name="KSO_WM_UNIT_CLEAR" val="1"/>
  <p:tag name="KSO_WM_UNIT_LAYERLEVEL" val="1_1"/>
  <p:tag name="KSO_WM_DIAGRAM_GROUP_CODE" val="l1-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7"/>
  <p:tag name="KSO_WM_UNIT_ID" val="custom160225_18*l_i*1_17"/>
  <p:tag name="KSO_WM_UNIT_CLEAR" val="1"/>
  <p:tag name="KSO_WM_UNIT_LAYERLEVEL" val="1_1"/>
  <p:tag name="KSO_WM_DIAGRAM_GROUP_CODE" val="l1-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8"/>
  <p:tag name="KSO_WM_UNIT_ID" val="custom160225_18*l_i*1_18"/>
  <p:tag name="KSO_WM_UNIT_CLEAR" val="1"/>
  <p:tag name="KSO_WM_UNIT_LAYERLEVEL" val="1_1"/>
  <p:tag name="KSO_WM_DIAGRAM_GROUP_CODE" val="l1-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9"/>
  <p:tag name="KSO_WM_UNIT_ID" val="custom160225_18*l_i*1_19"/>
  <p:tag name="KSO_WM_UNIT_CLEAR" val="1"/>
  <p:tag name="KSO_WM_UNIT_LAYERLEVEL" val="1_1"/>
  <p:tag name="KSO_WM_DIAGRAM_GROUP_CODE" val="l1-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0"/>
  <p:tag name="KSO_WM_UNIT_ID" val="custom160225_18*l_i*1_20"/>
  <p:tag name="KSO_WM_UNIT_CLEAR" val="1"/>
  <p:tag name="KSO_WM_UNIT_LAYERLEVEL" val="1_1"/>
  <p:tag name="KSO_WM_DIAGRAM_GROUP_CODE" val="l1-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4_1"/>
  <p:tag name="KSO_WM_UNIT_ID" val="custom160225_18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8"/>
  <p:tag name="KSO_WM_SLIDE_INDEX" val="18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1*187"/>
  <p:tag name="KSO_WM_SLIDE_SIZE" val="935*267"/>
  <p:tag name="KSO_WM_DIAGRAM_GROUP_CODE" val="l1-2"/>
</p:tagLst>
</file>

<file path=ppt/tags/tag114.xml><?xml version="1.0" encoding="utf-8"?>
<p:tagLst xmlns:p="http://schemas.openxmlformats.org/presentationml/2006/main">
  <p:tag name="KSO_WM_TEMPLATE_CATEGORY" val="custom"/>
  <p:tag name="KSO_WM_TEMPLATE_INDEX" val="160225"/>
</p:tagLst>
</file>

<file path=ppt/tags/tag115.xml><?xml version="1.0" encoding="utf-8"?>
<p:tagLst xmlns:p="http://schemas.openxmlformats.org/presentationml/2006/main">
  <p:tag name="KSO_WM_TEMPLATE_CATEGORY" val="custom"/>
  <p:tag name="KSO_WM_TEMPLATE_INDEX" val="160225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8*l_i*1_6"/>
  <p:tag name="KSO_WM_UNIT_CLEAR" val="1"/>
  <p:tag name="KSO_WM_UNIT_LAYERLEVEL" val="1_1"/>
  <p:tag name="KSO_WM_DIAGRAM_GROUP_CODE" val="l1-2"/>
</p:tagLst>
</file>

<file path=ppt/tags/tag120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121.xml><?xml version="1.0" encoding="utf-8"?>
<p:tagLst xmlns:p="http://schemas.openxmlformats.org/presentationml/2006/main">
  <p:tag name="KSO_WM_TEMPLATE_CATEGORY" val="custom"/>
  <p:tag name="KSO_WM_TEMPLATE_INDEX" val="160225"/>
</p:tagLst>
</file>

<file path=ppt/tags/tag122.xml><?xml version="1.0" encoding="utf-8"?>
<p:tagLst xmlns:p="http://schemas.openxmlformats.org/presentationml/2006/main">
  <p:tag name="KSO_WM_TEMPLATE_CATEGORY" val="custom"/>
  <p:tag name="KSO_WM_TEMPLATE_INDEX" val="160225"/>
</p:tagLst>
</file>

<file path=ppt/tags/tag123.xml><?xml version="1.0" encoding="utf-8"?>
<p:tagLst xmlns:p="http://schemas.openxmlformats.org/presentationml/2006/main">
  <p:tag name="KSO_WM_TEMPLATE_CATEGORY" val="custom"/>
  <p:tag name="KSO_WM_TEMPLATE_INDEX" val="160225"/>
</p:tagLst>
</file>

<file path=ppt/tags/tag124.xml><?xml version="1.0" encoding="utf-8"?>
<p:tagLst xmlns:p="http://schemas.openxmlformats.org/presentationml/2006/main">
  <p:tag name="KSO_WM_TEMPLATE_CATEGORY" val="custom"/>
  <p:tag name="KSO_WM_TEMPLATE_INDEX" val="160225"/>
</p:tagLst>
</file>

<file path=ppt/tags/tag125.xml><?xml version="1.0" encoding="utf-8"?>
<p:tagLst xmlns:p="http://schemas.openxmlformats.org/presentationml/2006/main">
  <p:tag name="KSO_WM_TEMPLATE_CATEGORY" val="custom"/>
  <p:tag name="KSO_WM_TEMPLATE_INDEX" val="160225"/>
</p:tagLst>
</file>

<file path=ppt/tags/tag126.xml><?xml version="1.0" encoding="utf-8"?>
<p:tagLst xmlns:p="http://schemas.openxmlformats.org/presentationml/2006/main">
  <p:tag name="KSO_WM_TEMPLATE_CATEGORY" val="custom"/>
  <p:tag name="KSO_WM_TEMPLATE_INDEX" val="160225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6*l_i*1_1"/>
  <p:tag name="KSO_WM_UNIT_CLEAR" val="1"/>
  <p:tag name="KSO_WM_UNIT_LAYERLEVEL" val="1_1"/>
  <p:tag name="KSO_WM_DIAGRAM_GROUP_CODE" val="l1-2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6*l_i*1_2"/>
  <p:tag name="KSO_WM_UNIT_CLEAR" val="1"/>
  <p:tag name="KSO_WM_UNIT_LAYERLEVEL" val="1_1"/>
  <p:tag name="KSO_WM_DIAGRAM_GROUP_CODE" val="l1-2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6*l_i*1_3"/>
  <p:tag name="KSO_WM_UNIT_CLEAR" val="1"/>
  <p:tag name="KSO_WM_UNIT_LAYERLEVEL" val="1_1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8*l_i*1_7"/>
  <p:tag name="KSO_WM_UNIT_CLEAR" val="1"/>
  <p:tag name="KSO_WM_UNIT_LAYERLEVEL" val="1_1"/>
  <p:tag name="KSO_WM_DIAGRAM_GROUP_CODE" val="l1-2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6*l_i*1_4"/>
  <p:tag name="KSO_WM_UNIT_CLEAR" val="1"/>
  <p:tag name="KSO_WM_UNIT_LAYERLEVEL" val="1_1"/>
  <p:tag name="KSO_WM_DIAGRAM_GROUP_CODE" val="l1-2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6*l_i*1_5"/>
  <p:tag name="KSO_WM_UNIT_CLEAR" val="1"/>
  <p:tag name="KSO_WM_UNIT_LAYERLEVEL" val="1_1"/>
  <p:tag name="KSO_WM_DIAGRAM_GROUP_CODE" val="l1-2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6*l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6*l_i*1_6"/>
  <p:tag name="KSO_WM_UNIT_CLEAR" val="1"/>
  <p:tag name="KSO_WM_UNIT_LAYERLEVEL" val="1_1"/>
  <p:tag name="KSO_WM_DIAGRAM_GROUP_CODE" val="l1-2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6*l_i*1_7"/>
  <p:tag name="KSO_WM_UNIT_CLEAR" val="1"/>
  <p:tag name="KSO_WM_UNIT_LAYERLEVEL" val="1_1"/>
  <p:tag name="KSO_WM_DIAGRAM_GROUP_CODE" val="l1-2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6*l_i*1_8"/>
  <p:tag name="KSO_WM_UNIT_CLEAR" val="1"/>
  <p:tag name="KSO_WM_UNIT_LAYERLEVEL" val="1_1"/>
  <p:tag name="KSO_WM_DIAGRAM_GROUP_CODE" val="l1-2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6*l_i*1_9"/>
  <p:tag name="KSO_WM_UNIT_CLEAR" val="1"/>
  <p:tag name="KSO_WM_UNIT_LAYERLEVEL" val="1_1"/>
  <p:tag name="KSO_WM_DIAGRAM_GROUP_CODE" val="l1-2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6*l_i*1_10"/>
  <p:tag name="KSO_WM_UNIT_CLEAR" val="1"/>
  <p:tag name="KSO_WM_UNIT_LAYERLEVEL" val="1_1"/>
  <p:tag name="KSO_WM_DIAGRAM_GROUP_CODE" val="l1-2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6*l_h_f*1_2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6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8*l_i*1_8"/>
  <p:tag name="KSO_WM_UNIT_CLEAR" val="1"/>
  <p:tag name="KSO_WM_UNIT_LAYERLEVEL" val="1_1"/>
  <p:tag name="KSO_WM_DIAGRAM_GROUP_CODE" val="l1-2"/>
</p:tagLst>
</file>

<file path=ppt/tags/tag140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6"/>
  <p:tag name="KSO_WM_SLIDE_INDEX" val="1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6*144"/>
  <p:tag name="KSO_WM_SLIDE_SIZE" val="739*333"/>
  <p:tag name="KSO_WM_DIAGRAM_GROUP_CODE" val="l1-2"/>
</p:tagLst>
</file>

<file path=ppt/tags/tag141.xml><?xml version="1.0" encoding="utf-8"?>
<p:tagLst xmlns:p="http://schemas.openxmlformats.org/presentationml/2006/main">
  <p:tag name="KSO_WM_TEMPLATE_CATEGORY" val="custom"/>
  <p:tag name="KSO_WM_TEMPLATE_INDEX" val="160225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6*l_i*1_1"/>
  <p:tag name="KSO_WM_UNIT_CLEAR" val="1"/>
  <p:tag name="KSO_WM_UNIT_LAYERLEVEL" val="1_1"/>
  <p:tag name="KSO_WM_DIAGRAM_GROUP_CODE" val="l1-2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6*l_i*1_2"/>
  <p:tag name="KSO_WM_UNIT_CLEAR" val="1"/>
  <p:tag name="KSO_WM_UNIT_LAYERLEVEL" val="1_1"/>
  <p:tag name="KSO_WM_DIAGRAM_GROUP_CODE" val="l1-2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6*l_i*1_3"/>
  <p:tag name="KSO_WM_UNIT_CLEAR" val="1"/>
  <p:tag name="KSO_WM_UNIT_LAYERLEVEL" val="1_1"/>
  <p:tag name="KSO_WM_DIAGRAM_GROUP_CODE" val="l1-2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6*l_i*1_4"/>
  <p:tag name="KSO_WM_UNIT_CLEAR" val="1"/>
  <p:tag name="KSO_WM_UNIT_LAYERLEVEL" val="1_1"/>
  <p:tag name="KSO_WM_DIAGRAM_GROUP_CODE" val="l1-2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6*l_i*1_5"/>
  <p:tag name="KSO_WM_UNIT_CLEAR" val="1"/>
  <p:tag name="KSO_WM_UNIT_LAYERLEVEL" val="1_1"/>
  <p:tag name="KSO_WM_DIAGRAM_GROUP_CODE" val="l1-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6*l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6*l_i*1_6"/>
  <p:tag name="KSO_WM_UNIT_CLEAR" val="1"/>
  <p:tag name="KSO_WM_UNIT_LAYERLEVEL" val="1_1"/>
  <p:tag name="KSO_WM_DIAGRAM_GROUP_CODE" val="l1-2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6*l_i*1_7"/>
  <p:tag name="KSO_WM_UNIT_CLEAR" val="1"/>
  <p:tag name="KSO_WM_UNIT_LAYERLEVEL" val="1_1"/>
  <p:tag name="KSO_WM_DIAGRAM_GROUP_CODE" val="l1-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8*l_i*1_9"/>
  <p:tag name="KSO_WM_UNIT_CLEAR" val="1"/>
  <p:tag name="KSO_WM_UNIT_LAYERLEVEL" val="1_1"/>
  <p:tag name="KSO_WM_DIAGRAM_GROUP_CODE" val="l1-2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6*l_i*1_8"/>
  <p:tag name="KSO_WM_UNIT_CLEAR" val="1"/>
  <p:tag name="KSO_WM_UNIT_LAYERLEVEL" val="1_1"/>
  <p:tag name="KSO_WM_DIAGRAM_GROUP_CODE" val="l1-2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6*l_i*1_9"/>
  <p:tag name="KSO_WM_UNIT_CLEAR" val="1"/>
  <p:tag name="KSO_WM_UNIT_LAYERLEVEL" val="1_1"/>
  <p:tag name="KSO_WM_DIAGRAM_GROUP_CODE" val="l1-2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6*l_i*1_10"/>
  <p:tag name="KSO_WM_UNIT_CLEAR" val="1"/>
  <p:tag name="KSO_WM_UNIT_LAYERLEVEL" val="1_1"/>
  <p:tag name="KSO_WM_DIAGRAM_GROUP_CODE" val="l1-2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6*l_h_f*1_2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6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5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6"/>
  <p:tag name="KSO_WM_SLIDE_INDEX" val="1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6*144"/>
  <p:tag name="KSO_WM_SLIDE_SIZE" val="739*333"/>
  <p:tag name="KSO_WM_DIAGRAM_GROUP_CODE" val="l1-2"/>
</p:tagLst>
</file>

<file path=ppt/tags/tag156.xml><?xml version="1.0" encoding="utf-8"?>
<p:tagLst xmlns:p="http://schemas.openxmlformats.org/presentationml/2006/main">
  <p:tag name="KSO_WM_TEMPLATE_CATEGORY" val="custom"/>
  <p:tag name="KSO_WM_TEMPLATE_INDEX" val="160225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d"/>
  <p:tag name="KSO_WM_UNIT_INDEX" val="1"/>
  <p:tag name="KSO_WM_UNIT_ID" val="custom160225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8*l_i*1_10"/>
  <p:tag name="KSO_WM_UNIT_CLEAR" val="1"/>
  <p:tag name="KSO_WM_UNIT_LAYERLEVEL" val="1_1"/>
  <p:tag name="KSO_WM_DIAGRAM_GROUP_CODE" val="l1-2"/>
</p:tagLst>
</file>

<file path=ppt/tags/tag160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1"/>
  <p:tag name="KSO_WM_UNIT_ID" val="custom160225_18*l_i*1_11"/>
  <p:tag name="KSO_WM_UNIT_CLEAR" val="1"/>
  <p:tag name="KSO_WM_UNIT_LAYERLEVEL" val="1_1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2"/>
  <p:tag name="KSO_WM_UNIT_ID" val="custom160225_18*l_i*1_12"/>
  <p:tag name="KSO_WM_UNIT_CLEAR" val="1"/>
  <p:tag name="KSO_WM_UNIT_LAYERLEVEL" val="1_1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*i*3"/>
  <p:tag name="KSO_WM_TEMPLATE_CATEGORY" val="custom"/>
  <p:tag name="KSO_WM_TEMPLATE_INDEX" val="16022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3"/>
  <p:tag name="KSO_WM_UNIT_ID" val="custom160225_18*l_i*1_13"/>
  <p:tag name="KSO_WM_UNIT_CLEAR" val="1"/>
  <p:tag name="KSO_WM_UNIT_LAYERLEVEL" val="1_1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4"/>
  <p:tag name="KSO_WM_UNIT_ID" val="custom160225_18*l_i*1_14"/>
  <p:tag name="KSO_WM_UNIT_CLEAR" val="1"/>
  <p:tag name="KSO_WM_UNIT_LAYERLEVEL" val="1_1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5"/>
  <p:tag name="KSO_WM_UNIT_ID" val="custom160225_18*l_i*1_15"/>
  <p:tag name="KSO_WM_UNIT_CLEAR" val="1"/>
  <p:tag name="KSO_WM_UNIT_LAYERLEVEL" val="1_1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3_1"/>
  <p:tag name="KSO_WM_UNIT_ID" val="custom160225_18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6"/>
  <p:tag name="KSO_WM_UNIT_ID" val="custom160225_18*l_i*1_16"/>
  <p:tag name="KSO_WM_UNIT_CLEAR" val="1"/>
  <p:tag name="KSO_WM_UNIT_LAYERLEVEL" val="1_1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7"/>
  <p:tag name="KSO_WM_UNIT_ID" val="custom160225_18*l_i*1_17"/>
  <p:tag name="KSO_WM_UNIT_CLEAR" val="1"/>
  <p:tag name="KSO_WM_UNIT_LAYERLEVEL" val="1_1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8"/>
  <p:tag name="KSO_WM_UNIT_ID" val="custom160225_18*l_i*1_18"/>
  <p:tag name="KSO_WM_UNIT_CLEAR" val="1"/>
  <p:tag name="KSO_WM_UNIT_LAYERLEVEL" val="1_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9"/>
  <p:tag name="KSO_WM_UNIT_ID" val="custom160225_18*l_i*1_19"/>
  <p:tag name="KSO_WM_UNIT_CLEAR" val="1"/>
  <p:tag name="KSO_WM_UNIT_LAYERLEVEL" val="1_1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0"/>
  <p:tag name="KSO_WM_UNIT_ID" val="custom160225_18*l_i*1_20"/>
  <p:tag name="KSO_WM_UNIT_CLEAR" val="1"/>
  <p:tag name="KSO_WM_UNIT_LAYERLEVEL" val="1_1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4_1"/>
  <p:tag name="KSO_WM_UNIT_ID" val="custom160225_18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8"/>
  <p:tag name="KSO_WM_SLIDE_INDEX" val="18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1*187"/>
  <p:tag name="KSO_WM_SLIDE_SIZE" val="935*267"/>
  <p:tag name="KSO_WM_DIAGRAM_GROUP_CODE" val="l1-2"/>
</p:tagLst>
</file>

<file path=ppt/tags/tag32.xml><?xml version="1.0" encoding="utf-8"?>
<p:tagLst xmlns:p="http://schemas.openxmlformats.org/presentationml/2006/main">
  <p:tag name="KSO_WM_TEMPLATE_CATEGORY" val="custom"/>
  <p:tag name="KSO_WM_TEMPLATE_INDEX" val="160225"/>
</p:tagLst>
</file>

<file path=ppt/tags/tag33.xml><?xml version="1.0" encoding="utf-8"?>
<p:tagLst xmlns:p="http://schemas.openxmlformats.org/presentationml/2006/main">
  <p:tag name="KSO_WM_TEMPLATE_CATEGORY" val="custom"/>
  <p:tag name="KSO_WM_TEMPLATE_INDEX" val="16022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b"/>
  <p:tag name="KSO_WM_UNIT_INDEX" val="1"/>
  <p:tag name="KSO_WM_UNIT_ID" val="custom16022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d"/>
  <p:tag name="KSO_WM_UNIT_INDEX" val="1"/>
  <p:tag name="KSO_WM_UNIT_ID" val="custom160225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5*f*1"/>
  <p:tag name="KSO_WM_UNIT_CLEAR" val="1"/>
  <p:tag name="KSO_WM_UNIT_LAYERLEVEL" val="1"/>
  <p:tag name="KSO_WM_UNIT_VALUE" val="29"/>
  <p:tag name="KSO_WM_UNIT_HIGHLIGHT" val="0"/>
  <p:tag name="KSO_WM_UNIT_COMPATIBLE" val="0"/>
  <p:tag name="KSO_WM_UNIT_PRESET_TEXT_INDEX" val="4"/>
  <p:tag name="KSO_WM_UNIT_PRESET_TEXT_LEN" val="57"/>
</p:tagLst>
</file>

<file path=ppt/tags/tag4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5.xml><?xml version="1.0" encoding="utf-8"?>
<p:tagLst xmlns:p="http://schemas.openxmlformats.org/presentationml/2006/main">
  <p:tag name="KSO_WM_TEMPLATE_CATEGORY" val="custom"/>
  <p:tag name="KSO_WM_TEMPLATE_INDEX" val="160225"/>
  <p:tag name="KSO_WM_TEMPLATE_THUMBS_INDEX" val="1、4、8、9、10、14、21、23、24、25"/>
  <p:tag name="KSO_WM_TAG_VERSION" val="1.0"/>
  <p:tag name="KSO_WM_SLIDE_ID" val="custom16022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7*l_i*1_1"/>
  <p:tag name="KSO_WM_UNIT_CLEAR" val="1"/>
  <p:tag name="KSO_WM_UNIT_LAYERLEVEL" val="1_1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7*l_i*1_2"/>
  <p:tag name="KSO_WM_UNIT_CLEAR" val="1"/>
  <p:tag name="KSO_WM_UNIT_LAYERLEVEL" val="1_1"/>
  <p:tag name="KSO_WM_DIAGRAM_GROUP_CODE" val="l1-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8*l_i*1_1"/>
  <p:tag name="KSO_WM_UNIT_CLEAR" val="1"/>
  <p:tag name="KSO_WM_UNIT_LAYERLEVEL" val="1_1"/>
  <p:tag name="KSO_WM_DIAGRAM_GROUP_CODE" val="l1-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7*l_i*1_3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7*l_i*1_4"/>
  <p:tag name="KSO_WM_UNIT_CLEAR" val="1"/>
  <p:tag name="KSO_WM_UNIT_LAYERLEVEL" val="1_1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7*l_i*1_5"/>
  <p:tag name="KSO_WM_UNIT_CLEAR" val="1"/>
  <p:tag name="KSO_WM_UNIT_LAYERLEVEL" val="1_1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7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7*l_i*1_6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7*l_i*1_7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7*l_i*1_8"/>
  <p:tag name="KSO_WM_UNIT_CLEAR" val="1"/>
  <p:tag name="KSO_WM_UNIT_LAYERLEVEL" val="1_1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7*l_i*1_9"/>
  <p:tag name="KSO_WM_UNIT_CLEAR" val="1"/>
  <p:tag name="KSO_WM_UNIT_LAYERLEVEL" val="1_1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7*l_i*1_10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7*l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8*l_i*1_2"/>
  <p:tag name="KSO_WM_UNIT_CLEAR" val="1"/>
  <p:tag name="KSO_WM_UNIT_LAYERLEVEL" val="1_1"/>
  <p:tag name="KSO_WM_DIAGRAM_GROUP_CODE" val="l1-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1"/>
  <p:tag name="KSO_WM_UNIT_ID" val="custom160225_17*l_i*1_11"/>
  <p:tag name="KSO_WM_UNIT_CLEAR" val="1"/>
  <p:tag name="KSO_WM_UNIT_LAYERLEVEL" val="1_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2"/>
  <p:tag name="KSO_WM_UNIT_ID" val="custom160225_17*l_i*1_12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3"/>
  <p:tag name="KSO_WM_UNIT_ID" val="custom160225_17*l_i*1_13"/>
  <p:tag name="KSO_WM_UNIT_CLEAR" val="1"/>
  <p:tag name="KSO_WM_UNIT_LAYERLEVEL" val="1_1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4"/>
  <p:tag name="KSO_WM_UNIT_ID" val="custom160225_17*l_i*1_14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5"/>
  <p:tag name="KSO_WM_UNIT_ID" val="custom160225_17*l_i*1_15"/>
  <p:tag name="KSO_WM_UNIT_CLEAR" val="1"/>
  <p:tag name="KSO_WM_UNIT_LAYERLEVEL" val="1_1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3_1"/>
  <p:tag name="KSO_WM_UNIT_ID" val="custom160225_17*l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7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38*187"/>
  <p:tag name="KSO_WM_SLIDE_SIZE" val="692*294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8*l_i*1_3"/>
  <p:tag name="KSO_WM_UNIT_CLEAR" val="1"/>
  <p:tag name="KSO_WM_UNIT_LAYERLEVEL" val="1_1"/>
  <p:tag name="KSO_WM_DIAGRAM_GROUP_CODE" val="l1-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82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8*l_i*1_1"/>
  <p:tag name="KSO_WM_UNIT_CLEAR" val="1"/>
  <p:tag name="KSO_WM_UNIT_LAYERLEVEL" val="1_1"/>
  <p:tag name="KSO_WM_DIAGRAM_GROUP_CODE" val="l1-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8*l_i*1_2"/>
  <p:tag name="KSO_WM_UNIT_CLEAR" val="1"/>
  <p:tag name="KSO_WM_UNIT_LAYERLEVEL" val="1_1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8*l_i*1_4"/>
  <p:tag name="KSO_WM_UNIT_CLEAR" val="1"/>
  <p:tag name="KSO_WM_UNIT_LAYERLEVEL" val="1_1"/>
  <p:tag name="KSO_WM_DIAGRAM_GROUP_CODE" val="l1-2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8*l_i*1_3"/>
  <p:tag name="KSO_WM_UNIT_CLEAR" val="1"/>
  <p:tag name="KSO_WM_UNIT_LAYERLEVEL" val="1_1"/>
  <p:tag name="KSO_WM_DIAGRAM_GROUP_CODE" val="l1-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8*l_i*1_4"/>
  <p:tag name="KSO_WM_UNIT_CLEAR" val="1"/>
  <p:tag name="KSO_WM_UNIT_LAYERLEVEL" val="1_1"/>
  <p:tag name="KSO_WM_DIAGRAM_GROUP_CODE" val="l1-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8*l_i*1_5"/>
  <p:tag name="KSO_WM_UNIT_CLEAR" val="1"/>
  <p:tag name="KSO_WM_UNIT_LAYERLEVEL" val="1_1"/>
  <p:tag name="KSO_WM_DIAGRAM_GROUP_CODE" val="l1-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8*l_i*1_6"/>
  <p:tag name="KSO_WM_UNIT_CLEAR" val="1"/>
  <p:tag name="KSO_WM_UNIT_LAYERLEVEL" val="1_1"/>
  <p:tag name="KSO_WM_DIAGRAM_GROUP_CODE" val="l1-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8*l_i*1_7"/>
  <p:tag name="KSO_WM_UNIT_CLEAR" val="1"/>
  <p:tag name="KSO_WM_UNIT_LAYERLEVEL" val="1_1"/>
  <p:tag name="KSO_WM_DIAGRAM_GROUP_CODE" val="l1-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8*l_i*1_8"/>
  <p:tag name="KSO_WM_UNIT_CLEAR" val="1"/>
  <p:tag name="KSO_WM_UNIT_LAYERLEVEL" val="1_1"/>
  <p:tag name="KSO_WM_DIAGRAM_GROUP_CODE" val="l1-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8*l_i*1_9"/>
  <p:tag name="KSO_WM_UNIT_CLEAR" val="1"/>
  <p:tag name="KSO_WM_UNIT_LAYERLEVEL" val="1_1"/>
  <p:tag name="KSO_WM_DIAGRAM_GROUP_CODE" val="l1-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8*l_i*1_10"/>
  <p:tag name="KSO_WM_UNIT_CLEAR" val="1"/>
  <p:tag name="KSO_WM_UNIT_LAYERLEVEL" val="1_1"/>
  <p:tag name="KSO_WM_DIAGRAM_GROUP_CODE" val="l1-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heme/theme1.xml><?xml version="1.0" encoding="utf-8"?>
<a:theme xmlns:a="http://schemas.openxmlformats.org/drawingml/2006/main" name="1_A000120141119A01PPBG">
  <a:themeElements>
    <a:clrScheme name="16022666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3631</Words>
  <Application>WPS 演示</Application>
  <PresentationFormat>宽屏</PresentationFormat>
  <Paragraphs>405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华文行楷</vt:lpstr>
      <vt:lpstr>黑体</vt:lpstr>
      <vt:lpstr>微软雅黑</vt:lpstr>
      <vt:lpstr>Segoe UI</vt:lpstr>
      <vt:lpstr>Segoe UI</vt:lpstr>
      <vt:lpstr>Arial Unicode MS</vt:lpstr>
      <vt:lpstr>Calibri</vt:lpstr>
      <vt:lpstr>Arial</vt:lpstr>
      <vt:lpstr>1_A000120141119A01PPBG</vt:lpstr>
      <vt:lpstr>PowerPoint 演示文稿</vt:lpstr>
      <vt:lpstr>PowerPoint 演示文稿</vt:lpstr>
      <vt:lpstr>css基础语法</vt:lpstr>
      <vt:lpstr>关于颜色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css背景属性</vt:lpstr>
      <vt:lpstr>css背景属性</vt:lpstr>
      <vt:lpstr>PowerPoint 演示文稿</vt:lpstr>
      <vt:lpstr>css背景属性</vt:lpstr>
      <vt:lpstr>css控制文本</vt:lpstr>
      <vt:lpstr>css控制文本</vt:lpstr>
      <vt:lpstr>css控制文本</vt:lpstr>
      <vt:lpstr>css控制文本</vt:lpstr>
      <vt:lpstr>css控制文本</vt:lpstr>
      <vt:lpstr>PowerPoint 演示文稿</vt:lpstr>
      <vt:lpstr>css控制字体</vt:lpstr>
      <vt:lpstr>PowerPoint 演示文稿</vt:lpstr>
      <vt:lpstr>CSS控制表格样式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veblen</cp:lastModifiedBy>
  <cp:revision>36</cp:revision>
  <dcterms:created xsi:type="dcterms:W3CDTF">2016-02-24T10:39:00Z</dcterms:created>
  <dcterms:modified xsi:type="dcterms:W3CDTF">2017-07-22T15:27:07Z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