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4"/>
    <p:sldId id="26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754"/>
            <a:ext cx="9144000" cy="158735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2016"/>
            <a:ext cx="9144000" cy="81394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8DEAAE70-47B0-4DED-A880-0AA0A77EE2F4}" type="datetimeFigureOut">
              <a:rPr lang="zh-CN" altLang="en-US" smtClean="0">
                <a:cs typeface="+mn-cs"/>
              </a:rPr>
            </a:fld>
            <a:endParaRPr lang="zh-CN" altLang="en-US" smtClean="0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FCEAD4AB-F0AA-46F6-901F-CE5550D9E926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6052" y="1066802"/>
            <a:ext cx="1771651" cy="1767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  <a:endParaRPr kumimoji="0" lang="zh-CN" altLang="en-US" sz="3735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825625"/>
            <a:ext cx="9794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3592" y="1268760"/>
            <a:ext cx="7321550" cy="2852737"/>
          </a:xfrm>
        </p:spPr>
        <p:txBody>
          <a:bodyPr anchor="ctr" anchorCtr="0">
            <a:normAutofit/>
          </a:bodyPr>
          <a:lstStyle>
            <a:lvl1pPr algn="ctr">
              <a:defRPr sz="11500" b="1">
                <a:solidFill>
                  <a:schemeClr val="tx1">
                    <a:alpha val="28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592" y="4148485"/>
            <a:ext cx="7321550" cy="15001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894" y="1844824"/>
            <a:ext cx="4460304" cy="43513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1692"/>
            <a:ext cx="10515600" cy="1535485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90578A24-1911-4A76-8653-C3691F24675A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C334043-038F-45D3-82F8-CFDAF589972F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C4F0B579-CF50-444E-9A49-2636EE2B50BE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>
              <a:defRPr/>
            </a:pPr>
            <a:fld id="{E08916D3-1186-46A9-AABF-6221390A585B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109635" y="948267"/>
            <a:ext cx="2004484" cy="2006600"/>
          </a:xfrm>
          <a:prstGeom prst="rect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226052" y="1066802"/>
            <a:ext cx="1771651" cy="1767417"/>
          </a:xfrm>
          <a:prstGeom prst="rect">
            <a:avLst/>
          </a:prstGeom>
          <a:solidFill>
            <a:srgbClr val="020403"/>
          </a:solidFill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F5F5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735">
              <a:solidFill>
                <a:srgbClr val="47B6E7"/>
              </a:solidFill>
            </a:endParaRPr>
          </a:p>
        </p:txBody>
      </p:sp>
      <p:sp>
        <p:nvSpPr>
          <p:cNvPr id="409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24000" y="2952754"/>
            <a:ext cx="9144000" cy="1587359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kern="1200" smtClean="0">
                <a:solidFill>
                  <a:srgbClr val="FBFDFC"/>
                </a:solidFill>
                <a:latin typeface="华文行楷" panose="02010800040101010101" charset="-122"/>
                <a:ea typeface="华文行楷" panose="02010800040101010101" charset="-122"/>
              </a:rPr>
              <a:t>帅帅特战队魔鬼训练营</a:t>
            </a:r>
            <a:endParaRPr lang="zh-CN" altLang="en-US" kern="1200" smtClean="0">
              <a:solidFill>
                <a:srgbClr val="FBFDFC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212616" y="4820432"/>
            <a:ext cx="7831869" cy="624792"/>
          </a:xfrm>
          <a:prstGeom prst="rect">
            <a:avLst/>
          </a:prstGeom>
        </p:spPr>
        <p:txBody>
          <a:bodyPr vert="horz" wrap="square" lIns="121920" tIns="60960" rIns="121920" bIns="6096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buSzPct val="60000"/>
            </a:pPr>
            <a:r>
              <a:rPr lang="en-US" altLang="zh-CN" kern="1200" smtClean="0"/>
              <a:t>第七节 css样式</a:t>
            </a:r>
            <a:endParaRPr lang="en-US" altLang="zh-CN" kern="1200" smtClean="0"/>
          </a:p>
        </p:txBody>
      </p:sp>
      <p:pic>
        <p:nvPicPr>
          <p:cNvPr id="6" name="图片 5" descr="QQ图片201606101820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20" y="1302385"/>
            <a:ext cx="1228725" cy="1295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2351617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736851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3037419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284056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2465917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391" name="矩形 69"/>
          <p:cNvSpPr/>
          <p:nvPr>
            <p:custDataLst>
              <p:tags r:id="rId6"/>
            </p:custDataLst>
          </p:nvPr>
        </p:nvSpPr>
        <p:spPr>
          <a:xfrm>
            <a:off x="1748369" y="4180419"/>
            <a:ext cx="2647951" cy="19367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85000" lnSpcReduction="2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类选择器是一独立于文档元素的方式来指定元素样式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5425019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808135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6110819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911852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5539319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397" name="矩形 41"/>
          <p:cNvSpPr/>
          <p:nvPr>
            <p:custDataLst>
              <p:tags r:id="rId12"/>
            </p:custDataLst>
          </p:nvPr>
        </p:nvSpPr>
        <p:spPr>
          <a:xfrm>
            <a:off x="4662172" y="4180419"/>
            <a:ext cx="2650067" cy="19367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+mn-ea"/>
                <a:cs typeface="+mn-ea"/>
              </a:rPr>
              <a:t>语法：</a:t>
            </a:r>
            <a:endParaRPr lang="en-US" altLang="zh-CN" sz="32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8496301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881533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9182102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8985253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8610601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403" name="矩形 49"/>
          <p:cNvSpPr/>
          <p:nvPr>
            <p:custDataLst>
              <p:tags r:id="rId18"/>
            </p:custDataLst>
          </p:nvPr>
        </p:nvSpPr>
        <p:spPr>
          <a:xfrm>
            <a:off x="6377305" y="3959860"/>
            <a:ext cx="4164330" cy="1936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/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.center {text-align: center}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在上面的例子中，所有拥有 center 类的 HTML 元素均为居中。在下面的 HTML 代码中，h1 和 p 元素都有 center 类。这意味着两者都将遵守 ".center" 选择器中的规则。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a-DK" altLang="zh-CN" sz="1400" dirty="0">
                <a:latin typeface="Arial" panose="020B0604020202020204" pitchFamily="34" charset="0"/>
                <a:ea typeface="+mn-ea"/>
                <a:cs typeface="+mn-ea"/>
              </a:rPr>
              <a:t>&lt;h1 class="center"&gt; Welcome to MoonCollege.&lt;/h1&gt;&lt;p class="center"&gt; Welcome to MoonCollege.&lt;/p&gt;</a:t>
            </a:r>
            <a:endParaRPr lang="da-DK" altLang="zh-CN" sz="1400" dirty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6404" name="标题 1"/>
          <p:cNvSpPr>
            <a:spLocks noGrp="1"/>
          </p:cNvSpPr>
          <p:nvPr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类选择器</a:t>
            </a:r>
            <a:endParaRPr lang="en-US" altLang="zh-CN" smtClean="0"/>
          </a:p>
        </p:txBody>
      </p:sp>
    </p:spTree>
    <p:custDataLst>
      <p:tags r:id="rId2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id选择器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id 选择器可以为标有特定 id 的 HTML 元素指定特定的样式。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id 选择器以 "#" 来定义。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下面的两个 id 选择器，第一个可以定义元素的颜色为红色，第二个定义元素的颜色为绿色：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#red {color:red;}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#green {color:green;}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下面的 HTML 代码中，id 属性为 red 的 p 元素显示为红色，而 id 属性为 green 的 p 元素显示为绿色。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&lt;p id="red"&gt;这个段落是红色。&lt;/p&gt; 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&lt;p id="green"&gt;这个段落是绿色。&lt;/p&gt;	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注:id选择器具有唯一性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群组选择器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endParaRPr lang="en-US" altLang="zh-CN" dirty="0" err="1" smtClean="0"/>
          </a:p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群组选择器是将具有相同样式的元素分组在一起,每个选择器之间用逗号隔开,这个逗号告诉浏览器,这个规则中包含了不同的选择器.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例:div,p,ul{background:red;}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9787" y="47625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dirty="0"/>
              <a:t>六项精进</a:t>
            </a:r>
            <a:endParaRPr lang="zh-CN" altLang="en-US" dirty="0"/>
          </a:p>
        </p:txBody>
      </p:sp>
      <p:pic>
        <p:nvPicPr>
          <p:cNvPr id="6" name="图片占位符 4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1937" r="11937"/>
          <a:stretch>
            <a:fillRect/>
          </a:stretch>
        </p:blipFill>
        <p:spPr>
          <a:xfrm>
            <a:off x="5183188" y="1473393"/>
            <a:ext cx="6170400" cy="3371215"/>
          </a:xfrm>
          <a:prstGeom prst="rect">
            <a:avLst/>
          </a:prstGeom>
        </p:spPr>
      </p:pic>
      <p:sp>
        <p:nvSpPr>
          <p:cNvPr id="7" name="文本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en-US" altLang="zh-CN" dirty="0"/>
              <a:t>1 .</a:t>
            </a:r>
            <a:r>
              <a:rPr lang="zh-CN" altLang="en-US" dirty="0"/>
              <a:t>付出不亚于任何人的努力</a:t>
            </a:r>
            <a:endParaRPr lang="zh-CN" altLang="en-US" dirty="0"/>
          </a:p>
          <a:p>
            <a:r>
              <a:rPr lang="en-US" altLang="zh-CN" dirty="0"/>
              <a:t>2 .</a:t>
            </a:r>
            <a:r>
              <a:rPr lang="zh-CN" altLang="en-US" dirty="0"/>
              <a:t>谦虚戒骄</a:t>
            </a:r>
            <a:endParaRPr lang="zh-CN" altLang="en-US" dirty="0"/>
          </a:p>
          <a:p>
            <a:r>
              <a:rPr lang="en-US" altLang="zh-CN" dirty="0"/>
              <a:t>3 .</a:t>
            </a:r>
            <a:r>
              <a:rPr lang="zh-CN" altLang="en-US" dirty="0"/>
              <a:t>天天反省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积善行思利他</a:t>
            </a:r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活着就要感谢</a:t>
            </a:r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不要有感性的烦恼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>
            <a:off x="747185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5" name="Freeform 9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132417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6" name="Freeform 91"/>
          <p:cNvSpPr/>
          <p:nvPr>
            <p:custDataLst>
              <p:tags r:id="rId3"/>
            </p:custDataLst>
          </p:nvPr>
        </p:nvSpPr>
        <p:spPr bwMode="auto">
          <a:xfrm>
            <a:off x="14329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7" name="Freeform 9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36135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2" name="椭圆 61"/>
          <p:cNvSpPr/>
          <p:nvPr>
            <p:custDataLst>
              <p:tags r:id="rId5"/>
            </p:custDataLst>
          </p:nvPr>
        </p:nvSpPr>
        <p:spPr bwMode="auto">
          <a:xfrm>
            <a:off x="861485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5" name="矩形 69"/>
          <p:cNvSpPr/>
          <p:nvPr>
            <p:custDataLst>
              <p:tags r:id="rId6"/>
            </p:custDataLst>
          </p:nvPr>
        </p:nvSpPr>
        <p:spPr>
          <a:xfrm>
            <a:off x="143935" y="4180417"/>
            <a:ext cx="2647951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CSS概念：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36" name="椭圆 35"/>
          <p:cNvSpPr/>
          <p:nvPr>
            <p:custDataLst>
              <p:tags r:id="rId7"/>
            </p:custDataLst>
          </p:nvPr>
        </p:nvSpPr>
        <p:spPr bwMode="auto">
          <a:xfrm>
            <a:off x="3820584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9" name="Freeform 9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203702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0" name="Freeform 91"/>
          <p:cNvSpPr/>
          <p:nvPr>
            <p:custDataLst>
              <p:tags r:id="rId9"/>
            </p:custDataLst>
          </p:nvPr>
        </p:nvSpPr>
        <p:spPr bwMode="auto">
          <a:xfrm>
            <a:off x="4506386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1" name="Freeform 9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07417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8" name="椭圆 37"/>
          <p:cNvSpPr/>
          <p:nvPr>
            <p:custDataLst>
              <p:tags r:id="rId11"/>
            </p:custDataLst>
          </p:nvPr>
        </p:nvSpPr>
        <p:spPr bwMode="auto">
          <a:xfrm>
            <a:off x="3934884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1" name="矩形 41"/>
          <p:cNvSpPr/>
          <p:nvPr>
            <p:custDataLst>
              <p:tags r:id="rId12"/>
            </p:custDataLst>
          </p:nvPr>
        </p:nvSpPr>
        <p:spPr>
          <a:xfrm>
            <a:off x="3215217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4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CSS指层叠样式表（Cascading Style Sheets），能够做到网页表现与内容分离的一种样式设计语言。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3"/>
            </p:custDataLst>
          </p:nvPr>
        </p:nvSpPr>
        <p:spPr bwMode="auto">
          <a:xfrm>
            <a:off x="6891868" y="2372785"/>
            <a:ext cx="1441451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7" name="Freeform 9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277100" y="3172886"/>
            <a:ext cx="670984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Freeform 91"/>
          <p:cNvSpPr/>
          <p:nvPr>
            <p:custDataLst>
              <p:tags r:id="rId15"/>
            </p:custDataLst>
          </p:nvPr>
        </p:nvSpPr>
        <p:spPr bwMode="auto">
          <a:xfrm>
            <a:off x="75776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9" name="Freeform 92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7380819" y="2821519"/>
            <a:ext cx="463551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7"/>
            </p:custDataLst>
          </p:nvPr>
        </p:nvSpPr>
        <p:spPr bwMode="auto">
          <a:xfrm>
            <a:off x="7006168" y="2487085"/>
            <a:ext cx="1212851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27" name="矩形 49"/>
          <p:cNvSpPr/>
          <p:nvPr>
            <p:custDataLst>
              <p:tags r:id="rId18"/>
            </p:custDataLst>
          </p:nvPr>
        </p:nvSpPr>
        <p:spPr>
          <a:xfrm>
            <a:off x="6287770" y="4011930"/>
            <a:ext cx="2847975" cy="1751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/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1200">
                <a:latin typeface="Arial" panose="020B0604020202020204" pitchFamily="34" charset="0"/>
                <a:ea typeface="+mn-ea"/>
                <a:cs typeface="+mn-ea"/>
              </a:rPr>
              <a:t>样式通常保存在外部的 .css文件中，作为网站开发者，你能够为每个 HTML 元素定义样式，并将之应用于你希望的任意多的页面中。我们只需要通过编辑一个简单的CSS文档，就能让你同时改变站点中所有页面的布局和外观，大大提高了我们的工作效率。</a:t>
            </a:r>
            <a:endParaRPr lang="da-DK" altLang="zh-CN" sz="1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52" name="椭圆 51"/>
          <p:cNvSpPr/>
          <p:nvPr>
            <p:custDataLst>
              <p:tags r:id="rId19"/>
            </p:custDataLst>
          </p:nvPr>
        </p:nvSpPr>
        <p:spPr bwMode="auto">
          <a:xfrm>
            <a:off x="9965268" y="2372785"/>
            <a:ext cx="1439333" cy="1441451"/>
          </a:xfrm>
          <a:prstGeom prst="ellipse">
            <a:avLst/>
          </a:prstGeom>
          <a:noFill/>
          <a:ln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59" name="Freeform 9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0348386" y="3172886"/>
            <a:ext cx="673100" cy="192617"/>
          </a:xfrm>
          <a:custGeom>
            <a:avLst/>
            <a:gdLst>
              <a:gd name="T0" fmla="*/ 272 w 273"/>
              <a:gd name="T1" fmla="*/ 66 h 79"/>
              <a:gd name="T2" fmla="*/ 272 w 273"/>
              <a:gd name="T3" fmla="*/ 66 h 79"/>
              <a:gd name="T4" fmla="*/ 266 w 273"/>
              <a:gd name="T5" fmla="*/ 55 h 79"/>
              <a:gd name="T6" fmla="*/ 255 w 273"/>
              <a:gd name="T7" fmla="*/ 36 h 79"/>
              <a:gd name="T8" fmla="*/ 233 w 273"/>
              <a:gd name="T9" fmla="*/ 2 h 79"/>
              <a:gd name="T10" fmla="*/ 233 w 273"/>
              <a:gd name="T11" fmla="*/ 2 h 79"/>
              <a:gd name="T12" fmla="*/ 232 w 273"/>
              <a:gd name="T13" fmla="*/ 0 h 79"/>
              <a:gd name="T14" fmla="*/ 231 w 273"/>
              <a:gd name="T15" fmla="*/ 0 h 79"/>
              <a:gd name="T16" fmla="*/ 44 w 273"/>
              <a:gd name="T17" fmla="*/ 0 h 79"/>
              <a:gd name="T18" fmla="*/ 44 w 273"/>
              <a:gd name="T19" fmla="*/ 0 h 79"/>
              <a:gd name="T20" fmla="*/ 41 w 273"/>
              <a:gd name="T21" fmla="*/ 0 h 79"/>
              <a:gd name="T22" fmla="*/ 39 w 273"/>
              <a:gd name="T23" fmla="*/ 2 h 79"/>
              <a:gd name="T24" fmla="*/ 39 w 273"/>
              <a:gd name="T25" fmla="*/ 2 h 79"/>
              <a:gd name="T26" fmla="*/ 18 w 273"/>
              <a:gd name="T27" fmla="*/ 36 h 79"/>
              <a:gd name="T28" fmla="*/ 7 w 273"/>
              <a:gd name="T29" fmla="*/ 55 h 79"/>
              <a:gd name="T30" fmla="*/ 1 w 273"/>
              <a:gd name="T31" fmla="*/ 66 h 79"/>
              <a:gd name="T32" fmla="*/ 1 w 273"/>
              <a:gd name="T33" fmla="*/ 66 h 79"/>
              <a:gd name="T34" fmla="*/ 0 w 273"/>
              <a:gd name="T35" fmla="*/ 71 h 79"/>
              <a:gd name="T36" fmla="*/ 1 w 273"/>
              <a:gd name="T37" fmla="*/ 74 h 79"/>
              <a:gd name="T38" fmla="*/ 1 w 273"/>
              <a:gd name="T39" fmla="*/ 74 h 79"/>
              <a:gd name="T40" fmla="*/ 4 w 273"/>
              <a:gd name="T41" fmla="*/ 77 h 79"/>
              <a:gd name="T42" fmla="*/ 8 w 273"/>
              <a:gd name="T43" fmla="*/ 78 h 79"/>
              <a:gd name="T44" fmla="*/ 19 w 273"/>
              <a:gd name="T45" fmla="*/ 79 h 79"/>
              <a:gd name="T46" fmla="*/ 255 w 273"/>
              <a:gd name="T47" fmla="*/ 79 h 79"/>
              <a:gd name="T48" fmla="*/ 255 w 273"/>
              <a:gd name="T49" fmla="*/ 79 h 79"/>
              <a:gd name="T50" fmla="*/ 266 w 273"/>
              <a:gd name="T51" fmla="*/ 78 h 79"/>
              <a:gd name="T52" fmla="*/ 269 w 273"/>
              <a:gd name="T53" fmla="*/ 77 h 79"/>
              <a:gd name="T54" fmla="*/ 272 w 273"/>
              <a:gd name="T55" fmla="*/ 74 h 79"/>
              <a:gd name="T56" fmla="*/ 272 w 273"/>
              <a:gd name="T57" fmla="*/ 74 h 79"/>
              <a:gd name="T58" fmla="*/ 273 w 273"/>
              <a:gd name="T59" fmla="*/ 71 h 79"/>
              <a:gd name="T60" fmla="*/ 272 w 273"/>
              <a:gd name="T61" fmla="*/ 66 h 79"/>
              <a:gd name="T62" fmla="*/ 272 w 273"/>
              <a:gd name="T63" fmla="*/ 66 h 79"/>
              <a:gd name="T64" fmla="*/ 266 w 273"/>
              <a:gd name="T65" fmla="*/ 70 h 79"/>
              <a:gd name="T66" fmla="*/ 266 w 273"/>
              <a:gd name="T67" fmla="*/ 70 h 79"/>
              <a:gd name="T68" fmla="*/ 263 w 273"/>
              <a:gd name="T69" fmla="*/ 71 h 79"/>
              <a:gd name="T70" fmla="*/ 255 w 273"/>
              <a:gd name="T71" fmla="*/ 71 h 79"/>
              <a:gd name="T72" fmla="*/ 19 w 273"/>
              <a:gd name="T73" fmla="*/ 71 h 79"/>
              <a:gd name="T74" fmla="*/ 19 w 273"/>
              <a:gd name="T75" fmla="*/ 71 h 79"/>
              <a:gd name="T76" fmla="*/ 9 w 273"/>
              <a:gd name="T77" fmla="*/ 71 h 79"/>
              <a:gd name="T78" fmla="*/ 8 w 273"/>
              <a:gd name="T79" fmla="*/ 70 h 79"/>
              <a:gd name="T80" fmla="*/ 8 w 273"/>
              <a:gd name="T81" fmla="*/ 70 h 79"/>
              <a:gd name="T82" fmla="*/ 8 w 273"/>
              <a:gd name="T83" fmla="*/ 68 h 79"/>
              <a:gd name="T84" fmla="*/ 8 w 273"/>
              <a:gd name="T85" fmla="*/ 68 h 79"/>
              <a:gd name="T86" fmla="*/ 8 w 273"/>
              <a:gd name="T87" fmla="*/ 68 h 79"/>
              <a:gd name="T88" fmla="*/ 8 w 273"/>
              <a:gd name="T89" fmla="*/ 68 h 79"/>
              <a:gd name="T90" fmla="*/ 15 w 273"/>
              <a:gd name="T91" fmla="*/ 53 h 79"/>
              <a:gd name="T92" fmla="*/ 31 w 273"/>
              <a:gd name="T93" fmla="*/ 29 h 79"/>
              <a:gd name="T94" fmla="*/ 241 w 273"/>
              <a:gd name="T95" fmla="*/ 29 h 79"/>
              <a:gd name="T96" fmla="*/ 241 w 273"/>
              <a:gd name="T97" fmla="*/ 29 h 79"/>
              <a:gd name="T98" fmla="*/ 258 w 273"/>
              <a:gd name="T99" fmla="*/ 53 h 79"/>
              <a:gd name="T100" fmla="*/ 265 w 273"/>
              <a:gd name="T101" fmla="*/ 68 h 79"/>
              <a:gd name="T102" fmla="*/ 265 w 273"/>
              <a:gd name="T103" fmla="*/ 68 h 79"/>
              <a:gd name="T104" fmla="*/ 265 w 273"/>
              <a:gd name="T105" fmla="*/ 68 h 79"/>
              <a:gd name="T106" fmla="*/ 265 w 273"/>
              <a:gd name="T107" fmla="*/ 68 h 79"/>
              <a:gd name="T108" fmla="*/ 266 w 273"/>
              <a:gd name="T109" fmla="*/ 70 h 79"/>
              <a:gd name="T110" fmla="*/ 266 w 273"/>
              <a:gd name="T111" fmla="*/ 7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3" h="79">
                <a:moveTo>
                  <a:pt x="272" y="66"/>
                </a:moveTo>
                <a:lnTo>
                  <a:pt x="272" y="66"/>
                </a:lnTo>
                <a:lnTo>
                  <a:pt x="266" y="55"/>
                </a:lnTo>
                <a:lnTo>
                  <a:pt x="255" y="36"/>
                </a:lnTo>
                <a:lnTo>
                  <a:pt x="233" y="2"/>
                </a:lnTo>
                <a:lnTo>
                  <a:pt x="233" y="2"/>
                </a:lnTo>
                <a:lnTo>
                  <a:pt x="232" y="0"/>
                </a:lnTo>
                <a:lnTo>
                  <a:pt x="231" y="0"/>
                </a:lnTo>
                <a:lnTo>
                  <a:pt x="44" y="0"/>
                </a:lnTo>
                <a:lnTo>
                  <a:pt x="44" y="0"/>
                </a:lnTo>
                <a:lnTo>
                  <a:pt x="41" y="0"/>
                </a:lnTo>
                <a:lnTo>
                  <a:pt x="39" y="2"/>
                </a:lnTo>
                <a:lnTo>
                  <a:pt x="39" y="2"/>
                </a:lnTo>
                <a:lnTo>
                  <a:pt x="18" y="36"/>
                </a:lnTo>
                <a:lnTo>
                  <a:pt x="7" y="55"/>
                </a:lnTo>
                <a:lnTo>
                  <a:pt x="1" y="66"/>
                </a:lnTo>
                <a:lnTo>
                  <a:pt x="1" y="66"/>
                </a:lnTo>
                <a:lnTo>
                  <a:pt x="0" y="71"/>
                </a:lnTo>
                <a:lnTo>
                  <a:pt x="1" y="74"/>
                </a:lnTo>
                <a:lnTo>
                  <a:pt x="1" y="74"/>
                </a:lnTo>
                <a:lnTo>
                  <a:pt x="4" y="77"/>
                </a:lnTo>
                <a:lnTo>
                  <a:pt x="8" y="78"/>
                </a:lnTo>
                <a:lnTo>
                  <a:pt x="19" y="79"/>
                </a:lnTo>
                <a:lnTo>
                  <a:pt x="255" y="79"/>
                </a:lnTo>
                <a:lnTo>
                  <a:pt x="255" y="79"/>
                </a:lnTo>
                <a:lnTo>
                  <a:pt x="266" y="78"/>
                </a:lnTo>
                <a:lnTo>
                  <a:pt x="269" y="77"/>
                </a:lnTo>
                <a:lnTo>
                  <a:pt x="272" y="74"/>
                </a:lnTo>
                <a:lnTo>
                  <a:pt x="272" y="74"/>
                </a:lnTo>
                <a:lnTo>
                  <a:pt x="273" y="71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66" y="70"/>
                </a:moveTo>
                <a:lnTo>
                  <a:pt x="266" y="70"/>
                </a:lnTo>
                <a:lnTo>
                  <a:pt x="263" y="71"/>
                </a:lnTo>
                <a:lnTo>
                  <a:pt x="255" y="71"/>
                </a:lnTo>
                <a:lnTo>
                  <a:pt x="19" y="71"/>
                </a:lnTo>
                <a:lnTo>
                  <a:pt x="19" y="71"/>
                </a:lnTo>
                <a:lnTo>
                  <a:pt x="9" y="71"/>
                </a:lnTo>
                <a:lnTo>
                  <a:pt x="8" y="70"/>
                </a:lnTo>
                <a:lnTo>
                  <a:pt x="8" y="70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8" y="68"/>
                </a:lnTo>
                <a:lnTo>
                  <a:pt x="15" y="53"/>
                </a:lnTo>
                <a:lnTo>
                  <a:pt x="31" y="29"/>
                </a:lnTo>
                <a:lnTo>
                  <a:pt x="241" y="29"/>
                </a:lnTo>
                <a:lnTo>
                  <a:pt x="241" y="29"/>
                </a:lnTo>
                <a:lnTo>
                  <a:pt x="258" y="53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5" y="68"/>
                </a:lnTo>
                <a:lnTo>
                  <a:pt x="266" y="70"/>
                </a:lnTo>
                <a:lnTo>
                  <a:pt x="266" y="7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0" name="Freeform 91"/>
          <p:cNvSpPr/>
          <p:nvPr>
            <p:custDataLst>
              <p:tags r:id="rId21"/>
            </p:custDataLst>
          </p:nvPr>
        </p:nvSpPr>
        <p:spPr bwMode="auto">
          <a:xfrm>
            <a:off x="10651067" y="3261786"/>
            <a:ext cx="74084" cy="48684"/>
          </a:xfrm>
          <a:custGeom>
            <a:avLst/>
            <a:gdLst>
              <a:gd name="T0" fmla="*/ 29 w 32"/>
              <a:gd name="T1" fmla="*/ 0 h 21"/>
              <a:gd name="T2" fmla="*/ 3 w 32"/>
              <a:gd name="T3" fmla="*/ 0 h 21"/>
              <a:gd name="T4" fmla="*/ 3 w 32"/>
              <a:gd name="T5" fmla="*/ 0 h 21"/>
              <a:gd name="T6" fmla="*/ 0 w 32"/>
              <a:gd name="T7" fmla="*/ 1 h 21"/>
              <a:gd name="T8" fmla="*/ 0 w 32"/>
              <a:gd name="T9" fmla="*/ 3 h 21"/>
              <a:gd name="T10" fmla="*/ 0 w 32"/>
              <a:gd name="T11" fmla="*/ 19 h 21"/>
              <a:gd name="T12" fmla="*/ 0 w 32"/>
              <a:gd name="T13" fmla="*/ 19 h 21"/>
              <a:gd name="T14" fmla="*/ 0 w 32"/>
              <a:gd name="T15" fmla="*/ 21 h 21"/>
              <a:gd name="T16" fmla="*/ 3 w 32"/>
              <a:gd name="T17" fmla="*/ 21 h 21"/>
              <a:gd name="T18" fmla="*/ 29 w 32"/>
              <a:gd name="T19" fmla="*/ 21 h 21"/>
              <a:gd name="T20" fmla="*/ 29 w 32"/>
              <a:gd name="T21" fmla="*/ 21 h 21"/>
              <a:gd name="T22" fmla="*/ 32 w 32"/>
              <a:gd name="T23" fmla="*/ 21 h 21"/>
              <a:gd name="T24" fmla="*/ 32 w 32"/>
              <a:gd name="T25" fmla="*/ 19 h 21"/>
              <a:gd name="T26" fmla="*/ 32 w 32"/>
              <a:gd name="T27" fmla="*/ 3 h 21"/>
              <a:gd name="T28" fmla="*/ 32 w 32"/>
              <a:gd name="T29" fmla="*/ 3 h 21"/>
              <a:gd name="T30" fmla="*/ 32 w 32"/>
              <a:gd name="T31" fmla="*/ 1 h 21"/>
              <a:gd name="T32" fmla="*/ 29 w 32"/>
              <a:gd name="T33" fmla="*/ 0 h 21"/>
              <a:gd name="T34" fmla="*/ 29 w 32"/>
              <a:gd name="T3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21">
                <a:moveTo>
                  <a:pt x="29" y="0"/>
                </a:moveTo>
                <a:lnTo>
                  <a:pt x="3" y="0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0" y="19"/>
                </a:lnTo>
                <a:lnTo>
                  <a:pt x="0" y="19"/>
                </a:lnTo>
                <a:lnTo>
                  <a:pt x="0" y="21"/>
                </a:lnTo>
                <a:lnTo>
                  <a:pt x="3" y="21"/>
                </a:lnTo>
                <a:lnTo>
                  <a:pt x="29" y="21"/>
                </a:lnTo>
                <a:lnTo>
                  <a:pt x="29" y="21"/>
                </a:lnTo>
                <a:lnTo>
                  <a:pt x="32" y="21"/>
                </a:lnTo>
                <a:lnTo>
                  <a:pt x="32" y="19"/>
                </a:lnTo>
                <a:lnTo>
                  <a:pt x="32" y="3"/>
                </a:lnTo>
                <a:lnTo>
                  <a:pt x="32" y="3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250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61" name="Freeform 92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0452101" y="2821519"/>
            <a:ext cx="465667" cy="332317"/>
          </a:xfrm>
          <a:custGeom>
            <a:avLst/>
            <a:gdLst>
              <a:gd name="T0" fmla="*/ 176 w 189"/>
              <a:gd name="T1" fmla="*/ 132 h 132"/>
              <a:gd name="T2" fmla="*/ 189 w 189"/>
              <a:gd name="T3" fmla="*/ 132 h 132"/>
              <a:gd name="T4" fmla="*/ 189 w 189"/>
              <a:gd name="T5" fmla="*/ 118 h 132"/>
              <a:gd name="T6" fmla="*/ 189 w 189"/>
              <a:gd name="T7" fmla="*/ 118 h 132"/>
              <a:gd name="T8" fmla="*/ 189 w 189"/>
              <a:gd name="T9" fmla="*/ 12 h 132"/>
              <a:gd name="T10" fmla="*/ 189 w 189"/>
              <a:gd name="T11" fmla="*/ 12 h 132"/>
              <a:gd name="T12" fmla="*/ 189 w 189"/>
              <a:gd name="T13" fmla="*/ 8 h 132"/>
              <a:gd name="T14" fmla="*/ 186 w 189"/>
              <a:gd name="T15" fmla="*/ 2 h 132"/>
              <a:gd name="T16" fmla="*/ 180 w 189"/>
              <a:gd name="T17" fmla="*/ 0 h 132"/>
              <a:gd name="T18" fmla="*/ 176 w 189"/>
              <a:gd name="T19" fmla="*/ 0 h 132"/>
              <a:gd name="T20" fmla="*/ 12 w 189"/>
              <a:gd name="T21" fmla="*/ 0 h 132"/>
              <a:gd name="T22" fmla="*/ 12 w 189"/>
              <a:gd name="T23" fmla="*/ 0 h 132"/>
              <a:gd name="T24" fmla="*/ 8 w 189"/>
              <a:gd name="T25" fmla="*/ 0 h 132"/>
              <a:gd name="T26" fmla="*/ 3 w 189"/>
              <a:gd name="T27" fmla="*/ 2 h 132"/>
              <a:gd name="T28" fmla="*/ 0 w 189"/>
              <a:gd name="T29" fmla="*/ 8 h 132"/>
              <a:gd name="T30" fmla="*/ 0 w 189"/>
              <a:gd name="T31" fmla="*/ 12 h 132"/>
              <a:gd name="T32" fmla="*/ 0 w 189"/>
              <a:gd name="T33" fmla="*/ 118 h 132"/>
              <a:gd name="T34" fmla="*/ 0 w 189"/>
              <a:gd name="T35" fmla="*/ 118 h 132"/>
              <a:gd name="T36" fmla="*/ 0 w 189"/>
              <a:gd name="T37" fmla="*/ 118 h 132"/>
              <a:gd name="T38" fmla="*/ 0 w 189"/>
              <a:gd name="T39" fmla="*/ 132 h 132"/>
              <a:gd name="T40" fmla="*/ 12 w 189"/>
              <a:gd name="T41" fmla="*/ 132 h 132"/>
              <a:gd name="T42" fmla="*/ 176 w 189"/>
              <a:gd name="T43" fmla="*/ 132 h 132"/>
              <a:gd name="T44" fmla="*/ 10 w 189"/>
              <a:gd name="T45" fmla="*/ 8 h 132"/>
              <a:gd name="T46" fmla="*/ 179 w 189"/>
              <a:gd name="T47" fmla="*/ 8 h 132"/>
              <a:gd name="T48" fmla="*/ 179 w 189"/>
              <a:gd name="T49" fmla="*/ 118 h 132"/>
              <a:gd name="T50" fmla="*/ 10 w 189"/>
              <a:gd name="T51" fmla="*/ 118 h 132"/>
              <a:gd name="T52" fmla="*/ 10 w 189"/>
              <a:gd name="T53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9" h="132">
                <a:moveTo>
                  <a:pt x="176" y="132"/>
                </a:moveTo>
                <a:lnTo>
                  <a:pt x="189" y="132"/>
                </a:lnTo>
                <a:lnTo>
                  <a:pt x="189" y="118"/>
                </a:lnTo>
                <a:lnTo>
                  <a:pt x="189" y="118"/>
                </a:lnTo>
                <a:lnTo>
                  <a:pt x="189" y="12"/>
                </a:lnTo>
                <a:lnTo>
                  <a:pt x="189" y="12"/>
                </a:lnTo>
                <a:lnTo>
                  <a:pt x="189" y="8"/>
                </a:lnTo>
                <a:lnTo>
                  <a:pt x="186" y="2"/>
                </a:lnTo>
                <a:lnTo>
                  <a:pt x="180" y="0"/>
                </a:lnTo>
                <a:lnTo>
                  <a:pt x="176" y="0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3" y="2"/>
                </a:lnTo>
                <a:lnTo>
                  <a:pt x="0" y="8"/>
                </a:lnTo>
                <a:lnTo>
                  <a:pt x="0" y="12"/>
                </a:lnTo>
                <a:lnTo>
                  <a:pt x="0" y="118"/>
                </a:lnTo>
                <a:lnTo>
                  <a:pt x="0" y="118"/>
                </a:lnTo>
                <a:lnTo>
                  <a:pt x="0" y="118"/>
                </a:lnTo>
                <a:lnTo>
                  <a:pt x="0" y="132"/>
                </a:lnTo>
                <a:lnTo>
                  <a:pt x="12" y="132"/>
                </a:lnTo>
                <a:lnTo>
                  <a:pt x="176" y="132"/>
                </a:lnTo>
                <a:close/>
                <a:moveTo>
                  <a:pt x="10" y="8"/>
                </a:moveTo>
                <a:lnTo>
                  <a:pt x="179" y="8"/>
                </a:lnTo>
                <a:lnTo>
                  <a:pt x="179" y="118"/>
                </a:lnTo>
                <a:lnTo>
                  <a:pt x="10" y="118"/>
                </a:lnTo>
                <a:lnTo>
                  <a:pt x="10" y="8"/>
                </a:lnTo>
                <a:close/>
              </a:path>
            </a:pathLst>
          </a:custGeom>
          <a:solidFill>
            <a:srgbClr val="47B6E7"/>
          </a:solidFill>
          <a:ln w="9525">
            <a:solidFill>
              <a:srgbClr val="47B6E7"/>
            </a:solidFill>
            <a:round/>
          </a:ln>
        </p:spPr>
        <p:txBody>
          <a:bodyPr wrap="square">
            <a:normAutofit fontScale="62500" lnSpcReduction="20000"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8" name="椭圆 57"/>
          <p:cNvSpPr/>
          <p:nvPr>
            <p:custDataLst>
              <p:tags r:id="rId23"/>
            </p:custDataLst>
          </p:nvPr>
        </p:nvSpPr>
        <p:spPr bwMode="auto">
          <a:xfrm>
            <a:off x="10079568" y="2487085"/>
            <a:ext cx="1210733" cy="1212851"/>
          </a:xfrm>
          <a:prstGeom prst="ellipse">
            <a:avLst/>
          </a:prstGeom>
          <a:noFill/>
          <a:ln w="9525">
            <a:solidFill>
              <a:srgbClr val="47B6E7"/>
            </a:solidFill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33" name="矩形 62"/>
          <p:cNvSpPr/>
          <p:nvPr>
            <p:custDataLst>
              <p:tags r:id="rId24"/>
            </p:custDataLst>
          </p:nvPr>
        </p:nvSpPr>
        <p:spPr>
          <a:xfrm>
            <a:off x="9359901" y="4180417"/>
            <a:ext cx="2650067" cy="1583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normAutofit fontScale="90000" lnSpcReduction="20000"/>
          </a:bodyPr>
          <a:p>
            <a:pPr lvl="0" algn="ctr" defTabSz="913765" eaLnBrk="1" hangingPunct="1">
              <a:lnSpc>
                <a:spcPct val="130000"/>
              </a:lnSpc>
            </a:pPr>
            <a:r>
              <a:rPr lang="da-DK" altLang="zh-CN" sz="3200">
                <a:latin typeface="Arial" panose="020B0604020202020204" pitchFamily="34" charset="0"/>
                <a:ea typeface="+mn-ea"/>
                <a:cs typeface="+mn-ea"/>
              </a:rPr>
              <a:t>所有主流浏览器均支持层叠样式表。</a:t>
            </a:r>
            <a:endParaRPr lang="da-DK" altLang="zh-CN" sz="320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17434" name="标题 1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endParaRPr lang="en-US" altLang="zh-CN" dirty="0" smtClean="0"/>
          </a:p>
          <a:p>
            <a:pPr algn="l" defTabSz="685800" eaLnBrk="1" hangingPunct="1">
              <a:lnSpc>
                <a:spcPct val="80000"/>
              </a:lnSpc>
              <a:spcBef>
                <a:spcPct val="0"/>
              </a:spcBef>
              <a:buSzPct val="105000"/>
              <a:buNone/>
            </a:pPr>
            <a:r>
              <a:rPr lang="en-US" altLang="zh-CN" dirty="0" smtClean="0"/>
              <a:t>什么是css?</a:t>
            </a:r>
            <a:endParaRPr lang="en-US" altLang="zh-CN" dirty="0" smtClean="0"/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lvl="0" algn="l" eaLnBrk="1" hangingPunct="1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css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基础语法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5091430"/>
          </a:xfrm>
        </p:spPr>
        <p:txBody>
          <a:bodyPr>
            <a:normAutofit fontScale="70000"/>
          </a:bodyPr>
          <a:p>
            <a:pPr lvl="0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规则由两个主要的部分构成：选择器以及一条或多条声明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选择器通常是您需要改变样式的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每条声明由一个属性和一个值组成。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property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）是您希望设置的样式属性（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 attribute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）。每个属性有一个值。属性和值被冒号分开。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>
              <a:lnSpc>
                <a:spcPct val="150000"/>
              </a:lnSpc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1776730"/>
            <a:ext cx="5541010" cy="1560195"/>
          </a:xfrm>
          <a:prstGeom prst="rect">
            <a:avLst/>
          </a:prstGeom>
          <a:noFill/>
          <a:ln w="9525">
            <a:noFill/>
            <a:miter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 algn="l" eaLnBrk="1" hangingPunct="1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关于颜色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303655"/>
            <a:ext cx="11249025" cy="5351145"/>
          </a:xfrm>
        </p:spPr>
        <p:txBody>
          <a:bodyPr>
            <a:normAutofit/>
          </a:bodyPr>
          <a:p>
            <a:pPr lvl="0">
              <a:lnSpc>
                <a:spcPct val="70000"/>
              </a:lnSpc>
              <a:buSzPct val="10500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1" hangingPunct="1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在网页设计制作过程中我们会用到大量的颜色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那么颜色怎么来表示呢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?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1" eaLnBrk="1" hangingPunct="1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常用的表示颜色的有以下几种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①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英文单词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 p{color:red;background:pink;}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②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十六进制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p{background:#ff00dd;}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为节约字符我们可以这样写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p{#f0d;}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③rgb rgb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是三原色红绿蓝通过三色可以调出其他颜色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:p{background:rgb(136,144,30);}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④hsl 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色调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饱和度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亮度 例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charset="108"/>
              </a:rPr>
              <a:t>: p{background:hsl(256,20%,40%);}  ie9+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  <a:p>
            <a:pPr lvl="2" eaLnBrk="1" hangingPunct="1"/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charset="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935" y="1151890"/>
            <a:ext cx="110128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lvl="0" algn="l" eaLnBrk="1" hangingPunct="1"/>
            <a:r>
              <a:rPr lang="en-US" altLang="zh-CN" dirty="0" smtClean="0"/>
              <a:t>多重声明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lvl="0" indent="0" eaLnBrk="1" hangingPunct="1">
              <a:lnSpc>
                <a:spcPct val="150000"/>
              </a:lnSpc>
              <a:buNone/>
            </a:pPr>
            <a:br>
              <a:rPr lang="en-US" altLang="zh-CN" dirty="0" err="1" smtClean="0"/>
            </a:br>
            <a:r>
              <a:rPr lang="en-US" altLang="zh-CN" dirty="0" err="1" smtClean="0"/>
              <a:t>    多重声明：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如果要定义不止一个声明，则需要用分号将每个声明分开，最后一条规则是不需要加分号的，因为分号在英语中是一个分隔符号，不是结束符号。然而，大多数有经验的设计师会在每条声明的末尾都加上分号，这么做的好处是，当你从现有的规则中增减声明时，会尽可能地减少出错的可能性。如下例：</a:t>
            </a:r>
            <a:endParaRPr lang="en-US" altLang="zh-CN" dirty="0" err="1" smtClean="0"/>
          </a:p>
          <a:p>
            <a:pPr marL="447675" lvl="0" indent="-447675" eaLnBrk="1" hangingPunct="1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p {text-align:center; color:red;} 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marL="342900" lvl="0" indent="-342900" algn="l" eaLnBrk="1" hangingPunct="1"/>
            <a:r>
              <a:rPr lang="en-US" altLang="zh-CN" dirty="0" smtClean="0"/>
              <a:t>css语法</a:t>
            </a:r>
            <a:endParaRPr lang="en-US" altLang="zh-CN" dirty="0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5610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SzPct val="105000"/>
              <a:buNone/>
            </a:pPr>
            <a:endParaRPr lang="en-US" altLang="zh-CN" dirty="0" err="1" smtClean="0"/>
          </a:p>
          <a:p>
            <a:pPr marL="0" lvl="0" indent="0" eaLnBrk="1" latinLnBrk="0" hangingPunct="1">
              <a:lnSpc>
                <a:spcPct val="150000"/>
              </a:lnSpc>
              <a:spcBef>
                <a:spcPct val="0"/>
              </a:spcBef>
              <a:buSzPct val="105000"/>
              <a:buNone/>
            </a:pP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空格和大小写</a:t>
            </a: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大多数样式表包含不止一条规则，而大多数规则包含不止一个声明。多重声明和空格的使用使得样式表更容易被编辑：</a:t>
            </a:r>
            <a:endParaRPr lang="en-US" altLang="zh-CN" dirty="0" err="1" smtClean="0"/>
          </a:p>
          <a:p>
            <a:pPr marL="0" lvl="0" indent="0" eaLnBrk="1" hangingPunct="1">
              <a:lnSpc>
                <a:spcPct val="150000"/>
              </a:lnSpc>
              <a:buNone/>
            </a:pPr>
            <a:r>
              <a:rPr lang="en-US" altLang="zh-CN" dirty="0" err="1" smtClean="0"/>
              <a:t>body { color: #000; background: #fff;margin: 0; padding: 0;font-family: 微软雅黑, Palatino, serif;}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4"/>
          <p:cNvPicPr/>
          <p:nvPr>
            <p:custDataLst>
              <p:tags r:id="rId1"/>
            </p:custDataLst>
          </p:nvPr>
        </p:nvPicPr>
        <p:blipFill rotWithShape="1">
          <a:blip r:embed="rId2"/>
          <a:srcRect t="3188" b="9703"/>
          <a:stretch>
            <a:fillRect/>
          </a:stretch>
        </p:blipFill>
        <p:spPr>
          <a:xfrm>
            <a:off x="1554480" y="1691640"/>
            <a:ext cx="8886825" cy="39960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342900" lvl="0" indent="-342900" algn="l" eaLnBrk="1" hangingPunct="1"/>
            <a:r>
              <a:rPr lang="en-US" altLang="zh-CN" sz="3600" dirty="0" smtClean="0">
                <a:latin typeface="Arial" panose="020B0604020202020204" pitchFamily="34" charset="0"/>
                <a:ea typeface="+mn-ea"/>
                <a:cs typeface="+mn-ea"/>
              </a:rPr>
              <a:t>css基本选择器</a:t>
            </a:r>
            <a:endParaRPr lang="en-US" altLang="zh-CN" sz="3600" dirty="0" smtClean="0"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400" dirty="0">
                <a:latin typeface="Arial" panose="020B0604020202020204" pitchFamily="34" charset="0"/>
                <a:ea typeface="黑体" panose="02010609060101010101" charset="-122"/>
                <a:cs typeface="+mn-ea"/>
              </a:rPr>
              <a:t> </a:t>
            </a:r>
            <a:endParaRPr lang="en-US" altLang="zh-CN" sz="1400" dirty="0"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通配选择器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通配选择器用来表示选择所有的元素,当然也可以用来,表示某个元素下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面的所有元素.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例: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*{margin:0;padding:0;}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.dome *{background:black;}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19743805">
            <a:off x="965202" y="1712384"/>
            <a:ext cx="173567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19743805">
            <a:off x="1238252" y="1712384"/>
            <a:ext cx="171451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5F5F5F"/>
          </a:fontRef>
        </p:style>
        <p:txBody>
          <a:bodyPr wrap="square" anchor="ctr">
            <a:normAutofit/>
          </a:bodyPr>
          <a:p>
            <a:pPr algn="ctr" rtl="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7B6E7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eaLnBrk="1" hangingPunct="1"/>
            <a:r>
              <a:rPr lang="en-US" altLang="zh-CN" smtClean="0"/>
              <a:t>元素选择器</a:t>
            </a:r>
            <a:endParaRPr lang="en-US" altLang="zh-CN" smtClean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9496" y="1825625"/>
            <a:ext cx="9794304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400" kern="120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7B6E7"/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 marL="447675" indent="-447675">
              <a:lnSpc>
                <a:spcPct val="150000"/>
              </a:lnSpc>
              <a:buClr>
                <a:srgbClr val="47B6E7"/>
              </a:buClr>
              <a:buSzTx/>
              <a:buFont typeface="Wingdings" panose="05000000000000000000" pitchFamily="2" charset="2"/>
              <a:buChar char="!"/>
            </a:pPr>
            <a:r>
              <a:rPr lang="en-US" altLang="zh-CN" dirty="0" err="1" smtClean="0"/>
              <a:t> 元素选择器是css选择器中最常见也是最基本的选择器.文档元素包括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html,div,p等.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例:</a:t>
            </a: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err="1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	div{width:500px;height:300px;background:red;}</a:t>
            </a:r>
            <a:endParaRPr lang="en-US" altLang="zh-CN" dirty="0" err="1" smtClean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*i*2"/>
  <p:tag name="KSO_WM_TEMPLATE_CATEGORY" val="custom"/>
  <p:tag name="KSO_WM_TEMPLATE_INDEX" val="16022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8*l_i*1_5"/>
  <p:tag name="KSO_WM_UNIT_CLEAR" val="1"/>
  <p:tag name="KSO_WM_UNIT_LAYERLEVEL" val="1_1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8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8*l_i*1_6"/>
  <p:tag name="KSO_WM_UNIT_CLEAR" val="1"/>
  <p:tag name="KSO_WM_UNIT_LAYERLEVEL" val="1_1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8*l_i*1_7"/>
  <p:tag name="KSO_WM_UNIT_CLEAR" val="1"/>
  <p:tag name="KSO_WM_UNIT_LAYERLEVEL" val="1_1"/>
  <p:tag name="KSO_WM_DIAGRAM_GROUP_CODE" val="l1-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8*l_i*1_8"/>
  <p:tag name="KSO_WM_UNIT_CLEAR" val="1"/>
  <p:tag name="KSO_WM_UNIT_LAYERLEVEL" val="1_1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8*l_i*1_9"/>
  <p:tag name="KSO_WM_UNIT_CLEAR" val="1"/>
  <p:tag name="KSO_WM_UNIT_LAYERLEVEL" val="1_1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8*l_i*1_10"/>
  <p:tag name="KSO_WM_UNIT_CLEAR" val="1"/>
  <p:tag name="KSO_WM_UNIT_LAYERLEVEL" val="1_1"/>
  <p:tag name="KSO_WM_DIAGRAM_GROUP_CODE" val="l1-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8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8*l_i*1_11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8*l_i*1_12"/>
  <p:tag name="KSO_WM_UNIT_CLEAR" val="1"/>
  <p:tag name="KSO_WM_UNIT_LAYERLEVEL" val="1_1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*i*3"/>
  <p:tag name="KSO_WM_TEMPLATE_CATEGORY" val="custom"/>
  <p:tag name="KSO_WM_TEMPLATE_INDEX" val="16022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8*l_i*1_13"/>
  <p:tag name="KSO_WM_UNIT_CLEAR" val="1"/>
  <p:tag name="KSO_WM_UNIT_LAYERLEVEL" val="1_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8*l_i*1_14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8*l_i*1_15"/>
  <p:tag name="KSO_WM_UNIT_CLEAR" val="1"/>
  <p:tag name="KSO_WM_UNIT_LAYERLEVEL" val="1_1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8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6"/>
  <p:tag name="KSO_WM_UNIT_ID" val="custom160225_18*l_i*1_16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7"/>
  <p:tag name="KSO_WM_UNIT_ID" val="custom160225_18*l_i*1_17"/>
  <p:tag name="KSO_WM_UNIT_CLEAR" val="1"/>
  <p:tag name="KSO_WM_UNIT_LAYERLEVEL" val="1_1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8"/>
  <p:tag name="KSO_WM_UNIT_ID" val="custom160225_18*l_i*1_18"/>
  <p:tag name="KSO_WM_UNIT_CLEAR" val="1"/>
  <p:tag name="KSO_WM_UNIT_LAYERLEVEL" val="1_1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9"/>
  <p:tag name="KSO_WM_UNIT_ID" val="custom160225_18*l_i*1_19"/>
  <p:tag name="KSO_WM_UNIT_CLEAR" val="1"/>
  <p:tag name="KSO_WM_UNIT_LAYERLEVEL" val="1_1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0"/>
  <p:tag name="KSO_WM_UNIT_ID" val="custom160225_18*l_i*1_20"/>
  <p:tag name="KSO_WM_UNIT_CLEAR" val="1"/>
  <p:tag name="KSO_WM_UNIT_LAYERLEVEL" val="1_1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4_1"/>
  <p:tag name="KSO_WM_UNIT_ID" val="custom160225_18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8"/>
  <p:tag name="KSO_WM_SLIDE_INDEX" val="18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1*187"/>
  <p:tag name="KSO_WM_SLIDE_SIZE" val="935*267"/>
  <p:tag name="KSO_WM_DIAGRAM_GROUP_CODE" val="l1-2"/>
</p:tagLst>
</file>

<file path=ppt/tags/tag32.xml><?xml version="1.0" encoding="utf-8"?>
<p:tagLst xmlns:p="http://schemas.openxmlformats.org/presentationml/2006/main">
  <p:tag name="KSO_WM_TEMPLATE_CATEGORY" val="custom"/>
  <p:tag name="KSO_WM_TEMPLATE_INDEX" val="160225"/>
</p:tagLst>
</file>

<file path=ppt/tags/tag33.xml><?xml version="1.0" encoding="utf-8"?>
<p:tagLst xmlns:p="http://schemas.openxmlformats.org/presentationml/2006/main">
  <p:tag name="KSO_WM_TEMPLATE_CATEGORY" val="custom"/>
  <p:tag name="KSO_WM_TEMPLATE_INDEX" val="160225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b"/>
  <p:tag name="KSO_WM_UNIT_INDEX" val="1"/>
  <p:tag name="KSO_WM_UNIT_ID" val="custom16022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d"/>
  <p:tag name="KSO_WM_UNIT_INDEX" val="1"/>
  <p:tag name="KSO_WM_UNIT_ID" val="custom160225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5*f*1"/>
  <p:tag name="KSO_WM_UNIT_CLEAR" val="1"/>
  <p:tag name="KSO_WM_UNIT_LAYERLEVEL" val="1"/>
  <p:tag name="KSO_WM_UNIT_VALUE" val="29"/>
  <p:tag name="KSO_WM_UNIT_HIGHLIGHT" val="0"/>
  <p:tag name="KSO_WM_UNIT_COMPATIBLE" val="0"/>
  <p:tag name="KSO_WM_UNIT_PRESET_TEXT_INDEX" val="4"/>
  <p:tag name="KSO_WM_UNIT_PRESET_TEXT_LEN" val="57"/>
</p:tagLst>
</file>

<file path=ppt/tags/tag4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.xml><?xml version="1.0" encoding="utf-8"?>
<p:tagLst xmlns:p="http://schemas.openxmlformats.org/presentationml/2006/main">
  <p:tag name="KSO_WM_TEMPLATE_CATEGORY" val="custom"/>
  <p:tag name="KSO_WM_TEMPLATE_INDEX" val="160225"/>
  <p:tag name="KSO_WM_TEMPLATE_THUMBS_INDEX" val="1、4、8、9、10、14、21、23、24、25"/>
  <p:tag name="KSO_WM_TAG_VERSION" val="1.0"/>
  <p:tag name="KSO_WM_SLIDE_ID" val="custom16022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7*l_i*1_1"/>
  <p:tag name="KSO_WM_UNIT_CLEAR" val="1"/>
  <p:tag name="KSO_WM_UNIT_LAYERLEVEL" val="1_1"/>
  <p:tag name="KSO_WM_DIAGRAM_GROUP_CODE" val="l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7*l_i*1_2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"/>
  <p:tag name="KSO_WM_UNIT_ID" val="custom160225_18*l_i*1_1"/>
  <p:tag name="KSO_WM_UNIT_CLEAR" val="1"/>
  <p:tag name="KSO_WM_UNIT_LAYERLEVEL" val="1_1"/>
  <p:tag name="KSO_WM_DIAGRAM_GROUP_CODE" val="l1-2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7*l_i*1_3"/>
  <p:tag name="KSO_WM_UNIT_CLEAR" val="1"/>
  <p:tag name="KSO_WM_UNIT_LAYERLEVEL" val="1_1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7*l_i*1_4"/>
  <p:tag name="KSO_WM_UNIT_CLEAR" val="1"/>
  <p:tag name="KSO_WM_UNIT_LAYERLEVEL" val="1_1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5"/>
  <p:tag name="KSO_WM_UNIT_ID" val="custom160225_17*l_i*1_5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1_1"/>
  <p:tag name="KSO_WM_UNIT_ID" val="custom160225_17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6"/>
  <p:tag name="KSO_WM_UNIT_ID" val="custom160225_17*l_i*1_6"/>
  <p:tag name="KSO_WM_UNIT_CLEAR" val="1"/>
  <p:tag name="KSO_WM_UNIT_LAYERLEVEL" val="1_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7"/>
  <p:tag name="KSO_WM_UNIT_ID" val="custom160225_17*l_i*1_7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8"/>
  <p:tag name="KSO_WM_UNIT_ID" val="custom160225_17*l_i*1_8"/>
  <p:tag name="KSO_WM_UNIT_CLEAR" val="1"/>
  <p:tag name="KSO_WM_UNIT_LAYERLEVEL" val="1_1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9"/>
  <p:tag name="KSO_WM_UNIT_ID" val="custom160225_17*l_i*1_9"/>
  <p:tag name="KSO_WM_UNIT_CLEAR" val="1"/>
  <p:tag name="KSO_WM_UNIT_LAYERLEVEL" val="1_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0"/>
  <p:tag name="KSO_WM_UNIT_ID" val="custom160225_17*l_i*1_10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2_1"/>
  <p:tag name="KSO_WM_UNIT_ID" val="custom160225_17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2"/>
  <p:tag name="KSO_WM_UNIT_ID" val="custom160225_18*l_i*1_2"/>
  <p:tag name="KSO_WM_UNIT_CLEAR" val="1"/>
  <p:tag name="KSO_WM_UNIT_LAYERLEVEL" val="1_1"/>
  <p:tag name="KSO_WM_DIAGRAM_GROUP_CODE" val="l1-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1"/>
  <p:tag name="KSO_WM_UNIT_ID" val="custom160225_17*l_i*1_11"/>
  <p:tag name="KSO_WM_UNIT_CLEAR" val="1"/>
  <p:tag name="KSO_WM_UNIT_LAYERLEVEL" val="1_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2"/>
  <p:tag name="KSO_WM_UNIT_ID" val="custom160225_17*l_i*1_12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3"/>
  <p:tag name="KSO_WM_UNIT_ID" val="custom160225_17*l_i*1_13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4"/>
  <p:tag name="KSO_WM_UNIT_ID" val="custom160225_17*l_i*1_14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15"/>
  <p:tag name="KSO_WM_UNIT_ID" val="custom160225_17*l_i*1_15"/>
  <p:tag name="KSO_WM_UNIT_CLEAR" val="1"/>
  <p:tag name="KSO_WM_UNIT_LAYERLEVEL" val="1_1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h_f"/>
  <p:tag name="KSO_WM_UNIT_INDEX" val="1_3_1"/>
  <p:tag name="KSO_WM_UNIT_ID" val="custom160225_17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57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38*187"/>
  <p:tag name="KSO_WM_SLIDE_SIZE" val="692*294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3"/>
  <p:tag name="KSO_WM_UNIT_ID" val="custom160225_18*l_i*1_3"/>
  <p:tag name="KSO_WM_UNIT_CLEAR" val="1"/>
  <p:tag name="KSO_WM_UNIT_LAYERLEVEL" val="1_1"/>
  <p:tag name="KSO_WM_DIAGRAM_GROUP_CODE" val="l1-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2"/>
  <p:tag name="KSO_WM_TEMPLATE_CATEGORY" val="custom"/>
  <p:tag name="KSO_WM_TEMPLATE_INDEX" val="160225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25_13*i*3"/>
  <p:tag name="KSO_WM_TEMPLATE_CATEGORY" val="custom"/>
  <p:tag name="KSO_WM_TEMPLATE_INDEX" val="16022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13*f*1"/>
  <p:tag name="KSO_WM_UNIT_CLEAR" val="1"/>
  <p:tag name="KSO_WM_UNIT_LAYERLEVEL" val="1"/>
  <p:tag name="KSO_WM_UNIT_VALUE" val="217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23*144"/>
  <p:tag name="KSO_WM_SLIDE_SIZE" val="771*34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a"/>
  <p:tag name="KSO_WM_UNIT_INDEX" val="1"/>
  <p:tag name="KSO_WM_UNIT_ID" val="custom16022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d"/>
  <p:tag name="KSO_WM_UNIT_INDEX" val="1"/>
  <p:tag name="KSO_WM_UNIT_ID" val="custom160225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l_i"/>
  <p:tag name="KSO_WM_UNIT_INDEX" val="1_4"/>
  <p:tag name="KSO_WM_UNIT_ID" val="custom160225_18*l_i*1_4"/>
  <p:tag name="KSO_WM_UNIT_CLEAR" val="1"/>
  <p:tag name="KSO_WM_UNIT_LAYERLEVEL" val="1_1"/>
  <p:tag name="KSO_WM_DIAGRAM_GROUP_CODE" val="l1-2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25"/>
  <p:tag name="KSO_WM_UNIT_TYPE" val="f"/>
  <p:tag name="KSO_WM_UNIT_INDEX" val="1"/>
  <p:tag name="KSO_WM_UNIT_ID" val="custom16022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91.xml><?xml version="1.0" encoding="utf-8"?>
<p:tagLst xmlns:p="http://schemas.openxmlformats.org/presentationml/2006/main">
  <p:tag name="KSO_WM_TEMPLATE_CATEGORY" val="custom"/>
  <p:tag name="KSO_WM_TEMPLATE_INDEX" val="160225"/>
  <p:tag name="KSO_WM_TAG_VERSION" val="1.0"/>
  <p:tag name="KSO_WM_SLIDE_ID" val="custom16022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heme/theme1.xml><?xml version="1.0" encoding="utf-8"?>
<a:theme xmlns:a="http://schemas.openxmlformats.org/drawingml/2006/main" name="1_A000120141119A01PPBG">
  <a:themeElements>
    <a:clrScheme name="16022666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宽屏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华文行楷</vt:lpstr>
      <vt:lpstr>黑体</vt:lpstr>
      <vt:lpstr>微软雅黑</vt:lpstr>
      <vt:lpstr>Segoe UI</vt:lpstr>
      <vt:lpstr>Segoe UI</vt:lpstr>
      <vt:lpstr>Arial Unicode MS</vt:lpstr>
      <vt:lpstr>Calibri</vt:lpstr>
      <vt:lpstr>1_A000120141119A01PPBG</vt:lpstr>
      <vt:lpstr>PowerPoint 演示文稿</vt:lpstr>
      <vt:lpstr>PowerPoint 演示文稿</vt:lpstr>
      <vt:lpstr>css基础语法</vt:lpstr>
      <vt:lpstr>关于颜色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11426</dc:creator>
  <cp:lastModifiedBy>veblen</cp:lastModifiedBy>
  <cp:revision>27</cp:revision>
  <dcterms:created xsi:type="dcterms:W3CDTF">2016-02-24T10:39:00Z</dcterms:created>
  <dcterms:modified xsi:type="dcterms:W3CDTF">2017-06-19T12:36:24Z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