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4"/>
    <p:sldId id="269" r:id="rId15"/>
    <p:sldId id="271" r:id="rId16"/>
    <p:sldId id="272" r:id="rId17"/>
    <p:sldId id="273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54"/>
            <a:ext cx="9144000" cy="1587359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82016"/>
            <a:ext cx="9144000" cy="81394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8DEAAE70-47B0-4DED-A880-0AA0A77EE2F4}" type="datetimeFigureOut">
              <a:rPr lang="zh-CN" altLang="en-US" smtClean="0">
                <a:cs typeface="+mn-cs"/>
              </a:rPr>
            </a:fld>
            <a:endParaRPr lang="zh-CN" altLang="en-US" smtClean="0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FCEAD4AB-F0AA-46F6-901F-CE5550D9E926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9635" y="948267"/>
            <a:ext cx="2004484" cy="2006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6052" y="1066802"/>
            <a:ext cx="1771651" cy="1767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  <a:endParaRPr kumimoji="0" lang="zh-CN" altLang="en-US" sz="3735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825625"/>
            <a:ext cx="9794304" cy="43513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592" y="1268760"/>
            <a:ext cx="7321550" cy="2852737"/>
          </a:xfrm>
        </p:spPr>
        <p:txBody>
          <a:bodyPr anchor="ctr" anchorCtr="0">
            <a:normAutofit/>
          </a:bodyPr>
          <a:lstStyle>
            <a:lvl1pPr algn="ctr">
              <a:defRPr sz="11500" b="1">
                <a:solidFill>
                  <a:schemeClr val="tx1">
                    <a:alpha val="28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3592" y="4148485"/>
            <a:ext cx="7321550" cy="15001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894" y="1844824"/>
            <a:ext cx="4460304" cy="43513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894" y="1844824"/>
            <a:ext cx="4460304" cy="43513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1692"/>
            <a:ext cx="10515600" cy="1535485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90578A24-1911-4A76-8653-C3691F24675A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C334043-038F-45D3-82F8-CFDAF589972F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£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3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30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5125510" y="946362"/>
            <a:ext cx="2004484" cy="2006600"/>
          </a:xfrm>
          <a:prstGeom prst="rect">
            <a:avLst/>
          </a:prstGeom>
          <a:solidFill>
            <a:srgbClr val="02030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norm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4098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4000" y="2952754"/>
            <a:ext cx="9144000" cy="1587359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zh-CN" altLang="en-US" kern="1200" smtClean="0">
                <a:solidFill>
                  <a:srgbClr val="FBFDFC"/>
                </a:solidFill>
                <a:latin typeface="华文行楷" panose="02010800040101010101" charset="-122"/>
                <a:ea typeface="华文行楷" panose="02010800040101010101" charset="-122"/>
              </a:rPr>
              <a:t>帅帅特战队魔鬼训练营</a:t>
            </a:r>
            <a:endParaRPr lang="zh-CN" altLang="en-US" kern="1200" smtClean="0">
              <a:solidFill>
                <a:srgbClr val="FBFDFC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099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212616" y="4820432"/>
            <a:ext cx="7831869" cy="624792"/>
          </a:xfrm>
          <a:prstGeom prst="rect">
            <a:avLst/>
          </a:prstGeom>
        </p:spPr>
        <p:txBody>
          <a:bodyPr vert="horz" wrap="square" lIns="121920" tIns="60960" rIns="121920" bIns="6096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>
              <a:buSzPct val="60000"/>
            </a:pPr>
            <a:r>
              <a:rPr lang="en-US" altLang="zh-CN" kern="1200" smtClean="0">
                <a:latin typeface="华文行楷" panose="02010800040101010101" charset="-122"/>
                <a:ea typeface="华文行楷" panose="02010800040101010101" charset="-122"/>
              </a:rPr>
              <a:t>第</a:t>
            </a:r>
            <a:r>
              <a:rPr lang="zh-CN" altLang="en-US" kern="1200" smtClean="0">
                <a:latin typeface="华文行楷" panose="02010800040101010101" charset="-122"/>
                <a:ea typeface="华文行楷" panose="02010800040101010101" charset="-122"/>
              </a:rPr>
              <a:t>八</a:t>
            </a:r>
            <a:r>
              <a:rPr lang="en-US" altLang="zh-CN" kern="1200" smtClean="0">
                <a:latin typeface="华文行楷" panose="02010800040101010101" charset="-122"/>
                <a:ea typeface="华文行楷" panose="02010800040101010101" charset="-122"/>
              </a:rPr>
              <a:t>节 </a:t>
            </a:r>
            <a:r>
              <a:rPr lang="en-US" altLang="zh-CN" kern="1200" smtClean="0">
                <a:latin typeface="+mj-ea"/>
                <a:ea typeface="+mj-ea"/>
              </a:rPr>
              <a:t>css </a:t>
            </a:r>
            <a:r>
              <a:rPr lang="en-US" altLang="zh-CN" kern="1200" smtClean="0">
                <a:latin typeface="华文行楷" panose="02010800040101010101" charset="-122"/>
                <a:ea typeface="华文行楷" panose="02010800040101010101" charset="-122"/>
              </a:rPr>
              <a:t>常用属性</a:t>
            </a:r>
            <a:endParaRPr lang="en-US" altLang="zh-CN" kern="1200" smtClean="0"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6" name="图片 5" descr="QQ图片201606101820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720" y="773430"/>
            <a:ext cx="2032000" cy="21793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控制文本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lvl="0" eaLnBrk="1" hangingPunct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text-indent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属性规定文本块中首行文本的缩进。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0135" y="2720975"/>
          <a:ext cx="9397365" cy="25476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56560"/>
                <a:gridCol w="6440805"/>
              </a:tblGrid>
              <a:tr h="848995">
                <a:tc>
                  <a:txBody>
                    <a:bodyPr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849630">
                <a:tc>
                  <a:txBody>
                    <a:bodyPr/>
                    <a:p>
                      <a:pPr fontAlgn="t"/>
                      <a:r>
                        <a:rPr lang="en-US" sz="180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</a:t>
                      </a:r>
                      <a:endParaRPr lang="en-US" sz="1800" i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定义固定的缩进。默认值：</a:t>
                      </a:r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48995">
                <a:tc>
                  <a:txBody>
                    <a:bodyPr/>
                    <a:p>
                      <a:pPr fontAlgn="t"/>
                      <a:r>
                        <a:rPr lang="en-US" altLang="zh-CN" sz="180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180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定义基于父元素宽度的百分比的缩进。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控制文本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7725"/>
            <a:ext cx="10515600" cy="6273800"/>
          </a:xfrm>
        </p:spPr>
        <p:txBody>
          <a:bodyPr>
            <a:noAutofit/>
          </a:bodyPr>
          <a:p>
            <a:endParaRPr lang="en-US" altLang="zh-CN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text-transform </a:t>
            </a: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属性控制文本的大小写。</a:t>
            </a:r>
            <a:endParaRPr lang="zh-CN" alt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54430" y="2200275"/>
          <a:ext cx="10187940" cy="3964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5480"/>
                <a:gridCol w="6982460"/>
              </a:tblGrid>
              <a:tr h="793115">
                <a:tc>
                  <a:txBody>
                    <a:bodyPr/>
                    <a:p>
                      <a:pPr algn="l" fontAlgn="base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793115">
                <a:tc>
                  <a:txBody>
                    <a:bodyPr/>
                    <a:p>
                      <a:pPr fontAlgn="t"/>
                      <a:r>
                        <a:rPr 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默认。定义带有小写字母和大写字母的标准的文本。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792480">
                <a:tc>
                  <a:txBody>
                    <a:bodyPr/>
                    <a:p>
                      <a:pPr fontAlgn="t"/>
                      <a:r>
                        <a:rPr 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capitalize</a:t>
                      </a:r>
                      <a:endParaRPr 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文本中的每个单词以大写字母开头。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793115">
                <a:tc>
                  <a:txBody>
                    <a:bodyPr/>
                    <a:p>
                      <a:pPr fontAlgn="t"/>
                      <a:r>
                        <a:rPr 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uppercase</a:t>
                      </a:r>
                      <a:endParaRPr 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定义仅有大写字母。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793115">
                <a:tc>
                  <a:txBody>
                    <a:bodyPr/>
                    <a:p>
                      <a:pPr fontAlgn="t"/>
                      <a:r>
                        <a:rPr 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lowercase</a:t>
                      </a:r>
                      <a:endParaRPr 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定义无大写字母，仅有小写字母。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>
            <a:off x="1593853" y="1987553"/>
            <a:ext cx="1824567" cy="1824567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5" name="Freeform 90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2080686" y="2999319"/>
            <a:ext cx="850900" cy="245533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40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6" name="Freeform 91"/>
          <p:cNvSpPr/>
          <p:nvPr>
            <p:custDataLst>
              <p:tags r:id="rId3"/>
            </p:custDataLst>
          </p:nvPr>
        </p:nvSpPr>
        <p:spPr bwMode="auto">
          <a:xfrm>
            <a:off x="2461685" y="3111502"/>
            <a:ext cx="95251" cy="63500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7" name="Freeform 9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2211920" y="2554819"/>
            <a:ext cx="588433" cy="419100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85000" lnSpcReduction="1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2" name="椭圆 61"/>
          <p:cNvSpPr/>
          <p:nvPr>
            <p:custDataLst>
              <p:tags r:id="rId5"/>
            </p:custDataLst>
          </p:nvPr>
        </p:nvSpPr>
        <p:spPr bwMode="auto">
          <a:xfrm>
            <a:off x="1737786" y="2131486"/>
            <a:ext cx="1536700" cy="1536700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367" name="矩形 69"/>
          <p:cNvSpPr/>
          <p:nvPr>
            <p:custDataLst>
              <p:tags r:id="rId6"/>
            </p:custDataLst>
          </p:nvPr>
        </p:nvSpPr>
        <p:spPr>
          <a:xfrm>
            <a:off x="3888320" y="1833035"/>
            <a:ext cx="7105649" cy="19790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p>
            <a:pPr lvl="0" defTabSz="913765" eaLnBrk="1" hangingPunct="1">
              <a:lnSpc>
                <a:spcPct val="150000"/>
              </a:lnSpc>
            </a:pPr>
            <a:r>
              <a:rPr lang="en-US" altLang="zh-CN" sz="3200" dirty="0">
                <a:latin typeface="Arial" panose="020B0604020202020204" pitchFamily="34" charset="0"/>
                <a:ea typeface="+mn-ea"/>
                <a:cs typeface="+mn-ea"/>
              </a:rPr>
              <a:t>CSS控制字体：</a:t>
            </a:r>
            <a:endParaRPr lang="en-US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 bwMode="auto">
          <a:xfrm>
            <a:off x="1593853" y="4229102"/>
            <a:ext cx="1824567" cy="1824567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" name="Freeform 9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2080686" y="5240868"/>
            <a:ext cx="850900" cy="245533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40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6" name="Freeform 91"/>
          <p:cNvSpPr/>
          <p:nvPr>
            <p:custDataLst>
              <p:tags r:id="rId9"/>
            </p:custDataLst>
          </p:nvPr>
        </p:nvSpPr>
        <p:spPr bwMode="auto">
          <a:xfrm>
            <a:off x="2461685" y="5353051"/>
            <a:ext cx="95251" cy="63500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7" name="Freeform 92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2211920" y="4796367"/>
            <a:ext cx="588433" cy="419100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85000" lnSpcReduction="1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4" name="椭圆 13"/>
          <p:cNvSpPr/>
          <p:nvPr>
            <p:custDataLst>
              <p:tags r:id="rId11"/>
            </p:custDataLst>
          </p:nvPr>
        </p:nvSpPr>
        <p:spPr bwMode="auto">
          <a:xfrm>
            <a:off x="1737786" y="4373035"/>
            <a:ext cx="1536700" cy="1536700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373" name="矩形 17"/>
          <p:cNvSpPr/>
          <p:nvPr>
            <p:custDataLst>
              <p:tags r:id="rId12"/>
            </p:custDataLst>
          </p:nvPr>
        </p:nvSpPr>
        <p:spPr>
          <a:xfrm>
            <a:off x="3888320" y="4074585"/>
            <a:ext cx="7105649" cy="19790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92500" lnSpcReduction="20000"/>
          </a:bodyPr>
          <a:p>
            <a:pPr lvl="0" defTabSz="913765" eaLnBrk="1" hangingPunct="1">
              <a:lnSpc>
                <a:spcPct val="150000"/>
              </a:lnSpc>
            </a:pPr>
            <a:r>
              <a:rPr lang="en-US" altLang="zh-CN" sz="3200" dirty="0" err="1">
                <a:latin typeface="Arial" panose="020B0604020202020204" pitchFamily="34" charset="0"/>
                <a:ea typeface="+mn-ea"/>
                <a:cs typeface="+mn-ea"/>
              </a:rPr>
              <a:t>CSS 字体属性定义文本的字体系列、大小、加粗、风格（如斜体）和变形（如小型大写字母）。</a:t>
            </a:r>
            <a:endParaRPr lang="en-US" altLang="zh-CN" sz="3200" dirty="0" err="1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15374" name="标题 1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eaLnBrk="1" hangingPunct="1"/>
            <a:r>
              <a:rPr lang="en-US" altLang="zh-CN" smtClean="0"/>
              <a:t>css控制字体</a:t>
            </a:r>
            <a:endParaRPr lang="en-US" altLang="zh-CN" smtClean="0"/>
          </a:p>
        </p:txBody>
      </p:sp>
    </p:spTree>
    <p:custDataLst>
      <p:tags r:id="rId1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控制字体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40105" y="1294765"/>
          <a:ext cx="10874375" cy="50438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38140"/>
                <a:gridCol w="5436235"/>
              </a:tblGrid>
              <a:tr h="876300">
                <a:tc>
                  <a:txBody>
                    <a:bodyPr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876935">
                <a:tc>
                  <a:txBody>
                    <a:bodyPr/>
                    <a:p>
                      <a:pPr fontAlgn="t"/>
                      <a:r>
                        <a:rPr lang="en-US" sz="18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font-family</a:t>
                      </a:r>
                      <a:endParaRPr lang="en-US" sz="18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设置字体系列。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76300">
                <a:tc>
                  <a:txBody>
                    <a:bodyPr/>
                    <a:p>
                      <a:pPr fontAlgn="t"/>
                      <a:r>
                        <a:rPr lang="en-US" sz="18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font-size</a:t>
                      </a:r>
                      <a:endParaRPr lang="en-US" sz="18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设置字体的尺寸。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1193165">
                <a:tc>
                  <a:txBody>
                    <a:bodyPr/>
                    <a:p>
                      <a:pPr fontAlgn="t"/>
                      <a:r>
                        <a:rPr lang="en-US" sz="18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font-style</a:t>
                      </a:r>
                      <a:endParaRPr lang="en-US" sz="18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设置字体的风格。（</a:t>
                      </a:r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normal</a:t>
                      </a:r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（标准字体）</a:t>
                      </a:r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/italic</a:t>
                      </a:r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（斜体）</a:t>
                      </a:r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/oblique</a:t>
                      </a:r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（倾斜字体样式））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1221105">
                <a:tc>
                  <a:txBody>
                    <a:bodyPr/>
                    <a:p>
                      <a:pPr fontAlgn="t"/>
                      <a:r>
                        <a:rPr lang="en-US" sz="18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font-weight</a:t>
                      </a:r>
                      <a:endParaRPr lang="en-US" sz="18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设置文本的粗细。（</a:t>
                      </a:r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100-900</a:t>
                      </a:r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>
            <a:off x="1593853" y="1987553"/>
            <a:ext cx="1824567" cy="1824567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5" name="Freeform 90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2080686" y="2999319"/>
            <a:ext cx="850900" cy="245533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40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6" name="Freeform 91"/>
          <p:cNvSpPr/>
          <p:nvPr>
            <p:custDataLst>
              <p:tags r:id="rId3"/>
            </p:custDataLst>
          </p:nvPr>
        </p:nvSpPr>
        <p:spPr bwMode="auto">
          <a:xfrm>
            <a:off x="2461685" y="3111502"/>
            <a:ext cx="95251" cy="63500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7" name="Freeform 9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2211920" y="2554819"/>
            <a:ext cx="588433" cy="419100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85000" lnSpcReduction="1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2" name="椭圆 61"/>
          <p:cNvSpPr/>
          <p:nvPr>
            <p:custDataLst>
              <p:tags r:id="rId5"/>
            </p:custDataLst>
          </p:nvPr>
        </p:nvSpPr>
        <p:spPr bwMode="auto">
          <a:xfrm>
            <a:off x="1737786" y="2131486"/>
            <a:ext cx="1536700" cy="1536700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367" name="矩形 69"/>
          <p:cNvSpPr/>
          <p:nvPr>
            <p:custDataLst>
              <p:tags r:id="rId6"/>
            </p:custDataLst>
          </p:nvPr>
        </p:nvSpPr>
        <p:spPr>
          <a:xfrm>
            <a:off x="3888320" y="1833035"/>
            <a:ext cx="7105649" cy="19790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p>
            <a:pPr lvl="0" defTabSz="913765" eaLnBrk="1" hangingPunct="1">
              <a:lnSpc>
                <a:spcPct val="150000"/>
              </a:lnSpc>
            </a:pPr>
            <a:r>
              <a:rPr lang="en-US" altLang="zh-CN" sz="3200" dirty="0">
                <a:latin typeface="Arial" panose="020B0604020202020204" pitchFamily="34" charset="0"/>
                <a:ea typeface="+mn-ea"/>
                <a:cs typeface="+mn-ea"/>
              </a:rPr>
              <a:t>CSS控制表格样式：</a:t>
            </a:r>
            <a:endParaRPr lang="en-US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 bwMode="auto">
          <a:xfrm>
            <a:off x="1593853" y="4229102"/>
            <a:ext cx="1824567" cy="1824567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" name="Freeform 9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2080686" y="5240868"/>
            <a:ext cx="850900" cy="245533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40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6" name="Freeform 91"/>
          <p:cNvSpPr/>
          <p:nvPr>
            <p:custDataLst>
              <p:tags r:id="rId9"/>
            </p:custDataLst>
          </p:nvPr>
        </p:nvSpPr>
        <p:spPr bwMode="auto">
          <a:xfrm>
            <a:off x="2461685" y="5353051"/>
            <a:ext cx="95251" cy="63500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7" name="Freeform 92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2211920" y="4796367"/>
            <a:ext cx="588433" cy="419100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85000" lnSpcReduction="1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4" name="椭圆 13"/>
          <p:cNvSpPr/>
          <p:nvPr>
            <p:custDataLst>
              <p:tags r:id="rId11"/>
            </p:custDataLst>
          </p:nvPr>
        </p:nvSpPr>
        <p:spPr bwMode="auto">
          <a:xfrm>
            <a:off x="1737786" y="4373035"/>
            <a:ext cx="1536700" cy="1536700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373" name="矩形 17"/>
          <p:cNvSpPr/>
          <p:nvPr>
            <p:custDataLst>
              <p:tags r:id="rId12"/>
            </p:custDataLst>
          </p:nvPr>
        </p:nvSpPr>
        <p:spPr>
          <a:xfrm>
            <a:off x="3888320" y="4074585"/>
            <a:ext cx="7105649" cy="197908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p>
            <a:pPr lvl="0" defTabSz="913765" eaLnBrk="1" hangingPunct="1">
              <a:lnSpc>
                <a:spcPct val="150000"/>
              </a:lnSpc>
            </a:pPr>
            <a:r>
              <a:rPr lang="en-US" altLang="zh-CN" sz="3200" dirty="0" err="1">
                <a:latin typeface="Arial" panose="020B0604020202020204" pitchFamily="34" charset="0"/>
                <a:ea typeface="+mn-ea"/>
                <a:cs typeface="+mn-ea"/>
              </a:rPr>
              <a:t>CSS 表格属性可以极大的改善表格的外观，如表格边框、高度与宽度等。</a:t>
            </a:r>
            <a:endParaRPr lang="en-US" altLang="zh-CN" sz="3200" dirty="0" err="1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15374" name="标题 1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eaLnBrk="1" hangingPunct="1"/>
            <a:r>
              <a:rPr lang="en-US" altLang="zh-CN" smtClean="0"/>
              <a:t>css控制表格样式</a:t>
            </a:r>
            <a:endParaRPr lang="en-US" altLang="zh-CN" smtClean="0"/>
          </a:p>
        </p:txBody>
      </p:sp>
    </p:spTree>
    <p:custDataLst>
      <p:tags r:id="rId1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CSS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控制表格样式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292225"/>
          <a:ext cx="10515600" cy="50082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71770"/>
                <a:gridCol w="5243830"/>
              </a:tblGrid>
              <a:tr h="713105"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713740">
                <a:tc>
                  <a:txBody>
                    <a:bodyPr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border</a:t>
                      </a:r>
                      <a:endParaRPr lang="en-US" altLang="zh-CN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表格边框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13105">
                <a:tc>
                  <a:txBody>
                    <a:bodyPr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border-collapse = "</a:t>
                      </a:r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collapse </a:t>
                      </a:r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endParaRPr lang="en-US" altLang="zh-CN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折叠边框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13740">
                <a:tc>
                  <a:txBody>
                    <a:bodyPr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width</a:t>
                      </a:r>
                      <a:endParaRPr lang="en-US" altLang="zh-CN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表格的宽度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27710">
                <a:tc>
                  <a:txBody>
                    <a:bodyPr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height</a:t>
                      </a:r>
                      <a:endParaRPr lang="en-US" altLang="zh-CN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表格的高度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13740">
                <a:tc>
                  <a:txBody>
                    <a:bodyPr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text-align</a:t>
                      </a:r>
                      <a:endParaRPr lang="en-US" altLang="zh-CN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表格文本对齐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13105">
                <a:tc>
                  <a:txBody>
                    <a:bodyPr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padding</a:t>
                      </a:r>
                      <a:endParaRPr lang="en-US" altLang="zh-CN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表格内边距</a:t>
                      </a:r>
                      <a:endParaRPr lang="zh-CN" altLang="en-US" sz="1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9787" y="457200"/>
            <a:ext cx="41652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zh-CN" altLang="en-US" dirty="0">
                <a:sym typeface="+mn-ea"/>
              </a:rPr>
              <a:t>六项精进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占位符 4"/>
          <p:cNvPicPr>
            <a:picLocks noGrp="1"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1937" r="11937"/>
          <a:stretch>
            <a:fillRect/>
          </a:stretch>
        </p:blipFill>
        <p:spPr>
          <a:xfrm>
            <a:off x="5183188" y="1473393"/>
            <a:ext cx="6170400" cy="3371215"/>
          </a:xfrm>
          <a:prstGeom prst="rect">
            <a:avLst/>
          </a:prstGeom>
        </p:spPr>
      </p:pic>
      <p:sp>
        <p:nvSpPr>
          <p:cNvPr id="7" name="文本占位符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4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2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en-US" altLang="zh-CN" dirty="0">
                <a:sym typeface="+mn-ea"/>
              </a:rPr>
              <a:t>1 .</a:t>
            </a:r>
            <a:r>
              <a:rPr lang="zh-CN" altLang="en-US" dirty="0">
                <a:sym typeface="+mn-ea"/>
              </a:rPr>
              <a:t>付出不亚于任何人的努力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2 .</a:t>
            </a:r>
            <a:r>
              <a:rPr lang="zh-CN" altLang="en-US" dirty="0">
                <a:sym typeface="+mn-ea"/>
              </a:rPr>
              <a:t>谦虚戒骄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3 .</a:t>
            </a:r>
            <a:r>
              <a:rPr lang="zh-CN" altLang="en-US" dirty="0">
                <a:sym typeface="+mn-ea"/>
              </a:rPr>
              <a:t>天天反省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4.</a:t>
            </a:r>
            <a:r>
              <a:rPr lang="zh-CN" altLang="en-US" dirty="0">
                <a:sym typeface="+mn-ea"/>
              </a:rPr>
              <a:t>积善行思利他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5.</a:t>
            </a:r>
            <a:r>
              <a:rPr lang="zh-CN" altLang="en-US" dirty="0">
                <a:sym typeface="+mn-ea"/>
              </a:rPr>
              <a:t>活着就要感谢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6.</a:t>
            </a:r>
            <a:r>
              <a:rPr lang="zh-CN" altLang="en-US" dirty="0">
                <a:sym typeface="+mn-ea"/>
              </a:rPr>
              <a:t>不要有感性的烦恼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>
            <a:off x="747185" y="2372785"/>
            <a:ext cx="1441451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5" name="Freeform 90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132417" y="3172886"/>
            <a:ext cx="670984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6" name="Freeform 91"/>
          <p:cNvSpPr/>
          <p:nvPr>
            <p:custDataLst>
              <p:tags r:id="rId3"/>
            </p:custDataLst>
          </p:nvPr>
        </p:nvSpPr>
        <p:spPr bwMode="auto">
          <a:xfrm>
            <a:off x="1432986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7" name="Freeform 9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236135" y="2821519"/>
            <a:ext cx="463551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2" name="椭圆 61"/>
          <p:cNvSpPr/>
          <p:nvPr>
            <p:custDataLst>
              <p:tags r:id="rId5"/>
            </p:custDataLst>
          </p:nvPr>
        </p:nvSpPr>
        <p:spPr bwMode="auto">
          <a:xfrm>
            <a:off x="861485" y="2487085"/>
            <a:ext cx="1212851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15" name="矩形 69"/>
          <p:cNvSpPr/>
          <p:nvPr>
            <p:custDataLst>
              <p:tags r:id="rId6"/>
            </p:custDataLst>
          </p:nvPr>
        </p:nvSpPr>
        <p:spPr>
          <a:xfrm>
            <a:off x="143935" y="4180417"/>
            <a:ext cx="2647951" cy="1583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/>
          </a:bodyPr>
          <a:p>
            <a:pPr marL="342900" lvl="0" indent="-342900" algn="ctr" defTabSz="913765" eaLnBrk="1" hangingPunct="1">
              <a:lnSpc>
                <a:spcPct val="130000"/>
              </a:lnSpc>
              <a:buAutoNum type="arabicPeriod"/>
            </a:pPr>
            <a:r>
              <a:rPr lang="da-DK" altLang="zh-CN" sz="3200" dirty="0">
                <a:latin typeface="Arial" panose="020B0604020202020204" pitchFamily="34" charset="0"/>
                <a:ea typeface="+mn-ea"/>
                <a:cs typeface="+mn-ea"/>
              </a:rPr>
              <a:t>CSS背景</a:t>
            </a:r>
            <a:endParaRPr lang="da-DK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36" name="椭圆 35"/>
          <p:cNvSpPr/>
          <p:nvPr>
            <p:custDataLst>
              <p:tags r:id="rId7"/>
            </p:custDataLst>
          </p:nvPr>
        </p:nvSpPr>
        <p:spPr bwMode="auto">
          <a:xfrm>
            <a:off x="3820584" y="2372785"/>
            <a:ext cx="1439333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9" name="Freeform 9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4203702" y="3172886"/>
            <a:ext cx="673100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0" name="Freeform 91"/>
          <p:cNvSpPr/>
          <p:nvPr>
            <p:custDataLst>
              <p:tags r:id="rId9"/>
            </p:custDataLst>
          </p:nvPr>
        </p:nvSpPr>
        <p:spPr bwMode="auto">
          <a:xfrm>
            <a:off x="4506386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1" name="Freeform 92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4307417" y="2821519"/>
            <a:ext cx="465667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8" name="椭圆 37"/>
          <p:cNvSpPr/>
          <p:nvPr>
            <p:custDataLst>
              <p:tags r:id="rId11"/>
            </p:custDataLst>
          </p:nvPr>
        </p:nvSpPr>
        <p:spPr bwMode="auto">
          <a:xfrm>
            <a:off x="3934884" y="2487085"/>
            <a:ext cx="1210733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21" name="矩形 41"/>
          <p:cNvSpPr/>
          <p:nvPr>
            <p:custDataLst>
              <p:tags r:id="rId12"/>
            </p:custDataLst>
          </p:nvPr>
        </p:nvSpPr>
        <p:spPr>
          <a:xfrm>
            <a:off x="3215217" y="4180417"/>
            <a:ext cx="2650067" cy="1583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/>
          </a:bodyPr>
          <a:p>
            <a:pPr marL="342900" lvl="0" indent="-342900" algn="ctr" defTabSz="913765" eaLnBrk="1" hangingPunct="1">
              <a:lnSpc>
                <a:spcPct val="130000"/>
              </a:lnSpc>
              <a:buAutoNum type="arabicPeriod"/>
            </a:pPr>
            <a:r>
              <a:rPr lang="da-DK" altLang="zh-CN" sz="3200" dirty="0">
                <a:latin typeface="Arial" panose="020B0604020202020204" pitchFamily="34" charset="0"/>
                <a:ea typeface="+mn-ea"/>
                <a:cs typeface="+mn-ea"/>
              </a:rPr>
              <a:t>CSS控制文本</a:t>
            </a:r>
            <a:endParaRPr lang="da-DK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44" name="椭圆 43"/>
          <p:cNvSpPr/>
          <p:nvPr>
            <p:custDataLst>
              <p:tags r:id="rId13"/>
            </p:custDataLst>
          </p:nvPr>
        </p:nvSpPr>
        <p:spPr bwMode="auto">
          <a:xfrm>
            <a:off x="6891868" y="2372785"/>
            <a:ext cx="1441451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47" name="Freeform 9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7277100" y="3172886"/>
            <a:ext cx="670984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Freeform 91"/>
          <p:cNvSpPr/>
          <p:nvPr>
            <p:custDataLst>
              <p:tags r:id="rId15"/>
            </p:custDataLst>
          </p:nvPr>
        </p:nvSpPr>
        <p:spPr bwMode="auto">
          <a:xfrm>
            <a:off x="7577667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9" name="Freeform 92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7380819" y="2821519"/>
            <a:ext cx="463551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椭圆 45"/>
          <p:cNvSpPr/>
          <p:nvPr>
            <p:custDataLst>
              <p:tags r:id="rId17"/>
            </p:custDataLst>
          </p:nvPr>
        </p:nvSpPr>
        <p:spPr bwMode="auto">
          <a:xfrm>
            <a:off x="7006168" y="2487085"/>
            <a:ext cx="1212851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27" name="矩形 49"/>
          <p:cNvSpPr/>
          <p:nvPr>
            <p:custDataLst>
              <p:tags r:id="rId18"/>
            </p:custDataLst>
          </p:nvPr>
        </p:nvSpPr>
        <p:spPr>
          <a:xfrm>
            <a:off x="6288619" y="4180417"/>
            <a:ext cx="2647949" cy="1583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/>
          </a:bodyPr>
          <a:p>
            <a:pPr marL="342900" lvl="0" indent="-342900" algn="ctr" defTabSz="913765" eaLnBrk="1" hangingPunct="1">
              <a:lnSpc>
                <a:spcPct val="130000"/>
              </a:lnSpc>
              <a:buAutoNum type="arabicPeriod"/>
            </a:pPr>
            <a:r>
              <a:rPr lang="da-DK" altLang="zh-CN" sz="3200" dirty="0">
                <a:latin typeface="Arial" panose="020B0604020202020204" pitchFamily="34" charset="0"/>
                <a:ea typeface="+mn-ea"/>
                <a:cs typeface="+mn-ea"/>
              </a:rPr>
              <a:t>CSS控制字体</a:t>
            </a:r>
            <a:endParaRPr lang="da-DK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52" name="椭圆 51"/>
          <p:cNvSpPr/>
          <p:nvPr>
            <p:custDataLst>
              <p:tags r:id="rId19"/>
            </p:custDataLst>
          </p:nvPr>
        </p:nvSpPr>
        <p:spPr bwMode="auto">
          <a:xfrm>
            <a:off x="9965268" y="2372785"/>
            <a:ext cx="1439333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9" name="Freeform 90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10348386" y="3172886"/>
            <a:ext cx="673100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0" name="Freeform 91"/>
          <p:cNvSpPr/>
          <p:nvPr>
            <p:custDataLst>
              <p:tags r:id="rId21"/>
            </p:custDataLst>
          </p:nvPr>
        </p:nvSpPr>
        <p:spPr bwMode="auto">
          <a:xfrm>
            <a:off x="10651067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1" name="Freeform 92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10452101" y="2821519"/>
            <a:ext cx="465667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8" name="椭圆 57"/>
          <p:cNvSpPr/>
          <p:nvPr>
            <p:custDataLst>
              <p:tags r:id="rId23"/>
            </p:custDataLst>
          </p:nvPr>
        </p:nvSpPr>
        <p:spPr bwMode="auto">
          <a:xfrm>
            <a:off x="10079568" y="2487085"/>
            <a:ext cx="1210733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33" name="矩形 62"/>
          <p:cNvSpPr/>
          <p:nvPr>
            <p:custDataLst>
              <p:tags r:id="rId24"/>
            </p:custDataLst>
          </p:nvPr>
        </p:nvSpPr>
        <p:spPr>
          <a:xfrm>
            <a:off x="9359901" y="4180417"/>
            <a:ext cx="2650067" cy="1583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/>
          </a:bodyPr>
          <a:p>
            <a:pPr marL="342900" lvl="0" indent="-342900" algn="ctr" defTabSz="913765" eaLnBrk="1" hangingPunct="1">
              <a:lnSpc>
                <a:spcPct val="130000"/>
              </a:lnSpc>
              <a:buAutoNum type="arabicPeriod"/>
            </a:pPr>
            <a:r>
              <a:rPr lang="da-DK" altLang="zh-CN" sz="3200" dirty="0">
                <a:latin typeface="Arial" panose="020B0604020202020204" pitchFamily="34" charset="0"/>
                <a:ea typeface="+mn-ea"/>
                <a:cs typeface="+mn-ea"/>
              </a:rPr>
              <a:t>CSS控制表格样式</a:t>
            </a:r>
            <a:endParaRPr lang="da-DK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17434" name="标题 1"/>
          <p:cNvSpPr>
            <a:spLocks noGrp="1"/>
          </p:cNvSpPr>
          <p:nvPr>
            <p:custDataLst>
              <p:tags r:id="rId2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algn="l" defTabSz="685800" eaLnBrk="1" hangingPunct="1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 smtClean="0"/>
              <a:t>css常用属性</a:t>
            </a:r>
            <a:endParaRPr lang="en-US" altLang="zh-CN" dirty="0" smtClean="0"/>
          </a:p>
        </p:txBody>
      </p:sp>
    </p:spTree>
    <p:custDataLst>
      <p:tags r:id="rId2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css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背景属性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5705"/>
            <a:ext cx="10515600" cy="5091430"/>
          </a:xfrm>
        </p:spPr>
        <p:txBody>
          <a:bodyPr/>
          <a:p>
            <a:pPr lvl="0" eaLnBrk="1" hangingPunct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允许应用纯色作为背景，也允许使用背景图像创建相当复杂的效果。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1095" y="1852295"/>
          <a:ext cx="9929495" cy="46031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94275"/>
                <a:gridCol w="4935220"/>
              </a:tblGrid>
              <a:tr h="585470">
                <a:tc>
                  <a:txBody>
                    <a:bodyPr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585470">
                <a:tc>
                  <a:txBody>
                    <a:bodyPr/>
                    <a:p>
                      <a:pPr fontAlgn="t"/>
                      <a:r>
                        <a:rPr lang="en-US" sz="24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</a:t>
                      </a:r>
                      <a:endParaRPr lang="en-US" sz="24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简写属性，作用是将背景属性设置在一个声明中。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586105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background-color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设置元素的背景颜色。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586105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background-image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把图像设置为背景。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758190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background-position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设置背景图像的起始位置。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915670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background-repeat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设置背景图像是否及如何重复。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lvl="0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背景属性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335" y="1303655"/>
            <a:ext cx="11249025" cy="5351145"/>
          </a:xfrm>
        </p:spPr>
        <p:txBody>
          <a:bodyPr>
            <a:normAutofit/>
          </a:bodyPr>
          <a:p>
            <a:pPr lvl="0">
              <a:lnSpc>
                <a:spcPct val="70000"/>
              </a:lnSpc>
              <a:buSzPct val="105000"/>
              <a:buNone/>
            </a:pP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background-repeat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属性设置是否及如何重复背景图像。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935" y="1151890"/>
            <a:ext cx="11012805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73125" y="2429510"/>
          <a:ext cx="9411970" cy="41217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78680"/>
                <a:gridCol w="4733290"/>
              </a:tblGrid>
              <a:tr h="824865">
                <a:tc>
                  <a:txBody>
                    <a:bodyPr/>
                    <a:p>
                      <a:pPr algn="l" fontAlgn="base"/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823595">
                <a:tc>
                  <a:txBody>
                    <a:bodyPr/>
                    <a:p>
                      <a:pPr fontAlgn="t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repeat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默认。背景图像将在垂直方向和水平方向重复。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24865">
                <a:tc>
                  <a:txBody>
                    <a:bodyPr/>
                    <a:p>
                      <a:pPr fontAlgn="t"/>
                      <a:r>
                        <a:rPr 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repeat-x</a:t>
                      </a:r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背景图像将在水平方向重复。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23595">
                <a:tc>
                  <a:txBody>
                    <a:bodyPr/>
                    <a:p>
                      <a:pPr fontAlgn="t"/>
                      <a:r>
                        <a:rPr 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repeat-y</a:t>
                      </a:r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背景图像将在垂直方向重复。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24865">
                <a:tc>
                  <a:txBody>
                    <a:bodyPr/>
                    <a:p>
                      <a:pPr fontAlgn="t"/>
                      <a:r>
                        <a:rPr 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no-repeat</a:t>
                      </a:r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背景图像将仅显示一次。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29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lvl="0" algn="l" eaLnBrk="1" hangingPunct="1"/>
            <a:r>
              <a:rPr lang="en-US" altLang="zh-CN" dirty="0" smtClean="0"/>
              <a:t>css背景属性</a:t>
            </a:r>
            <a:endParaRPr lang="en-US" altLang="zh-CN" dirty="0" smtClean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9496" y="1825625"/>
            <a:ext cx="9794304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 background-position规定背景图片的位置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示例：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body 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{background-image:url('bgimage.gif'); 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background-repeat:no-repeat; 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background-position:center; }</a:t>
            </a:r>
            <a:endParaRPr lang="en-US" altLang="zh-CN" dirty="0" err="1" smtClean="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marL="342900" lvl="0" indent="-34290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背景属性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777875" y="1301750"/>
          <a:ext cx="10515600" cy="51777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92395"/>
                <a:gridCol w="5323205"/>
              </a:tblGrid>
              <a:tr h="407035">
                <a:tc>
                  <a:txBody>
                    <a:bodyPr/>
                    <a:p>
                      <a:pPr algn="l" fontAlgn="base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2420620">
                <a:tc>
                  <a:txBody>
                    <a:bodyPr/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 left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 center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 right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center left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center center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center right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bottom left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bottom center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bottom right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如果您仅规定了一个关键词，那么第二个值将是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"center"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默认值：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 0%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931545">
                <a:tc>
                  <a:txBody>
                    <a:bodyPr/>
                    <a:p>
                      <a:pPr fontAlgn="t"/>
                      <a:r>
                        <a:rPr 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x% y%</a:t>
                      </a:r>
                      <a:endParaRPr 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第一个值是水平位置，第二个值是垂直位置。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左上角是 </a:t>
                      </a:r>
                      <a:r>
                        <a:rPr lang="en-US" altLang="zh-CN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 0%</a:t>
                      </a:r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。右下角是 </a:t>
                      </a:r>
                      <a:r>
                        <a:rPr lang="en-US" altLang="zh-CN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 100%</a:t>
                      </a:r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如果您仅规定了一个值，另一个值将是 </a:t>
                      </a:r>
                      <a:r>
                        <a:rPr lang="en-US" altLang="zh-CN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1418590">
                <a:tc>
                  <a:txBody>
                    <a:bodyPr/>
                    <a:p>
                      <a:pPr fontAlgn="t"/>
                      <a:r>
                        <a:rPr 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xpos ypos</a:t>
                      </a:r>
                      <a:endParaRPr 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第一个值是水平位置，第二个值是垂直位置。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左上角是 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0 0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。单位是像素 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(0px </a:t>
                      </a:r>
                      <a:r>
                        <a:rPr lang="en-US" altLang="zh-C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0px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或任何其他的 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 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如果您仅规定了一个值，另一个值将是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您可以混合使用 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 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position </a:t>
                      </a:r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marL="342900" lvl="0" indent="-342900" algn="l"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控制文本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lvl="0" indent="0" eaLnBrk="1" latinLnBrk="0" hangingPunct="1">
              <a:lnSpc>
                <a:spcPct val="90000"/>
              </a:lnSpc>
              <a:spcBef>
                <a:spcPct val="0"/>
              </a:spcBef>
              <a:buSzPct val="105000"/>
              <a:buNone/>
            </a:pP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0" eaLnBrk="1" hangingPunct="1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600" y="1728470"/>
            <a:ext cx="11156315" cy="3287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1" hangingPunct="1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控制文本：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文本属性可定义文本的外观。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通过文本属性，可以改变文本的颜色、字符间距，对齐文本，装饰文本，对文本进行缩进，等等。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控制文本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292860"/>
          <a:ext cx="10515600" cy="50565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200"/>
                <a:gridCol w="2175510"/>
                <a:gridCol w="4834890"/>
              </a:tblGrid>
              <a:tr h="1011555">
                <a:tc>
                  <a:txBody>
                    <a:bodyPr/>
                    <a:p>
                      <a:pPr algn="l" fontAlgn="base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endParaRPr lang="zh-CN" altLang="en-US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010920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设置文本颜色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endParaRPr lang="zh-CN" altLang="en-US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&lt;background-color&gt;</a:t>
                      </a:r>
                      <a:endParaRPr lang="en-US" altLang="zh-CN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11555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letter-spacing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设置字符间距。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endParaRPr lang="en-US" altLang="zh-CN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&lt;letter-spacing:20px;letter-spacing:-0.5em&gt;</a:t>
                      </a:r>
                      <a:endParaRPr lang="en-US" altLang="zh-CN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10920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line-height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设置行高。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endParaRPr lang="en-US" altLang="zh-CN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&lt;line-height:30px;line-height:200%px;&gt;</a:t>
                      </a:r>
                      <a:endParaRPr lang="en-US" altLang="zh-CN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11555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text-align</a:t>
                      </a:r>
                      <a:endParaRPr lang="en-US" sz="16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对齐元素中的文本。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endParaRPr lang="en-US" altLang="zh-CN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</a:t>
                      </a:r>
                      <a:r>
                        <a:rPr lang="en-US" altLang="zh-CN" sz="16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align:center</a:t>
                      </a:r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/left/right</a:t>
                      </a:r>
                      <a:endParaRPr lang="en-US" altLang="zh-CN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控制文本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text-decoration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属性规定添加到文本的修饰。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0135" y="2200910"/>
          <a:ext cx="10517505" cy="42805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9700"/>
                <a:gridCol w="4027805"/>
              </a:tblGrid>
              <a:tr h="855980">
                <a:tc>
                  <a:txBody>
                    <a:bodyPr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855980">
                <a:tc>
                  <a:txBody>
                    <a:bodyPr/>
                    <a:p>
                      <a:pPr fontAlgn="t"/>
                      <a:r>
                        <a:rPr 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默认。定义标准的文本。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56615">
                <a:tc>
                  <a:txBody>
                    <a:bodyPr/>
                    <a:p>
                      <a:pPr fontAlgn="t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underline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定义文本下的一条线。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55980">
                <a:tc>
                  <a:txBody>
                    <a:bodyPr/>
                    <a:p>
                      <a:pPr fontAlgn="t"/>
                      <a:r>
                        <a:rPr lang="en-US" sz="1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overline</a:t>
                      </a:r>
                      <a:endParaRPr lang="en-US" sz="18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定义文本上的一条线。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855980">
                <a:tc>
                  <a:txBody>
                    <a:bodyPr/>
                    <a:p>
                      <a:pPr fontAlgn="t"/>
                      <a:r>
                        <a:rPr 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line-through</a:t>
                      </a:r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定义穿过文本下的一条线。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*i*2"/>
  <p:tag name="KSO_WM_TEMPLATE_CATEGORY" val="custom"/>
  <p:tag name="KSO_WM_TEMPLATE_INDEX" val="160225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1_1"/>
  <p:tag name="KSO_WM_UNIT_ID" val="custom160225_18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6"/>
  <p:tag name="KSO_WM_UNIT_ID" val="custom160225_18*l_i*1_6"/>
  <p:tag name="KSO_WM_UNIT_CLEAR" val="1"/>
  <p:tag name="KSO_WM_UNIT_LAYERLEVEL" val="1_1"/>
  <p:tag name="KSO_WM_DIAGRAM_GROUP_CODE" val="l1-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7"/>
  <p:tag name="KSO_WM_UNIT_ID" val="custom160225_18*l_i*1_7"/>
  <p:tag name="KSO_WM_UNIT_CLEAR" val="1"/>
  <p:tag name="KSO_WM_UNIT_LAYERLEVEL" val="1_1"/>
  <p:tag name="KSO_WM_DIAGRAM_GROUP_CODE" val="l1-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8"/>
  <p:tag name="KSO_WM_UNIT_ID" val="custom160225_18*l_i*1_8"/>
  <p:tag name="KSO_WM_UNIT_CLEAR" val="1"/>
  <p:tag name="KSO_WM_UNIT_LAYERLEVEL" val="1_1"/>
  <p:tag name="KSO_WM_DIAGRAM_GROUP_CODE" val="l1-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9"/>
  <p:tag name="KSO_WM_UNIT_ID" val="custom160225_18*l_i*1_9"/>
  <p:tag name="KSO_WM_UNIT_CLEAR" val="1"/>
  <p:tag name="KSO_WM_UNIT_LAYERLEVEL" val="1_1"/>
  <p:tag name="KSO_WM_DIAGRAM_GROUP_CODE" val="l1-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0"/>
  <p:tag name="KSO_WM_UNIT_ID" val="custom160225_18*l_i*1_10"/>
  <p:tag name="KSO_WM_UNIT_CLEAR" val="1"/>
  <p:tag name="KSO_WM_UNIT_LAYERLEVEL" val="1_1"/>
  <p:tag name="KSO_WM_DIAGRAM_GROUP_CODE" val="l1-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2_1"/>
  <p:tag name="KSO_WM_UNIT_ID" val="custom160225_18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1"/>
  <p:tag name="KSO_WM_UNIT_ID" val="custom160225_18*l_i*1_11"/>
  <p:tag name="KSO_WM_UNIT_CLEAR" val="1"/>
  <p:tag name="KSO_WM_UNIT_LAYERLEVEL" val="1_1"/>
  <p:tag name="KSO_WM_DIAGRAM_GROUP_CODE" val="l1-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2"/>
  <p:tag name="KSO_WM_UNIT_ID" val="custom160225_18*l_i*1_12"/>
  <p:tag name="KSO_WM_UNIT_CLEAR" val="1"/>
  <p:tag name="KSO_WM_UNIT_LAYERLEVEL" val="1_1"/>
  <p:tag name="KSO_WM_DIAGRAM_GROUP_CODE" val="l1-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3"/>
  <p:tag name="KSO_WM_UNIT_ID" val="custom160225_18*l_i*1_13"/>
  <p:tag name="KSO_WM_UNIT_CLEAR" val="1"/>
  <p:tag name="KSO_WM_UNIT_LAYERLEVEL" val="1_1"/>
  <p:tag name="KSO_WM_DIAGRAM_GROUP_CODE" val="l1-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4"/>
  <p:tag name="KSO_WM_UNIT_ID" val="custom160225_18*l_i*1_14"/>
  <p:tag name="KSO_WM_UNIT_CLEAR" val="1"/>
  <p:tag name="KSO_WM_UNIT_LAYERLEVEL" val="1_1"/>
  <p:tag name="KSO_WM_DIAGRAM_GROUP_CODE" val="l1-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5"/>
  <p:tag name="KSO_WM_UNIT_ID" val="custom160225_18*l_i*1_15"/>
  <p:tag name="KSO_WM_UNIT_CLEAR" val="1"/>
  <p:tag name="KSO_WM_UNIT_LAYERLEVEL" val="1_1"/>
  <p:tag name="KSO_WM_DIAGRAM_GROUP_CODE" val="l1-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3_1"/>
  <p:tag name="KSO_WM_UNIT_ID" val="custom160225_18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6"/>
  <p:tag name="KSO_WM_UNIT_ID" val="custom160225_18*l_i*1_16"/>
  <p:tag name="KSO_WM_UNIT_CLEAR" val="1"/>
  <p:tag name="KSO_WM_UNIT_LAYERLEVEL" val="1_1"/>
  <p:tag name="KSO_WM_DIAGRAM_GROUP_CODE" val="l1-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7"/>
  <p:tag name="KSO_WM_UNIT_ID" val="custom160225_18*l_i*1_17"/>
  <p:tag name="KSO_WM_UNIT_CLEAR" val="1"/>
  <p:tag name="KSO_WM_UNIT_LAYERLEVEL" val="1_1"/>
  <p:tag name="KSO_WM_DIAGRAM_GROUP_CODE" val="l1-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8"/>
  <p:tag name="KSO_WM_UNIT_ID" val="custom160225_18*l_i*1_18"/>
  <p:tag name="KSO_WM_UNIT_CLEAR" val="1"/>
  <p:tag name="KSO_WM_UNIT_LAYERLEVEL" val="1_1"/>
  <p:tag name="KSO_WM_DIAGRAM_GROUP_CODE" val="l1-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9"/>
  <p:tag name="KSO_WM_UNIT_ID" val="custom160225_18*l_i*1_19"/>
  <p:tag name="KSO_WM_UNIT_CLEAR" val="1"/>
  <p:tag name="KSO_WM_UNIT_LAYERLEVEL" val="1_1"/>
  <p:tag name="KSO_WM_DIAGRAM_GROUP_CODE" val="l1-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20"/>
  <p:tag name="KSO_WM_UNIT_ID" val="custom160225_18*l_i*1_20"/>
  <p:tag name="KSO_WM_UNIT_CLEAR" val="1"/>
  <p:tag name="KSO_WM_UNIT_LAYERLEVEL" val="1_1"/>
  <p:tag name="KSO_WM_DIAGRAM_GROUP_CODE" val="l1-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4_1"/>
  <p:tag name="KSO_WM_UNIT_ID" val="custom160225_18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8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b"/>
  <p:tag name="KSO_WM_UNIT_INDEX" val="1"/>
  <p:tag name="KSO_WM_UNIT_ID" val="custom160225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8"/>
  <p:tag name="KSO_WM_SLIDE_INDEX" val="18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1*187"/>
  <p:tag name="KSO_WM_SLIDE_SIZE" val="935*267"/>
  <p:tag name="KSO_WM_DIAGRAM_GROUP_CODE" val="l1-2"/>
</p:tagLst>
</file>

<file path=ppt/tags/tag31.xml><?xml version="1.0" encoding="utf-8"?>
<p:tagLst xmlns:p="http://schemas.openxmlformats.org/presentationml/2006/main">
  <p:tag name="KSO_WM_TEMPLATE_CATEGORY" val="custom"/>
  <p:tag name="KSO_WM_TEMPLATE_INDEX" val="160225"/>
</p:tagLst>
</file>

<file path=ppt/tags/tag32.xml><?xml version="1.0" encoding="utf-8"?>
<p:tagLst xmlns:p="http://schemas.openxmlformats.org/presentationml/2006/main">
  <p:tag name="KSO_WM_TEMPLATE_CATEGORY" val="custom"/>
  <p:tag name="KSO_WM_TEMPLATE_INDEX" val="160225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13*f*1"/>
  <p:tag name="KSO_WM_UNIT_CLEAR" val="1"/>
  <p:tag name="KSO_WM_UNIT_LAYERLEVEL" val="1"/>
  <p:tag name="KSO_WM_UNIT_VALUE" val="217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38.xml><?xml version="1.0" encoding="utf-8"?>
<p:tagLst xmlns:p="http://schemas.openxmlformats.org/presentationml/2006/main">
  <p:tag name="KSO_WM_TEMPLATE_CATEGORY" val="custom"/>
  <p:tag name="KSO_WM_TEMPLATE_INDEX" val="160225"/>
</p:tagLst>
</file>

<file path=ppt/tags/tag39.xml><?xml version="1.0" encoding="utf-8"?>
<p:tagLst xmlns:p="http://schemas.openxmlformats.org/presentationml/2006/main">
  <p:tag name="KSO_WM_TEMPLATE_CATEGORY" val="custom"/>
  <p:tag name="KSO_WM_TEMPLATE_INDEX" val="160225"/>
</p:tagLst>
</file>

<file path=ppt/tags/tag4.xml><?xml version="1.0" encoding="utf-8"?>
<p:tagLst xmlns:p="http://schemas.openxmlformats.org/presentationml/2006/main">
  <p:tag name="KSO_WM_TEMPLATE_CATEGORY" val="custom"/>
  <p:tag name="KSO_WM_TEMPLATE_INDEX" val="160225"/>
  <p:tag name="KSO_WM_TEMPLATE_THUMBS_INDEX" val="1、4、8、9、10、14、21、23、24、25"/>
  <p:tag name="KSO_WM_TAG_VERSION" val="1.0"/>
  <p:tag name="KSO_WM_SLIDE_ID" val="custom16022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0.xml><?xml version="1.0" encoding="utf-8"?>
<p:tagLst xmlns:p="http://schemas.openxmlformats.org/presentationml/2006/main">
  <p:tag name="KSO_WM_TEMPLATE_CATEGORY" val="custom"/>
  <p:tag name="KSO_WM_TEMPLATE_INDEX" val="160225"/>
</p:tagLst>
</file>

<file path=ppt/tags/tag41.xml><?xml version="1.0" encoding="utf-8"?>
<p:tagLst xmlns:p="http://schemas.openxmlformats.org/presentationml/2006/main">
  <p:tag name="KSO_WM_TEMPLATE_CATEGORY" val="custom"/>
  <p:tag name="KSO_WM_TEMPLATE_INDEX" val="160225"/>
</p:tagLst>
</file>

<file path=ppt/tags/tag42.xml><?xml version="1.0" encoding="utf-8"?>
<p:tagLst xmlns:p="http://schemas.openxmlformats.org/presentationml/2006/main">
  <p:tag name="KSO_WM_TEMPLATE_CATEGORY" val="custom"/>
  <p:tag name="KSO_WM_TEMPLATE_INDEX" val="160225"/>
</p:tagLst>
</file>

<file path=ppt/tags/tag43.xml><?xml version="1.0" encoding="utf-8"?>
<p:tagLst xmlns:p="http://schemas.openxmlformats.org/presentationml/2006/main">
  <p:tag name="KSO_WM_TEMPLATE_CATEGORY" val="custom"/>
  <p:tag name="KSO_WM_TEMPLATE_INDEX" val="160225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"/>
  <p:tag name="KSO_WM_UNIT_ID" val="custom160225_16*l_i*1_1"/>
  <p:tag name="KSO_WM_UNIT_CLEAR" val="1"/>
  <p:tag name="KSO_WM_UNIT_LAYERLEVEL" val="1_1"/>
  <p:tag name="KSO_WM_DIAGRAM_GROUP_CODE" val="l1-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2"/>
  <p:tag name="KSO_WM_UNIT_ID" val="custom160225_16*l_i*1_2"/>
  <p:tag name="KSO_WM_UNIT_CLEAR" val="1"/>
  <p:tag name="KSO_WM_UNIT_LAYERLEVEL" val="1_1"/>
  <p:tag name="KSO_WM_DIAGRAM_GROUP_CODE" val="l1-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3"/>
  <p:tag name="KSO_WM_UNIT_ID" val="custom160225_16*l_i*1_3"/>
  <p:tag name="KSO_WM_UNIT_CLEAR" val="1"/>
  <p:tag name="KSO_WM_UNIT_LAYERLEVEL" val="1_1"/>
  <p:tag name="KSO_WM_DIAGRAM_GROUP_CODE" val="l1-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4"/>
  <p:tag name="KSO_WM_UNIT_ID" val="custom160225_16*l_i*1_4"/>
  <p:tag name="KSO_WM_UNIT_CLEAR" val="1"/>
  <p:tag name="KSO_WM_UNIT_LAYERLEVEL" val="1_1"/>
  <p:tag name="KSO_WM_DIAGRAM_GROUP_CODE" val="l1-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5"/>
  <p:tag name="KSO_WM_UNIT_ID" val="custom160225_16*l_i*1_5"/>
  <p:tag name="KSO_WM_UNIT_CLEAR" val="1"/>
  <p:tag name="KSO_WM_UNIT_LAYERLEVEL" val="1_1"/>
  <p:tag name="KSO_WM_DIAGRAM_GROUP_CODE" val="l1-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1_1"/>
  <p:tag name="KSO_WM_UNIT_ID" val="custom160225_16*l_h_f*1_1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_INDEX" val="4"/>
  <p:tag name="KSO_WM_UNIT_PRESET_TEXT_LEN" val="109"/>
  <p:tag name="KSO_WM_DIAGRAM_GROUP_CODE" val="l1-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"/>
  <p:tag name="KSO_WM_UNIT_ID" val="custom160225_18*l_i*1_1"/>
  <p:tag name="KSO_WM_UNIT_CLEAR" val="1"/>
  <p:tag name="KSO_WM_UNIT_LAYERLEVEL" val="1_1"/>
  <p:tag name="KSO_WM_DIAGRAM_GROUP_CODE" val="l1-2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6"/>
  <p:tag name="KSO_WM_UNIT_ID" val="custom160225_16*l_i*1_6"/>
  <p:tag name="KSO_WM_UNIT_CLEAR" val="1"/>
  <p:tag name="KSO_WM_UNIT_LAYERLEVEL" val="1_1"/>
  <p:tag name="KSO_WM_DIAGRAM_GROUP_CODE" val="l1-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7"/>
  <p:tag name="KSO_WM_UNIT_ID" val="custom160225_16*l_i*1_7"/>
  <p:tag name="KSO_WM_UNIT_CLEAR" val="1"/>
  <p:tag name="KSO_WM_UNIT_LAYERLEVEL" val="1_1"/>
  <p:tag name="KSO_WM_DIAGRAM_GROUP_CODE" val="l1-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8"/>
  <p:tag name="KSO_WM_UNIT_ID" val="custom160225_16*l_i*1_8"/>
  <p:tag name="KSO_WM_UNIT_CLEAR" val="1"/>
  <p:tag name="KSO_WM_UNIT_LAYERLEVEL" val="1_1"/>
  <p:tag name="KSO_WM_DIAGRAM_GROUP_CODE" val="l1-2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9"/>
  <p:tag name="KSO_WM_UNIT_ID" val="custom160225_16*l_i*1_9"/>
  <p:tag name="KSO_WM_UNIT_CLEAR" val="1"/>
  <p:tag name="KSO_WM_UNIT_LAYERLEVEL" val="1_1"/>
  <p:tag name="KSO_WM_DIAGRAM_GROUP_CODE" val="l1-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0"/>
  <p:tag name="KSO_WM_UNIT_ID" val="custom160225_16*l_i*1_10"/>
  <p:tag name="KSO_WM_UNIT_CLEAR" val="1"/>
  <p:tag name="KSO_WM_UNIT_LAYERLEVEL" val="1_1"/>
  <p:tag name="KSO_WM_DIAGRAM_GROUP_CODE" val="l1-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2_1"/>
  <p:tag name="KSO_WM_UNIT_ID" val="custom160225_16*l_h_f*1_2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_INDEX" val="4"/>
  <p:tag name="KSO_WM_UNIT_PRESET_TEXT_LEN" val="109"/>
  <p:tag name="KSO_WM_DIAGRAM_GROUP_CODE" val="l1-2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6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6"/>
  <p:tag name="KSO_WM_SLIDE_INDEX" val="1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26*144"/>
  <p:tag name="KSO_WM_SLIDE_SIZE" val="739*333"/>
  <p:tag name="KSO_WM_DIAGRAM_GROUP_CODE" val="l1-2"/>
</p:tagLst>
</file>

<file path=ppt/tags/tag58.xml><?xml version="1.0" encoding="utf-8"?>
<p:tagLst xmlns:p="http://schemas.openxmlformats.org/presentationml/2006/main">
  <p:tag name="KSO_WM_TEMPLATE_CATEGORY" val="custom"/>
  <p:tag name="KSO_WM_TEMPLATE_INDEX" val="160225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"/>
  <p:tag name="KSO_WM_UNIT_ID" val="custom160225_16*l_i*1_1"/>
  <p:tag name="KSO_WM_UNIT_CLEAR" val="1"/>
  <p:tag name="KSO_WM_UNIT_LAYERLEVEL" val="1_1"/>
  <p:tag name="KSO_WM_DIAGRAM_GROUP_CODE" val="l1-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2"/>
  <p:tag name="KSO_WM_UNIT_ID" val="custom160225_18*l_i*1_2"/>
  <p:tag name="KSO_WM_UNIT_CLEAR" val="1"/>
  <p:tag name="KSO_WM_UNIT_LAYERLEVEL" val="1_1"/>
  <p:tag name="KSO_WM_DIAGRAM_GROUP_CODE" val="l1-2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2"/>
  <p:tag name="KSO_WM_UNIT_ID" val="custom160225_16*l_i*1_2"/>
  <p:tag name="KSO_WM_UNIT_CLEAR" val="1"/>
  <p:tag name="KSO_WM_UNIT_LAYERLEVEL" val="1_1"/>
  <p:tag name="KSO_WM_DIAGRAM_GROUP_CODE" val="l1-2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3"/>
  <p:tag name="KSO_WM_UNIT_ID" val="custom160225_16*l_i*1_3"/>
  <p:tag name="KSO_WM_UNIT_CLEAR" val="1"/>
  <p:tag name="KSO_WM_UNIT_LAYERLEVEL" val="1_1"/>
  <p:tag name="KSO_WM_DIAGRAM_GROUP_CODE" val="l1-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4"/>
  <p:tag name="KSO_WM_UNIT_ID" val="custom160225_16*l_i*1_4"/>
  <p:tag name="KSO_WM_UNIT_CLEAR" val="1"/>
  <p:tag name="KSO_WM_UNIT_LAYERLEVEL" val="1_1"/>
  <p:tag name="KSO_WM_DIAGRAM_GROUP_CODE" val="l1-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5"/>
  <p:tag name="KSO_WM_UNIT_ID" val="custom160225_16*l_i*1_5"/>
  <p:tag name="KSO_WM_UNIT_CLEAR" val="1"/>
  <p:tag name="KSO_WM_UNIT_LAYERLEVEL" val="1_1"/>
  <p:tag name="KSO_WM_DIAGRAM_GROUP_CODE" val="l1-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1_1"/>
  <p:tag name="KSO_WM_UNIT_ID" val="custom160225_16*l_h_f*1_1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_INDEX" val="4"/>
  <p:tag name="KSO_WM_UNIT_PRESET_TEXT_LEN" val="109"/>
  <p:tag name="KSO_WM_DIAGRAM_GROUP_CODE" val="l1-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6"/>
  <p:tag name="KSO_WM_UNIT_ID" val="custom160225_16*l_i*1_6"/>
  <p:tag name="KSO_WM_UNIT_CLEAR" val="1"/>
  <p:tag name="KSO_WM_UNIT_LAYERLEVEL" val="1_1"/>
  <p:tag name="KSO_WM_DIAGRAM_GROUP_CODE" val="l1-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7"/>
  <p:tag name="KSO_WM_UNIT_ID" val="custom160225_16*l_i*1_7"/>
  <p:tag name="KSO_WM_UNIT_CLEAR" val="1"/>
  <p:tag name="KSO_WM_UNIT_LAYERLEVEL" val="1_1"/>
  <p:tag name="KSO_WM_DIAGRAM_GROUP_CODE" val="l1-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8"/>
  <p:tag name="KSO_WM_UNIT_ID" val="custom160225_16*l_i*1_8"/>
  <p:tag name="KSO_WM_UNIT_CLEAR" val="1"/>
  <p:tag name="KSO_WM_UNIT_LAYERLEVEL" val="1_1"/>
  <p:tag name="KSO_WM_DIAGRAM_GROUP_CODE" val="l1-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9"/>
  <p:tag name="KSO_WM_UNIT_ID" val="custom160225_16*l_i*1_9"/>
  <p:tag name="KSO_WM_UNIT_CLEAR" val="1"/>
  <p:tag name="KSO_WM_UNIT_LAYERLEVEL" val="1_1"/>
  <p:tag name="KSO_WM_DIAGRAM_GROUP_CODE" val="l1-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0"/>
  <p:tag name="KSO_WM_UNIT_ID" val="custom160225_16*l_i*1_10"/>
  <p:tag name="KSO_WM_UNIT_CLEAR" val="1"/>
  <p:tag name="KSO_WM_UNIT_LAYERLEVEL" val="1_1"/>
  <p:tag name="KSO_WM_DIAGRAM_GROUP_CODE" val="l1-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3"/>
  <p:tag name="KSO_WM_UNIT_ID" val="custom160225_18*l_i*1_3"/>
  <p:tag name="KSO_WM_UNIT_CLEAR" val="1"/>
  <p:tag name="KSO_WM_UNIT_LAYERLEVEL" val="1_1"/>
  <p:tag name="KSO_WM_DIAGRAM_GROUP_CODE" val="l1-2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2_1"/>
  <p:tag name="KSO_WM_UNIT_ID" val="custom160225_16*l_h_f*1_2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_INDEX" val="4"/>
  <p:tag name="KSO_WM_UNIT_PRESET_TEXT_LEN" val="109"/>
  <p:tag name="KSO_WM_DIAGRAM_GROUP_CODE" val="l1-2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6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6"/>
  <p:tag name="KSO_WM_SLIDE_INDEX" val="1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26*144"/>
  <p:tag name="KSO_WM_SLIDE_SIZE" val="739*333"/>
  <p:tag name="KSO_WM_DIAGRAM_GROUP_CODE" val="l1-2"/>
</p:tagLst>
</file>

<file path=ppt/tags/tag73.xml><?xml version="1.0" encoding="utf-8"?>
<p:tagLst xmlns:p="http://schemas.openxmlformats.org/presentationml/2006/main">
  <p:tag name="KSO_WM_TEMPLATE_CATEGORY" val="custom"/>
  <p:tag name="KSO_WM_TEMPLATE_INDEX" val="160225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d"/>
  <p:tag name="KSO_WM_UNIT_INDEX" val="1"/>
  <p:tag name="KSO_WM_UNIT_ID" val="custom160225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232"/>
</p:tagLst>
</file>

<file path=ppt/tags/tag77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4"/>
  <p:tag name="KSO_WM_UNIT_ID" val="custom160225_18*l_i*1_4"/>
  <p:tag name="KSO_WM_UNIT_CLEAR" val="1"/>
  <p:tag name="KSO_WM_UNIT_LAYERLEVEL" val="1_1"/>
  <p:tag name="KSO_WM_DIAGRAM_GROUP_CODE" val="l1-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5"/>
  <p:tag name="KSO_WM_UNIT_ID" val="custom160225_18*l_i*1_5"/>
  <p:tag name="KSO_WM_UNIT_CLEAR" val="1"/>
  <p:tag name="KSO_WM_UNIT_LAYERLEVEL" val="1_1"/>
  <p:tag name="KSO_WM_DIAGRAM_GROUP_CODE" val="l1-2"/>
</p:tagLst>
</file>

<file path=ppt/theme/theme1.xml><?xml version="1.0" encoding="utf-8"?>
<a:theme xmlns:a="http://schemas.openxmlformats.org/drawingml/2006/main" name="1_A000120141119A01PPBG">
  <a:themeElements>
    <a:clrScheme name="16022666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WPS 演示</Application>
  <PresentationFormat>宽屏</PresentationFormat>
  <Paragraphs>303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华文行楷</vt:lpstr>
      <vt:lpstr>黑体</vt:lpstr>
      <vt:lpstr>微软雅黑</vt:lpstr>
      <vt:lpstr>Segoe UI</vt:lpstr>
      <vt:lpstr>Segoe UI</vt:lpstr>
      <vt:lpstr>Arial</vt:lpstr>
      <vt:lpstr>Arial Unicode MS</vt:lpstr>
      <vt:lpstr>Calibri</vt:lpstr>
      <vt:lpstr>1_A000120141119A01PPBG</vt:lpstr>
      <vt:lpstr>PowerPoint 演示文稿</vt:lpstr>
      <vt:lpstr>PowerPoint 演示文稿</vt:lpstr>
      <vt:lpstr>css背景属性</vt:lpstr>
      <vt:lpstr>css背景属性</vt:lpstr>
      <vt:lpstr>PowerPoint 演示文稿</vt:lpstr>
      <vt:lpstr>css背景属性</vt:lpstr>
      <vt:lpstr>css控制文本</vt:lpstr>
      <vt:lpstr>css控制文本</vt:lpstr>
      <vt:lpstr>css控制文本</vt:lpstr>
      <vt:lpstr>css控制文本</vt:lpstr>
      <vt:lpstr>css控制文本</vt:lpstr>
      <vt:lpstr>PowerPoint 演示文稿</vt:lpstr>
      <vt:lpstr>css控制字体</vt:lpstr>
      <vt:lpstr>PowerPoint 演示文稿</vt:lpstr>
      <vt:lpstr>CSS控制表格样式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veblen</cp:lastModifiedBy>
  <cp:revision>27</cp:revision>
  <dcterms:created xsi:type="dcterms:W3CDTF">2016-02-24T10:39:00Z</dcterms:created>
  <dcterms:modified xsi:type="dcterms:W3CDTF">2017-06-19T12:13:48Z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