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  <p:sldId id="276" r:id="rId4"/>
    <p:sldId id="277" r:id="rId5"/>
    <p:sldId id="278" r:id="rId6"/>
    <p:sldId id="27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206" name="组合 11"/>
          <p:cNvGrpSpPr/>
          <p:nvPr/>
        </p:nvGrpSpPr>
        <p:grpSpPr>
          <a:xfrm>
            <a:off x="-4762" y="0"/>
            <a:ext cx="12196762" cy="6861175"/>
            <a:chOff x="-3015" y="0"/>
            <a:chExt cx="9147015" cy="6860698"/>
          </a:xfrm>
        </p:grpSpPr>
        <p:pic>
          <p:nvPicPr>
            <p:cNvPr id="8207" name="图片 12"/>
            <p:cNvPicPr>
              <a:picLocks noChangeAspect="1"/>
            </p:cNvPicPr>
            <p:nvPr userDrawn="1"/>
          </p:nvPicPr>
          <p:blipFill>
            <a:blip r:embed="rId2"/>
            <a:srcRect l="7449" t="30296" r="7893" b="14603"/>
            <a:stretch>
              <a:fillRect/>
            </a:stretch>
          </p:blipFill>
          <p:spPr>
            <a:xfrm>
              <a:off x="0" y="0"/>
              <a:ext cx="9144000" cy="5672410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14" name="矩形 13"/>
            <p:cNvSpPr/>
            <p:nvPr/>
          </p:nvSpPr>
          <p:spPr>
            <a:xfrm>
              <a:off x="-3015" y="4017590"/>
              <a:ext cx="9144000" cy="2843108"/>
            </a:xfrm>
            <a:prstGeom prst="rect">
              <a:avLst/>
            </a:prstGeom>
            <a:gradFill flip="none" rotWithShape="1">
              <a:gsLst>
                <a:gs pos="56000">
                  <a:srgbClr val="000000"/>
                </a:gs>
                <a:gs pos="0">
                  <a:srgbClr val="000000"/>
                </a:gs>
                <a:gs pos="100000">
                  <a:srgbClr val="000000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5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12185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12185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12185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12185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12185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12185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12185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12185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12185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204" name="KSO_BC1"/>
          <p:cNvSpPr>
            <a:spLocks noGrp="1"/>
          </p:cNvSpPr>
          <p:nvPr>
            <p:ph type="subTitle" idx="1"/>
          </p:nvPr>
        </p:nvSpPr>
        <p:spPr>
          <a:xfrm>
            <a:off x="1892300" y="5168900"/>
            <a:ext cx="8483600" cy="622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400" kern="1200"/>
            </a:lvl1pPr>
            <a:lvl2pPr marL="0" lvl="1" indent="0" algn="ctr">
              <a:buNone/>
              <a:defRPr sz="2400" kern="1200"/>
            </a:lvl2pPr>
            <a:lvl3pPr marL="914400" lvl="2" indent="-914400" algn="ctr">
              <a:buNone/>
              <a:defRPr sz="2400" kern="1200"/>
            </a:lvl3pPr>
            <a:lvl4pPr marL="1371600" lvl="3" indent="-1371600" algn="ctr">
              <a:buNone/>
              <a:defRPr sz="2400" kern="1200"/>
            </a:lvl4pPr>
            <a:lvl5pPr marL="1828800" lvl="4" indent="-1828800" algn="ctr">
              <a:buNone/>
              <a:defRPr sz="2400" kern="1200"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905000" y="4060825"/>
            <a:ext cx="8483600" cy="10509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5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4050893" y="3400425"/>
            <a:ext cx="4090217" cy="357478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3" y="1244601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4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6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6" y="2200274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0CE79-49FB-443D-BEF8-6B709DE8FD0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/>
            <a:endParaRPr lang="en-US" altLang="zh-CN" sz="1200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906490-237C-474C-BA2E-D98840BC1F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7"/>
            <a:ext cx="6172200" cy="4873625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单击图标添加图片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grpSp>
        <p:nvGrpSpPr>
          <p:cNvPr id="1026" name="组合 55"/>
          <p:cNvGrpSpPr/>
          <p:nvPr/>
        </p:nvGrpSpPr>
        <p:grpSpPr>
          <a:xfrm>
            <a:off x="-7937" y="0"/>
            <a:ext cx="12199937" cy="6858000"/>
            <a:chOff x="-6030" y="0"/>
            <a:chExt cx="9150030" cy="6858000"/>
          </a:xfrm>
        </p:grpSpPr>
        <p:grpSp>
          <p:nvGrpSpPr>
            <p:cNvPr id="1032" name="组合 56"/>
            <p:cNvGrpSpPr/>
            <p:nvPr userDrawn="1"/>
          </p:nvGrpSpPr>
          <p:grpSpPr>
            <a:xfrm>
              <a:off x="-6030" y="0"/>
              <a:ext cx="9147015" cy="4500858"/>
              <a:chOff x="-3015" y="2359840"/>
              <a:chExt cx="9147015" cy="4500858"/>
            </a:xfrm>
          </p:grpSpPr>
          <p:pic>
            <p:nvPicPr>
              <p:cNvPr id="1034" name="图片 58"/>
              <p:cNvPicPr>
                <a:picLocks noChangeAspect="1"/>
              </p:cNvPicPr>
              <p:nvPr userDrawn="1"/>
            </p:nvPicPr>
            <p:blipFill>
              <a:blip r:embed="rId12"/>
              <a:srcRect l="7977" t="58350" r="7365"/>
              <a:stretch>
                <a:fillRect/>
              </a:stretch>
            </p:blipFill>
            <p:spPr>
              <a:xfrm>
                <a:off x="0" y="2359840"/>
                <a:ext cx="9144000" cy="435610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  <p:sp>
            <p:nvSpPr>
              <p:cNvPr id="60" name="矩形 59"/>
              <p:cNvSpPr/>
              <p:nvPr/>
            </p:nvSpPr>
            <p:spPr>
              <a:xfrm>
                <a:off x="-3015" y="4017590"/>
                <a:ext cx="9144000" cy="2843108"/>
              </a:xfrm>
              <a:prstGeom prst="rect">
                <a:avLst/>
              </a:prstGeom>
              <a:gradFill flip="none" rotWithShape="1">
                <a:gsLst>
                  <a:gs pos="56000">
                    <a:srgbClr val="000000"/>
                  </a:gs>
                  <a:gs pos="0">
                    <a:srgbClr val="000000"/>
                  </a:gs>
                  <a:gs pos="100000">
                    <a:srgbClr val="000000"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565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lvl="0" indent="0" algn="ctr" defTabSz="1218565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lvl="0" indent="0" algn="ctr" defTabSz="1218565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lvl="0" indent="0" algn="ctr" defTabSz="1218565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lvl="0" indent="0" algn="ctr" defTabSz="1218565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lvl="0" indent="0" algn="ctr" defTabSz="1218565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lvl="0" indent="0" algn="ctr" defTabSz="1218565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lvl="0" indent="0" algn="ctr" defTabSz="1218565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lvl="0" indent="0" algn="ctr" defTabSz="1218565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lvl="0" indent="0" algn="ctr" defTabSz="1218565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58" name="矩形 57"/>
            <p:cNvSpPr/>
            <p:nvPr/>
          </p:nvSpPr>
          <p:spPr>
            <a:xfrm>
              <a:off x="-6030" y="4221088"/>
              <a:ext cx="9150030" cy="26369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5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4198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419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30" name="KSO_BC1"/>
          <p:cNvSpPr>
            <a:spLocks noGrp="1"/>
          </p:cNvSpPr>
          <p:nvPr>
            <p:ph type="body" idx="1"/>
          </p:nvPr>
        </p:nvSpPr>
        <p:spPr>
          <a:xfrm>
            <a:off x="609600" y="1485900"/>
            <a:ext cx="10896600" cy="4775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09600" y="571500"/>
            <a:ext cx="10896600" cy="7588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gradFill>
            <a:gsLst>
              <a:gs pos="78000">
                <a:schemeClr val="accent2"/>
              </a:gs>
              <a:gs pos="0">
                <a:schemeClr val="accent1">
                  <a:lumMod val="40000"/>
                  <a:lumOff val="60000"/>
                </a:schemeClr>
              </a:gs>
            </a:gsLst>
            <a:lin ang="16200000" scaled="1"/>
          </a:gradFill>
          <a:effectLst/>
          <a:latin typeface="+mj-ea"/>
          <a:ea typeface="+mj-ea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60000"/>
        <a:buFont typeface="Wingdings" pitchFamily="2" charset="2"/>
        <a:buChar char=""/>
        <a:defRPr lang="zh-CN" altLang="en-US" sz="2800" kern="1200" baseline="0" dirty="0" smtClean="0">
          <a:solidFill>
            <a:schemeClr val="accent2"/>
          </a:solidFill>
          <a:latin typeface="+mn-ea"/>
          <a:ea typeface="+mn-ea"/>
          <a:cs typeface="+mn-cs"/>
        </a:defRPr>
      </a:lvl1pPr>
      <a:lvl2pPr marL="357505" indent="-357505" algn="just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/>
          <p:nvPr/>
        </p:nvSpPr>
        <p:spPr>
          <a:xfrm>
            <a:off x="2224405" y="1524000"/>
            <a:ext cx="7851648" cy="1828800"/>
          </a:xfrm>
          <a:prstGeom prst="rect">
            <a:avLst/>
          </a:prstGeom>
          <a:ln>
            <a:noFill/>
          </a:ln>
        </p:spPr>
        <p:txBody>
          <a:bodyPr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algn="r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  </a:t>
            </a:r>
            <a:endParaRPr lang="en-US" altLang="zh-CN" sz="4000" b="1" dirty="0"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r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Div+CSS</a:t>
            </a:r>
            <a:r>
              <a:rPr lang="zh-CN" altLang="en-US" sz="4000" b="1" dirty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实用教程</a:t>
            </a:r>
            <a:endParaRPr lang="zh-CN" altLang="zh-CN" sz="4000" b="1" dirty="0"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123" name="副标题 3"/>
          <p:cNvSpPr txBox="1"/>
          <p:nvPr/>
        </p:nvSpPr>
        <p:spPr bwMode="auto">
          <a:xfrm>
            <a:off x="2783840" y="3573145"/>
            <a:ext cx="6426200" cy="1752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18288"/>
          <a:lstStyle/>
          <a:p>
            <a:pPr algn="r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zh-CN" altLang="en-US" sz="2600">
                <a:latin typeface="Constantia" pitchFamily="18" charset="0"/>
              </a:rPr>
              <a:t>授课课件</a:t>
            </a:r>
            <a:endParaRPr lang="zh-CN" altLang="en-US" sz="2600">
              <a:latin typeface="Constantia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75760" y="4493895"/>
            <a:ext cx="5023485" cy="1316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/>
              <a:t>主讲老师：</a:t>
            </a:r>
            <a:r>
              <a:rPr lang="en-US" altLang="zh-CN" sz="4000" b="1"/>
              <a:t>Ide</a:t>
            </a:r>
            <a:r>
              <a:rPr lang="zh-CN" altLang="en-US" sz="4000" b="1"/>
              <a:t>老师</a:t>
            </a:r>
            <a:endParaRPr lang="zh-CN" altLang="en-US" sz="4000" b="1"/>
          </a:p>
          <a:p>
            <a:endParaRPr lang="en-US" altLang="zh-CN" sz="4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idx="1"/>
          </p:nvPr>
        </p:nvSpPr>
        <p:spPr>
          <a:xfrm>
            <a:off x="2052638" y="1524000"/>
            <a:ext cx="5329245" cy="1333496"/>
          </a:xfrm>
        </p:spPr>
        <p:txBody>
          <a:bodyPr/>
          <a:lstStyle/>
          <a:p>
            <a:pPr indent="457200">
              <a:buNone/>
              <a:defRPr/>
            </a:pPr>
            <a:r>
              <a:rPr lang="zh-CN" altLang="en-US" sz="2400" dirty="0" smtClean="0">
                <a:solidFill>
                  <a:schemeClr val="tx2"/>
                </a:solidFill>
                <a:latin typeface="+mn-ea"/>
              </a:rPr>
              <a:t>在网页制作的过程，首先需要对网页进行布局操作，布网页布局的形式多种多样，本节中将会向用户介绍固定宽度的布局方法。</a:t>
            </a:r>
            <a:endParaRPr lang="en-US" altLang="zh-CN" sz="2400" dirty="0" smtClean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52638" y="152400"/>
            <a:ext cx="8229600" cy="1219200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altLang="zh-CN" sz="3600" b="1" dirty="0" smtClean="0"/>
              <a:t>6.1   </a:t>
            </a:r>
            <a:r>
              <a:rPr lang="zh-CN" altLang="en-US" sz="3600" b="1" dirty="0" smtClean="0"/>
              <a:t>固定宽度布局</a:t>
            </a:r>
            <a:endParaRPr lang="zh-CN" altLang="en-US" sz="3600" b="1" dirty="0"/>
          </a:p>
        </p:txBody>
      </p:sp>
      <p:pic>
        <p:nvPicPr>
          <p:cNvPr id="68609" name="Picture 1" descr="snap832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024826" y="4357694"/>
            <a:ext cx="1821668" cy="1214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0" name="Picture 2" descr="snap83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9786" y="4429132"/>
            <a:ext cx="1892691" cy="126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1" name="Picture 3" descr="snap83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5868" y="4357694"/>
            <a:ext cx="1814609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568233" y="3213095"/>
            <a:ext cx="5072098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b="1" dirty="0" smtClean="0"/>
              <a:t>6.1.1</a:t>
            </a:r>
            <a:r>
              <a:rPr lang="zh-CN" altLang="en-US" b="1" dirty="0" smtClean="0"/>
              <a:t>一列居中布局</a:t>
            </a:r>
            <a:endParaRPr lang="en-US" altLang="zh-CN" b="1" dirty="0" smtClean="0"/>
          </a:p>
          <a:p>
            <a:pPr>
              <a:buFont typeface="Arial" pitchFamily="34" charset="0"/>
              <a:buChar char="•"/>
            </a:pPr>
            <a:r>
              <a:rPr lang="en-US" altLang="zh-CN" b="1" dirty="0" smtClean="0"/>
              <a:t>6.1.2</a:t>
            </a:r>
            <a:r>
              <a:rPr lang="zh-CN" altLang="en-US" b="1" dirty="0" smtClean="0"/>
              <a:t>两列居中布局</a:t>
            </a:r>
            <a:endParaRPr lang="zh-CN" altLang="en-US" dirty="0"/>
          </a:p>
        </p:txBody>
      </p:sp>
      <p:pic>
        <p:nvPicPr>
          <p:cNvPr id="68613" name="Picture 5" descr="TwojaBateria_pl_by_gregbik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198" y="1928802"/>
            <a:ext cx="246697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idx="1"/>
          </p:nvPr>
        </p:nvSpPr>
        <p:spPr>
          <a:xfrm>
            <a:off x="1981200" y="1524000"/>
            <a:ext cx="5614998" cy="226219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sz="2400" dirty="0" smtClean="0">
                <a:solidFill>
                  <a:schemeClr val="tx2"/>
                </a:solidFill>
                <a:latin typeface="+mn-ea"/>
              </a:rPr>
              <a:t>　　自适应宽度就是指无论浏览器放大到何种程度，页面元素都可以对其覆盖。</a:t>
            </a:r>
            <a:endParaRPr lang="en-US" altLang="zh-CN" sz="2400" dirty="0" smtClean="0">
              <a:solidFill>
                <a:schemeClr val="tx2"/>
              </a:solidFill>
              <a:latin typeface="+mn-ea"/>
            </a:endParaRPr>
          </a:p>
          <a:p>
            <a:pPr>
              <a:defRPr/>
            </a:pPr>
            <a:r>
              <a:rPr lang="en-US" altLang="zh-CN" sz="2000" b="1" dirty="0" smtClean="0"/>
              <a:t>6.2.1</a:t>
            </a:r>
            <a:r>
              <a:rPr lang="zh-CN" altLang="en-US" sz="2000" b="1" dirty="0" smtClean="0"/>
              <a:t>　一列宽度自适应布局</a:t>
            </a:r>
            <a:endParaRPr lang="en-US" altLang="zh-CN" sz="2000" b="1" dirty="0" smtClean="0"/>
          </a:p>
          <a:p>
            <a:pPr>
              <a:defRPr/>
            </a:pPr>
            <a:r>
              <a:rPr lang="en-US" altLang="zh-CN" sz="2000" b="1" dirty="0" smtClean="0"/>
              <a:t>6.2.2</a:t>
            </a:r>
            <a:r>
              <a:rPr lang="zh-CN" altLang="en-US" sz="2000" b="1" dirty="0" smtClean="0"/>
              <a:t>　两列布局</a:t>
            </a:r>
            <a:r>
              <a:rPr lang="en-US" altLang="zh-CN" sz="2000" b="1" dirty="0" smtClean="0"/>
              <a:t>—</a:t>
            </a:r>
            <a:r>
              <a:rPr lang="zh-CN" altLang="en-US" sz="2000" b="1" dirty="0" smtClean="0"/>
              <a:t>左侧固定右侧自适应</a:t>
            </a:r>
            <a:endParaRPr lang="zh-CN" altLang="en-US" sz="2000" dirty="0" smtClean="0"/>
          </a:p>
          <a:p>
            <a:pPr>
              <a:defRPr/>
            </a:pPr>
            <a:r>
              <a:rPr lang="en-US" altLang="zh-CN" sz="2000" b="1" dirty="0" smtClean="0"/>
              <a:t>6.2.3</a:t>
            </a:r>
            <a:r>
              <a:rPr lang="zh-CN" altLang="en-US" sz="2000" b="1" dirty="0" smtClean="0"/>
              <a:t>　两列布局</a:t>
            </a:r>
            <a:r>
              <a:rPr lang="en-US" altLang="zh-CN" sz="2000" b="1" dirty="0" smtClean="0"/>
              <a:t>—</a:t>
            </a:r>
            <a:r>
              <a:rPr lang="zh-CN" altLang="en-US" sz="2000" b="1" dirty="0" smtClean="0"/>
              <a:t>两列均自适应布局</a:t>
            </a:r>
            <a:endParaRPr lang="en-US" altLang="zh-CN" sz="2000" b="1" dirty="0" smtClean="0"/>
          </a:p>
          <a:p>
            <a:pPr>
              <a:defRPr/>
            </a:pPr>
            <a:r>
              <a:rPr lang="en-US" sz="2000" b="1" dirty="0" smtClean="0"/>
              <a:t>6.2.4</a:t>
            </a:r>
            <a:r>
              <a:rPr lang="zh-CN" altLang="en-US" sz="2000" b="1" dirty="0" smtClean="0"/>
              <a:t>　三列布局</a:t>
            </a:r>
            <a:r>
              <a:rPr lang="en-US" altLang="zh-CN" sz="2000" b="1" dirty="0" smtClean="0"/>
              <a:t>—</a:t>
            </a:r>
            <a:r>
              <a:rPr lang="zh-CN" altLang="en-US" sz="2000" b="1" dirty="0" smtClean="0"/>
              <a:t>两侧固定中间自适应</a:t>
            </a:r>
            <a:endParaRPr lang="en-US" altLang="zh-CN" sz="2000" b="1" dirty="0" smtClean="0"/>
          </a:p>
          <a:p>
            <a:pPr eaLnBrk="1" hangingPunct="1">
              <a:buFont typeface="Wingdings 2" pitchFamily="18" charset="2"/>
              <a:buNone/>
              <a:defRPr/>
            </a:pPr>
            <a:endParaRPr lang="en-US" altLang="zh-CN" b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altLang="zh-CN" sz="3600" b="1" dirty="0" smtClean="0"/>
              <a:t>6.2   </a:t>
            </a:r>
            <a:r>
              <a:rPr lang="zh-CN" altLang="en-US" sz="3600" b="1" dirty="0" smtClean="0"/>
              <a:t>自适应宽度布局</a:t>
            </a:r>
            <a:endParaRPr lang="zh-CN" altLang="en-US" sz="3600" b="1" dirty="0"/>
          </a:p>
        </p:txBody>
      </p:sp>
      <p:pic>
        <p:nvPicPr>
          <p:cNvPr id="9" name="Picture 4" descr="snap834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88579" y="2612510"/>
            <a:ext cx="1857388" cy="1231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5" name="Picture 1" descr="snap834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6895" y="4515703"/>
            <a:ext cx="1876421" cy="1270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6" name="Picture 2" descr="snap835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2499" y="4576131"/>
            <a:ext cx="190665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7" name="Picture 3" descr="snap836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0807" y="4651696"/>
            <a:ext cx="1807475" cy="1209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81200" y="1524000"/>
            <a:ext cx="8401080" cy="4572000"/>
          </a:xfrm>
        </p:spPr>
        <p:txBody>
          <a:bodyPr/>
          <a:lstStyle/>
          <a:p>
            <a:pPr indent="457200">
              <a:buNone/>
            </a:pPr>
            <a:r>
              <a:rPr lang="en-US" altLang="en-US" sz="2400" dirty="0" err="1" smtClean="0">
                <a:solidFill>
                  <a:schemeClr val="tx2"/>
                </a:solidFill>
                <a:latin typeface="+mn-ea"/>
              </a:rPr>
              <a:t>CSS+Div</a:t>
            </a:r>
            <a:r>
              <a:rPr lang="zh-CN" altLang="en-US" sz="2400" dirty="0" smtClean="0">
                <a:solidFill>
                  <a:schemeClr val="tx2"/>
                </a:solidFill>
                <a:latin typeface="+mn-ea"/>
              </a:rPr>
              <a:t>排版方式是非常灵活的，可以制作出非常复杂的页面排版。</a:t>
            </a:r>
            <a:endParaRPr lang="en-US" altLang="zh-CN" sz="2400" dirty="0" smtClean="0">
              <a:solidFill>
                <a:schemeClr val="tx2"/>
              </a:solidFill>
              <a:latin typeface="+mn-ea"/>
            </a:endParaRPr>
          </a:p>
          <a:p>
            <a:pPr indent="457200">
              <a:buFont typeface="Arial" pitchFamily="34" charset="0"/>
              <a:buChar char="•"/>
            </a:pPr>
            <a:endParaRPr lang="en-US" altLang="zh-CN" sz="2400" b="1" dirty="0" smtClean="0"/>
          </a:p>
          <a:p>
            <a:pPr indent="457200">
              <a:buFont typeface="Arial" pitchFamily="34" charset="0"/>
              <a:buChar char="•"/>
            </a:pPr>
            <a:r>
              <a:rPr lang="en-US" sz="2400" b="1" dirty="0" smtClean="0"/>
              <a:t>6.3.2</a:t>
            </a:r>
            <a:r>
              <a:rPr lang="zh-CN" altLang="en-US" sz="2400" b="1" dirty="0" smtClean="0"/>
              <a:t>　复杂的页面排版</a:t>
            </a:r>
            <a:r>
              <a:rPr lang="en-US" altLang="zh-CN" sz="2400" b="1" dirty="0" smtClean="0"/>
              <a:t>—</a:t>
            </a:r>
            <a:r>
              <a:rPr lang="zh-CN" altLang="en-US" sz="2400" b="1" dirty="0" smtClean="0"/>
              <a:t>水平布局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altLang="zh-CN" sz="3600" b="1" dirty="0" smtClean="0"/>
              <a:t>6.3  </a:t>
            </a:r>
            <a:r>
              <a:rPr lang="zh-CN" altLang="en-US" sz="3600" b="1" dirty="0" smtClean="0"/>
              <a:t>复杂的页面排版</a:t>
            </a:r>
            <a:endParaRPr lang="zh-CN" altLang="en-US" sz="3600" b="1" dirty="0"/>
          </a:p>
        </p:txBody>
      </p:sp>
      <p:pic>
        <p:nvPicPr>
          <p:cNvPr id="111618" name="Picture 2" descr="snap837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531429" y="2752716"/>
            <a:ext cx="2245136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1"/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1760538"/>
          </a:xfrm>
        </p:spPr>
        <p:txBody>
          <a:bodyPr/>
          <a:lstStyle/>
          <a:p>
            <a:r>
              <a:rPr lang="en-US" altLang="zh-CN" b="1" dirty="0" smtClean="0"/>
              <a:t>6.4</a:t>
            </a:r>
            <a:r>
              <a:rPr lang="zh-CN" altLang="en-US" b="1" dirty="0" smtClean="0"/>
              <a:t>　本章小结</a:t>
            </a:r>
            <a:endParaRPr lang="zh-CN" altLang="en-US" dirty="0" smtClean="0"/>
          </a:p>
          <a:p>
            <a:r>
              <a:rPr lang="en-US" altLang="zh-CN" b="1" dirty="0" smtClean="0"/>
              <a:t>6.5</a:t>
            </a:r>
            <a:r>
              <a:rPr lang="zh-CN" altLang="en-US" b="1" dirty="0" smtClean="0"/>
              <a:t>　课后习题</a:t>
            </a:r>
            <a:endParaRPr lang="zh-CN" altLang="en-US" dirty="0" smtClean="0"/>
          </a:p>
          <a:p>
            <a:pPr lvl="1"/>
            <a:r>
              <a:rPr lang="zh-CN" altLang="en-US" b="1" dirty="0" smtClean="0"/>
              <a:t>课后习题</a:t>
            </a:r>
            <a:r>
              <a:rPr lang="en-US" b="1" dirty="0" smtClean="0"/>
              <a:t>1</a:t>
            </a:r>
            <a:r>
              <a:rPr lang="zh-CN" altLang="en-US" b="1" dirty="0" smtClean="0"/>
              <a:t>：创建复杂的页面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课后习题</a:t>
            </a:r>
            <a:r>
              <a:rPr lang="en-US" b="1" dirty="0" smtClean="0"/>
              <a:t>2</a:t>
            </a:r>
            <a:r>
              <a:rPr lang="zh-CN" altLang="en-US" b="1" dirty="0" smtClean="0"/>
              <a:t>：</a:t>
            </a:r>
            <a:r>
              <a:rPr lang="zh-CN" altLang="en-US" b="1" dirty="0" smtClean="0">
                <a:sym typeface="+mn-ea"/>
              </a:rPr>
              <a:t>复杂的页面排版</a:t>
            </a:r>
            <a:r>
              <a:rPr lang="en-US" altLang="zh-CN" b="1" dirty="0" smtClean="0">
                <a:sym typeface="+mn-ea"/>
              </a:rPr>
              <a:t>—</a:t>
            </a:r>
            <a:r>
              <a:rPr lang="zh-CN" altLang="en-US" b="1" dirty="0" smtClean="0">
                <a:sym typeface="+mn-ea"/>
              </a:rPr>
              <a:t>垂直布局</a:t>
            </a:r>
            <a:endParaRPr lang="zh-CN" altLang="en-US" dirty="0" smtClean="0"/>
          </a:p>
        </p:txBody>
      </p:sp>
      <p:pic>
        <p:nvPicPr>
          <p:cNvPr id="112642" name="Picture 2" descr="snap840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87886" y="3805238"/>
            <a:ext cx="24669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19" name="Picture 3" descr="snap83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6911" y="3654120"/>
            <a:ext cx="24479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A000120140530A99PPBG">
  <a:themeElements>
    <a:clrScheme name="自定义 402">
      <a:dk1>
        <a:srgbClr val="FFFFFF"/>
      </a:dk1>
      <a:lt1>
        <a:srgbClr val="5F5F5F"/>
      </a:lt1>
      <a:dk2>
        <a:srgbClr val="FFFFFF"/>
      </a:dk2>
      <a:lt2>
        <a:srgbClr val="5F5F5F"/>
      </a:lt2>
      <a:accent1>
        <a:srgbClr val="046FB6"/>
      </a:accent1>
      <a:accent2>
        <a:srgbClr val="3FCFCF"/>
      </a:accent2>
      <a:accent3>
        <a:srgbClr val="7B93D7"/>
      </a:accent3>
      <a:accent4>
        <a:srgbClr val="5D76BA"/>
      </a:accent4>
      <a:accent5>
        <a:srgbClr val="39B0D5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Kingsoft Office WPP</Application>
  <PresentationFormat>宽屏</PresentationFormat>
  <Paragraphs>35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1_A000120140530A99PPBG</vt:lpstr>
      <vt:lpstr>PowerPoint 演示文稿</vt:lpstr>
      <vt:lpstr>6.1   固定宽度布局</vt:lpstr>
      <vt:lpstr>6.2   自适应宽度布局</vt:lpstr>
      <vt:lpstr>6.3  复杂的页面排版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12</cp:revision>
  <dcterms:created xsi:type="dcterms:W3CDTF">2016-01-05T15:56:00Z</dcterms:created>
  <dcterms:modified xsi:type="dcterms:W3CDTF">2016-01-14T15:22:43Z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