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40" r:id="rId2"/>
    <p:sldId id="395" r:id="rId3"/>
    <p:sldId id="311" r:id="rId4"/>
    <p:sldId id="382" r:id="rId5"/>
    <p:sldId id="376" r:id="rId6"/>
    <p:sldId id="377" r:id="rId7"/>
    <p:sldId id="378" r:id="rId8"/>
    <p:sldId id="403" r:id="rId9"/>
    <p:sldId id="404" r:id="rId10"/>
    <p:sldId id="398" r:id="rId11"/>
    <p:sldId id="397" r:id="rId12"/>
    <p:sldId id="405" r:id="rId13"/>
    <p:sldId id="402" r:id="rId14"/>
    <p:sldId id="399" r:id="rId15"/>
    <p:sldId id="400" r:id="rId16"/>
    <p:sldId id="406" r:id="rId17"/>
    <p:sldId id="407" r:id="rId18"/>
    <p:sldId id="401" r:id="rId19"/>
    <p:sldId id="39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2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E74F"/>
    <a:srgbClr val="D6FFDA"/>
    <a:srgbClr val="F02514"/>
    <a:srgbClr val="DDDDDD"/>
    <a:srgbClr val="C0C0C0"/>
    <a:srgbClr val="FD8008"/>
    <a:srgbClr val="FFF960"/>
    <a:srgbClr val="FFFD0F"/>
    <a:srgbClr val="595959"/>
    <a:srgbClr val="AE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46" autoAdjust="0"/>
    <p:restoredTop sz="84341" autoAdjust="0"/>
  </p:normalViewPr>
  <p:slideViewPr>
    <p:cSldViewPr snapToGrid="0">
      <p:cViewPr varScale="1">
        <p:scale>
          <a:sx n="79" d="100"/>
          <a:sy n="79" d="100"/>
        </p:scale>
        <p:origin x="240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68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ACEA14-9253-074D-8C31-EEF3884B2FA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338341-1C76-1542-B6EB-94B7E679B1B0}" type="pres">
      <dgm:prSet presAssocID="{0EACEA14-9253-074D-8C31-EEF3884B2FAB}" presName="linearFlow" presStyleCnt="0">
        <dgm:presLayoutVars>
          <dgm:dir/>
          <dgm:resizeHandles val="exact"/>
        </dgm:presLayoutVars>
      </dgm:prSet>
      <dgm:spPr/>
    </dgm:pt>
  </dgm:ptLst>
  <dgm:cxnLst>
    <dgm:cxn modelId="{967A9CC5-FB73-6B45-B057-C782257BD100}" type="presOf" srcId="{0EACEA14-9253-074D-8C31-EEF3884B2FAB}" destId="{96338341-1C76-1542-B6EB-94B7E679B1B0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9B180B6-1AEF-D144-BD52-9A7B8F6527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6FF934-3ACD-C34F-96BC-54727817CE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FA521-B481-F94A-8DD3-33D2939701CA}" type="datetimeFigureOut">
              <a:rPr kumimoji="1" lang="zh-CN" altLang="en-US" smtClean="0"/>
              <a:t>2020/3/31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72235F-986D-F144-8177-75A5F24FAC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284EA8-D01D-DA4F-8547-3A4488F45E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F271D-1B86-AC44-BCC1-8A8FB2CA50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5798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7416A-4321-574E-B14C-04AFED3ADD08}" type="datetimeFigureOut">
              <a:rPr kumimoji="1" lang="zh-CN" altLang="en-US" smtClean="0"/>
              <a:t>2020/3/31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F9D57-EDD8-9E4C-96DE-2ADF4C176F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113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9D57-EDD8-9E4C-96DE-2ADF4C176F2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0315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A1:</a:t>
            </a:r>
            <a:r>
              <a:rPr kumimoji="1" lang="zh-CN" altLang="en-US" dirty="0"/>
              <a:t>收到合法的</a:t>
            </a:r>
            <a:r>
              <a:rPr kumimoji="1" lang="en-US" altLang="zh-CN" dirty="0" err="1"/>
              <a:t>RequestVoteRPC</a:t>
            </a:r>
            <a:r>
              <a:rPr kumimoji="1" lang="zh-CN" altLang="en-US" dirty="0"/>
              <a:t>，也需要重置选举定时器，避免自己发起无谓的选举。</a:t>
            </a:r>
            <a:endParaRPr kumimoji="1" lang="en-US" altLang="zh-CN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A2</a:t>
            </a:r>
            <a:r>
              <a:rPr kumimoji="1" lang="zh-CN" altLang="en-US" dirty="0"/>
              <a:t>：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9D57-EDD8-9E4C-96DE-2ADF4C176F2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3401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Next</a:t>
            </a:r>
            <a:r>
              <a:rPr kumimoji="1" lang="zh-CN" altLang="en-US" dirty="0"/>
              <a:t>初始化为</a:t>
            </a:r>
            <a:r>
              <a:rPr kumimoji="1" lang="en-US" altLang="zh-CN" dirty="0"/>
              <a:t>log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index</a:t>
            </a:r>
            <a:r>
              <a:rPr kumimoji="1" lang="zh-CN" altLang="en-US" dirty="0"/>
              <a:t>最大值加一，也就是认为所有</a:t>
            </a:r>
            <a:r>
              <a:rPr kumimoji="1" lang="en-US" altLang="zh-CN" dirty="0"/>
              <a:t>log</a:t>
            </a:r>
            <a:r>
              <a:rPr kumimoji="1" lang="zh-CN" altLang="en-US" dirty="0"/>
              <a:t>都匹配；</a:t>
            </a:r>
            <a:endParaRPr kumimoji="1" lang="en-US" altLang="zh-CN" dirty="0"/>
          </a:p>
          <a:p>
            <a:r>
              <a:rPr kumimoji="1" lang="en-US" altLang="zh-CN" dirty="0"/>
              <a:t>Match</a:t>
            </a:r>
            <a:r>
              <a:rPr kumimoji="1" lang="zh-CN" altLang="en-US" dirty="0"/>
              <a:t>设置为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，即</a:t>
            </a:r>
            <a:r>
              <a:rPr kumimoji="1" lang="en-US" altLang="zh-CN" dirty="0"/>
              <a:t>log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index</a:t>
            </a:r>
            <a:r>
              <a:rPr kumimoji="1" lang="zh-CN" altLang="en-US" dirty="0"/>
              <a:t>最小值减一，也就是认为所有</a:t>
            </a:r>
            <a:r>
              <a:rPr kumimoji="1" lang="en-US" altLang="zh-CN" dirty="0"/>
              <a:t>log</a:t>
            </a:r>
            <a:r>
              <a:rPr kumimoji="1" lang="zh-CN" altLang="en-US" dirty="0"/>
              <a:t>都不匹配；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9D57-EDD8-9E4C-96DE-2ADF4C176F2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0683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9D57-EDD8-9E4C-96DE-2ADF4C176F2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6032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9D57-EDD8-9E4C-96DE-2ADF4C176F2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6406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A1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kumimoji="1" lang="en-US" altLang="zh-CN" dirty="0"/>
              <a:t>A2:</a:t>
            </a:r>
            <a:r>
              <a:rPr kumimoji="1" lang="zh-CN" altLang="en-US" dirty="0"/>
              <a:t>我觉得是可以的；虽然论文中没这么说</a:t>
            </a:r>
            <a:r>
              <a:rPr kumimoji="1" lang="en-US" altLang="zh-CN"/>
              <a:t>.</a:t>
            </a:r>
            <a:endParaRPr kumimoji="1" lang="en-US" altLang="zh-CN" dirty="0"/>
          </a:p>
          <a:p>
            <a:r>
              <a:rPr kumimoji="1" lang="en-US" altLang="zh-CN" dirty="0"/>
              <a:t>A3:</a:t>
            </a:r>
            <a:r>
              <a:rPr kumimoji="1" lang="zh-CN" altLang="en-US" dirty="0"/>
              <a:t>因为</a:t>
            </a:r>
            <a:r>
              <a:rPr kumimoji="1" lang="en-US" altLang="zh-CN" dirty="0"/>
              <a:t>term2</a:t>
            </a:r>
            <a:r>
              <a:rPr kumimoji="1" lang="zh-CN" altLang="en-US" dirty="0"/>
              <a:t>不是最大的啊，</a:t>
            </a:r>
            <a:r>
              <a:rPr kumimoji="1" lang="en-US" altLang="zh-CN" dirty="0"/>
              <a:t>s5</a:t>
            </a:r>
            <a:r>
              <a:rPr kumimoji="1" lang="zh-CN" altLang="en-US" dirty="0"/>
              <a:t>可能被选为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，导致幽灵现象。如果</a:t>
            </a:r>
            <a:r>
              <a:rPr kumimoji="1" lang="en-US" altLang="zh-CN" dirty="0"/>
              <a:t>term</a:t>
            </a:r>
            <a:r>
              <a:rPr kumimoji="1" lang="zh-CN" altLang="en-US" dirty="0"/>
              <a:t>只比当前</a:t>
            </a:r>
            <a:r>
              <a:rPr kumimoji="1" lang="en-US" altLang="zh-CN" dirty="0"/>
              <a:t>term</a:t>
            </a:r>
            <a:r>
              <a:rPr kumimoji="1" lang="zh-CN" altLang="en-US" dirty="0"/>
              <a:t>小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，那肯定是</a:t>
            </a:r>
            <a:r>
              <a:rPr kumimoji="1" lang="en-US" altLang="zh-CN" dirty="0"/>
              <a:t>follower</a:t>
            </a:r>
            <a:r>
              <a:rPr kumimoji="1" lang="zh-CN" altLang="en-US" dirty="0"/>
              <a:t>中最大的，可以</a:t>
            </a:r>
            <a:r>
              <a:rPr kumimoji="1" lang="en-US" altLang="zh-CN" dirty="0"/>
              <a:t>commit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r>
              <a:rPr kumimoji="1" lang="en-US" altLang="zh-CN" dirty="0"/>
              <a:t>A4:log0</a:t>
            </a:r>
            <a:r>
              <a:rPr kumimoji="1" lang="zh-CN" altLang="en-US" dirty="0"/>
              <a:t>和</a:t>
            </a:r>
            <a:r>
              <a:rPr kumimoji="1" lang="en-US" altLang="zh-CN" dirty="0"/>
              <a:t>log1</a:t>
            </a:r>
            <a:r>
              <a:rPr kumimoji="1" lang="zh-CN" altLang="en-US" dirty="0"/>
              <a:t>，因为</a:t>
            </a:r>
            <a:r>
              <a:rPr kumimoji="1" lang="en-US" altLang="zh-CN" dirty="0"/>
              <a:t>S2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S5</a:t>
            </a:r>
            <a:r>
              <a:rPr kumimoji="1" lang="zh-CN" altLang="en-US" dirty="0"/>
              <a:t>都可能作为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，这样，</a:t>
            </a:r>
            <a:r>
              <a:rPr kumimoji="1" lang="en-US" altLang="zh-CN" dirty="0"/>
              <a:t>log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index3</a:t>
            </a:r>
            <a:r>
              <a:rPr kumimoji="1" lang="zh-CN" altLang="en-US" dirty="0"/>
              <a:t>是不安全的；若</a:t>
            </a:r>
            <a:r>
              <a:rPr kumimoji="1" lang="en-US" altLang="zh-CN" dirty="0"/>
              <a:t>S2</a:t>
            </a:r>
            <a:r>
              <a:rPr kumimoji="1" lang="zh-CN" altLang="en-US" dirty="0"/>
              <a:t>为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，黄色的</a:t>
            </a:r>
            <a:r>
              <a:rPr kumimoji="1" lang="en-US" altLang="zh-CN" dirty="0"/>
              <a:t>(3,2</a:t>
            </a:r>
            <a:r>
              <a:rPr kumimoji="1" lang="zh-CN" altLang="en-US" dirty="0"/>
              <a:t>）被丢弃，若</a:t>
            </a:r>
            <a:r>
              <a:rPr kumimoji="1" lang="en-US" altLang="zh-CN" dirty="0"/>
              <a:t>S5</a:t>
            </a:r>
            <a:r>
              <a:rPr kumimoji="1" lang="zh-CN" altLang="en-US" dirty="0"/>
              <a:t>位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，绿色的</a:t>
            </a:r>
            <a:r>
              <a:rPr kumimoji="1" lang="en-US" altLang="zh-CN" dirty="0"/>
              <a:t>(3,1</a:t>
            </a:r>
            <a:r>
              <a:rPr kumimoji="1" lang="zh-CN" altLang="en-US" dirty="0"/>
              <a:t>）被丢弃。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9D57-EDD8-9E4C-96DE-2ADF4C176F2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488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9D57-EDD8-9E4C-96DE-2ADF4C176F2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4068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9D57-EDD8-9E4C-96DE-2ADF4C176F2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8307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9D57-EDD8-9E4C-96DE-2ADF4C176F2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670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9D57-EDD8-9E4C-96DE-2ADF4C176F2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302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9D57-EDD8-9E4C-96DE-2ADF4C176F29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7645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9D57-EDD8-9E4C-96DE-2ADF4C176F2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00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每个节点有自己独立的</a:t>
            </a:r>
            <a:r>
              <a:rPr kumimoji="1" lang="en-US" altLang="zh-CN" dirty="0" err="1"/>
              <a:t>cpu</a:t>
            </a:r>
            <a:r>
              <a:rPr kumimoji="1" lang="zh-CN" altLang="en-US" dirty="0"/>
              <a:t>，内存等资源，多个节点通过网络通信；网络是不可靠的；节点自身也是不可靠的，但一般假定磁盘是可靠的。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9D57-EDD8-9E4C-96DE-2ADF4C176F2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1055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Leader-&gt;</a:t>
            </a:r>
            <a:r>
              <a:rPr kumimoji="1" lang="en-US" altLang="zh-CN" dirty="0" err="1"/>
              <a:t>cand</a:t>
            </a:r>
            <a:r>
              <a:rPr kumimoji="1" lang="zh-CN" altLang="en-US" dirty="0"/>
              <a:t>为什么不可行？假如收到的是</a:t>
            </a:r>
            <a:r>
              <a:rPr kumimoji="1" lang="en-US" altLang="zh-CN" dirty="0" err="1"/>
              <a:t>RequestVote</a:t>
            </a:r>
            <a:r>
              <a:rPr kumimoji="1" lang="zh-CN" altLang="en-US" dirty="0"/>
              <a:t>，这样会打断正在进行的选举；若是</a:t>
            </a:r>
            <a:r>
              <a:rPr kumimoji="1" lang="en-US" altLang="zh-CN" dirty="0" err="1"/>
              <a:t>AppendEntries</a:t>
            </a:r>
            <a:r>
              <a:rPr kumimoji="1" lang="zh-CN" altLang="en-US" dirty="0"/>
              <a:t>，则产生不必要的新一轮选举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9D57-EDD8-9E4C-96DE-2ADF4C176F2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5771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问题：什么字段需要持久化？</a:t>
            </a:r>
            <a:r>
              <a:rPr kumimoji="1" lang="en-US" altLang="zh-CN" dirty="0" err="1"/>
              <a:t>votedFor</a:t>
            </a:r>
            <a:r>
              <a:rPr kumimoji="1" lang="zh-CN" altLang="en-US" dirty="0"/>
              <a:t>，因为一个</a:t>
            </a:r>
            <a:r>
              <a:rPr kumimoji="1" lang="en-US" altLang="zh-CN" dirty="0"/>
              <a:t>term</a:t>
            </a:r>
            <a:r>
              <a:rPr kumimoji="1" lang="zh-CN" altLang="en-US" dirty="0"/>
              <a:t>只能给一个人投票；举个例子，</a:t>
            </a:r>
            <a:r>
              <a:rPr kumimoji="1" lang="en-US" altLang="zh-CN" dirty="0"/>
              <a:t>A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</a:t>
            </a:r>
            <a:r>
              <a:rPr kumimoji="1" lang="zh-CN" altLang="en-US" dirty="0"/>
              <a:t>同时转为</a:t>
            </a:r>
            <a:r>
              <a:rPr kumimoji="1" lang="en-US" altLang="zh-CN" dirty="0"/>
              <a:t>candidate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C</a:t>
            </a:r>
            <a:r>
              <a:rPr kumimoji="1" lang="zh-CN" altLang="en-US" dirty="0"/>
              <a:t>为</a:t>
            </a:r>
            <a:r>
              <a:rPr kumimoji="1" lang="en-US" altLang="zh-CN" dirty="0"/>
              <a:t>A</a:t>
            </a:r>
            <a:r>
              <a:rPr kumimoji="1" lang="zh-CN" altLang="en-US" dirty="0"/>
              <a:t>投票了挂掉，然后重启，收到了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的拉票，</a:t>
            </a:r>
            <a:r>
              <a:rPr kumimoji="1" lang="en-US" altLang="zh-CN" dirty="0"/>
              <a:t>C</a:t>
            </a:r>
            <a:r>
              <a:rPr kumimoji="1" lang="zh-CN" altLang="en-US" dirty="0"/>
              <a:t>发现已经投过票，则拒绝</a:t>
            </a:r>
            <a:r>
              <a:rPr kumimoji="1" lang="en-US" altLang="zh-CN" dirty="0"/>
              <a:t>B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r>
              <a:rPr kumimoji="1" lang="en-US" altLang="zh-CN" dirty="0" err="1"/>
              <a:t>logEntry</a:t>
            </a:r>
            <a:r>
              <a:rPr kumimoji="1" lang="zh-CN" altLang="en-US" dirty="0"/>
              <a:t>应该如何定义？</a:t>
            </a:r>
            <a:r>
              <a:rPr kumimoji="1" lang="en-US" altLang="zh-CN" dirty="0"/>
              <a:t>Index + Term + </a:t>
            </a:r>
            <a:r>
              <a:rPr kumimoji="1" lang="en-US" altLang="zh-CN" dirty="0" err="1"/>
              <a:t>UserCommand</a:t>
            </a:r>
            <a:endParaRPr kumimoji="1" lang="en-US" altLang="zh-CN" dirty="0"/>
          </a:p>
          <a:p>
            <a:r>
              <a:rPr kumimoji="1" lang="zh-CN" altLang="en-US" dirty="0"/>
              <a:t>注意</a:t>
            </a:r>
            <a:r>
              <a:rPr kumimoji="1" lang="en-US" altLang="zh-CN" dirty="0" err="1"/>
              <a:t>electTimer</a:t>
            </a:r>
            <a:r>
              <a:rPr kumimoji="1" lang="zh-CN" altLang="en-US" dirty="0"/>
              <a:t>每次都要随机</a:t>
            </a:r>
            <a:endParaRPr kumimoji="1" lang="en-US" altLang="zh-CN" dirty="0"/>
          </a:p>
          <a:p>
            <a:r>
              <a:rPr kumimoji="1" lang="zh-CN" altLang="en-US" dirty="0"/>
              <a:t>为什么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nextIndex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matchIndex</a:t>
            </a:r>
            <a:r>
              <a:rPr kumimoji="1" lang="zh-CN" altLang="en-US" dirty="0"/>
              <a:t>不需要持久化？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9D57-EDD8-9E4C-96DE-2ADF4C176F2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978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初始状态是</a:t>
            </a:r>
            <a:r>
              <a:rPr kumimoji="1" lang="en-US" altLang="zh-CN" dirty="0"/>
              <a:t>follower</a:t>
            </a:r>
            <a:r>
              <a:rPr kumimoji="1" lang="zh-CN" altLang="en-US" dirty="0"/>
              <a:t>，启动两个</a:t>
            </a:r>
            <a:r>
              <a:rPr kumimoji="1" lang="en-US" altLang="zh-CN" dirty="0"/>
              <a:t>routine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checkLeaderAlive</a:t>
            </a:r>
            <a:r>
              <a:rPr kumimoji="1" lang="en-US" altLang="zh-CN" dirty="0"/>
              <a:t> + </a:t>
            </a:r>
            <a:r>
              <a:rPr kumimoji="1" lang="en-US" altLang="zh-CN" dirty="0" err="1"/>
              <a:t>applyRoutine</a:t>
            </a:r>
            <a:endParaRPr kumimoji="1" lang="en-US" altLang="zh-CN" dirty="0"/>
          </a:p>
          <a:p>
            <a:r>
              <a:rPr kumimoji="1" lang="en-US" altLang="zh-CN" dirty="0"/>
              <a:t>Leader</a:t>
            </a:r>
            <a:r>
              <a:rPr kumimoji="1" lang="zh-CN" altLang="en-US" dirty="0"/>
              <a:t>则是为每一个</a:t>
            </a:r>
            <a:r>
              <a:rPr kumimoji="1" lang="en-US" altLang="zh-CN" dirty="0"/>
              <a:t>follower</a:t>
            </a:r>
            <a:r>
              <a:rPr kumimoji="1" lang="zh-CN" altLang="en-US" dirty="0"/>
              <a:t>启动一个</a:t>
            </a:r>
            <a:r>
              <a:rPr kumimoji="1" lang="en-US" altLang="zh-CN" dirty="0" err="1"/>
              <a:t>appendRoutine</a:t>
            </a:r>
            <a:r>
              <a:rPr kumimoji="1" lang="zh-CN" altLang="en-US" dirty="0"/>
              <a:t>，因为</a:t>
            </a:r>
            <a:r>
              <a:rPr kumimoji="1" lang="en-US" altLang="zh-CN" dirty="0" err="1"/>
              <a:t>rpc</a:t>
            </a:r>
            <a:r>
              <a:rPr kumimoji="1" lang="zh-CN" altLang="en-US" dirty="0"/>
              <a:t>是阻塞的；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9D57-EDD8-9E4C-96DE-2ADF4C176F2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1131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9D57-EDD8-9E4C-96DE-2ADF4C176F2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1437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9D57-EDD8-9E4C-96DE-2ADF4C176F2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7044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9D57-EDD8-9E4C-96DE-2ADF4C176F2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8750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95600" y="2912164"/>
            <a:ext cx="8574157" cy="447261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895600" y="2226365"/>
            <a:ext cx="8574157" cy="685799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2895600" y="3481453"/>
            <a:ext cx="8574157" cy="528088"/>
          </a:xfrm>
        </p:spPr>
        <p:txBody>
          <a:bodyPr anchor="ctr">
            <a:normAutofit/>
          </a:bodyPr>
          <a:lstStyle>
            <a:lvl1pPr marL="0" indent="0"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89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致谢中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62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致谢英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20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95600" y="2912164"/>
            <a:ext cx="8574157" cy="447261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895600" y="2226365"/>
            <a:ext cx="8574157" cy="685799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2895600" y="3481453"/>
            <a:ext cx="8574157" cy="528088"/>
          </a:xfrm>
        </p:spPr>
        <p:txBody>
          <a:bodyPr anchor="ctr">
            <a:normAutofit/>
          </a:bodyPr>
          <a:lstStyle>
            <a:lvl1pPr marL="0" indent="0"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03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9722" y="1928191"/>
            <a:ext cx="11297478" cy="424877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88962" y="963890"/>
            <a:ext cx="11298237" cy="507101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18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9722" y="1928191"/>
            <a:ext cx="11297478" cy="424877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88962" y="963890"/>
            <a:ext cx="11298237" cy="507101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72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9722" y="1928191"/>
            <a:ext cx="11297478" cy="42487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88962" y="963890"/>
            <a:ext cx="11298237" cy="507101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64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2775" y="3488842"/>
            <a:ext cx="7961242" cy="798399"/>
          </a:xfrm>
        </p:spPr>
        <p:txBody>
          <a:bodyPr anchor="ctr"/>
          <a:lstStyle>
            <a:lvl1pPr>
              <a:defRPr sz="4400"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12775" y="2939567"/>
            <a:ext cx="7961242" cy="419859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86523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2775" y="3488842"/>
            <a:ext cx="7961242" cy="798399"/>
          </a:xfrm>
        </p:spPr>
        <p:txBody>
          <a:bodyPr anchor="ctr"/>
          <a:lstStyle>
            <a:lvl1pPr>
              <a:defRPr sz="4400"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12775" y="2939567"/>
            <a:ext cx="7961242" cy="419859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84092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88962" y="963890"/>
            <a:ext cx="11298237" cy="507101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22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186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89722" y="248479"/>
            <a:ext cx="11297478" cy="6062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9722" y="1391478"/>
            <a:ext cx="11297478" cy="4785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73205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0" r:id="rId3"/>
    <p:sldLayoutId id="2147483650" r:id="rId4"/>
    <p:sldLayoutId id="2147483659" r:id="rId5"/>
    <p:sldLayoutId id="2147483651" r:id="rId6"/>
    <p:sldLayoutId id="2147483661" r:id="rId7"/>
    <p:sldLayoutId id="2147483654" r:id="rId8"/>
    <p:sldLayoutId id="2147483655" r:id="rId9"/>
    <p:sldLayoutId id="2147483656" r:id="rId10"/>
    <p:sldLayoutId id="21474836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hesquareplanet.com/blog/students-guide-to-raf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89722" y="1604634"/>
            <a:ext cx="11297478" cy="424877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内容简介</a:t>
            </a:r>
            <a:endParaRPr lang="en-US" altLang="zh-CN" sz="2000" dirty="0"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Leader</a:t>
            </a:r>
            <a:r>
              <a:rPr lang="zh-CN" altLang="en-US" sz="2000" dirty="0">
                <a:latin typeface="+mj-ea"/>
                <a:ea typeface="+mj-ea"/>
              </a:rPr>
              <a:t>选举实现</a:t>
            </a:r>
            <a:endParaRPr lang="en-US" altLang="zh-CN" sz="2000" dirty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</a:rPr>
              <a:t>日志复制实现</a:t>
            </a:r>
            <a:endParaRPr lang="en-US" altLang="zh-CN" sz="2000" dirty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</a:rPr>
              <a:t>内存</a:t>
            </a:r>
            <a:r>
              <a:rPr lang="en-US" altLang="zh-CN" sz="2000" dirty="0" err="1">
                <a:latin typeface="+mj-ea"/>
                <a:ea typeface="+mj-ea"/>
              </a:rPr>
              <a:t>kv</a:t>
            </a:r>
            <a:r>
              <a:rPr lang="zh-CN" altLang="en-US" sz="2000" dirty="0">
                <a:latin typeface="+mj-ea"/>
                <a:ea typeface="+mj-ea"/>
              </a:rPr>
              <a:t>实现</a:t>
            </a:r>
            <a:endParaRPr lang="en-US" altLang="zh-CN" sz="2000" dirty="0">
              <a:latin typeface="+mj-ea"/>
              <a:ea typeface="+mj-ea"/>
            </a:endParaRPr>
          </a:p>
          <a:p>
            <a:r>
              <a:rPr lang="zh-CN" altLang="en-US" sz="2000" strike="sngStrike" dirty="0">
                <a:latin typeface="+mj-ea"/>
                <a:ea typeface="+mj-ea"/>
              </a:rPr>
              <a:t>带日志压缩的</a:t>
            </a:r>
            <a:r>
              <a:rPr lang="en-US" altLang="zh-CN" sz="2000" strike="sngStrike" dirty="0" err="1">
                <a:latin typeface="+mj-ea"/>
                <a:ea typeface="+mj-ea"/>
              </a:rPr>
              <a:t>kv</a:t>
            </a:r>
            <a:endParaRPr lang="en-US" altLang="zh-CN" sz="2000" strike="sngStrike" dirty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</a:rPr>
              <a:t>参考文献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617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98282" y="157039"/>
            <a:ext cx="11297478" cy="606288"/>
          </a:xfrm>
        </p:spPr>
        <p:txBody>
          <a:bodyPr/>
          <a:lstStyle/>
          <a:p>
            <a:r>
              <a:rPr lang="en-US" altLang="zh-CN" dirty="0"/>
              <a:t>Leader</a:t>
            </a:r>
            <a:r>
              <a:rPr lang="zh-CN" altLang="en-US" dirty="0"/>
              <a:t>选举</a:t>
            </a:r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A00D51-A55E-EB44-9674-ADE4A6EA20CA}"/>
              </a:ext>
            </a:extLst>
          </p:cNvPr>
          <p:cNvSpPr txBox="1"/>
          <p:nvPr/>
        </p:nvSpPr>
        <p:spPr>
          <a:xfrm>
            <a:off x="579171" y="1479232"/>
            <a:ext cx="80526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bg1"/>
                </a:solidFill>
              </a:rPr>
              <a:t>Q1.</a:t>
            </a:r>
            <a:r>
              <a:rPr kumimoji="1" lang="zh-CN" altLang="en-US" sz="2000" dirty="0">
                <a:solidFill>
                  <a:schemeClr val="bg1"/>
                </a:solidFill>
              </a:rPr>
              <a:t>为什么处理</a:t>
            </a:r>
            <a:r>
              <a:rPr kumimoji="1" lang="en-US" altLang="zh-CN" sz="2000" dirty="0" err="1">
                <a:solidFill>
                  <a:schemeClr val="bg1"/>
                </a:solidFill>
              </a:rPr>
              <a:t>RequestVoteRPC</a:t>
            </a:r>
            <a:r>
              <a:rPr kumimoji="1" lang="zh-CN" altLang="en-US" sz="2000" dirty="0">
                <a:solidFill>
                  <a:schemeClr val="bg1"/>
                </a:solidFill>
              </a:rPr>
              <a:t>时，若投给对方</a:t>
            </a:r>
            <a:r>
              <a:rPr kumimoji="1" lang="en-US" altLang="zh-CN" sz="2000" dirty="0">
                <a:solidFill>
                  <a:schemeClr val="bg1"/>
                </a:solidFill>
              </a:rPr>
              <a:t>, </a:t>
            </a:r>
            <a:r>
              <a:rPr kumimoji="1" lang="zh-CN" altLang="en-US" sz="2000" dirty="0">
                <a:solidFill>
                  <a:schemeClr val="bg1"/>
                </a:solidFill>
              </a:rPr>
              <a:t>还需要重置选举定时器？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endParaRPr kumimoji="1" lang="en-US" altLang="zh-CN" sz="2000" dirty="0">
              <a:solidFill>
                <a:schemeClr val="bg1"/>
              </a:solidFill>
            </a:endParaRPr>
          </a:p>
          <a:p>
            <a:r>
              <a:rPr kumimoji="1" lang="en-US" altLang="zh-CN" sz="2000" dirty="0">
                <a:solidFill>
                  <a:schemeClr val="bg1"/>
                </a:solidFill>
              </a:rPr>
              <a:t>Q2.</a:t>
            </a:r>
            <a:r>
              <a:rPr kumimoji="1" lang="zh-CN" altLang="en-US" sz="2000" dirty="0">
                <a:solidFill>
                  <a:schemeClr val="bg1"/>
                </a:solidFill>
              </a:rPr>
              <a:t>接收方</a:t>
            </a:r>
            <a:r>
              <a:rPr kumimoji="1" lang="en-US" altLang="zh-CN" sz="2000" dirty="0">
                <a:solidFill>
                  <a:schemeClr val="bg1"/>
                </a:solidFill>
              </a:rPr>
              <a:t>(</a:t>
            </a:r>
            <a:r>
              <a:rPr kumimoji="1" lang="zh-CN" altLang="en-US" sz="2000" dirty="0">
                <a:solidFill>
                  <a:schemeClr val="accent2">
                    <a:lumMod val="75000"/>
                  </a:schemeClr>
                </a:solidFill>
              </a:rPr>
              <a:t>绿色</a:t>
            </a:r>
            <a:r>
              <a:rPr kumimoji="1" lang="en-US" altLang="zh-CN" sz="2000" dirty="0">
                <a:solidFill>
                  <a:schemeClr val="bg1"/>
                </a:solidFill>
              </a:rPr>
              <a:t>)</a:t>
            </a:r>
            <a:r>
              <a:rPr kumimoji="1" lang="zh-CN" altLang="en-US" sz="2000" dirty="0">
                <a:solidFill>
                  <a:schemeClr val="bg1"/>
                </a:solidFill>
              </a:rPr>
              <a:t>和投票方</a:t>
            </a:r>
            <a:r>
              <a:rPr kumimoji="1" lang="en-US" altLang="zh-CN" sz="2000" dirty="0">
                <a:solidFill>
                  <a:schemeClr val="bg1"/>
                </a:solidFill>
              </a:rPr>
              <a:t>(</a:t>
            </a:r>
            <a:r>
              <a:rPr kumimoji="1" lang="zh-CN" altLang="en-US" sz="2000" dirty="0">
                <a:solidFill>
                  <a:srgbClr val="FD8008"/>
                </a:solidFill>
              </a:rPr>
              <a:t>黄色</a:t>
            </a:r>
            <a:r>
              <a:rPr kumimoji="1" lang="en-US" altLang="zh-CN" sz="2000" dirty="0">
                <a:solidFill>
                  <a:schemeClr val="bg1"/>
                </a:solidFill>
              </a:rPr>
              <a:t>)</a:t>
            </a:r>
            <a:r>
              <a:rPr kumimoji="1" lang="zh-CN" altLang="en-US" sz="2000" dirty="0">
                <a:solidFill>
                  <a:schemeClr val="bg1"/>
                </a:solidFill>
              </a:rPr>
              <a:t>的日志如图，应该接受投票还是拒绝？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r>
              <a:rPr kumimoji="1" lang="zh-CN" altLang="en-US" sz="2000" dirty="0">
                <a:solidFill>
                  <a:schemeClr val="bg1"/>
                </a:solidFill>
              </a:rPr>
              <a:t>    图中数字表示日志的</a:t>
            </a:r>
            <a:r>
              <a:rPr kumimoji="1" lang="en-US" altLang="zh-CN" sz="2000" dirty="0">
                <a:solidFill>
                  <a:schemeClr val="bg1"/>
                </a:solidFill>
              </a:rPr>
              <a:t>term</a:t>
            </a:r>
            <a:r>
              <a:rPr kumimoji="1" lang="zh-CN" altLang="en-US" sz="2000" dirty="0">
                <a:solidFill>
                  <a:schemeClr val="bg1"/>
                </a:solidFill>
              </a:rPr>
              <a:t>；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endParaRPr kumimoji="1" lang="en-US" altLang="zh-CN" sz="2000" dirty="0">
              <a:solidFill>
                <a:schemeClr val="bg1"/>
              </a:solidFill>
            </a:endParaRPr>
          </a:p>
          <a:p>
            <a:endParaRPr kumimoji="1" lang="en-US" altLang="zh-CN" sz="2000" i="1" dirty="0">
              <a:solidFill>
                <a:schemeClr val="bg1"/>
              </a:solidFill>
            </a:endParaRPr>
          </a:p>
          <a:p>
            <a:endParaRPr kumimoji="1" lang="en-US" altLang="zh-CN" sz="2400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DA7A10-1C51-3744-9CE7-9C91D01EF1CC}"/>
              </a:ext>
            </a:extLst>
          </p:cNvPr>
          <p:cNvSpPr/>
          <p:nvPr/>
        </p:nvSpPr>
        <p:spPr>
          <a:xfrm>
            <a:off x="1150035" y="2947376"/>
            <a:ext cx="351692" cy="3798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DF45D5-3C5D-D544-8E6E-6DC5F65870BB}"/>
              </a:ext>
            </a:extLst>
          </p:cNvPr>
          <p:cNvSpPr/>
          <p:nvPr/>
        </p:nvSpPr>
        <p:spPr>
          <a:xfrm>
            <a:off x="1501727" y="2947376"/>
            <a:ext cx="351692" cy="3798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B728F3-F289-A842-B49D-89E538AC9EB3}"/>
              </a:ext>
            </a:extLst>
          </p:cNvPr>
          <p:cNvSpPr/>
          <p:nvPr/>
        </p:nvSpPr>
        <p:spPr>
          <a:xfrm>
            <a:off x="1858110" y="2947376"/>
            <a:ext cx="351692" cy="3798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F62CB1-867C-FB44-AD8F-EB2C8E0A61E1}"/>
              </a:ext>
            </a:extLst>
          </p:cNvPr>
          <p:cNvSpPr/>
          <p:nvPr/>
        </p:nvSpPr>
        <p:spPr>
          <a:xfrm>
            <a:off x="2205111" y="2947376"/>
            <a:ext cx="351692" cy="3798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3F1C90D-41CC-5B44-B141-DD8A7EDB6259}"/>
              </a:ext>
            </a:extLst>
          </p:cNvPr>
          <p:cNvSpPr/>
          <p:nvPr/>
        </p:nvSpPr>
        <p:spPr>
          <a:xfrm>
            <a:off x="2556803" y="2947376"/>
            <a:ext cx="351692" cy="3798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B30E3A-1FC2-D94D-B27C-591DEDDB01E2}"/>
              </a:ext>
            </a:extLst>
          </p:cNvPr>
          <p:cNvSpPr/>
          <p:nvPr/>
        </p:nvSpPr>
        <p:spPr>
          <a:xfrm>
            <a:off x="1150035" y="3633598"/>
            <a:ext cx="351692" cy="37982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EC14AD-08F0-EB4E-B0FB-31AC2283054A}"/>
              </a:ext>
            </a:extLst>
          </p:cNvPr>
          <p:cNvSpPr/>
          <p:nvPr/>
        </p:nvSpPr>
        <p:spPr>
          <a:xfrm>
            <a:off x="1509935" y="3632977"/>
            <a:ext cx="351692" cy="37982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727DFEB-512B-AF40-BD9C-A1F0D487AE99}"/>
              </a:ext>
            </a:extLst>
          </p:cNvPr>
          <p:cNvSpPr/>
          <p:nvPr/>
        </p:nvSpPr>
        <p:spPr>
          <a:xfrm>
            <a:off x="1853419" y="3632977"/>
            <a:ext cx="351692" cy="37982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99641F-CB37-0E45-A47F-298831DF4E00}"/>
              </a:ext>
            </a:extLst>
          </p:cNvPr>
          <p:cNvSpPr/>
          <p:nvPr/>
        </p:nvSpPr>
        <p:spPr>
          <a:xfrm>
            <a:off x="2205111" y="3632977"/>
            <a:ext cx="351692" cy="37982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4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形标注 4">
            <a:extLst>
              <a:ext uri="{FF2B5EF4-FFF2-40B4-BE49-F238E27FC236}">
                <a16:creationId xmlns:a16="http://schemas.microsoft.com/office/drawing/2014/main" id="{2CBEF3E2-36BF-624A-84D7-4F96167581E2}"/>
              </a:ext>
            </a:extLst>
          </p:cNvPr>
          <p:cNvSpPr/>
          <p:nvPr/>
        </p:nvSpPr>
        <p:spPr>
          <a:xfrm>
            <a:off x="7282558" y="3137290"/>
            <a:ext cx="3873122" cy="2257670"/>
          </a:xfrm>
          <a:prstGeom prst="wedgeEllipseCallout">
            <a:avLst/>
          </a:prstGeom>
          <a:solidFill>
            <a:srgbClr val="92D050"/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rgbClr val="5FE74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dirty="0">
                <a:solidFill>
                  <a:schemeClr val="bg1"/>
                </a:solidFill>
              </a:rPr>
              <a:t>A server remains in follower state as long as it receives </a:t>
            </a:r>
            <a:r>
              <a:rPr lang="en" altLang="zh-CN" dirty="0">
                <a:solidFill>
                  <a:srgbClr val="FF0000"/>
                </a:solidFill>
              </a:rPr>
              <a:t>valid RPCs </a:t>
            </a:r>
            <a:r>
              <a:rPr lang="en" altLang="zh-CN" dirty="0">
                <a:solidFill>
                  <a:schemeClr val="bg1"/>
                </a:solidFill>
              </a:rPr>
              <a:t>from a leader or candidate. </a:t>
            </a:r>
          </a:p>
          <a:p>
            <a:pPr algn="ctr"/>
            <a:endParaRPr kumimoji="1" lang="zh-CN" altLang="en-US" dirty="0">
              <a:solidFill>
                <a:schemeClr val="bg1"/>
              </a:solidFill>
            </a:endParaRPr>
          </a:p>
          <a:p>
            <a:pPr algn="ctr"/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425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Step2</a:t>
            </a:r>
            <a:r>
              <a:rPr lang="zh-CN" altLang="en-US" dirty="0"/>
              <a:t>：日志复制</a:t>
            </a:r>
            <a:r>
              <a:rPr lang="en-US" altLang="zh-CN" dirty="0"/>
              <a:t>(0)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A00D51-A55E-EB44-9674-ADE4A6EA20CA}"/>
              </a:ext>
            </a:extLst>
          </p:cNvPr>
          <p:cNvSpPr txBox="1"/>
          <p:nvPr/>
        </p:nvSpPr>
        <p:spPr>
          <a:xfrm>
            <a:off x="5800089" y="5132568"/>
            <a:ext cx="468458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2">
                    <a:lumMod val="75000"/>
                  </a:schemeClr>
                </a:solidFill>
              </a:rPr>
              <a:t>如图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kumimoji="1" lang="zh-CN" altLang="en-US" dirty="0">
                <a:solidFill>
                  <a:schemeClr val="accent2">
                    <a:lumMod val="75000"/>
                  </a:schemeClr>
                </a:solidFill>
              </a:rPr>
              <a:t>第一轮</a:t>
            </a:r>
            <a:r>
              <a:rPr kumimoji="1" lang="en-US" altLang="zh-CN" dirty="0" err="1">
                <a:solidFill>
                  <a:schemeClr val="accent2">
                    <a:lumMod val="75000"/>
                  </a:schemeClr>
                </a:solidFill>
              </a:rPr>
              <a:t>AppendEntriesRPC</a:t>
            </a:r>
            <a:r>
              <a:rPr kumimoji="1" lang="zh-CN" altLang="en-US" dirty="0">
                <a:solidFill>
                  <a:schemeClr val="accent2">
                    <a:lumMod val="75000"/>
                  </a:schemeClr>
                </a:solidFill>
              </a:rPr>
              <a:t>后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r>
              <a:rPr kumimoji="1" lang="en-US" altLang="zh-CN" i="1" dirty="0" err="1">
                <a:solidFill>
                  <a:schemeClr val="accent2">
                    <a:lumMod val="75000"/>
                  </a:schemeClr>
                </a:solidFill>
              </a:rPr>
              <a:t>matchIndex</a:t>
            </a:r>
            <a:r>
              <a:rPr kumimoji="1" lang="en-US" altLang="zh-CN" i="1" dirty="0">
                <a:solidFill>
                  <a:schemeClr val="accent2">
                    <a:lumMod val="75000"/>
                  </a:schemeClr>
                </a:solidFill>
              </a:rPr>
              <a:t> (0, 8, 0, 0)</a:t>
            </a:r>
          </a:p>
          <a:p>
            <a:r>
              <a:rPr kumimoji="1" lang="en-US" altLang="zh-CN" i="1" dirty="0" err="1">
                <a:solidFill>
                  <a:schemeClr val="accent2">
                    <a:lumMod val="75000"/>
                  </a:schemeClr>
                </a:solidFill>
              </a:rPr>
              <a:t>nextIndex</a:t>
            </a:r>
            <a:r>
              <a:rPr kumimoji="1" lang="en-US" altLang="zh-CN" i="1" dirty="0">
                <a:solidFill>
                  <a:schemeClr val="accent2">
                    <a:lumMod val="75000"/>
                  </a:schemeClr>
                </a:solidFill>
              </a:rPr>
              <a:t>     (8, 9, 8, 8)</a:t>
            </a:r>
          </a:p>
          <a:p>
            <a:endParaRPr kumimoji="1" lang="en-US" altLang="zh-CN" sz="2400" i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52E79D-6BB9-AD41-8FCD-D68D59061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089" y="854767"/>
            <a:ext cx="5531301" cy="411016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7466896-32E3-D241-BAE0-78D8E7CB6B35}"/>
              </a:ext>
            </a:extLst>
          </p:cNvPr>
          <p:cNvSpPr txBox="1"/>
          <p:nvPr/>
        </p:nvSpPr>
        <p:spPr>
          <a:xfrm>
            <a:off x="497019" y="1472347"/>
            <a:ext cx="468458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bg1"/>
                </a:solidFill>
              </a:rPr>
              <a:t>Leader</a:t>
            </a:r>
            <a:r>
              <a:rPr kumimoji="1" lang="zh-CN" altLang="en-US" sz="2000" b="1" dirty="0">
                <a:solidFill>
                  <a:schemeClr val="bg1"/>
                </a:solidFill>
              </a:rPr>
              <a:t>数据结构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endParaRPr kumimoji="1" lang="en-US" altLang="zh-C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 err="1">
                <a:solidFill>
                  <a:schemeClr val="bg1"/>
                </a:solidFill>
              </a:rPr>
              <a:t>matchIndex</a:t>
            </a:r>
            <a:r>
              <a:rPr kumimoji="1" lang="en-US" altLang="zh-CN" sz="2000" dirty="0">
                <a:solidFill>
                  <a:schemeClr val="bg1"/>
                </a:solidFill>
              </a:rPr>
              <a:t>[]</a:t>
            </a:r>
            <a:r>
              <a:rPr kumimoji="1" lang="zh-CN" altLang="en-US" sz="2000" dirty="0">
                <a:solidFill>
                  <a:schemeClr val="bg1"/>
                </a:solidFill>
              </a:rPr>
              <a:t>：跟踪每个</a:t>
            </a:r>
            <a:r>
              <a:rPr kumimoji="1" lang="en-US" altLang="zh-CN" sz="2000" dirty="0">
                <a:solidFill>
                  <a:schemeClr val="bg1"/>
                </a:solidFill>
              </a:rPr>
              <a:t>follower</a:t>
            </a:r>
            <a:r>
              <a:rPr kumimoji="1" lang="zh-CN" altLang="en-US" sz="2000" dirty="0">
                <a:solidFill>
                  <a:schemeClr val="bg1"/>
                </a:solidFill>
              </a:rPr>
              <a:t>上和自己一致的最大</a:t>
            </a:r>
            <a:r>
              <a:rPr kumimoji="1" lang="en-US" altLang="zh-CN" sz="2000" dirty="0">
                <a:solidFill>
                  <a:schemeClr val="bg1"/>
                </a:solidFill>
              </a:rPr>
              <a:t>index</a:t>
            </a:r>
            <a:r>
              <a:rPr kumimoji="1" lang="zh-CN" altLang="en-US" sz="2000" dirty="0">
                <a:solidFill>
                  <a:schemeClr val="bg1"/>
                </a:solidFill>
              </a:rPr>
              <a:t>；初始化</a:t>
            </a:r>
            <a:r>
              <a:rPr kumimoji="1" lang="en-US" altLang="zh-CN" sz="2000" dirty="0">
                <a:solidFill>
                  <a:schemeClr val="bg1"/>
                </a:solidFill>
              </a:rPr>
              <a:t>0</a:t>
            </a:r>
          </a:p>
          <a:p>
            <a:r>
              <a:rPr kumimoji="1" lang="zh-CN" altLang="en-US" sz="2000" dirty="0">
                <a:solidFill>
                  <a:schemeClr val="bg1"/>
                </a:solidFill>
              </a:rPr>
              <a:t>      </a:t>
            </a:r>
            <a:r>
              <a:rPr kumimoji="1" lang="zh-CN" altLang="en-US" sz="1600" i="1" dirty="0">
                <a:solidFill>
                  <a:schemeClr val="bg1"/>
                </a:solidFill>
              </a:rPr>
              <a:t>为了计算</a:t>
            </a:r>
            <a:r>
              <a:rPr kumimoji="1" lang="en-US" altLang="zh-CN" sz="1600" i="1" dirty="0" err="1">
                <a:solidFill>
                  <a:schemeClr val="bg1"/>
                </a:solidFill>
              </a:rPr>
              <a:t>commitIndex</a:t>
            </a:r>
            <a:endParaRPr kumimoji="1" lang="en-US" altLang="zh-CN" sz="1600" i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 err="1">
                <a:solidFill>
                  <a:schemeClr val="bg1"/>
                </a:solidFill>
              </a:rPr>
              <a:t>nextIndex</a:t>
            </a:r>
            <a:r>
              <a:rPr kumimoji="1" lang="en-US" altLang="zh-CN" sz="2000" dirty="0">
                <a:solidFill>
                  <a:schemeClr val="bg1"/>
                </a:solidFill>
              </a:rPr>
              <a:t>[]</a:t>
            </a:r>
            <a:r>
              <a:rPr kumimoji="1" lang="zh-CN" altLang="en-US" sz="2000" dirty="0">
                <a:solidFill>
                  <a:schemeClr val="bg1"/>
                </a:solidFill>
              </a:rPr>
              <a:t>：跟踪每个</a:t>
            </a:r>
            <a:r>
              <a:rPr kumimoji="1" lang="en-US" altLang="zh-CN" sz="2000" dirty="0">
                <a:solidFill>
                  <a:schemeClr val="bg1"/>
                </a:solidFill>
              </a:rPr>
              <a:t>follower</a:t>
            </a:r>
            <a:r>
              <a:rPr kumimoji="1" lang="zh-CN" altLang="en-US" sz="2000" dirty="0">
                <a:solidFill>
                  <a:schemeClr val="bg1"/>
                </a:solidFill>
              </a:rPr>
              <a:t>上尚未确定是否一致的第一个</a:t>
            </a:r>
            <a:r>
              <a:rPr kumimoji="1" lang="en-US" altLang="zh-CN" sz="2000" dirty="0">
                <a:solidFill>
                  <a:schemeClr val="bg1"/>
                </a:solidFill>
              </a:rPr>
              <a:t>index</a:t>
            </a:r>
            <a:r>
              <a:rPr kumimoji="1" lang="zh-CN" altLang="en-US" sz="2000" dirty="0">
                <a:solidFill>
                  <a:schemeClr val="bg1"/>
                </a:solidFill>
              </a:rPr>
              <a:t>；初始化为</a:t>
            </a:r>
            <a:r>
              <a:rPr kumimoji="1" lang="en-US" altLang="zh-CN" sz="2000" dirty="0">
                <a:solidFill>
                  <a:schemeClr val="bg1"/>
                </a:solidFill>
              </a:rPr>
              <a:t>log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max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index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+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1</a:t>
            </a:r>
          </a:p>
          <a:p>
            <a:r>
              <a:rPr kumimoji="1" lang="zh-CN" altLang="en-US" sz="2000" dirty="0">
                <a:solidFill>
                  <a:schemeClr val="bg1"/>
                </a:solidFill>
              </a:rPr>
              <a:t>      </a:t>
            </a:r>
            <a:r>
              <a:rPr kumimoji="1" lang="zh-CN" altLang="en-US" sz="1600" i="1" dirty="0">
                <a:solidFill>
                  <a:schemeClr val="bg1"/>
                </a:solidFill>
              </a:rPr>
              <a:t>跟踪新的待同步日志</a:t>
            </a:r>
            <a:endParaRPr kumimoji="1" lang="en-US" altLang="zh-CN" sz="1600" i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bg1"/>
                </a:solidFill>
              </a:rPr>
              <a:t>稳定状态</a:t>
            </a:r>
            <a:r>
              <a:rPr kumimoji="1" lang="en-US" altLang="zh-CN" sz="2000" dirty="0">
                <a:solidFill>
                  <a:schemeClr val="bg1"/>
                </a:solidFill>
              </a:rPr>
              <a:t>: </a:t>
            </a:r>
            <a:r>
              <a:rPr kumimoji="1" lang="en-US" altLang="zh-CN" sz="2000" dirty="0" err="1">
                <a:solidFill>
                  <a:schemeClr val="bg1"/>
                </a:solidFill>
              </a:rPr>
              <a:t>matchIndex</a:t>
            </a:r>
            <a:r>
              <a:rPr kumimoji="1" lang="en-US" altLang="zh-CN" sz="2000" dirty="0">
                <a:solidFill>
                  <a:schemeClr val="bg1"/>
                </a:solidFill>
              </a:rPr>
              <a:t> + 1 == </a:t>
            </a:r>
            <a:r>
              <a:rPr kumimoji="1" lang="en-US" altLang="zh-CN" sz="2000" dirty="0" err="1">
                <a:solidFill>
                  <a:schemeClr val="bg1"/>
                </a:solidFill>
              </a:rPr>
              <a:t>nextIndex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C00000"/>
                </a:solidFill>
              </a:rPr>
              <a:t>论文中</a:t>
            </a:r>
            <a:r>
              <a:rPr kumimoji="1" lang="en-US" altLang="zh-CN" sz="2000" dirty="0">
                <a:solidFill>
                  <a:srgbClr val="C00000"/>
                </a:solidFill>
              </a:rPr>
              <a:t>log</a:t>
            </a:r>
            <a:r>
              <a:rPr kumimoji="1" lang="zh-CN" altLang="en-US" sz="2000" dirty="0">
                <a:solidFill>
                  <a:srgbClr val="C00000"/>
                </a:solidFill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</a:rPr>
              <a:t>index</a:t>
            </a:r>
            <a:r>
              <a:rPr kumimoji="1" lang="zh-CN" altLang="en-US" sz="2000" dirty="0">
                <a:solidFill>
                  <a:srgbClr val="C00000"/>
                </a:solidFill>
              </a:rPr>
              <a:t>从</a:t>
            </a:r>
            <a:r>
              <a:rPr kumimoji="1" lang="en-US" altLang="zh-CN" sz="2000" dirty="0">
                <a:solidFill>
                  <a:srgbClr val="C00000"/>
                </a:solidFill>
              </a:rPr>
              <a:t>1</a:t>
            </a:r>
            <a:r>
              <a:rPr kumimoji="1" lang="zh-CN" altLang="en-US" sz="2000" dirty="0">
                <a:solidFill>
                  <a:srgbClr val="C00000"/>
                </a:solidFill>
              </a:rPr>
              <a:t>开始</a:t>
            </a:r>
            <a:r>
              <a:rPr kumimoji="1" lang="en-US" altLang="zh-CN" sz="2000" dirty="0">
                <a:solidFill>
                  <a:srgbClr val="C00000"/>
                </a:solidFill>
              </a:rPr>
              <a:t>,</a:t>
            </a:r>
            <a:r>
              <a:rPr kumimoji="1" lang="zh-CN" altLang="en-US" sz="2000" dirty="0">
                <a:solidFill>
                  <a:srgbClr val="C00000"/>
                </a:solidFill>
              </a:rPr>
              <a:t>方便了编码</a:t>
            </a:r>
            <a:endParaRPr kumimoji="1" lang="en-US" altLang="zh-CN" sz="2000" dirty="0">
              <a:solidFill>
                <a:srgbClr val="C00000"/>
              </a:solidFill>
            </a:endParaRPr>
          </a:p>
          <a:p>
            <a:endParaRPr kumimoji="1" lang="en-US" altLang="zh-CN" sz="2400" i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57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Step2</a:t>
            </a:r>
            <a:r>
              <a:rPr lang="zh-CN" altLang="en-US" dirty="0"/>
              <a:t>：日志复制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A00D51-A55E-EB44-9674-ADE4A6EA20CA}"/>
              </a:ext>
            </a:extLst>
          </p:cNvPr>
          <p:cNvSpPr txBox="1"/>
          <p:nvPr/>
        </p:nvSpPr>
        <p:spPr>
          <a:xfrm>
            <a:off x="344618" y="1319947"/>
            <a:ext cx="754970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chemeClr val="bg1"/>
                </a:solidFill>
              </a:rPr>
              <a:t>第一阶段</a:t>
            </a:r>
            <a:r>
              <a:rPr kumimoji="1" lang="en-US" altLang="zh-CN" sz="2000" b="1" dirty="0">
                <a:solidFill>
                  <a:schemeClr val="bg1"/>
                </a:solidFill>
              </a:rPr>
              <a:t>——</a:t>
            </a:r>
            <a:r>
              <a:rPr kumimoji="1" lang="zh-CN" altLang="en-US" sz="2000" b="1" dirty="0">
                <a:solidFill>
                  <a:schemeClr val="bg1"/>
                </a:solidFill>
              </a:rPr>
              <a:t>广播日志</a:t>
            </a:r>
            <a:endParaRPr kumimoji="1" lang="en-US" altLang="zh-CN" sz="2000" b="1" dirty="0">
              <a:solidFill>
                <a:schemeClr val="bg1"/>
              </a:solidFill>
            </a:endParaRPr>
          </a:p>
          <a:p>
            <a:endParaRPr kumimoji="1" lang="en-US" altLang="zh-CN" sz="2000" dirty="0">
              <a:solidFill>
                <a:schemeClr val="bg1"/>
              </a:solidFill>
            </a:endParaRPr>
          </a:p>
          <a:p>
            <a:r>
              <a:rPr kumimoji="1" lang="zh-CN" altLang="en-US" sz="2000" dirty="0">
                <a:solidFill>
                  <a:schemeClr val="bg1"/>
                </a:solidFill>
              </a:rPr>
              <a:t>发送方规则：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r>
              <a:rPr kumimoji="1" lang="zh-CN" altLang="en-US" sz="2000" dirty="0">
                <a:solidFill>
                  <a:schemeClr val="bg1"/>
                </a:solidFill>
              </a:rPr>
              <a:t>每次发</a:t>
            </a:r>
            <a:r>
              <a:rPr kumimoji="1" lang="en-US" altLang="zh-CN" sz="2000" dirty="0" err="1">
                <a:solidFill>
                  <a:schemeClr val="bg1"/>
                </a:solidFill>
              </a:rPr>
              <a:t>AppendEntry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RPC</a:t>
            </a:r>
            <a:r>
              <a:rPr kumimoji="1" lang="zh-CN" altLang="en-US" sz="2000" dirty="0">
                <a:solidFill>
                  <a:schemeClr val="bg1"/>
                </a:solidFill>
              </a:rPr>
              <a:t>，需带上</a:t>
            </a:r>
            <a:r>
              <a:rPr kumimoji="1" lang="en-US" altLang="zh-CN" sz="2000" dirty="0">
                <a:solidFill>
                  <a:schemeClr val="bg1"/>
                </a:solidFill>
              </a:rPr>
              <a:t>[</a:t>
            </a:r>
            <a:r>
              <a:rPr kumimoji="1" lang="en-US" altLang="zh-CN" sz="2000" dirty="0" err="1">
                <a:solidFill>
                  <a:schemeClr val="bg1"/>
                </a:solidFill>
              </a:rPr>
              <a:t>nextIndex</a:t>
            </a:r>
            <a:r>
              <a:rPr kumimoji="1" lang="en-US" altLang="zh-CN" sz="2000" dirty="0">
                <a:solidFill>
                  <a:schemeClr val="bg1"/>
                </a:solidFill>
              </a:rPr>
              <a:t>, end)</a:t>
            </a:r>
            <a:r>
              <a:rPr kumimoji="1" lang="zh-CN" altLang="en-US" sz="2000" dirty="0">
                <a:solidFill>
                  <a:schemeClr val="bg1"/>
                </a:solidFill>
              </a:rPr>
              <a:t>的</a:t>
            </a:r>
            <a:r>
              <a:rPr kumimoji="1" lang="en-US" altLang="zh-CN" sz="2000" dirty="0">
                <a:solidFill>
                  <a:schemeClr val="bg1"/>
                </a:solidFill>
              </a:rPr>
              <a:t>log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entries</a:t>
            </a:r>
            <a:r>
              <a:rPr kumimoji="1" lang="zh-CN" altLang="en-US" sz="2000" dirty="0">
                <a:solidFill>
                  <a:schemeClr val="bg1"/>
                </a:solidFill>
              </a:rPr>
              <a:t>；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r>
              <a:rPr kumimoji="1" lang="zh-CN" altLang="en-US" sz="2000" dirty="0">
                <a:solidFill>
                  <a:schemeClr val="bg1"/>
                </a:solidFill>
              </a:rPr>
              <a:t>收到</a:t>
            </a:r>
            <a:r>
              <a:rPr kumimoji="1" lang="zh-CN" altLang="en-US" sz="2000" dirty="0">
                <a:solidFill>
                  <a:schemeClr val="accent4"/>
                </a:solidFill>
              </a:rPr>
              <a:t>成功响应</a:t>
            </a:r>
            <a:r>
              <a:rPr kumimoji="1" lang="zh-CN" altLang="en-US" sz="2000" dirty="0">
                <a:solidFill>
                  <a:schemeClr val="bg1"/>
                </a:solidFill>
              </a:rPr>
              <a:t>时，执行第二阶段；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r>
              <a:rPr kumimoji="1" lang="zh-CN" altLang="en-US" sz="2000" dirty="0">
                <a:solidFill>
                  <a:schemeClr val="bg1"/>
                </a:solidFill>
              </a:rPr>
              <a:t>收到</a:t>
            </a:r>
            <a:r>
              <a:rPr kumimoji="1" lang="zh-CN" altLang="en-US" sz="2000" dirty="0">
                <a:solidFill>
                  <a:schemeClr val="accent4"/>
                </a:solidFill>
              </a:rPr>
              <a:t>失败响应</a:t>
            </a:r>
            <a:r>
              <a:rPr kumimoji="1" lang="zh-CN" altLang="en-US" sz="2000" dirty="0">
                <a:solidFill>
                  <a:schemeClr val="bg1"/>
                </a:solidFill>
              </a:rPr>
              <a:t>，递减</a:t>
            </a:r>
            <a:r>
              <a:rPr kumimoji="1" lang="en-US" altLang="zh-CN" sz="2000" dirty="0" err="1">
                <a:solidFill>
                  <a:schemeClr val="bg1"/>
                </a:solidFill>
              </a:rPr>
              <a:t>nextIndex</a:t>
            </a:r>
            <a:r>
              <a:rPr kumimoji="1" lang="zh-CN" altLang="en-US" sz="2000" dirty="0">
                <a:solidFill>
                  <a:schemeClr val="bg1"/>
                </a:solidFill>
              </a:rPr>
              <a:t>重试；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endParaRPr kumimoji="1" lang="en-US" altLang="zh-CN" sz="2000" dirty="0">
              <a:solidFill>
                <a:schemeClr val="bg1"/>
              </a:solidFill>
            </a:endParaRPr>
          </a:p>
          <a:p>
            <a:r>
              <a:rPr kumimoji="1" lang="zh-CN" altLang="en-US" sz="2000" dirty="0">
                <a:solidFill>
                  <a:schemeClr val="bg1"/>
                </a:solidFill>
              </a:rPr>
              <a:t>接受方规则：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r>
              <a:rPr kumimoji="1" lang="en-US" altLang="zh-CN" sz="2000" dirty="0" err="1">
                <a:solidFill>
                  <a:schemeClr val="bg1"/>
                </a:solidFill>
              </a:rPr>
              <a:t>Prev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log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entry</a:t>
            </a:r>
            <a:r>
              <a:rPr kumimoji="1" lang="zh-CN" altLang="en-US" sz="2000" dirty="0">
                <a:solidFill>
                  <a:schemeClr val="bg1"/>
                </a:solidFill>
              </a:rPr>
              <a:t>不匹配则拒绝；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r>
              <a:rPr kumimoji="1" lang="zh-CN" altLang="en-US" sz="2000" dirty="0">
                <a:solidFill>
                  <a:schemeClr val="bg1"/>
                </a:solidFill>
              </a:rPr>
              <a:t>日志应用规则见代码截图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endParaRPr kumimoji="1" lang="en-US" altLang="zh-CN" sz="2000" i="1" dirty="0">
              <a:solidFill>
                <a:schemeClr val="bg1"/>
              </a:solidFill>
            </a:endParaRPr>
          </a:p>
          <a:p>
            <a:endParaRPr kumimoji="1" lang="en-US" altLang="zh-CN" sz="2400" i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1EDC23-FD4F-7448-901F-B391A315E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319" y="1789003"/>
            <a:ext cx="4279900" cy="4140200"/>
          </a:xfrm>
          <a:prstGeom prst="rect">
            <a:avLst/>
          </a:prstGeom>
        </p:spPr>
      </p:pic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09DCBFB1-DB9A-764C-BBB2-137C543D85B4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3627120" y="3243551"/>
            <a:ext cx="4267199" cy="96268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168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Step2</a:t>
            </a:r>
            <a:r>
              <a:rPr lang="zh-CN" altLang="en-US" dirty="0"/>
              <a:t>：日志复制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A00D51-A55E-EB44-9674-ADE4A6EA20CA}"/>
              </a:ext>
            </a:extLst>
          </p:cNvPr>
          <p:cNvSpPr txBox="1"/>
          <p:nvPr/>
        </p:nvSpPr>
        <p:spPr>
          <a:xfrm>
            <a:off x="109092" y="1616140"/>
            <a:ext cx="562669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chemeClr val="bg1"/>
                </a:solidFill>
              </a:rPr>
              <a:t>第二阶段</a:t>
            </a:r>
            <a:r>
              <a:rPr kumimoji="1" lang="en-US" altLang="zh-CN" sz="2000" b="1" dirty="0">
                <a:solidFill>
                  <a:schemeClr val="bg1"/>
                </a:solidFill>
              </a:rPr>
              <a:t>-commit</a:t>
            </a:r>
            <a:r>
              <a:rPr kumimoji="1" lang="zh-CN" altLang="en-US" sz="2000" b="1" dirty="0">
                <a:solidFill>
                  <a:schemeClr val="bg1"/>
                </a:solidFill>
              </a:rPr>
              <a:t>日志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endParaRPr kumimoji="1" lang="en-US" altLang="zh-CN" sz="2000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收到成功响应</a:t>
            </a:r>
            <a:r>
              <a:rPr kumimoji="1" lang="en-US" altLang="zh-CN" dirty="0">
                <a:solidFill>
                  <a:schemeClr val="bg1"/>
                </a:solidFill>
              </a:rPr>
              <a:t>,</a:t>
            </a:r>
            <a:r>
              <a:rPr kumimoji="1" lang="zh-CN" altLang="en-US" dirty="0">
                <a:solidFill>
                  <a:schemeClr val="bg1"/>
                </a:solidFill>
              </a:rPr>
              <a:t>更新该</a:t>
            </a:r>
            <a:r>
              <a:rPr kumimoji="1" lang="en-US" altLang="zh-CN" dirty="0">
                <a:solidFill>
                  <a:schemeClr val="bg1"/>
                </a:solidFill>
              </a:rPr>
              <a:t>follower</a:t>
            </a:r>
            <a:r>
              <a:rPr kumimoji="1" lang="zh-CN" altLang="en-US" dirty="0">
                <a:solidFill>
                  <a:schemeClr val="bg1"/>
                </a:solidFill>
              </a:rPr>
              <a:t>的</a:t>
            </a:r>
            <a:r>
              <a:rPr kumimoji="1" lang="en-US" altLang="zh-CN" dirty="0" err="1">
                <a:solidFill>
                  <a:schemeClr val="bg1"/>
                </a:solidFill>
              </a:rPr>
              <a:t>matchIndex</a:t>
            </a:r>
            <a:r>
              <a:rPr kumimoji="1" lang="zh-CN" altLang="en-US" dirty="0">
                <a:solidFill>
                  <a:schemeClr val="bg1"/>
                </a:solidFill>
              </a:rPr>
              <a:t>后，尝试在区间</a:t>
            </a:r>
            <a:r>
              <a:rPr kumimoji="1" lang="en-US" altLang="zh-CN" dirty="0">
                <a:solidFill>
                  <a:schemeClr val="bg1"/>
                </a:solidFill>
              </a:rPr>
              <a:t>[commitIndex+1, </a:t>
            </a:r>
            <a:r>
              <a:rPr kumimoji="1" lang="en-US" altLang="zh-CN" dirty="0" err="1">
                <a:solidFill>
                  <a:schemeClr val="bg1"/>
                </a:solidFill>
              </a:rPr>
              <a:t>matchIndex</a:t>
            </a:r>
            <a:r>
              <a:rPr kumimoji="1" lang="en-US" altLang="zh-CN" dirty="0">
                <a:solidFill>
                  <a:schemeClr val="bg1"/>
                </a:solidFill>
              </a:rPr>
              <a:t>(follow)]</a:t>
            </a:r>
            <a:r>
              <a:rPr kumimoji="1" lang="zh-CN" altLang="en-US" dirty="0">
                <a:solidFill>
                  <a:schemeClr val="bg1"/>
                </a:solidFill>
              </a:rPr>
              <a:t>找一个最大的</a:t>
            </a:r>
            <a:r>
              <a:rPr kumimoji="1" lang="en-US" altLang="zh-CN" dirty="0">
                <a:solidFill>
                  <a:schemeClr val="bg1"/>
                </a:solidFill>
              </a:rPr>
              <a:t>N</a:t>
            </a:r>
            <a:r>
              <a:rPr kumimoji="1" lang="zh-CN" altLang="en-US" dirty="0">
                <a:solidFill>
                  <a:schemeClr val="bg1"/>
                </a:solidFill>
              </a:rPr>
              <a:t>，使得</a:t>
            </a:r>
            <a:r>
              <a:rPr kumimoji="1" lang="en-US" altLang="zh-CN" dirty="0">
                <a:solidFill>
                  <a:schemeClr val="bg1"/>
                </a:solidFill>
              </a:rPr>
              <a:t>N</a:t>
            </a:r>
            <a:r>
              <a:rPr kumimoji="1" lang="zh-CN" altLang="en-US" dirty="0">
                <a:solidFill>
                  <a:schemeClr val="bg1"/>
                </a:solidFill>
              </a:rPr>
              <a:t>小于</a:t>
            </a:r>
            <a:r>
              <a:rPr kumimoji="1" lang="en-US" altLang="zh-CN" dirty="0">
                <a:solidFill>
                  <a:schemeClr val="bg1"/>
                </a:solidFill>
              </a:rPr>
              <a:t>quorum</a:t>
            </a:r>
            <a:r>
              <a:rPr kumimoji="1" lang="zh-CN" altLang="en-US" dirty="0">
                <a:solidFill>
                  <a:schemeClr val="bg1"/>
                </a:solidFill>
              </a:rPr>
              <a:t>的</a:t>
            </a:r>
            <a:r>
              <a:rPr kumimoji="1" lang="en-US" altLang="zh-CN" dirty="0" err="1">
                <a:solidFill>
                  <a:schemeClr val="bg1"/>
                </a:solidFill>
              </a:rPr>
              <a:t>matchIndex</a:t>
            </a:r>
            <a:r>
              <a:rPr kumimoji="1" lang="zh-CN" altLang="en-US" dirty="0">
                <a:solidFill>
                  <a:schemeClr val="bg1"/>
                </a:solidFill>
              </a:rPr>
              <a:t>值；用这样的</a:t>
            </a:r>
            <a:r>
              <a:rPr kumimoji="1" lang="en-US" altLang="zh-CN" dirty="0">
                <a:solidFill>
                  <a:schemeClr val="bg1"/>
                </a:solidFill>
              </a:rPr>
              <a:t>N</a:t>
            </a:r>
            <a:r>
              <a:rPr kumimoji="1" lang="zh-CN" altLang="en-US" dirty="0">
                <a:solidFill>
                  <a:schemeClr val="bg1"/>
                </a:solidFill>
              </a:rPr>
              <a:t>更新</a:t>
            </a:r>
            <a:r>
              <a:rPr kumimoji="1" lang="en-US" altLang="zh-CN" dirty="0" err="1">
                <a:solidFill>
                  <a:schemeClr val="bg1"/>
                </a:solidFill>
              </a:rPr>
              <a:t>commitIndex</a:t>
            </a:r>
            <a:r>
              <a:rPr kumimoji="1" lang="zh-CN" altLang="en-US" dirty="0">
                <a:solidFill>
                  <a:schemeClr val="bg1"/>
                </a:solidFill>
              </a:rPr>
              <a:t>；立即广播</a:t>
            </a:r>
            <a:r>
              <a:rPr kumimoji="1" lang="en-US" altLang="zh-CN" dirty="0">
                <a:solidFill>
                  <a:schemeClr val="bg1"/>
                </a:solidFill>
              </a:rPr>
              <a:t>commit</a:t>
            </a:r>
            <a:r>
              <a:rPr kumimoji="1" lang="zh-CN" altLang="en-US" dirty="0">
                <a:solidFill>
                  <a:schemeClr val="bg1"/>
                </a:solidFill>
              </a:rPr>
              <a:t>消息，日志可以被应用到状态机了。</a:t>
            </a:r>
            <a:endParaRPr kumimoji="1" lang="en-US" altLang="zh-CN" dirty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rgbClr val="FF0000"/>
                </a:solidFill>
              </a:rPr>
              <a:t>注意</a:t>
            </a:r>
            <a:r>
              <a:rPr kumimoji="1" lang="en-US" altLang="zh-CN" dirty="0">
                <a:solidFill>
                  <a:srgbClr val="FF0000"/>
                </a:solidFill>
              </a:rPr>
              <a:t>: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N</a:t>
            </a:r>
            <a:r>
              <a:rPr kumimoji="1" lang="zh-CN" altLang="en-US" dirty="0">
                <a:solidFill>
                  <a:srgbClr val="FF0000"/>
                </a:solidFill>
              </a:rPr>
              <a:t>对应的</a:t>
            </a:r>
            <a:r>
              <a:rPr kumimoji="1" lang="en-US" altLang="zh-CN" dirty="0" err="1">
                <a:solidFill>
                  <a:srgbClr val="FF0000"/>
                </a:solidFill>
              </a:rPr>
              <a:t>LogEntry</a:t>
            </a:r>
            <a:r>
              <a:rPr kumimoji="1" lang="zh-CN" altLang="en-US" dirty="0">
                <a:solidFill>
                  <a:srgbClr val="FF0000"/>
                </a:solidFill>
              </a:rPr>
              <a:t>的</a:t>
            </a:r>
            <a:r>
              <a:rPr kumimoji="1" lang="en-US" altLang="zh-CN" dirty="0">
                <a:solidFill>
                  <a:srgbClr val="FF0000"/>
                </a:solidFill>
              </a:rPr>
              <a:t>Term</a:t>
            </a:r>
            <a:r>
              <a:rPr kumimoji="1" lang="zh-CN" altLang="en-US" dirty="0">
                <a:solidFill>
                  <a:srgbClr val="FF0000"/>
                </a:solidFill>
              </a:rPr>
              <a:t>必须是当前</a:t>
            </a:r>
            <a:r>
              <a:rPr kumimoji="1" lang="en-US" altLang="zh-CN" dirty="0">
                <a:solidFill>
                  <a:srgbClr val="FF0000"/>
                </a:solidFill>
              </a:rPr>
              <a:t>Term</a:t>
            </a:r>
            <a:r>
              <a:rPr kumimoji="1" lang="zh-CN" altLang="en-US" dirty="0">
                <a:solidFill>
                  <a:srgbClr val="FF0000"/>
                </a:solidFill>
              </a:rPr>
              <a:t>，否则出现幽灵现象。参考论文</a:t>
            </a:r>
            <a:r>
              <a:rPr kumimoji="1" lang="en-US" altLang="zh-CN" dirty="0">
                <a:solidFill>
                  <a:srgbClr val="FF0000"/>
                </a:solidFill>
              </a:rPr>
              <a:t>Figure8</a:t>
            </a:r>
            <a:endParaRPr kumimoji="1" lang="en-US" altLang="zh-CN" i="1" dirty="0">
              <a:solidFill>
                <a:srgbClr val="FF0000"/>
              </a:solidFill>
            </a:endParaRPr>
          </a:p>
          <a:p>
            <a:endParaRPr kumimoji="1" lang="en-US" altLang="zh-CN" sz="2400" i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AEB16AC-9CBB-A846-A7BE-E9D5ECDFE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82" y="729093"/>
            <a:ext cx="6622473" cy="539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17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894422B-0A1F-4043-AFBC-A3DC2D34A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040" y="2936240"/>
            <a:ext cx="4876800" cy="360680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日志复制</a:t>
            </a:r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A00D51-A55E-EB44-9674-ADE4A6EA20CA}"/>
              </a:ext>
            </a:extLst>
          </p:cNvPr>
          <p:cNvSpPr txBox="1"/>
          <p:nvPr/>
        </p:nvSpPr>
        <p:spPr>
          <a:xfrm>
            <a:off x="589722" y="1045724"/>
            <a:ext cx="80526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bg1"/>
                </a:solidFill>
              </a:rPr>
              <a:t>Q1.</a:t>
            </a:r>
            <a:r>
              <a:rPr kumimoji="1" lang="zh-CN" altLang="en-US" sz="2000" dirty="0">
                <a:solidFill>
                  <a:schemeClr val="bg1"/>
                </a:solidFill>
              </a:rPr>
              <a:t>为什么</a:t>
            </a:r>
            <a:r>
              <a:rPr kumimoji="1" lang="en-US" altLang="zh-CN" sz="2000" dirty="0" err="1">
                <a:solidFill>
                  <a:schemeClr val="bg1"/>
                </a:solidFill>
              </a:rPr>
              <a:t>nextIndex</a:t>
            </a:r>
            <a:r>
              <a:rPr kumimoji="1" lang="en-US" altLang="zh-CN" sz="2000" dirty="0">
                <a:solidFill>
                  <a:schemeClr val="bg1"/>
                </a:solidFill>
              </a:rPr>
              <a:t>, </a:t>
            </a:r>
            <a:r>
              <a:rPr kumimoji="1" lang="en-US" altLang="zh-CN" sz="2000" dirty="0" err="1">
                <a:solidFill>
                  <a:schemeClr val="bg1"/>
                </a:solidFill>
              </a:rPr>
              <a:t>matchIndex</a:t>
            </a:r>
            <a:r>
              <a:rPr kumimoji="1" lang="en-US" altLang="zh-CN" sz="2000" dirty="0">
                <a:solidFill>
                  <a:schemeClr val="bg1"/>
                </a:solidFill>
              </a:rPr>
              <a:t>, </a:t>
            </a:r>
            <a:r>
              <a:rPr kumimoji="1" lang="en-US" altLang="zh-CN" sz="2000" dirty="0" err="1">
                <a:solidFill>
                  <a:schemeClr val="bg1"/>
                </a:solidFill>
              </a:rPr>
              <a:t>commitIndex</a:t>
            </a:r>
            <a:r>
              <a:rPr kumimoji="1" lang="zh-CN" altLang="en-US" sz="2000" dirty="0">
                <a:solidFill>
                  <a:schemeClr val="bg1"/>
                </a:solidFill>
              </a:rPr>
              <a:t>都不需要持久化？</a:t>
            </a:r>
            <a:r>
              <a:rPr kumimoji="1" lang="zh-CN" altLang="en-US" sz="1600" dirty="0">
                <a:solidFill>
                  <a:srgbClr val="FF0000"/>
                </a:solidFill>
              </a:rPr>
              <a:t>大论文</a:t>
            </a:r>
            <a:r>
              <a:rPr kumimoji="1" lang="en-US" altLang="zh-CN" sz="1600" dirty="0">
                <a:solidFill>
                  <a:srgbClr val="FF0000"/>
                </a:solidFill>
              </a:rPr>
              <a:t>3.8</a:t>
            </a:r>
          </a:p>
          <a:p>
            <a:r>
              <a:rPr kumimoji="1" lang="en-US" altLang="zh-CN" sz="2000" dirty="0">
                <a:solidFill>
                  <a:schemeClr val="bg1"/>
                </a:solidFill>
              </a:rPr>
              <a:t>Q2.AppendEntryRPC</a:t>
            </a:r>
            <a:r>
              <a:rPr kumimoji="1" lang="zh-CN" altLang="en-US" sz="2000" dirty="0">
                <a:solidFill>
                  <a:schemeClr val="bg1"/>
                </a:solidFill>
              </a:rPr>
              <a:t>的接收方处理，当</a:t>
            </a:r>
            <a:r>
              <a:rPr kumimoji="1" lang="en-US" altLang="zh-CN" sz="2000" dirty="0" err="1">
                <a:solidFill>
                  <a:schemeClr val="bg1"/>
                </a:solidFill>
              </a:rPr>
              <a:t>prev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log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entry</a:t>
            </a:r>
            <a:r>
              <a:rPr kumimoji="1" lang="zh-CN" altLang="en-US" sz="2000" dirty="0">
                <a:solidFill>
                  <a:schemeClr val="bg1"/>
                </a:solidFill>
              </a:rPr>
              <a:t>不匹配，是否可以截断日志？</a:t>
            </a:r>
            <a:r>
              <a:rPr kumimoji="1" lang="zh-CN" altLang="en-US" sz="1600" i="1" dirty="0">
                <a:solidFill>
                  <a:srgbClr val="FF0000"/>
                </a:solidFill>
              </a:rPr>
              <a:t>不是很确定，我感觉可以。</a:t>
            </a:r>
            <a:endParaRPr kumimoji="1" lang="en-US" altLang="zh-CN" sz="1600" i="1" dirty="0">
              <a:solidFill>
                <a:srgbClr val="FF0000"/>
              </a:solidFill>
            </a:endParaRPr>
          </a:p>
          <a:p>
            <a:endParaRPr kumimoji="1" lang="en-US" altLang="zh-CN" sz="2000" dirty="0">
              <a:solidFill>
                <a:schemeClr val="bg1"/>
              </a:solidFill>
            </a:endParaRPr>
          </a:p>
          <a:p>
            <a:r>
              <a:rPr kumimoji="1" lang="en-US" altLang="zh-CN" sz="2000" dirty="0">
                <a:solidFill>
                  <a:schemeClr val="bg1"/>
                </a:solidFill>
              </a:rPr>
              <a:t>Q3.</a:t>
            </a:r>
            <a:r>
              <a:rPr kumimoji="1" lang="zh-CN" altLang="en-US" sz="2000" dirty="0">
                <a:solidFill>
                  <a:schemeClr val="bg1"/>
                </a:solidFill>
              </a:rPr>
              <a:t>论文</a:t>
            </a:r>
            <a:r>
              <a:rPr kumimoji="1" lang="en-US" altLang="zh-CN" sz="2000" dirty="0">
                <a:solidFill>
                  <a:schemeClr val="bg1"/>
                </a:solidFill>
              </a:rPr>
              <a:t>figure8(c)</a:t>
            </a:r>
            <a:r>
              <a:rPr kumimoji="1" lang="zh-CN" altLang="en-US" sz="2000" dirty="0">
                <a:solidFill>
                  <a:schemeClr val="bg1"/>
                </a:solidFill>
              </a:rPr>
              <a:t>中，</a:t>
            </a:r>
            <a:r>
              <a:rPr kumimoji="1" lang="en-US" altLang="zh-CN" sz="2000" dirty="0">
                <a:solidFill>
                  <a:schemeClr val="bg1"/>
                </a:solidFill>
              </a:rPr>
              <a:t>leader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S1</a:t>
            </a:r>
            <a:r>
              <a:rPr kumimoji="1" lang="zh-CN" altLang="en-US" sz="2000" dirty="0">
                <a:solidFill>
                  <a:schemeClr val="bg1"/>
                </a:solidFill>
              </a:rPr>
              <a:t>为什么不能</a:t>
            </a:r>
            <a:r>
              <a:rPr kumimoji="1" lang="en-US" altLang="zh-CN" sz="2000" dirty="0">
                <a:solidFill>
                  <a:schemeClr val="bg1"/>
                </a:solidFill>
              </a:rPr>
              <a:t>commit</a:t>
            </a:r>
            <a:r>
              <a:rPr kumimoji="1" lang="zh-CN" altLang="en-US" sz="2000" dirty="0">
                <a:solidFill>
                  <a:schemeClr val="bg1"/>
                </a:solidFill>
              </a:rPr>
              <a:t>第二个日志项？假如第二个日志项的</a:t>
            </a:r>
            <a:r>
              <a:rPr kumimoji="1" lang="en-US" altLang="zh-CN" sz="2000" dirty="0">
                <a:solidFill>
                  <a:schemeClr val="bg1"/>
                </a:solidFill>
              </a:rPr>
              <a:t>term</a:t>
            </a:r>
            <a:r>
              <a:rPr kumimoji="1" lang="zh-CN" altLang="en-US" sz="2000" dirty="0">
                <a:solidFill>
                  <a:schemeClr val="bg1"/>
                </a:solidFill>
              </a:rPr>
              <a:t>是</a:t>
            </a:r>
            <a:r>
              <a:rPr kumimoji="1" lang="en-US" altLang="zh-CN" sz="2000" dirty="0">
                <a:solidFill>
                  <a:schemeClr val="bg1"/>
                </a:solidFill>
              </a:rPr>
              <a:t>3</a:t>
            </a:r>
            <a:r>
              <a:rPr kumimoji="1" lang="zh-CN" altLang="en-US" sz="2000" dirty="0">
                <a:solidFill>
                  <a:schemeClr val="bg1"/>
                </a:solidFill>
              </a:rPr>
              <a:t>，是否可以直接</a:t>
            </a:r>
            <a:r>
              <a:rPr kumimoji="1" lang="en-US" altLang="zh-CN" sz="2000" dirty="0">
                <a:solidFill>
                  <a:schemeClr val="bg1"/>
                </a:solidFill>
              </a:rPr>
              <a:t>commit</a:t>
            </a:r>
            <a:r>
              <a:rPr kumimoji="1" lang="zh-CN" altLang="en-US" sz="2000" dirty="0">
                <a:solidFill>
                  <a:schemeClr val="bg1"/>
                </a:solidFill>
              </a:rPr>
              <a:t>呢？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endParaRPr kumimoji="1" lang="en-US" altLang="zh-CN" sz="2000" dirty="0">
              <a:solidFill>
                <a:schemeClr val="bg1"/>
              </a:solidFill>
            </a:endParaRPr>
          </a:p>
          <a:p>
            <a:r>
              <a:rPr kumimoji="1" lang="en-US" altLang="zh-CN" sz="2000" dirty="0">
                <a:solidFill>
                  <a:schemeClr val="bg1"/>
                </a:solidFill>
              </a:rPr>
              <a:t>Q4.</a:t>
            </a:r>
            <a:r>
              <a:rPr kumimoji="1" lang="zh-CN" altLang="en-US" sz="2000" dirty="0">
                <a:solidFill>
                  <a:schemeClr val="bg1"/>
                </a:solidFill>
              </a:rPr>
              <a:t> 五个节点组成的</a:t>
            </a:r>
            <a:r>
              <a:rPr kumimoji="1" lang="en-US" altLang="zh-CN" sz="2000" dirty="0">
                <a:solidFill>
                  <a:schemeClr val="bg1"/>
                </a:solidFill>
              </a:rPr>
              <a:t>raft</a:t>
            </a:r>
            <a:r>
              <a:rPr kumimoji="1" lang="zh-CN" altLang="en-US" sz="2000" dirty="0">
                <a:solidFill>
                  <a:schemeClr val="bg1"/>
                </a:solidFill>
              </a:rPr>
              <a:t>集群，某时刻</a:t>
            </a:r>
            <a:r>
              <a:rPr kumimoji="1" lang="en-US" altLang="zh-CN" sz="2000" dirty="0">
                <a:solidFill>
                  <a:schemeClr val="bg1"/>
                </a:solidFill>
              </a:rPr>
              <a:t>log</a:t>
            </a:r>
            <a:r>
              <a:rPr kumimoji="1" lang="zh-CN" altLang="en-US" sz="2000" dirty="0">
                <a:solidFill>
                  <a:schemeClr val="bg1"/>
                </a:solidFill>
              </a:rPr>
              <a:t>如图，请问哪些项可以确定</a:t>
            </a:r>
            <a:r>
              <a:rPr kumimoji="1" lang="en-US" altLang="zh-CN" sz="2000" dirty="0">
                <a:solidFill>
                  <a:schemeClr val="bg1"/>
                </a:solidFill>
              </a:rPr>
              <a:t>commit</a:t>
            </a:r>
            <a:r>
              <a:rPr kumimoji="1" lang="zh-CN" altLang="en-US" sz="2000" dirty="0">
                <a:solidFill>
                  <a:schemeClr val="bg1"/>
                </a:solidFill>
              </a:rPr>
              <a:t>了</a:t>
            </a:r>
            <a:r>
              <a:rPr kumimoji="1" lang="en-US" altLang="zh-CN" sz="2000" dirty="0">
                <a:solidFill>
                  <a:schemeClr val="bg1"/>
                </a:solidFill>
              </a:rPr>
              <a:t>?</a:t>
            </a:r>
          </a:p>
          <a:p>
            <a:endParaRPr kumimoji="1" lang="en-US" altLang="zh-CN" sz="2000" dirty="0">
              <a:solidFill>
                <a:schemeClr val="bg1"/>
              </a:solidFill>
            </a:endParaRPr>
          </a:p>
          <a:p>
            <a:endParaRPr kumimoji="1" lang="en-US" altLang="zh-CN" sz="2000" dirty="0">
              <a:solidFill>
                <a:schemeClr val="bg1"/>
              </a:solidFill>
            </a:endParaRPr>
          </a:p>
          <a:p>
            <a:endParaRPr kumimoji="1" lang="en-US" altLang="zh-CN" sz="2000" i="1" dirty="0">
              <a:solidFill>
                <a:schemeClr val="bg1"/>
              </a:solidFill>
            </a:endParaRPr>
          </a:p>
          <a:p>
            <a:endParaRPr kumimoji="1" lang="en-US" altLang="zh-CN" sz="2400" i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313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raft</a:t>
            </a:r>
            <a:r>
              <a:rPr lang="zh-CN" altLang="en-US" dirty="0"/>
              <a:t>实现强一致</a:t>
            </a:r>
            <a:r>
              <a:rPr lang="en-US" altLang="zh-CN" dirty="0"/>
              <a:t>KV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9FECE5-5248-474D-80E4-2C29CDA19928}"/>
              </a:ext>
            </a:extLst>
          </p:cNvPr>
          <p:cNvSpPr txBox="1"/>
          <p:nvPr/>
        </p:nvSpPr>
        <p:spPr>
          <a:xfrm>
            <a:off x="1153551" y="1181686"/>
            <a:ext cx="5022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04B8BD-64CD-2D48-B801-FF4CD1C3F419}"/>
              </a:ext>
            </a:extLst>
          </p:cNvPr>
          <p:cNvSpPr txBox="1"/>
          <p:nvPr/>
        </p:nvSpPr>
        <p:spPr>
          <a:xfrm>
            <a:off x="589722" y="1181687"/>
            <a:ext cx="72588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bg1"/>
                </a:solidFill>
              </a:rPr>
              <a:t>目标</a:t>
            </a:r>
            <a:r>
              <a:rPr kumimoji="1" lang="en-US" altLang="zh-CN" sz="2400" dirty="0">
                <a:solidFill>
                  <a:schemeClr val="bg1"/>
                </a:solidFill>
              </a:rPr>
              <a:t>:</a:t>
            </a:r>
            <a:r>
              <a:rPr kumimoji="1" lang="zh-CN" altLang="en-US" sz="2400" dirty="0">
                <a:solidFill>
                  <a:schemeClr val="bg1"/>
                </a:solidFill>
              </a:rPr>
              <a:t>使用</a:t>
            </a:r>
            <a:r>
              <a:rPr kumimoji="1" lang="en-US" altLang="zh-CN" sz="2400" dirty="0">
                <a:solidFill>
                  <a:schemeClr val="bg1"/>
                </a:solidFill>
              </a:rPr>
              <a:t>raft</a:t>
            </a:r>
            <a:r>
              <a:rPr kumimoji="1" lang="zh-CN" altLang="en-US" sz="2400" dirty="0">
                <a:solidFill>
                  <a:schemeClr val="bg1"/>
                </a:solidFill>
              </a:rPr>
              <a:t>库构建一个容错的基于内存的</a:t>
            </a:r>
            <a:r>
              <a:rPr kumimoji="1" lang="en-US" altLang="zh-CN" sz="2400" dirty="0" err="1">
                <a:solidFill>
                  <a:schemeClr val="bg1"/>
                </a:solidFill>
              </a:rPr>
              <a:t>kv</a:t>
            </a:r>
            <a:r>
              <a:rPr kumimoji="1" lang="en-US" altLang="zh-CN" sz="2400" dirty="0">
                <a:solidFill>
                  <a:schemeClr val="bg1"/>
                </a:solidFill>
              </a:rPr>
              <a:t>: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memory-based state machine.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bg1"/>
                </a:solidFill>
              </a:rPr>
              <a:t>支持</a:t>
            </a:r>
            <a:r>
              <a:rPr kumimoji="1" lang="en-US" altLang="zh-CN" sz="2400" dirty="0" err="1">
                <a:solidFill>
                  <a:schemeClr val="bg1"/>
                </a:solidFill>
              </a:rPr>
              <a:t>Get,Put</a:t>
            </a:r>
            <a:r>
              <a:rPr kumimoji="1" lang="en-US" altLang="zh-CN" sz="2400" dirty="0">
                <a:solidFill>
                  <a:schemeClr val="bg1"/>
                </a:solidFill>
              </a:rPr>
              <a:t>(</a:t>
            </a:r>
            <a:r>
              <a:rPr kumimoji="1" lang="zh-CN" altLang="en-US" sz="2400" dirty="0">
                <a:solidFill>
                  <a:schemeClr val="bg1"/>
                </a:solidFill>
              </a:rPr>
              <a:t>幂等</a:t>
            </a:r>
            <a:r>
              <a:rPr kumimoji="1" lang="en-US" altLang="zh-CN" sz="2400" dirty="0">
                <a:solidFill>
                  <a:schemeClr val="bg1"/>
                </a:solidFill>
              </a:rPr>
              <a:t>),Append(</a:t>
            </a:r>
            <a:r>
              <a:rPr kumimoji="1" lang="zh-CN" altLang="en-US" sz="2400" dirty="0">
                <a:solidFill>
                  <a:schemeClr val="bg1"/>
                </a:solidFill>
              </a:rPr>
              <a:t>非幂等</a:t>
            </a:r>
            <a:r>
              <a:rPr kumimoji="1" lang="en-US" altLang="zh-CN" sz="2400" dirty="0">
                <a:solidFill>
                  <a:schemeClr val="bg1"/>
                </a:solidFill>
              </a:rPr>
              <a:t>)</a:t>
            </a:r>
            <a:r>
              <a:rPr kumimoji="1" lang="zh-CN" altLang="en-US" sz="2400" dirty="0">
                <a:solidFill>
                  <a:schemeClr val="bg1"/>
                </a:solidFill>
              </a:rPr>
              <a:t>三种操作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chemeClr val="bg1"/>
                </a:solidFill>
              </a:rPr>
              <a:t>Exactly-once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bg1"/>
                </a:solidFill>
              </a:rPr>
              <a:t>先不考虑客户端</a:t>
            </a:r>
            <a:r>
              <a:rPr kumimoji="1" lang="en-US" altLang="zh-CN" sz="2400" dirty="0">
                <a:solidFill>
                  <a:schemeClr val="bg1"/>
                </a:solidFill>
              </a:rPr>
              <a:t>pipeline</a:t>
            </a:r>
            <a:r>
              <a:rPr kumimoji="1" lang="zh-CN" altLang="en-US" sz="2400" dirty="0">
                <a:solidFill>
                  <a:schemeClr val="bg1"/>
                </a:solidFill>
              </a:rPr>
              <a:t>请求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bg1"/>
                </a:solidFill>
              </a:rPr>
              <a:t>先不考虑</a:t>
            </a:r>
            <a:r>
              <a:rPr kumimoji="1" lang="en-US" altLang="zh-CN" sz="2400" dirty="0">
                <a:solidFill>
                  <a:schemeClr val="bg1"/>
                </a:solidFill>
              </a:rPr>
              <a:t>log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snapshot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0860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raft</a:t>
            </a:r>
            <a:r>
              <a:rPr lang="zh-CN" altLang="en-US" dirty="0"/>
              <a:t>实现强一致</a:t>
            </a:r>
            <a:r>
              <a:rPr lang="en-US" altLang="zh-CN" dirty="0"/>
              <a:t>KV (1)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9FECE5-5248-474D-80E4-2C29CDA19928}"/>
              </a:ext>
            </a:extLst>
          </p:cNvPr>
          <p:cNvSpPr txBox="1"/>
          <p:nvPr/>
        </p:nvSpPr>
        <p:spPr>
          <a:xfrm>
            <a:off x="1153551" y="1181686"/>
            <a:ext cx="5022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04B8BD-64CD-2D48-B801-FF4CD1C3F419}"/>
              </a:ext>
            </a:extLst>
          </p:cNvPr>
          <p:cNvSpPr txBox="1"/>
          <p:nvPr/>
        </p:nvSpPr>
        <p:spPr>
          <a:xfrm>
            <a:off x="589722" y="1181687"/>
            <a:ext cx="725887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chemeClr val="bg1"/>
                </a:solidFill>
              </a:rPr>
              <a:t>Exactly-once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r>
              <a:rPr kumimoji="1" lang="zh-CN" altLang="en-US" sz="2000" dirty="0">
                <a:solidFill>
                  <a:schemeClr val="bg1"/>
                </a:solidFill>
              </a:rPr>
              <a:t>     每个客户端有唯一标识；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r>
              <a:rPr kumimoji="1" lang="zh-CN" altLang="en-US" sz="2000" dirty="0">
                <a:solidFill>
                  <a:schemeClr val="bg1"/>
                </a:solidFill>
              </a:rPr>
              <a:t>     每个客户端的请求有单调递增的编号；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r>
              <a:rPr kumimoji="1" lang="zh-CN" altLang="en-US" sz="2000" dirty="0">
                <a:solidFill>
                  <a:schemeClr val="bg1"/>
                </a:solidFill>
              </a:rPr>
              <a:t>     </a:t>
            </a:r>
            <a:r>
              <a:rPr kumimoji="1" lang="en-US" altLang="zh-CN" sz="2000" dirty="0">
                <a:solidFill>
                  <a:schemeClr val="bg1"/>
                </a:solidFill>
              </a:rPr>
              <a:t>server</a:t>
            </a:r>
            <a:r>
              <a:rPr kumimoji="1" lang="zh-CN" altLang="en-US" sz="2000" dirty="0">
                <a:solidFill>
                  <a:schemeClr val="bg1"/>
                </a:solidFill>
              </a:rPr>
              <a:t>记录处理过的每个客户端的最大编号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endParaRPr kumimoji="1" lang="en-US" altLang="zh-CN" sz="2000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     </a:t>
            </a:r>
            <a:r>
              <a:rPr lang="en" altLang="zh-CN" dirty="0">
                <a:solidFill>
                  <a:srgbClr val="0070C0"/>
                </a:solidFill>
              </a:rPr>
              <a:t>// </a:t>
            </a:r>
            <a:r>
              <a:rPr lang="zh-CN" altLang="en" dirty="0">
                <a:solidFill>
                  <a:srgbClr val="0070C0"/>
                </a:solidFill>
              </a:rPr>
              <a:t>持久化</a:t>
            </a:r>
            <a:r>
              <a:rPr lang="zh-CN" altLang="en-US" dirty="0">
                <a:solidFill>
                  <a:srgbClr val="0070C0"/>
                </a:solidFill>
              </a:rPr>
              <a:t>每个客户端处理过的命令</a:t>
            </a:r>
            <a:endParaRPr lang="en" altLang="zh-CN" dirty="0">
              <a:solidFill>
                <a:srgbClr val="0070C0"/>
              </a:solidFill>
            </a:endParaRPr>
          </a:p>
          <a:p>
            <a:r>
              <a:rPr lang="en" altLang="zh-CN" dirty="0">
                <a:solidFill>
                  <a:srgbClr val="0070C0"/>
                </a:solidFill>
              </a:rPr>
              <a:t> </a:t>
            </a:r>
            <a:r>
              <a:rPr lang="zh-CN" altLang="en-US" dirty="0">
                <a:solidFill>
                  <a:srgbClr val="0070C0"/>
                </a:solidFill>
              </a:rPr>
              <a:t>    </a:t>
            </a:r>
            <a:r>
              <a:rPr lang="en" altLang="zh-CN" dirty="0">
                <a:solidFill>
                  <a:schemeClr val="bg1"/>
                </a:solidFill>
              </a:rPr>
              <a:t>requests</a:t>
            </a:r>
            <a:r>
              <a:rPr lang="en" altLang="zh-CN" dirty="0">
                <a:solidFill>
                  <a:srgbClr val="0070C0"/>
                </a:solidFill>
              </a:rPr>
              <a:t> map[int32]int64 // client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id</a:t>
            </a:r>
            <a:r>
              <a:rPr lang="en" altLang="zh-CN" dirty="0">
                <a:solidFill>
                  <a:srgbClr val="0070C0"/>
                </a:solidFill>
              </a:rPr>
              <a:t> -&gt; last </a:t>
            </a:r>
            <a:r>
              <a:rPr lang="en" altLang="zh-CN" dirty="0" err="1">
                <a:solidFill>
                  <a:srgbClr val="0070C0"/>
                </a:solidFill>
              </a:rPr>
              <a:t>commited</a:t>
            </a:r>
            <a:r>
              <a:rPr lang="en" altLang="zh-CN" dirty="0">
                <a:solidFill>
                  <a:srgbClr val="0070C0"/>
                </a:solidFill>
              </a:rPr>
              <a:t> </a:t>
            </a:r>
            <a:r>
              <a:rPr lang="en" altLang="zh-CN" dirty="0" err="1">
                <a:solidFill>
                  <a:srgbClr val="0070C0"/>
                </a:solidFill>
              </a:rPr>
              <a:t>reqID</a:t>
            </a:r>
            <a:endParaRPr lang="en" altLang="zh-CN" dirty="0">
              <a:solidFill>
                <a:srgbClr val="0070C0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bg1"/>
                </a:solidFill>
              </a:rPr>
              <a:t>线性一致性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r>
              <a:rPr kumimoji="1" lang="en-US" altLang="zh-CN" sz="2000" dirty="0">
                <a:solidFill>
                  <a:schemeClr val="bg1"/>
                </a:solidFill>
              </a:rPr>
              <a:t>     </a:t>
            </a:r>
            <a:r>
              <a:rPr kumimoji="1" lang="zh-CN" altLang="en-US" sz="2000" dirty="0">
                <a:solidFill>
                  <a:schemeClr val="bg1"/>
                </a:solidFill>
              </a:rPr>
              <a:t>简单处理</a:t>
            </a:r>
            <a:r>
              <a:rPr kumimoji="1" lang="en-US" altLang="zh-CN" sz="2000" dirty="0">
                <a:solidFill>
                  <a:schemeClr val="bg1"/>
                </a:solidFill>
              </a:rPr>
              <a:t>:Get</a:t>
            </a:r>
            <a:r>
              <a:rPr kumimoji="1" lang="zh-CN" altLang="en-US" sz="2000" dirty="0">
                <a:solidFill>
                  <a:schemeClr val="bg1"/>
                </a:solidFill>
              </a:rPr>
              <a:t>请求也提交日志</a:t>
            </a:r>
            <a:r>
              <a:rPr kumimoji="1" lang="en-US" altLang="zh-CN" sz="2000" dirty="0">
                <a:solidFill>
                  <a:schemeClr val="bg1"/>
                </a:solidFill>
              </a:rPr>
              <a:t>;</a:t>
            </a:r>
            <a:r>
              <a:rPr kumimoji="1" lang="zh-CN" altLang="en-US" sz="2000" dirty="0">
                <a:solidFill>
                  <a:schemeClr val="bg1"/>
                </a:solidFill>
              </a:rPr>
              <a:t>大论文</a:t>
            </a:r>
            <a:r>
              <a:rPr kumimoji="1" lang="en-US" altLang="zh-CN" sz="2000" dirty="0">
                <a:solidFill>
                  <a:schemeClr val="bg1"/>
                </a:solidFill>
              </a:rPr>
              <a:t>6.3</a:t>
            </a:r>
          </a:p>
          <a:p>
            <a:endParaRPr kumimoji="1" lang="en-US" altLang="zh-C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chemeClr val="bg1"/>
                </a:solidFill>
              </a:rPr>
              <a:t>Stale leader</a:t>
            </a:r>
            <a:r>
              <a:rPr kumimoji="1" lang="zh-CN" altLang="en-US" sz="2400" dirty="0">
                <a:solidFill>
                  <a:schemeClr val="bg1"/>
                </a:solidFill>
              </a:rPr>
              <a:t>检测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zh-CN" altLang="en-US" sz="2000" dirty="0">
                <a:solidFill>
                  <a:schemeClr val="bg1"/>
                </a:solidFill>
              </a:rPr>
              <a:t>    当</a:t>
            </a:r>
            <a:r>
              <a:rPr kumimoji="1" lang="en-US" altLang="zh-CN" sz="2000" dirty="0">
                <a:solidFill>
                  <a:schemeClr val="bg1"/>
                </a:solidFill>
              </a:rPr>
              <a:t>leader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A</a:t>
            </a:r>
            <a:r>
              <a:rPr kumimoji="1" lang="zh-CN" altLang="en-US" sz="2000" dirty="0">
                <a:solidFill>
                  <a:schemeClr val="bg1"/>
                </a:solidFill>
              </a:rPr>
              <a:t>广播一条日志在</a:t>
            </a:r>
            <a:r>
              <a:rPr kumimoji="1" lang="en-US" altLang="zh-CN" sz="2000" dirty="0">
                <a:solidFill>
                  <a:schemeClr val="bg1"/>
                </a:solidFill>
              </a:rPr>
              <a:t>index3</a:t>
            </a:r>
            <a:r>
              <a:rPr kumimoji="1" lang="zh-CN" altLang="en-US" sz="2000" dirty="0">
                <a:solidFill>
                  <a:schemeClr val="bg1"/>
                </a:solidFill>
              </a:rPr>
              <a:t>，然而分区了，之后又愈合；而</a:t>
            </a:r>
            <a:r>
              <a:rPr kumimoji="1" lang="en-US" altLang="zh-CN" sz="2000" dirty="0">
                <a:solidFill>
                  <a:schemeClr val="bg1"/>
                </a:solidFill>
              </a:rPr>
              <a:t>index3</a:t>
            </a:r>
            <a:r>
              <a:rPr kumimoji="1" lang="zh-CN" altLang="en-US" sz="2000" dirty="0">
                <a:solidFill>
                  <a:schemeClr val="bg1"/>
                </a:solidFill>
              </a:rPr>
              <a:t>已经被</a:t>
            </a:r>
            <a:r>
              <a:rPr kumimoji="1" lang="en-US" altLang="zh-CN" sz="2000" dirty="0">
                <a:solidFill>
                  <a:schemeClr val="bg1"/>
                </a:solidFill>
              </a:rPr>
              <a:t>commit</a:t>
            </a:r>
            <a:r>
              <a:rPr kumimoji="1" lang="zh-CN" altLang="en-US" sz="2000" dirty="0">
                <a:solidFill>
                  <a:schemeClr val="bg1"/>
                </a:solidFill>
              </a:rPr>
              <a:t>了一条不一样的日志；</a:t>
            </a:r>
            <a:endParaRPr lang="en" altLang="zh-CN" sz="2000" dirty="0">
              <a:solidFill>
                <a:srgbClr val="0070C0"/>
              </a:solidFill>
            </a:endParaRPr>
          </a:p>
          <a:p>
            <a:endParaRPr kumimoji="1" lang="en-US" altLang="zh-CN" sz="2000" dirty="0">
              <a:solidFill>
                <a:schemeClr val="bg1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082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raft</a:t>
            </a:r>
            <a:r>
              <a:rPr lang="zh-CN" altLang="en-US" dirty="0"/>
              <a:t>实现强一致</a:t>
            </a:r>
            <a:r>
              <a:rPr lang="en-US" altLang="zh-CN" dirty="0"/>
              <a:t>KV (2)</a:t>
            </a:r>
            <a:endParaRPr lang="zh-CN" altLang="en-US" dirty="0"/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AA9119D0-4A6E-444F-95FF-CE2AD6724AB4}"/>
              </a:ext>
            </a:extLst>
          </p:cNvPr>
          <p:cNvSpPr/>
          <p:nvPr/>
        </p:nvSpPr>
        <p:spPr>
          <a:xfrm>
            <a:off x="1752600" y="1744980"/>
            <a:ext cx="1965960" cy="5943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KV Server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8CC8D4BA-4B45-D542-976B-15C34B456AE1}"/>
              </a:ext>
            </a:extLst>
          </p:cNvPr>
          <p:cNvCxnSpPr>
            <a:cxnSpLocks/>
          </p:cNvCxnSpPr>
          <p:nvPr/>
        </p:nvCxnSpPr>
        <p:spPr>
          <a:xfrm>
            <a:off x="365760" y="1584960"/>
            <a:ext cx="138684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87DDCE2-2705-BB40-82FB-E9C118569CDC}"/>
              </a:ext>
            </a:extLst>
          </p:cNvPr>
          <p:cNvSpPr txBox="1"/>
          <p:nvPr/>
        </p:nvSpPr>
        <p:spPr>
          <a:xfrm>
            <a:off x="807720" y="144780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1.</a:t>
            </a:r>
            <a:r>
              <a:rPr kumimoji="1" lang="zh-CN" altLang="en-US" dirty="0">
                <a:solidFill>
                  <a:schemeClr val="bg1"/>
                </a:solidFill>
              </a:rPr>
              <a:t>请求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9A30EF3A-907D-8648-AF65-1DD84A2B02B8}"/>
              </a:ext>
            </a:extLst>
          </p:cNvPr>
          <p:cNvSpPr/>
          <p:nvPr/>
        </p:nvSpPr>
        <p:spPr>
          <a:xfrm>
            <a:off x="2474253" y="4006793"/>
            <a:ext cx="1280160" cy="10287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Raft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66847AE9-B87A-0A40-B1A5-C92FFE21E92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568801" y="2380655"/>
            <a:ext cx="545532" cy="1626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BFC77EE-4E7F-8347-93EB-BD2EAF2D1D0F}"/>
              </a:ext>
            </a:extLst>
          </p:cNvPr>
          <p:cNvSpPr txBox="1"/>
          <p:nvPr/>
        </p:nvSpPr>
        <p:spPr>
          <a:xfrm>
            <a:off x="1856204" y="2800469"/>
            <a:ext cx="1758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</a:rPr>
              <a:t>2.</a:t>
            </a:r>
            <a:r>
              <a:rPr kumimoji="1" lang="zh-CN" altLang="en-US" sz="1400" dirty="0">
                <a:solidFill>
                  <a:schemeClr val="bg1"/>
                </a:solidFill>
              </a:rPr>
              <a:t>触发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AppendEntries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23A5398-42A2-8C40-AEB9-A357C8C7F527}"/>
              </a:ext>
            </a:extLst>
          </p:cNvPr>
          <p:cNvCxnSpPr>
            <a:cxnSpLocks/>
          </p:cNvCxnSpPr>
          <p:nvPr/>
        </p:nvCxnSpPr>
        <p:spPr>
          <a:xfrm flipH="1" flipV="1">
            <a:off x="3078479" y="2385060"/>
            <a:ext cx="535341" cy="161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194E035-16FE-C748-9951-3A69F11BA056}"/>
              </a:ext>
            </a:extLst>
          </p:cNvPr>
          <p:cNvSpPr txBox="1"/>
          <p:nvPr/>
        </p:nvSpPr>
        <p:spPr>
          <a:xfrm>
            <a:off x="3094405" y="3317380"/>
            <a:ext cx="1337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</a:rPr>
              <a:t>3.</a:t>
            </a:r>
            <a:r>
              <a:rPr kumimoji="1" lang="zh-CN" altLang="en-US" sz="1400" dirty="0">
                <a:solidFill>
                  <a:schemeClr val="bg1"/>
                </a:solidFill>
              </a:rPr>
              <a:t>返回</a:t>
            </a:r>
            <a:r>
              <a:rPr kumimoji="1" lang="en-US" altLang="zh-CN" sz="1400" dirty="0">
                <a:solidFill>
                  <a:schemeClr val="bg1"/>
                </a:solidFill>
              </a:rPr>
              <a:t>log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index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25E7817E-0B16-DA44-8990-C03CDC72C6EA}"/>
              </a:ext>
            </a:extLst>
          </p:cNvPr>
          <p:cNvSpPr/>
          <p:nvPr/>
        </p:nvSpPr>
        <p:spPr>
          <a:xfrm>
            <a:off x="5441382" y="1487805"/>
            <a:ext cx="1218498" cy="47123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信号量</a:t>
            </a: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F67DF835-0FD9-C441-B024-C047079A6900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 flipV="1">
            <a:off x="3718560" y="1723422"/>
            <a:ext cx="1722822" cy="318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CAED7AB-A3FD-F94A-858A-271D4D78FC19}"/>
              </a:ext>
            </a:extLst>
          </p:cNvPr>
          <p:cNvSpPr txBox="1"/>
          <p:nvPr/>
        </p:nvSpPr>
        <p:spPr>
          <a:xfrm>
            <a:off x="3403893" y="1253014"/>
            <a:ext cx="2871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</a:rPr>
              <a:t>4.</a:t>
            </a:r>
            <a:r>
              <a:rPr kumimoji="1" lang="zh-CN" altLang="en-US" sz="1400" dirty="0">
                <a:solidFill>
                  <a:schemeClr val="bg1"/>
                </a:solidFill>
              </a:rPr>
              <a:t>为该</a:t>
            </a:r>
            <a:r>
              <a:rPr kumimoji="1" lang="en-US" altLang="zh-CN" sz="1400" dirty="0">
                <a:solidFill>
                  <a:schemeClr val="bg1"/>
                </a:solidFill>
              </a:rPr>
              <a:t>index</a:t>
            </a:r>
            <a:r>
              <a:rPr kumimoji="1" lang="zh-CN" altLang="en-US" sz="1400" dirty="0">
                <a:solidFill>
                  <a:schemeClr val="bg1"/>
                </a:solidFill>
              </a:rPr>
              <a:t>创建一个信号量并等待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61918831-C5FE-EE46-BA6F-4615EFF6685B}"/>
              </a:ext>
            </a:extLst>
          </p:cNvPr>
          <p:cNvSpPr/>
          <p:nvPr/>
        </p:nvSpPr>
        <p:spPr>
          <a:xfrm>
            <a:off x="5146520" y="2954357"/>
            <a:ext cx="2625880" cy="5943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bg1"/>
                </a:solidFill>
              </a:rPr>
              <a:t>Raft</a:t>
            </a:r>
            <a:r>
              <a:rPr kumimoji="1" lang="zh-CN" altLang="en-US" sz="1600" dirty="0">
                <a:solidFill>
                  <a:schemeClr val="bg1"/>
                </a:solidFill>
              </a:rPr>
              <a:t>与</a:t>
            </a:r>
            <a:r>
              <a:rPr kumimoji="1" lang="en-US" altLang="zh-CN" sz="1600" dirty="0" err="1">
                <a:solidFill>
                  <a:schemeClr val="bg1"/>
                </a:solidFill>
              </a:rPr>
              <a:t>kv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server</a:t>
            </a:r>
            <a:r>
              <a:rPr kumimoji="1" lang="zh-CN" altLang="en-US" sz="1600" dirty="0">
                <a:solidFill>
                  <a:schemeClr val="bg1"/>
                </a:solidFill>
              </a:rPr>
              <a:t>通信</a:t>
            </a:r>
            <a:r>
              <a:rPr kumimoji="1" lang="en-US" altLang="zh-CN" sz="1600" dirty="0">
                <a:solidFill>
                  <a:schemeClr val="bg1"/>
                </a:solidFill>
              </a:rPr>
              <a:t>channel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CB560BEC-88BD-2B4B-B968-118CCF275797}"/>
              </a:ext>
            </a:extLst>
          </p:cNvPr>
          <p:cNvCxnSpPr>
            <a:cxnSpLocks/>
          </p:cNvCxnSpPr>
          <p:nvPr/>
        </p:nvCxnSpPr>
        <p:spPr>
          <a:xfrm flipV="1">
            <a:off x="3754413" y="3584518"/>
            <a:ext cx="2521292" cy="972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DCE3C1F-D699-2D41-9B96-561DE653392D}"/>
              </a:ext>
            </a:extLst>
          </p:cNvPr>
          <p:cNvSpPr txBox="1"/>
          <p:nvPr/>
        </p:nvSpPr>
        <p:spPr>
          <a:xfrm>
            <a:off x="3911101" y="3987861"/>
            <a:ext cx="2897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</a:rPr>
              <a:t>5.Log</a:t>
            </a:r>
            <a:r>
              <a:rPr kumimoji="1" lang="zh-CN" altLang="en-US" sz="1400" dirty="0">
                <a:solidFill>
                  <a:schemeClr val="bg1"/>
                </a:solidFill>
              </a:rPr>
              <a:t>已</a:t>
            </a:r>
            <a:r>
              <a:rPr kumimoji="1" lang="en-US" altLang="zh-CN" sz="1400" dirty="0">
                <a:solidFill>
                  <a:schemeClr val="bg1"/>
                </a:solidFill>
              </a:rPr>
              <a:t>commit</a:t>
            </a:r>
            <a:r>
              <a:rPr kumimoji="1" lang="zh-CN" altLang="en-US" sz="1400" dirty="0">
                <a:solidFill>
                  <a:schemeClr val="bg1"/>
                </a:solidFill>
              </a:rPr>
              <a:t>，通知</a:t>
            </a:r>
            <a:r>
              <a:rPr kumimoji="1" lang="en-US" altLang="zh-CN" sz="1400" dirty="0">
                <a:solidFill>
                  <a:schemeClr val="bg1"/>
                </a:solidFill>
              </a:rPr>
              <a:t>Server</a:t>
            </a:r>
            <a:r>
              <a:rPr kumimoji="1" lang="zh-CN" altLang="en-US" sz="1400" dirty="0">
                <a:solidFill>
                  <a:schemeClr val="bg1"/>
                </a:solidFill>
              </a:rPr>
              <a:t>去</a:t>
            </a:r>
            <a:r>
              <a:rPr kumimoji="1" lang="en-US" altLang="zh-CN" sz="1400" dirty="0">
                <a:solidFill>
                  <a:schemeClr val="bg1"/>
                </a:solidFill>
              </a:rPr>
              <a:t>apply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B606424B-95B5-2A4C-8F0C-2106CB81D7B4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6050631" y="1959038"/>
            <a:ext cx="225074" cy="97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D57503CF-3F19-2640-8DE7-AC1A85D399B2}"/>
              </a:ext>
            </a:extLst>
          </p:cNvPr>
          <p:cNvSpPr txBox="1"/>
          <p:nvPr/>
        </p:nvSpPr>
        <p:spPr>
          <a:xfrm>
            <a:off x="5359607" y="2268551"/>
            <a:ext cx="311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</a:rPr>
              <a:t>6.Apply</a:t>
            </a:r>
            <a:r>
              <a:rPr kumimoji="1" lang="zh-CN" altLang="en-US" sz="1400" dirty="0">
                <a:solidFill>
                  <a:schemeClr val="bg1"/>
                </a:solidFill>
              </a:rPr>
              <a:t>命令后唤醒对应</a:t>
            </a:r>
            <a:r>
              <a:rPr kumimoji="1" lang="en-US" altLang="zh-CN" sz="1400" dirty="0">
                <a:solidFill>
                  <a:schemeClr val="bg1"/>
                </a:solidFill>
              </a:rPr>
              <a:t>index</a:t>
            </a:r>
            <a:r>
              <a:rPr kumimoji="1" lang="zh-CN" altLang="en-US" sz="1400" dirty="0">
                <a:solidFill>
                  <a:schemeClr val="bg1"/>
                </a:solidFill>
              </a:rPr>
              <a:t>的信号量</a:t>
            </a: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E9977390-A88B-CF4A-BE8A-B3B257F581E2}"/>
              </a:ext>
            </a:extLst>
          </p:cNvPr>
          <p:cNvCxnSpPr>
            <a:cxnSpLocks/>
          </p:cNvCxnSpPr>
          <p:nvPr/>
        </p:nvCxnSpPr>
        <p:spPr>
          <a:xfrm flipH="1">
            <a:off x="3718560" y="1959038"/>
            <a:ext cx="1759776" cy="28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4AC676C2-AE55-054D-AD7B-8597B256EA04}"/>
              </a:ext>
            </a:extLst>
          </p:cNvPr>
          <p:cNvSpPr txBox="1"/>
          <p:nvPr/>
        </p:nvSpPr>
        <p:spPr>
          <a:xfrm>
            <a:off x="3971477" y="2054604"/>
            <a:ext cx="175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</a:rPr>
              <a:t>7.</a:t>
            </a:r>
            <a:r>
              <a:rPr kumimoji="1" lang="zh-CN" altLang="en-US" sz="1400" dirty="0">
                <a:solidFill>
                  <a:schemeClr val="bg1"/>
                </a:solidFill>
              </a:rPr>
              <a:t>取数据响应客户端</a:t>
            </a:r>
          </a:p>
        </p:txBody>
      </p:sp>
    </p:spTree>
    <p:extLst>
      <p:ext uri="{BB962C8B-B14F-4D97-AF65-F5344CB8AC3E}">
        <p14:creationId xmlns:p14="http://schemas.microsoft.com/office/powerpoint/2010/main" val="3204892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</a:t>
            </a: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snapshot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9FECE5-5248-474D-80E4-2C29CDA19928}"/>
              </a:ext>
            </a:extLst>
          </p:cNvPr>
          <p:cNvSpPr txBox="1"/>
          <p:nvPr/>
        </p:nvSpPr>
        <p:spPr>
          <a:xfrm>
            <a:off x="1153551" y="1181686"/>
            <a:ext cx="5022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04B8BD-64CD-2D48-B801-FF4CD1C3F419}"/>
              </a:ext>
            </a:extLst>
          </p:cNvPr>
          <p:cNvSpPr txBox="1"/>
          <p:nvPr/>
        </p:nvSpPr>
        <p:spPr>
          <a:xfrm>
            <a:off x="589722" y="1181687"/>
            <a:ext cx="628213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时间原因待后续补充，而且目前</a:t>
            </a:r>
            <a:r>
              <a:rPr kumimoji="1" lang="en-US" altLang="zh-CN" sz="2000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snapshot</a:t>
            </a:r>
            <a:r>
              <a:rPr kumimoji="1" lang="zh-CN" altLang="en-US" sz="2000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代码还有死锁</a:t>
            </a:r>
            <a:r>
              <a:rPr kumimoji="1" lang="en-US" altLang="zh-CN" sz="2000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bug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bg1"/>
                </a:solidFill>
              </a:rPr>
              <a:t>待写</a:t>
            </a:r>
            <a:r>
              <a:rPr kumimoji="1" lang="en-US" altLang="zh-CN" sz="2400" dirty="0">
                <a:solidFill>
                  <a:schemeClr val="bg1"/>
                </a:solidFill>
              </a:rPr>
              <a:t>,</a:t>
            </a:r>
            <a:r>
              <a:rPr kumimoji="1" lang="zh-CN" altLang="en-US" sz="2400" dirty="0">
                <a:solidFill>
                  <a:schemeClr val="bg1"/>
                </a:solidFill>
              </a:rPr>
              <a:t>主要是</a:t>
            </a:r>
            <a:r>
              <a:rPr kumimoji="1" lang="en-US" altLang="zh-CN" sz="2400" dirty="0">
                <a:solidFill>
                  <a:schemeClr val="bg1"/>
                </a:solidFill>
              </a:rPr>
              <a:t>snapshot</a:t>
            </a:r>
            <a:r>
              <a:rPr kumimoji="1" lang="zh-CN" altLang="en-US" sz="2400" dirty="0">
                <a:solidFill>
                  <a:schemeClr val="bg1"/>
                </a:solidFill>
              </a:rPr>
              <a:t>的生成方式和时机，以及对</a:t>
            </a:r>
            <a:r>
              <a:rPr kumimoji="1" lang="en-US" altLang="zh-CN" sz="2400" dirty="0">
                <a:solidFill>
                  <a:schemeClr val="bg1"/>
                </a:solidFill>
              </a:rPr>
              <a:t>raft</a:t>
            </a:r>
            <a:r>
              <a:rPr kumimoji="1" lang="zh-CN" altLang="en-US" sz="2400" dirty="0">
                <a:solidFill>
                  <a:schemeClr val="bg1"/>
                </a:solidFill>
              </a:rPr>
              <a:t>一些变量的影响，</a:t>
            </a:r>
            <a:r>
              <a:rPr kumimoji="1" lang="en-US" altLang="zh-CN" sz="2400" dirty="0">
                <a:solidFill>
                  <a:schemeClr val="bg1"/>
                </a:solidFill>
              </a:rPr>
              <a:t>logs</a:t>
            </a:r>
            <a:r>
              <a:rPr kumimoji="1" lang="zh-CN" altLang="en-US" sz="2400" dirty="0">
                <a:solidFill>
                  <a:schemeClr val="bg1"/>
                </a:solidFill>
              </a:rPr>
              <a:t>，</a:t>
            </a:r>
            <a:r>
              <a:rPr kumimoji="1" lang="en-US" altLang="zh-CN" sz="2400" dirty="0" err="1">
                <a:solidFill>
                  <a:schemeClr val="bg1"/>
                </a:solidFill>
              </a:rPr>
              <a:t>lastApply</a:t>
            </a:r>
            <a:r>
              <a:rPr kumimoji="1" lang="zh-CN" altLang="en-US" sz="2400" dirty="0">
                <a:solidFill>
                  <a:schemeClr val="bg1"/>
                </a:solidFill>
              </a:rPr>
              <a:t>，</a:t>
            </a:r>
            <a:r>
              <a:rPr kumimoji="1" lang="en-US" altLang="zh-CN" sz="2400" dirty="0">
                <a:solidFill>
                  <a:schemeClr val="bg1"/>
                </a:solidFill>
              </a:rPr>
              <a:t>commit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index</a:t>
            </a:r>
            <a:r>
              <a:rPr kumimoji="1" lang="zh-CN" altLang="en-US" sz="2400" dirty="0">
                <a:solidFill>
                  <a:schemeClr val="bg1"/>
                </a:solidFill>
              </a:rPr>
              <a:t>。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926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F5FABD3-06DA-A64D-875B-A6F6500C5D25}"/>
              </a:ext>
            </a:extLst>
          </p:cNvPr>
          <p:cNvSpPr txBox="1"/>
          <p:nvPr/>
        </p:nvSpPr>
        <p:spPr>
          <a:xfrm>
            <a:off x="589722" y="1396690"/>
            <a:ext cx="80970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</a:rPr>
              <a:t>《</a:t>
            </a:r>
            <a:r>
              <a:rPr lang="zh-CN" altLang="en-US" sz="2200" dirty="0">
                <a:solidFill>
                  <a:schemeClr val="bg1"/>
                </a:solidFill>
              </a:rPr>
              <a:t>设计数据密集型应用</a:t>
            </a:r>
            <a:r>
              <a:rPr lang="en-US" altLang="zh-CN" sz="2200" dirty="0">
                <a:solidFill>
                  <a:schemeClr val="bg1"/>
                </a:solidFill>
              </a:rPr>
              <a:t>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</a:rPr>
              <a:t>Consensus: </a:t>
            </a:r>
            <a:r>
              <a:rPr lang="en-US" altLang="zh-CN" sz="2200" dirty="0" err="1">
                <a:solidFill>
                  <a:schemeClr val="bg1"/>
                </a:solidFill>
              </a:rPr>
              <a:t>Briding</a:t>
            </a:r>
            <a:r>
              <a:rPr lang="en-US" altLang="zh-CN" sz="2200" dirty="0">
                <a:solidFill>
                  <a:schemeClr val="bg1"/>
                </a:solidFill>
              </a:rPr>
              <a:t> theory and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</a:rPr>
              <a:t>In search of an understandable consensus algorithm(Extended version)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</a:rPr>
              <a:t>Implementing fault-tolerant services using state machine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200" dirty="0">
              <a:solidFill>
                <a:schemeClr val="bg1"/>
              </a:solidFill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hlinkClick r:id="rId3"/>
              </a:rPr>
              <a:t>https://thesquareplanet.com/blog/students-guide-to-raft/</a:t>
            </a:r>
            <a:endParaRPr lang="en-US" altLang="zh-CN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</a:rPr>
              <a:t>https://</a:t>
            </a:r>
            <a:r>
              <a:rPr lang="en-US" altLang="zh-CN" sz="2200" dirty="0" err="1">
                <a:solidFill>
                  <a:schemeClr val="bg1"/>
                </a:solidFill>
              </a:rPr>
              <a:t>thesquareplanet.com</a:t>
            </a:r>
            <a:r>
              <a:rPr lang="en-US" altLang="zh-CN" sz="2200" dirty="0">
                <a:solidFill>
                  <a:schemeClr val="bg1"/>
                </a:solidFill>
              </a:rPr>
              <a:t>/blog/raft-</a:t>
            </a:r>
            <a:r>
              <a:rPr lang="en-US" altLang="zh-CN" sz="2200" dirty="0" err="1">
                <a:solidFill>
                  <a:schemeClr val="bg1"/>
                </a:solidFill>
              </a:rPr>
              <a:t>qa</a:t>
            </a:r>
            <a:r>
              <a:rPr lang="en-US" altLang="zh-CN" sz="2200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442646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内容简介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F6C5AA9F-855C-8C43-8C56-D333811998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4748637"/>
              </p:ext>
            </p:extLst>
          </p:nvPr>
        </p:nvGraphicFramePr>
        <p:xfrm>
          <a:off x="1370027" y="2046972"/>
          <a:ext cx="8364815" cy="3959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69FECE5-5248-474D-80E4-2C29CDA19928}"/>
              </a:ext>
            </a:extLst>
          </p:cNvPr>
          <p:cNvSpPr txBox="1"/>
          <p:nvPr/>
        </p:nvSpPr>
        <p:spPr>
          <a:xfrm>
            <a:off x="1370027" y="1870409"/>
            <a:ext cx="502216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Leader</a:t>
            </a:r>
            <a:r>
              <a:rPr kumimoji="1" lang="zh-CN" altLang="en-US" sz="2400" dirty="0">
                <a:solidFill>
                  <a:schemeClr val="bg1"/>
                </a:solidFill>
              </a:rPr>
              <a:t>选举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</a:rPr>
              <a:t>Raft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log</a:t>
            </a:r>
            <a:r>
              <a:rPr kumimoji="1" lang="zh-CN" altLang="en-US" sz="2400" dirty="0">
                <a:solidFill>
                  <a:schemeClr val="bg1"/>
                </a:solidFill>
              </a:rPr>
              <a:t>复制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</a:rPr>
              <a:t>Raft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log</a:t>
            </a:r>
            <a:r>
              <a:rPr kumimoji="1" lang="zh-CN" altLang="en-US" sz="2400" dirty="0">
                <a:solidFill>
                  <a:schemeClr val="bg1"/>
                </a:solidFill>
              </a:rPr>
              <a:t>压缩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</a:rPr>
              <a:t>Raft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err="1">
                <a:solidFill>
                  <a:schemeClr val="bg1"/>
                </a:solidFill>
              </a:rPr>
              <a:t>kv</a:t>
            </a:r>
            <a:r>
              <a:rPr kumimoji="1" lang="zh-CN" altLang="en-US" sz="2400" dirty="0">
                <a:solidFill>
                  <a:schemeClr val="bg1"/>
                </a:solidFill>
              </a:rPr>
              <a:t>实现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89B4C8-8028-644B-9877-3BC99E3E8854}"/>
              </a:ext>
            </a:extLst>
          </p:cNvPr>
          <p:cNvSpPr txBox="1"/>
          <p:nvPr/>
        </p:nvSpPr>
        <p:spPr>
          <a:xfrm>
            <a:off x="1370027" y="4170609"/>
            <a:ext cx="530629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strike="sngStrike" dirty="0">
                <a:solidFill>
                  <a:schemeClr val="bg1"/>
                </a:solidFill>
              </a:rPr>
              <a:t>Raft</a:t>
            </a:r>
            <a:r>
              <a:rPr kumimoji="1" lang="zh-CN" altLang="en-US" sz="2400" strike="sngStrike" dirty="0">
                <a:solidFill>
                  <a:schemeClr val="bg1"/>
                </a:solidFill>
              </a:rPr>
              <a:t>成员变更</a:t>
            </a:r>
            <a:endParaRPr kumimoji="1" lang="en-US" altLang="zh-CN" sz="2400" strike="sngStrike" dirty="0">
              <a:solidFill>
                <a:schemeClr val="bg1"/>
              </a:solidFill>
            </a:endParaRPr>
          </a:p>
          <a:p>
            <a:r>
              <a:rPr kumimoji="1" lang="en-US" altLang="zh-CN" sz="2400" strike="sngStrike" dirty="0">
                <a:solidFill>
                  <a:schemeClr val="bg1"/>
                </a:solidFill>
              </a:rPr>
              <a:t>Leader</a:t>
            </a:r>
            <a:r>
              <a:rPr kumimoji="1" lang="zh-CN" altLang="en-US" sz="2400" strike="sngStrike" dirty="0">
                <a:solidFill>
                  <a:schemeClr val="bg1"/>
                </a:solidFill>
              </a:rPr>
              <a:t> </a:t>
            </a:r>
            <a:r>
              <a:rPr kumimoji="1" lang="en-US" altLang="zh-CN" sz="2400" strike="sngStrike" dirty="0">
                <a:solidFill>
                  <a:schemeClr val="bg1"/>
                </a:solidFill>
              </a:rPr>
              <a:t>transfer</a:t>
            </a:r>
          </a:p>
          <a:p>
            <a:r>
              <a:rPr kumimoji="1" lang="en-US" altLang="zh-CN" sz="2400" strike="sngStrike" dirty="0">
                <a:solidFill>
                  <a:schemeClr val="bg1"/>
                </a:solidFill>
              </a:rPr>
              <a:t>Pre-Vote</a:t>
            </a:r>
          </a:p>
          <a:p>
            <a:r>
              <a:rPr kumimoji="1" lang="en-US" altLang="zh-CN" sz="2400" strike="sngStrike" dirty="0" err="1">
                <a:solidFill>
                  <a:schemeClr val="bg1"/>
                </a:solidFill>
              </a:rPr>
              <a:t>ReadIndex</a:t>
            </a:r>
            <a:endParaRPr kumimoji="1" lang="en-US" altLang="zh-CN" sz="2400" strike="sngStrike" dirty="0">
              <a:solidFill>
                <a:schemeClr val="bg1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D8E21F-4D0C-4C45-B3FA-4A3F6C065140}"/>
              </a:ext>
            </a:extLst>
          </p:cNvPr>
          <p:cNvSpPr txBox="1"/>
          <p:nvPr/>
        </p:nvSpPr>
        <p:spPr>
          <a:xfrm>
            <a:off x="589722" y="1366689"/>
            <a:ext cx="50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accent2">
                    <a:lumMod val="50000"/>
                  </a:schemeClr>
                </a:solidFill>
              </a:rPr>
              <a:t>主要涉及以下内容</a:t>
            </a:r>
            <a:endParaRPr kumimoji="1"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AC1648-668B-6747-ABCF-969DBE8AA3EB}"/>
              </a:ext>
            </a:extLst>
          </p:cNvPr>
          <p:cNvSpPr txBox="1"/>
          <p:nvPr/>
        </p:nvSpPr>
        <p:spPr>
          <a:xfrm>
            <a:off x="589722" y="3583926"/>
            <a:ext cx="50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FF0000"/>
                </a:solidFill>
              </a:rPr>
              <a:t>以下内容不做讨论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37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分布式系统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9FECE5-5248-474D-80E4-2C29CDA19928}"/>
              </a:ext>
            </a:extLst>
          </p:cNvPr>
          <p:cNvSpPr txBox="1"/>
          <p:nvPr/>
        </p:nvSpPr>
        <p:spPr>
          <a:xfrm>
            <a:off x="1153551" y="1181686"/>
            <a:ext cx="5022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04B8BD-64CD-2D48-B801-FF4CD1C3F419}"/>
              </a:ext>
            </a:extLst>
          </p:cNvPr>
          <p:cNvSpPr txBox="1"/>
          <p:nvPr/>
        </p:nvSpPr>
        <p:spPr>
          <a:xfrm>
            <a:off x="589722" y="1181687"/>
            <a:ext cx="949638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chemeClr val="bg1"/>
                </a:solidFill>
              </a:rPr>
              <a:t>Shard-nothing:</a:t>
            </a:r>
            <a:r>
              <a:rPr kumimoji="1" lang="zh-CN" altLang="en-US" sz="2400" dirty="0">
                <a:solidFill>
                  <a:schemeClr val="bg1"/>
                </a:solidFill>
              </a:rPr>
              <a:t>多个节点之间通过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不可靠</a:t>
            </a:r>
            <a:r>
              <a:rPr kumimoji="1" lang="zh-CN" altLang="en-US" sz="2400" dirty="0">
                <a:solidFill>
                  <a:schemeClr val="bg1"/>
                </a:solidFill>
              </a:rPr>
              <a:t>的网络通信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bg1"/>
                </a:solidFill>
              </a:rPr>
              <a:t>用不可靠的组件，构建可靠的系统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     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     网络分区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     消息丢失，或重复，或乱序，或延迟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     一致性</a:t>
            </a:r>
            <a:endParaRPr kumimoji="1" lang="zh-CN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400" b="1" dirty="0">
              <a:solidFill>
                <a:schemeClr val="bg1"/>
              </a:solidFill>
            </a:endParaRPr>
          </a:p>
          <a:p>
            <a:r>
              <a:rPr kumimoji="1" lang="zh-CN" altLang="en-US" sz="2400" b="1" dirty="0">
                <a:solidFill>
                  <a:schemeClr val="bg1"/>
                </a:solidFill>
              </a:rPr>
              <a:t>    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5622E7-4CF0-D04A-A919-44E0C71AC95C}"/>
              </a:ext>
            </a:extLst>
          </p:cNvPr>
          <p:cNvSpPr txBox="1"/>
          <p:nvPr/>
        </p:nvSpPr>
        <p:spPr>
          <a:xfrm>
            <a:off x="589722" y="4001598"/>
            <a:ext cx="58024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bg1"/>
                </a:solidFill>
              </a:rPr>
              <a:t>好处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     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     可靠性 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     更大的能力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     </a:t>
            </a:r>
            <a:r>
              <a:rPr kumimoji="1" lang="en-US" altLang="zh-CN" sz="2400" dirty="0">
                <a:solidFill>
                  <a:schemeClr val="bg1"/>
                </a:solidFill>
              </a:rPr>
              <a:t>Geo scalability</a:t>
            </a:r>
          </a:p>
        </p:txBody>
      </p:sp>
    </p:spTree>
    <p:extLst>
      <p:ext uri="{BB962C8B-B14F-4D97-AF65-F5344CB8AC3E}">
        <p14:creationId xmlns:p14="http://schemas.microsoft.com/office/powerpoint/2010/main" val="212854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Raft</a:t>
            </a:r>
            <a:r>
              <a:rPr lang="zh-CN" altLang="en-US" dirty="0"/>
              <a:t>简介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BC94B1-DF22-954A-A647-C053DB45E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63" y="1208809"/>
            <a:ext cx="5173685" cy="33216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7684A1F-8C31-6B47-9FA3-FBE14E9EA9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27" y="3233882"/>
            <a:ext cx="6819323" cy="28702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340D6EC-55A8-ED47-B707-854CD883D9EF}"/>
              </a:ext>
            </a:extLst>
          </p:cNvPr>
          <p:cNvSpPr txBox="1"/>
          <p:nvPr/>
        </p:nvSpPr>
        <p:spPr>
          <a:xfrm rot="508346">
            <a:off x="6208278" y="2291772"/>
            <a:ext cx="4932218" cy="76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？ 为什么</a:t>
            </a:r>
            <a:r>
              <a:rPr kumimoji="1" lang="en-US" altLang="zh-CN" sz="2400" dirty="0">
                <a:solidFill>
                  <a:schemeClr val="bg1"/>
                </a:solidFill>
              </a:rPr>
              <a:t>leader-&gt;candidate</a:t>
            </a:r>
            <a:r>
              <a:rPr kumimoji="1" lang="zh-CN" altLang="en-US" sz="2400" dirty="0">
                <a:solidFill>
                  <a:schemeClr val="bg1"/>
                </a:solidFill>
              </a:rPr>
              <a:t>不可行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05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Raft</a:t>
            </a:r>
            <a:r>
              <a:rPr lang="zh-CN" altLang="en-US" dirty="0"/>
              <a:t>节点结构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348D5B-0ACD-0449-9D20-A1F1582D4719}"/>
              </a:ext>
            </a:extLst>
          </p:cNvPr>
          <p:cNvSpPr/>
          <p:nvPr/>
        </p:nvSpPr>
        <p:spPr>
          <a:xfrm>
            <a:off x="775855" y="1399309"/>
            <a:ext cx="1343890" cy="98367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bg1"/>
                </a:solidFill>
              </a:rPr>
              <a:t>currentTerm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dirty="0" err="1">
                <a:solidFill>
                  <a:schemeClr val="bg1"/>
                </a:solidFill>
              </a:rPr>
              <a:t>votedFor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Log[]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5F6396-A1DA-5749-9758-50D3EAAD5D3C}"/>
              </a:ext>
            </a:extLst>
          </p:cNvPr>
          <p:cNvSpPr/>
          <p:nvPr/>
        </p:nvSpPr>
        <p:spPr>
          <a:xfrm>
            <a:off x="775855" y="2382982"/>
            <a:ext cx="1343890" cy="346363"/>
          </a:xfrm>
          <a:prstGeom prst="rect">
            <a:avLst/>
          </a:prstGeom>
          <a:solidFill>
            <a:srgbClr val="C0C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all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A4B620-7216-EC44-A6B7-546CDE01B014}"/>
              </a:ext>
            </a:extLst>
          </p:cNvPr>
          <p:cNvSpPr/>
          <p:nvPr/>
        </p:nvSpPr>
        <p:spPr>
          <a:xfrm>
            <a:off x="775855" y="2927524"/>
            <a:ext cx="1343890" cy="98367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bg1"/>
                </a:solidFill>
              </a:rPr>
              <a:t>leaderActve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dirty="0" err="1">
                <a:solidFill>
                  <a:schemeClr val="bg1"/>
                </a:solidFill>
              </a:rPr>
              <a:t>ElectTimer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E001BD-8264-AC49-9212-145C613A6990}"/>
              </a:ext>
            </a:extLst>
          </p:cNvPr>
          <p:cNvSpPr/>
          <p:nvPr/>
        </p:nvSpPr>
        <p:spPr>
          <a:xfrm>
            <a:off x="775855" y="3911197"/>
            <a:ext cx="1343890" cy="346363"/>
          </a:xfrm>
          <a:prstGeom prst="rect">
            <a:avLst/>
          </a:prstGeom>
          <a:solidFill>
            <a:srgbClr val="C0C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follow/</a:t>
            </a:r>
            <a:r>
              <a:rPr kumimoji="1" lang="en-US" altLang="zh-CN" dirty="0" err="1">
                <a:solidFill>
                  <a:schemeClr val="bg1"/>
                </a:solidFill>
              </a:rPr>
              <a:t>cand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15B0E0-2BF7-AE4D-A2ED-007F9C65C72D}"/>
              </a:ext>
            </a:extLst>
          </p:cNvPr>
          <p:cNvSpPr/>
          <p:nvPr/>
        </p:nvSpPr>
        <p:spPr>
          <a:xfrm>
            <a:off x="775855" y="4542964"/>
            <a:ext cx="1343890" cy="98367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bg1"/>
                </a:solidFill>
              </a:rPr>
              <a:t>nextIndex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dirty="0" err="1">
                <a:solidFill>
                  <a:schemeClr val="bg1"/>
                </a:solidFill>
              </a:rPr>
              <a:t>matchIndex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99D838-1A7E-404E-8F16-8851700C8ADC}"/>
              </a:ext>
            </a:extLst>
          </p:cNvPr>
          <p:cNvSpPr/>
          <p:nvPr/>
        </p:nvSpPr>
        <p:spPr>
          <a:xfrm>
            <a:off x="775855" y="5526637"/>
            <a:ext cx="1343890" cy="346363"/>
          </a:xfrm>
          <a:prstGeom prst="rect">
            <a:avLst/>
          </a:prstGeom>
          <a:solidFill>
            <a:srgbClr val="C0C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leader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05B2907-0038-C040-AA8C-76E8CDF70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0" y="1123558"/>
            <a:ext cx="8965206" cy="495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>
            <a:extLst>
              <a:ext uri="{FF2B5EF4-FFF2-40B4-BE49-F238E27FC236}">
                <a16:creationId xmlns:a16="http://schemas.microsoft.com/office/drawing/2014/main" id="{29EE332E-C227-B445-9315-BB4989C44C6D}"/>
              </a:ext>
            </a:extLst>
          </p:cNvPr>
          <p:cNvSpPr/>
          <p:nvPr/>
        </p:nvSpPr>
        <p:spPr>
          <a:xfrm>
            <a:off x="6826919" y="1345885"/>
            <a:ext cx="2392680" cy="1219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FC7332B1-6AF0-6540-B750-068A97BA3885}"/>
              </a:ext>
            </a:extLst>
          </p:cNvPr>
          <p:cNvSpPr/>
          <p:nvPr/>
        </p:nvSpPr>
        <p:spPr>
          <a:xfrm>
            <a:off x="6727609" y="1219842"/>
            <a:ext cx="2392680" cy="1219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F3A053B-AE7F-D74A-BD79-AABEC0062D81}"/>
              </a:ext>
            </a:extLst>
          </p:cNvPr>
          <p:cNvSpPr/>
          <p:nvPr/>
        </p:nvSpPr>
        <p:spPr>
          <a:xfrm>
            <a:off x="350520" y="2665544"/>
            <a:ext cx="6768000" cy="3196166"/>
          </a:xfrm>
          <a:prstGeom prst="rect">
            <a:avLst/>
          </a:prstGeom>
          <a:solidFill>
            <a:schemeClr val="accent3">
              <a:lumMod val="20000"/>
              <a:lumOff val="80000"/>
              <a:alpha val="30000"/>
            </a:schemeClr>
          </a:solidFill>
          <a:ln cap="rnd">
            <a:solidFill>
              <a:schemeClr val="bg1"/>
            </a:solidFill>
            <a:prstDash val="dashDot"/>
            <a:round/>
          </a:ln>
          <a:effectLst>
            <a:glow rad="127000">
              <a:schemeClr val="accent3">
                <a:lumMod val="20000"/>
                <a:lumOff val="80000"/>
                <a:alpha val="6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follower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代码主要架构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C7FF3EFD-AA9E-614C-AB48-F2A968F062B8}"/>
              </a:ext>
            </a:extLst>
          </p:cNvPr>
          <p:cNvSpPr/>
          <p:nvPr/>
        </p:nvSpPr>
        <p:spPr>
          <a:xfrm>
            <a:off x="731519" y="3379708"/>
            <a:ext cx="2392680" cy="1219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checkLeaderAlive</a:t>
            </a:r>
          </a:p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每隔一段随机选举时间，检测</a:t>
            </a:r>
            <a:r>
              <a:rPr kumimoji="1" lang="en-US" altLang="zh-CN" dirty="0" err="1">
                <a:solidFill>
                  <a:schemeClr val="bg1"/>
                </a:solidFill>
              </a:rPr>
              <a:t>leaderActive</a:t>
            </a:r>
            <a:r>
              <a:rPr kumimoji="1" lang="zh-CN" altLang="en-US" dirty="0">
                <a:solidFill>
                  <a:schemeClr val="bg1"/>
                </a:solidFill>
              </a:rPr>
              <a:t>标志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5BF3F724-2C5B-9A4E-88BA-DB9F90E3B3D9}"/>
              </a:ext>
            </a:extLst>
          </p:cNvPr>
          <p:cNvSpPr/>
          <p:nvPr/>
        </p:nvSpPr>
        <p:spPr>
          <a:xfrm>
            <a:off x="4572000" y="3779520"/>
            <a:ext cx="2392680" cy="1219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rgbClr val="FF0000"/>
                </a:solidFill>
              </a:rPr>
              <a:t>applyRoutine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从</a:t>
            </a:r>
            <a:r>
              <a:rPr kumimoji="1" lang="en-US" altLang="zh-CN" dirty="0" err="1">
                <a:solidFill>
                  <a:schemeClr val="bg1"/>
                </a:solidFill>
              </a:rPr>
              <a:t>applyChan</a:t>
            </a:r>
            <a:r>
              <a:rPr kumimoji="1" lang="zh-CN" altLang="en-US" dirty="0">
                <a:solidFill>
                  <a:schemeClr val="bg1"/>
                </a:solidFill>
              </a:rPr>
              <a:t>接受通知，开始将</a:t>
            </a:r>
            <a:r>
              <a:rPr kumimoji="1" lang="en-US" altLang="zh-CN" dirty="0">
                <a:solidFill>
                  <a:schemeClr val="bg1"/>
                </a:solidFill>
              </a:rPr>
              <a:t>commit</a:t>
            </a:r>
            <a:r>
              <a:rPr kumimoji="1" lang="zh-CN" altLang="en-US" dirty="0">
                <a:solidFill>
                  <a:schemeClr val="bg1"/>
                </a:solidFill>
              </a:rPr>
              <a:t>的</a:t>
            </a:r>
            <a:r>
              <a:rPr kumimoji="1" lang="en-US" altLang="zh-CN" dirty="0">
                <a:solidFill>
                  <a:schemeClr val="bg1"/>
                </a:solidFill>
              </a:rPr>
              <a:t>log</a:t>
            </a:r>
            <a:r>
              <a:rPr kumimoji="1" lang="zh-CN" altLang="en-US" dirty="0">
                <a:solidFill>
                  <a:schemeClr val="bg1"/>
                </a:solidFill>
              </a:rPr>
              <a:t>应用到状态机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C4B8185C-95B1-7643-B5DC-A2C744458666}"/>
              </a:ext>
            </a:extLst>
          </p:cNvPr>
          <p:cNvSpPr/>
          <p:nvPr/>
        </p:nvSpPr>
        <p:spPr>
          <a:xfrm>
            <a:off x="6598920" y="1097943"/>
            <a:ext cx="2392680" cy="1219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rgbClr val="FF0000"/>
                </a:solidFill>
              </a:rPr>
              <a:t>appendRoutine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向</a:t>
            </a:r>
            <a:r>
              <a:rPr kumimoji="1" lang="en-US" altLang="zh-CN" dirty="0">
                <a:solidFill>
                  <a:schemeClr val="bg1"/>
                </a:solidFill>
              </a:rPr>
              <a:t>follower</a:t>
            </a:r>
            <a:r>
              <a:rPr kumimoji="1" lang="zh-CN" altLang="en-US" dirty="0">
                <a:solidFill>
                  <a:schemeClr val="bg1"/>
                </a:solidFill>
              </a:rPr>
              <a:t>广播心跳，以及</a:t>
            </a:r>
            <a:r>
              <a:rPr kumimoji="1" lang="en-US" altLang="zh-CN" dirty="0">
                <a:solidFill>
                  <a:schemeClr val="bg1"/>
                </a:solidFill>
              </a:rPr>
              <a:t>propose log</a:t>
            </a:r>
          </a:p>
        </p:txBody>
      </p:sp>
      <p:sp>
        <p:nvSpPr>
          <p:cNvPr id="6" name="罐形 5">
            <a:extLst>
              <a:ext uri="{FF2B5EF4-FFF2-40B4-BE49-F238E27FC236}">
                <a16:creationId xmlns:a16="http://schemas.microsoft.com/office/drawing/2014/main" id="{06420FDC-D4D9-DD47-97FC-8ACDF6461255}"/>
              </a:ext>
            </a:extLst>
          </p:cNvPr>
          <p:cNvSpPr/>
          <p:nvPr/>
        </p:nvSpPr>
        <p:spPr>
          <a:xfrm>
            <a:off x="9639301" y="4598908"/>
            <a:ext cx="1600200" cy="152400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状态机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23FB755-D21A-574D-97D1-DDA9B2047D38}"/>
              </a:ext>
            </a:extLst>
          </p:cNvPr>
          <p:cNvSpPr txBox="1"/>
          <p:nvPr/>
        </p:nvSpPr>
        <p:spPr>
          <a:xfrm>
            <a:off x="2886979" y="3073456"/>
            <a:ext cx="197458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leaderActive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true</a:t>
            </a:r>
            <a:endParaRPr kumimoji="1" lang="zh-CN" altLang="en-US" dirty="0"/>
          </a:p>
        </p:txBody>
      </p: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CB87CF19-0776-9A4E-BE99-72ACBA7224A8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3124200" y="1707543"/>
            <a:ext cx="3474720" cy="2281764"/>
          </a:xfrm>
          <a:prstGeom prst="curvedConnector3">
            <a:avLst>
              <a:gd name="adj1" fmla="val 62281"/>
            </a:avLst>
          </a:prstGeom>
          <a:ln w="12700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>
            <a:extLst>
              <a:ext uri="{FF2B5EF4-FFF2-40B4-BE49-F238E27FC236}">
                <a16:creationId xmlns:a16="http://schemas.microsoft.com/office/drawing/2014/main" id="{6BBB13CF-9B09-8A42-B604-2BDDC5820D44}"/>
              </a:ext>
            </a:extLst>
          </p:cNvPr>
          <p:cNvCxnSpPr>
            <a:stCxn id="19" idx="0"/>
          </p:cNvCxnSpPr>
          <p:nvPr/>
        </p:nvCxnSpPr>
        <p:spPr>
          <a:xfrm rot="5400000" flipH="1" flipV="1">
            <a:off x="4962040" y="-129576"/>
            <a:ext cx="1567601" cy="4022640"/>
          </a:xfrm>
          <a:prstGeom prst="curvedConnector2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52A91AB-5B66-494D-BEA9-7A7050ECAB7B}"/>
              </a:ext>
            </a:extLst>
          </p:cNvPr>
          <p:cNvSpPr txBox="1"/>
          <p:nvPr/>
        </p:nvSpPr>
        <p:spPr>
          <a:xfrm>
            <a:off x="2886979" y="1342527"/>
            <a:ext cx="325954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3.AppendEntriesReply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succ</a:t>
            </a:r>
            <a:r>
              <a:rPr kumimoji="1" lang="en-US" altLang="zh-CN" dirty="0"/>
              <a:t>/fail</a:t>
            </a:r>
            <a:endParaRPr kumimoji="1" lang="zh-CN" altLang="en-US" dirty="0"/>
          </a:p>
        </p:txBody>
      </p:sp>
      <p:cxnSp>
        <p:nvCxnSpPr>
          <p:cNvPr id="27" name="曲线连接符 26">
            <a:extLst>
              <a:ext uri="{FF2B5EF4-FFF2-40B4-BE49-F238E27FC236}">
                <a16:creationId xmlns:a16="http://schemas.microsoft.com/office/drawing/2014/main" id="{55E7A066-9BDA-DF4A-BC8E-9B577EE3BEE0}"/>
              </a:ext>
            </a:extLst>
          </p:cNvPr>
          <p:cNvCxnSpPr/>
          <p:nvPr/>
        </p:nvCxnSpPr>
        <p:spPr>
          <a:xfrm rot="10800000" flipV="1">
            <a:off x="5768340" y="2317142"/>
            <a:ext cx="2026920" cy="14623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3EA5B3B-A527-844D-B5FE-8A81F428F8A9}"/>
              </a:ext>
            </a:extLst>
          </p:cNvPr>
          <p:cNvSpPr txBox="1"/>
          <p:nvPr/>
        </p:nvSpPr>
        <p:spPr>
          <a:xfrm>
            <a:off x="5836584" y="2783973"/>
            <a:ext cx="2678810" cy="369332"/>
          </a:xfrm>
          <a:prstGeom prst="rect">
            <a:avLst/>
          </a:prstGeom>
          <a:solidFill>
            <a:srgbClr val="AEA3FF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2.New </a:t>
            </a:r>
            <a:r>
              <a:rPr kumimoji="1" lang="en-US" altLang="zh-CN" dirty="0" err="1"/>
              <a:t>commited</a:t>
            </a:r>
            <a:r>
              <a:rPr kumimoji="1" lang="en-US" altLang="zh-CN" dirty="0"/>
              <a:t> log entry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AC290A67-9CE0-C945-AAE6-56DBE0246798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6964680" y="4389120"/>
            <a:ext cx="2674621" cy="971788"/>
          </a:xfrm>
          <a:prstGeom prst="curvedConnector3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笑脸 31">
            <a:extLst>
              <a:ext uri="{FF2B5EF4-FFF2-40B4-BE49-F238E27FC236}">
                <a16:creationId xmlns:a16="http://schemas.microsoft.com/office/drawing/2014/main" id="{4FC2FE10-A005-E040-A756-0F819EC9572A}"/>
              </a:ext>
            </a:extLst>
          </p:cNvPr>
          <p:cNvSpPr/>
          <p:nvPr/>
        </p:nvSpPr>
        <p:spPr>
          <a:xfrm>
            <a:off x="10855411" y="554816"/>
            <a:ext cx="1165861" cy="1765519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zh-CN" dirty="0">
                <a:solidFill>
                  <a:schemeClr val="accent4"/>
                </a:solidFill>
              </a:rPr>
              <a:t>client</a:t>
            </a:r>
            <a:endParaRPr kumimoji="1" lang="zh-CN" altLang="en-US" dirty="0">
              <a:solidFill>
                <a:schemeClr val="accent4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2BFC673D-5EAB-0A44-B866-A91D54D2C0D3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9197341" y="1437576"/>
            <a:ext cx="1658070" cy="217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BEA61391-D450-8F42-A4D5-738596C28F7A}"/>
              </a:ext>
            </a:extLst>
          </p:cNvPr>
          <p:cNvSpPr txBox="1"/>
          <p:nvPr/>
        </p:nvSpPr>
        <p:spPr>
          <a:xfrm>
            <a:off x="9403082" y="1156590"/>
            <a:ext cx="1294522" cy="307777"/>
          </a:xfrm>
          <a:prstGeom prst="rect">
            <a:avLst/>
          </a:prstGeom>
          <a:solidFill>
            <a:srgbClr val="595959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1.write request</a:t>
            </a:r>
            <a:endParaRPr kumimoji="1" lang="zh-CN" altLang="en-US" sz="1400" dirty="0"/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EBD1E4DD-8B81-5048-839C-B8FA1D0BE41A}"/>
              </a:ext>
            </a:extLst>
          </p:cNvPr>
          <p:cNvCxnSpPr/>
          <p:nvPr/>
        </p:nvCxnSpPr>
        <p:spPr>
          <a:xfrm>
            <a:off x="9403082" y="0"/>
            <a:ext cx="0" cy="6400800"/>
          </a:xfrm>
          <a:prstGeom prst="line">
            <a:avLst/>
          </a:prstGeom>
          <a:ln w="22225">
            <a:solidFill>
              <a:schemeClr val="bg1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0A473642-7D11-1745-97EC-82829EE9BD70}"/>
              </a:ext>
            </a:extLst>
          </p:cNvPr>
          <p:cNvSpPr/>
          <p:nvPr/>
        </p:nvSpPr>
        <p:spPr>
          <a:xfrm>
            <a:off x="4480259" y="421773"/>
            <a:ext cx="4831082" cy="4724400"/>
          </a:xfrm>
          <a:prstGeom prst="rect">
            <a:avLst/>
          </a:prstGeom>
          <a:solidFill>
            <a:schemeClr val="accent2">
              <a:lumMod val="20000"/>
              <a:lumOff val="80000"/>
              <a:alpha val="29804"/>
            </a:schemeClr>
          </a:solidFill>
          <a:ln cap="rnd">
            <a:solidFill>
              <a:schemeClr val="bg1"/>
            </a:solidFill>
            <a:prstDash val="dashDot"/>
            <a:round/>
          </a:ln>
          <a:effectLst>
            <a:glow rad="254000">
              <a:schemeClr val="accent2">
                <a:lumMod val="20000"/>
                <a:lumOff val="80000"/>
                <a:alpha val="1900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leader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986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Step1</a:t>
            </a:r>
            <a:r>
              <a:rPr lang="zh-CN" altLang="en-US" dirty="0"/>
              <a:t>：</a:t>
            </a:r>
            <a:r>
              <a:rPr lang="en-US" altLang="zh-CN" dirty="0"/>
              <a:t>Leader</a:t>
            </a:r>
            <a:r>
              <a:rPr lang="zh-CN" altLang="en-US" dirty="0"/>
              <a:t>选举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A00D51-A55E-EB44-9674-ADE4A6EA20CA}"/>
              </a:ext>
            </a:extLst>
          </p:cNvPr>
          <p:cNvSpPr txBox="1"/>
          <p:nvPr/>
        </p:nvSpPr>
        <p:spPr>
          <a:xfrm>
            <a:off x="660952" y="1200844"/>
            <a:ext cx="48065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bg1"/>
                </a:solidFill>
              </a:rPr>
              <a:t>1.</a:t>
            </a:r>
            <a:r>
              <a:rPr kumimoji="1" lang="zh-CN" altLang="en-US" sz="2000" dirty="0">
                <a:solidFill>
                  <a:schemeClr val="bg1"/>
                </a:solidFill>
              </a:rPr>
              <a:t>超时规则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r>
              <a:rPr kumimoji="1" lang="en-US" altLang="zh-CN" sz="1600" dirty="0">
                <a:solidFill>
                  <a:schemeClr val="bg1"/>
                </a:solidFill>
              </a:rPr>
              <a:t>Follower</a:t>
            </a:r>
            <a:r>
              <a:rPr kumimoji="1" lang="zh-CN" altLang="en-US" sz="1600" dirty="0">
                <a:solidFill>
                  <a:schemeClr val="bg1"/>
                </a:solidFill>
              </a:rPr>
              <a:t>每当</a:t>
            </a:r>
            <a:r>
              <a:rPr kumimoji="1" lang="en-US" altLang="zh-CN" sz="1600" dirty="0">
                <a:solidFill>
                  <a:schemeClr val="bg1"/>
                </a:solidFill>
                <a:effectLst>
                  <a:glow rad="127000">
                    <a:srgbClr val="D6FFDA"/>
                  </a:glow>
                </a:effectLst>
              </a:rPr>
              <a:t>electTimeout</a:t>
            </a:r>
            <a:r>
              <a:rPr kumimoji="1" lang="zh-CN" altLang="en-US" sz="1600" dirty="0">
                <a:solidFill>
                  <a:schemeClr val="bg1"/>
                </a:solidFill>
              </a:rPr>
              <a:t>，检测</a:t>
            </a:r>
            <a:r>
              <a:rPr kumimoji="1" lang="en-US" altLang="zh-CN" sz="1600" dirty="0" err="1">
                <a:solidFill>
                  <a:schemeClr val="bg1"/>
                </a:solidFill>
              </a:rPr>
              <a:t>leaderActive</a:t>
            </a:r>
            <a:r>
              <a:rPr kumimoji="1" lang="zh-CN" altLang="en-US" sz="1600" dirty="0">
                <a:solidFill>
                  <a:schemeClr val="bg1"/>
                </a:solidFill>
              </a:rPr>
              <a:t>标志</a:t>
            </a:r>
            <a:r>
              <a:rPr kumimoji="1" lang="en-US" altLang="zh-CN" sz="1600" dirty="0">
                <a:solidFill>
                  <a:schemeClr val="bg1"/>
                </a:solidFill>
              </a:rPr>
              <a:t>;</a:t>
            </a:r>
          </a:p>
          <a:p>
            <a:r>
              <a:rPr kumimoji="1" lang="en-US" altLang="zh-CN" sz="1600" dirty="0">
                <a:solidFill>
                  <a:schemeClr val="bg1"/>
                </a:solidFill>
              </a:rPr>
              <a:t>Follower</a:t>
            </a:r>
            <a:r>
              <a:rPr kumimoji="1" lang="zh-CN" altLang="en-US" sz="1600" dirty="0">
                <a:solidFill>
                  <a:schemeClr val="bg1"/>
                </a:solidFill>
              </a:rPr>
              <a:t>每当收到</a:t>
            </a:r>
            <a:r>
              <a:rPr kumimoji="1" lang="en-US" altLang="zh-CN" sz="1600" dirty="0" err="1">
                <a:solidFill>
                  <a:schemeClr val="bg1"/>
                </a:solidFill>
              </a:rPr>
              <a:t>AppendEntries</a:t>
            </a:r>
            <a:r>
              <a:rPr kumimoji="1" lang="en-US" altLang="zh-CN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 err="1">
                <a:solidFill>
                  <a:schemeClr val="bg1"/>
                </a:solidFill>
              </a:rPr>
              <a:t>RPC,leaderActive</a:t>
            </a:r>
            <a:r>
              <a:rPr kumimoji="1" lang="en-US" altLang="zh-CN" sz="1600" dirty="0">
                <a:solidFill>
                  <a:schemeClr val="bg1"/>
                </a:solidFill>
              </a:rPr>
              <a:t> = true</a:t>
            </a:r>
          </a:p>
          <a:p>
            <a:endParaRPr kumimoji="1" lang="en-US" altLang="zh-CN" sz="1600" dirty="0">
              <a:solidFill>
                <a:schemeClr val="bg1"/>
              </a:solidFill>
            </a:endParaRPr>
          </a:p>
          <a:p>
            <a:r>
              <a:rPr kumimoji="1" lang="zh-CN" altLang="en-US" sz="1600" dirty="0">
                <a:solidFill>
                  <a:schemeClr val="bg1"/>
                </a:solidFill>
              </a:rPr>
              <a:t>假设心跳是</a:t>
            </a:r>
            <a:r>
              <a:rPr kumimoji="1" lang="en-US" altLang="zh-CN" sz="1600" dirty="0">
                <a:solidFill>
                  <a:schemeClr val="bg1"/>
                </a:solidFill>
              </a:rPr>
              <a:t>200ms</a:t>
            </a:r>
            <a:r>
              <a:rPr kumimoji="1" lang="zh-CN" altLang="en-US" sz="1600" dirty="0">
                <a:solidFill>
                  <a:schemeClr val="bg1"/>
                </a:solidFill>
              </a:rPr>
              <a:t>，</a:t>
            </a:r>
            <a:r>
              <a:rPr kumimoji="1" lang="en-US" altLang="zh-CN" sz="1600" dirty="0">
                <a:solidFill>
                  <a:schemeClr val="bg1"/>
                </a:solidFill>
                <a:effectLst>
                  <a:glow rad="127000">
                    <a:srgbClr val="D6FFDA"/>
                  </a:glow>
                </a:effectLst>
              </a:rPr>
              <a:t> </a:t>
            </a:r>
            <a:r>
              <a:rPr kumimoji="1" lang="en-US" altLang="zh-CN" sz="1600" dirty="0" err="1">
                <a:solidFill>
                  <a:schemeClr val="bg1"/>
                </a:solidFill>
                <a:effectLst>
                  <a:glow rad="127000">
                    <a:srgbClr val="D6FFDA"/>
                  </a:glow>
                </a:effectLst>
              </a:rPr>
              <a:t>electTimeout</a:t>
            </a:r>
            <a:r>
              <a:rPr kumimoji="1" lang="zh-CN" altLang="en-US" sz="1600" dirty="0">
                <a:solidFill>
                  <a:schemeClr val="bg1"/>
                </a:solidFill>
              </a:rPr>
              <a:t>是</a:t>
            </a:r>
            <a:r>
              <a:rPr kumimoji="1" lang="en-US" altLang="zh-CN" sz="1600" dirty="0">
                <a:solidFill>
                  <a:schemeClr val="bg1"/>
                </a:solidFill>
              </a:rPr>
              <a:t>300ms:</a:t>
            </a:r>
            <a:r>
              <a:rPr kumimoji="1" lang="zh-CN" altLang="en-US" sz="1600" dirty="0">
                <a:solidFill>
                  <a:schemeClr val="bg1"/>
                </a:solidFill>
              </a:rPr>
              <a:t>（实际</a:t>
            </a:r>
            <a:r>
              <a:rPr kumimoji="1" lang="en-US" altLang="zh-CN" sz="1600" dirty="0" err="1">
                <a:solidFill>
                  <a:schemeClr val="bg1"/>
                </a:solidFill>
              </a:rPr>
              <a:t>electTimeout</a:t>
            </a:r>
            <a:r>
              <a:rPr kumimoji="1" lang="zh-CN" altLang="en-US" sz="1600" dirty="0">
                <a:solidFill>
                  <a:schemeClr val="bg1"/>
                </a:solidFill>
              </a:rPr>
              <a:t>应该是心跳</a:t>
            </a:r>
            <a:r>
              <a:rPr kumimoji="1" lang="en-US" altLang="zh-CN" sz="1600" dirty="0">
                <a:solidFill>
                  <a:schemeClr val="bg1"/>
                </a:solidFill>
              </a:rPr>
              <a:t>3-4</a:t>
            </a:r>
            <a:r>
              <a:rPr kumimoji="1" lang="zh-CN" altLang="en-US" sz="1600" dirty="0">
                <a:solidFill>
                  <a:schemeClr val="bg1"/>
                </a:solidFill>
              </a:rPr>
              <a:t>倍）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endParaRPr kumimoji="1" lang="en-US" altLang="zh-CN" sz="2000" i="1" dirty="0">
              <a:solidFill>
                <a:schemeClr val="bg1"/>
              </a:solidFill>
            </a:endParaRPr>
          </a:p>
          <a:p>
            <a:endParaRPr kumimoji="1" lang="en-US" altLang="zh-CN" sz="2400" i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FE899190-1DE5-664B-9641-EC4C0EC10CD7}"/>
              </a:ext>
            </a:extLst>
          </p:cNvPr>
          <p:cNvCxnSpPr>
            <a:cxnSpLocks/>
          </p:cNvCxnSpPr>
          <p:nvPr/>
        </p:nvCxnSpPr>
        <p:spPr>
          <a:xfrm>
            <a:off x="1533939" y="5577961"/>
            <a:ext cx="8168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82348A3-0446-9E4F-9C1F-BD10B597D892}"/>
              </a:ext>
            </a:extLst>
          </p:cNvPr>
          <p:cNvCxnSpPr>
            <a:cxnSpLocks/>
          </p:cNvCxnSpPr>
          <p:nvPr/>
        </p:nvCxnSpPr>
        <p:spPr>
          <a:xfrm>
            <a:off x="2463579" y="5303641"/>
            <a:ext cx="0" cy="27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F6A38F6D-6D73-7942-B875-89FB2AEEBF1B}"/>
              </a:ext>
            </a:extLst>
          </p:cNvPr>
          <p:cNvCxnSpPr>
            <a:cxnSpLocks/>
          </p:cNvCxnSpPr>
          <p:nvPr/>
        </p:nvCxnSpPr>
        <p:spPr>
          <a:xfrm>
            <a:off x="3377979" y="5303641"/>
            <a:ext cx="0" cy="27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7DD18592-F8AA-554F-93FD-6656892B403A}"/>
              </a:ext>
            </a:extLst>
          </p:cNvPr>
          <p:cNvCxnSpPr>
            <a:cxnSpLocks/>
          </p:cNvCxnSpPr>
          <p:nvPr/>
        </p:nvCxnSpPr>
        <p:spPr>
          <a:xfrm>
            <a:off x="4322859" y="5303641"/>
            <a:ext cx="0" cy="27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B996AA3E-7297-7A40-A445-D01401C8D0DC}"/>
              </a:ext>
            </a:extLst>
          </p:cNvPr>
          <p:cNvCxnSpPr>
            <a:cxnSpLocks/>
          </p:cNvCxnSpPr>
          <p:nvPr/>
        </p:nvCxnSpPr>
        <p:spPr>
          <a:xfrm>
            <a:off x="5267739" y="5303641"/>
            <a:ext cx="0" cy="27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25DECA4D-3229-DD42-B2AD-2E67AEAEC2D9}"/>
              </a:ext>
            </a:extLst>
          </p:cNvPr>
          <p:cNvCxnSpPr>
            <a:cxnSpLocks/>
          </p:cNvCxnSpPr>
          <p:nvPr/>
        </p:nvCxnSpPr>
        <p:spPr>
          <a:xfrm>
            <a:off x="6212619" y="5303641"/>
            <a:ext cx="0" cy="27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C0D5EDF9-3085-8A4D-91D8-0FC78DB9360A}"/>
              </a:ext>
            </a:extLst>
          </p:cNvPr>
          <p:cNvCxnSpPr>
            <a:cxnSpLocks/>
          </p:cNvCxnSpPr>
          <p:nvPr/>
        </p:nvCxnSpPr>
        <p:spPr>
          <a:xfrm>
            <a:off x="7172739" y="5303641"/>
            <a:ext cx="0" cy="27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66386CFB-3519-564D-84A6-A1D70F37F068}"/>
              </a:ext>
            </a:extLst>
          </p:cNvPr>
          <p:cNvCxnSpPr>
            <a:cxnSpLocks/>
          </p:cNvCxnSpPr>
          <p:nvPr/>
        </p:nvCxnSpPr>
        <p:spPr>
          <a:xfrm>
            <a:off x="8071899" y="5303641"/>
            <a:ext cx="0" cy="27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0C229311-754A-9746-8D4F-87BC8F370E7F}"/>
              </a:ext>
            </a:extLst>
          </p:cNvPr>
          <p:cNvCxnSpPr>
            <a:cxnSpLocks/>
          </p:cNvCxnSpPr>
          <p:nvPr/>
        </p:nvCxnSpPr>
        <p:spPr>
          <a:xfrm>
            <a:off x="9016779" y="5303641"/>
            <a:ext cx="0" cy="27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92DAF5C-8BA4-6240-B6EF-3B30BC17AEBC}"/>
              </a:ext>
            </a:extLst>
          </p:cNvPr>
          <p:cNvSpPr txBox="1"/>
          <p:nvPr/>
        </p:nvSpPr>
        <p:spPr>
          <a:xfrm>
            <a:off x="1320579" y="5684641"/>
            <a:ext cx="9189720" cy="369332"/>
          </a:xfrm>
          <a:prstGeom prst="rect">
            <a:avLst/>
          </a:prstGeom>
          <a:noFill/>
          <a:effectLst>
            <a:outerShdw blurRad="50800" dist="50800" dir="5400000" sx="69000" sy="69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 0</a:t>
            </a:r>
            <a:r>
              <a:rPr kumimoji="1" lang="en-US" altLang="zh-CN" dirty="0"/>
              <a:t>             </a:t>
            </a:r>
            <a:r>
              <a:rPr kumimoji="1" lang="en-US" altLang="zh-CN" sz="1600" dirty="0">
                <a:solidFill>
                  <a:schemeClr val="bg1"/>
                </a:solidFill>
              </a:rPr>
              <a:t>100              200              300              400             500              600            700               800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4" name="矩形标注 23">
            <a:extLst>
              <a:ext uri="{FF2B5EF4-FFF2-40B4-BE49-F238E27FC236}">
                <a16:creationId xmlns:a16="http://schemas.microsoft.com/office/drawing/2014/main" id="{EBFAA691-7EE2-1442-9041-1680C7C61E6B}"/>
              </a:ext>
            </a:extLst>
          </p:cNvPr>
          <p:cNvSpPr/>
          <p:nvPr/>
        </p:nvSpPr>
        <p:spPr>
          <a:xfrm>
            <a:off x="589722" y="4287126"/>
            <a:ext cx="1046259" cy="609600"/>
          </a:xfrm>
          <a:prstGeom prst="wedgeRectCallout">
            <a:avLst>
              <a:gd name="adj1" fmla="val 37924"/>
              <a:gd name="adj2" fmla="val 14289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</a:rPr>
              <a:t>False;</a:t>
            </a:r>
          </a:p>
          <a:p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</a:rPr>
              <a:t>Timer:300</a:t>
            </a:r>
          </a:p>
          <a:p>
            <a:pPr algn="ctr"/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标注 24">
            <a:extLst>
              <a:ext uri="{FF2B5EF4-FFF2-40B4-BE49-F238E27FC236}">
                <a16:creationId xmlns:a16="http://schemas.microsoft.com/office/drawing/2014/main" id="{4ABEE268-DC7E-DA4D-AEB9-E2FFCA466003}"/>
              </a:ext>
            </a:extLst>
          </p:cNvPr>
          <p:cNvSpPr/>
          <p:nvPr/>
        </p:nvSpPr>
        <p:spPr>
          <a:xfrm>
            <a:off x="2463579" y="3916801"/>
            <a:ext cx="1046259" cy="866110"/>
          </a:xfrm>
          <a:prstGeom prst="wedgeRectCallout">
            <a:avLst>
              <a:gd name="adj1" fmla="val 37924"/>
              <a:gd name="adj2" fmla="val 142892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</a:rPr>
              <a:t>收到心跳</a:t>
            </a:r>
            <a:endParaRPr kumimoji="1" lang="en-US" altLang="zh-CN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</a:rPr>
              <a:t>True;</a:t>
            </a:r>
          </a:p>
          <a:p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</a:rPr>
              <a:t>Timer:100</a:t>
            </a:r>
          </a:p>
          <a:p>
            <a:pPr algn="ctr"/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标注 25">
            <a:extLst>
              <a:ext uri="{FF2B5EF4-FFF2-40B4-BE49-F238E27FC236}">
                <a16:creationId xmlns:a16="http://schemas.microsoft.com/office/drawing/2014/main" id="{B57156F3-0AC6-5040-9958-5B81ADF45B63}"/>
              </a:ext>
            </a:extLst>
          </p:cNvPr>
          <p:cNvSpPr/>
          <p:nvPr/>
        </p:nvSpPr>
        <p:spPr>
          <a:xfrm>
            <a:off x="3377979" y="4102448"/>
            <a:ext cx="1046259" cy="609600"/>
          </a:xfrm>
          <a:prstGeom prst="wedgeRectCallout">
            <a:avLst>
              <a:gd name="adj1" fmla="val 37924"/>
              <a:gd name="adj2" fmla="val 14289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</a:rPr>
              <a:t>Timer</a:t>
            </a: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</a:rPr>
              <a:t>触发</a:t>
            </a:r>
            <a:endParaRPr kumimoji="1" lang="en-US" altLang="zh-CN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</a:rPr>
              <a:t>True-&gt;False;</a:t>
            </a:r>
          </a:p>
        </p:txBody>
      </p:sp>
      <p:sp>
        <p:nvSpPr>
          <p:cNvPr id="27" name="矩形标注 26">
            <a:extLst>
              <a:ext uri="{FF2B5EF4-FFF2-40B4-BE49-F238E27FC236}">
                <a16:creationId xmlns:a16="http://schemas.microsoft.com/office/drawing/2014/main" id="{70512087-CC8F-D848-B163-093348912B0E}"/>
              </a:ext>
            </a:extLst>
          </p:cNvPr>
          <p:cNvSpPr/>
          <p:nvPr/>
        </p:nvSpPr>
        <p:spPr>
          <a:xfrm>
            <a:off x="4968706" y="3730716"/>
            <a:ext cx="1299106" cy="866110"/>
          </a:xfrm>
          <a:prstGeom prst="wedgeRectCallout">
            <a:avLst>
              <a:gd name="adj1" fmla="val 37924"/>
              <a:gd name="adj2" fmla="val 142892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</a:rPr>
              <a:t>没收到心跳</a:t>
            </a:r>
            <a:endParaRPr kumimoji="1" lang="en-US" altLang="zh-CN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</a:rPr>
              <a:t>False;</a:t>
            </a:r>
          </a:p>
          <a:p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</a:rPr>
              <a:t>Timer:100</a:t>
            </a:r>
          </a:p>
          <a:p>
            <a:pPr algn="ctr"/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矩形标注 27">
            <a:extLst>
              <a:ext uri="{FF2B5EF4-FFF2-40B4-BE49-F238E27FC236}">
                <a16:creationId xmlns:a16="http://schemas.microsoft.com/office/drawing/2014/main" id="{5F6E90EC-996A-DD40-8E60-CE2083F92A5A}"/>
              </a:ext>
            </a:extLst>
          </p:cNvPr>
          <p:cNvSpPr/>
          <p:nvPr/>
        </p:nvSpPr>
        <p:spPr>
          <a:xfrm>
            <a:off x="6303727" y="4102448"/>
            <a:ext cx="1046259" cy="609600"/>
          </a:xfrm>
          <a:prstGeom prst="wedgeRectCallout">
            <a:avLst>
              <a:gd name="adj1" fmla="val 37924"/>
              <a:gd name="adj2" fmla="val 142892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</a:rPr>
              <a:t>Timer</a:t>
            </a: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</a:rPr>
              <a:t>触发</a:t>
            </a:r>
            <a:endParaRPr kumimoji="1" lang="en-US" altLang="zh-CN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</a:rPr>
              <a:t>False-&gt;</a:t>
            </a: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</a:rPr>
              <a:t>选举</a:t>
            </a:r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6253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Step1</a:t>
            </a:r>
            <a:r>
              <a:rPr lang="zh-CN" altLang="en-US" dirty="0"/>
              <a:t>：</a:t>
            </a:r>
            <a:r>
              <a:rPr lang="en-US" altLang="zh-CN" dirty="0"/>
              <a:t>Leader</a:t>
            </a:r>
            <a:r>
              <a:rPr lang="zh-CN" altLang="en-US" dirty="0"/>
              <a:t>选举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A00D51-A55E-EB44-9674-ADE4A6EA20CA}"/>
              </a:ext>
            </a:extLst>
          </p:cNvPr>
          <p:cNvSpPr txBox="1"/>
          <p:nvPr/>
        </p:nvSpPr>
        <p:spPr>
          <a:xfrm>
            <a:off x="589722" y="1103246"/>
            <a:ext cx="427310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bg1"/>
                </a:solidFill>
              </a:rPr>
              <a:t>2.</a:t>
            </a:r>
            <a:r>
              <a:rPr kumimoji="1" lang="zh-CN" altLang="en-US" sz="2000" dirty="0">
                <a:solidFill>
                  <a:schemeClr val="bg1"/>
                </a:solidFill>
              </a:rPr>
              <a:t>投票规则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原则</a:t>
            </a:r>
            <a:r>
              <a:rPr kumimoji="1" lang="en-US" altLang="zh-CN" dirty="0">
                <a:solidFill>
                  <a:schemeClr val="bg1"/>
                </a:solidFill>
              </a:rPr>
              <a:t>:</a:t>
            </a:r>
            <a:r>
              <a:rPr kumimoji="1" lang="zh-CN" altLang="en-US" strike="sngStrike" dirty="0">
                <a:solidFill>
                  <a:schemeClr val="bg1"/>
                </a:solidFill>
              </a:rPr>
              <a:t>选出的</a:t>
            </a:r>
            <a:r>
              <a:rPr kumimoji="1" lang="en-US" altLang="zh-CN" strike="sngStrike" dirty="0">
                <a:solidFill>
                  <a:schemeClr val="bg1"/>
                </a:solidFill>
              </a:rPr>
              <a:t>leader</a:t>
            </a:r>
            <a:r>
              <a:rPr kumimoji="1" lang="zh-CN" altLang="en-US" strike="sngStrike" dirty="0">
                <a:solidFill>
                  <a:schemeClr val="bg1"/>
                </a:solidFill>
              </a:rPr>
              <a:t>一定有最完整的日志</a:t>
            </a:r>
            <a:r>
              <a:rPr kumimoji="1" lang="en-US" altLang="zh-CN" dirty="0">
                <a:solidFill>
                  <a:schemeClr val="bg1"/>
                </a:solidFill>
              </a:rPr>
              <a:t>;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注意</a:t>
            </a:r>
            <a:r>
              <a:rPr kumimoji="1" lang="en-US" altLang="zh-CN" dirty="0">
                <a:solidFill>
                  <a:schemeClr val="bg1"/>
                </a:solidFill>
              </a:rPr>
              <a:t>:</a:t>
            </a:r>
            <a:r>
              <a:rPr kumimoji="1" lang="zh-CN" altLang="en-US" dirty="0">
                <a:solidFill>
                  <a:schemeClr val="bg1"/>
                </a:solidFill>
              </a:rPr>
              <a:t>更新了</a:t>
            </a:r>
            <a:r>
              <a:rPr kumimoji="1" lang="en-US" altLang="zh-CN" dirty="0">
                <a:solidFill>
                  <a:schemeClr val="bg1"/>
                </a:solidFill>
              </a:rPr>
              <a:t>term</a:t>
            </a:r>
            <a:r>
              <a:rPr kumimoji="1" lang="zh-CN" altLang="en-US" dirty="0">
                <a:solidFill>
                  <a:schemeClr val="bg1"/>
                </a:solidFill>
              </a:rPr>
              <a:t>一定要重置投票，另外不能直接接受</a:t>
            </a:r>
            <a:r>
              <a:rPr kumimoji="1" lang="en-US" altLang="zh-CN" dirty="0">
                <a:solidFill>
                  <a:schemeClr val="bg1"/>
                </a:solidFill>
              </a:rPr>
              <a:t>candidate</a:t>
            </a:r>
            <a:r>
              <a:rPr kumimoji="1" lang="zh-CN" altLang="en-US" dirty="0">
                <a:solidFill>
                  <a:schemeClr val="bg1"/>
                </a:solidFill>
              </a:rPr>
              <a:t>，还要判断日志完整性。</a:t>
            </a:r>
            <a:endParaRPr kumimoji="1" lang="en-US" altLang="zh-CN" dirty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endParaRPr kumimoji="1" lang="en-US" altLang="zh-CN" sz="2000" i="1" dirty="0">
              <a:solidFill>
                <a:schemeClr val="bg1"/>
              </a:solidFill>
            </a:endParaRPr>
          </a:p>
          <a:p>
            <a:endParaRPr kumimoji="1" lang="en-US" altLang="zh-CN" sz="2400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id="{71315624-9373-1146-96E5-4CA8F77575F6}"/>
              </a:ext>
            </a:extLst>
          </p:cNvPr>
          <p:cNvSpPr/>
          <p:nvPr/>
        </p:nvSpPr>
        <p:spPr>
          <a:xfrm>
            <a:off x="6152322" y="1103246"/>
            <a:ext cx="1844040" cy="692302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bg1"/>
                </a:solidFill>
              </a:rPr>
              <a:t>Term</a:t>
            </a:r>
            <a:r>
              <a:rPr kumimoji="1" lang="zh-CN" altLang="en-US" sz="1600" dirty="0">
                <a:solidFill>
                  <a:schemeClr val="bg1"/>
                </a:solidFill>
              </a:rPr>
              <a:t>比我小</a:t>
            </a:r>
            <a:r>
              <a:rPr kumimoji="1" lang="en-US" altLang="zh-CN" sz="1600" dirty="0">
                <a:solidFill>
                  <a:schemeClr val="bg1"/>
                </a:solidFill>
              </a:rPr>
              <a:t>?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271326-36EA-AF46-B99B-7BBA86E5CB34}"/>
              </a:ext>
            </a:extLst>
          </p:cNvPr>
          <p:cNvSpPr/>
          <p:nvPr/>
        </p:nvSpPr>
        <p:spPr>
          <a:xfrm>
            <a:off x="8941242" y="1296729"/>
            <a:ext cx="781878" cy="30533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拒绝</a:t>
            </a: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id="{FB588979-C384-1B49-8F0A-D067F5BCBC91}"/>
              </a:ext>
            </a:extLst>
          </p:cNvPr>
          <p:cNvSpPr/>
          <p:nvPr/>
        </p:nvSpPr>
        <p:spPr>
          <a:xfrm>
            <a:off x="6152322" y="2159711"/>
            <a:ext cx="1844040" cy="692302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bg1"/>
                </a:solidFill>
              </a:rPr>
              <a:t>Term</a:t>
            </a:r>
            <a:r>
              <a:rPr kumimoji="1" lang="zh-CN" altLang="en-US" sz="1600" dirty="0">
                <a:solidFill>
                  <a:schemeClr val="bg1"/>
                </a:solidFill>
              </a:rPr>
              <a:t>比我大</a:t>
            </a:r>
            <a:r>
              <a:rPr kumimoji="1" lang="en-US" altLang="zh-CN" sz="1600" dirty="0">
                <a:solidFill>
                  <a:schemeClr val="bg1"/>
                </a:solidFill>
              </a:rPr>
              <a:t>?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5C543EB3-7F25-FE40-B7FB-8C5FFC2A5CC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996362" y="1449397"/>
            <a:ext cx="944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F889F9F-1EC5-AE49-8567-9482E760730A}"/>
              </a:ext>
            </a:extLst>
          </p:cNvPr>
          <p:cNvSpPr txBox="1"/>
          <p:nvPr/>
        </p:nvSpPr>
        <p:spPr>
          <a:xfrm>
            <a:off x="8288872" y="129672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Y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B14DD372-798A-5A48-9403-8912A03A4D9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074342" y="1795548"/>
            <a:ext cx="0" cy="364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63C3AB3-C860-CE4D-AFED-DCAF4E764A11}"/>
              </a:ext>
            </a:extLst>
          </p:cNvPr>
          <p:cNvSpPr txBox="1"/>
          <p:nvPr/>
        </p:nvSpPr>
        <p:spPr>
          <a:xfrm>
            <a:off x="7048277" y="178601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D2F81A8-8E9D-8D4A-8C1B-324E3DB2A97D}"/>
              </a:ext>
            </a:extLst>
          </p:cNvPr>
          <p:cNvSpPr/>
          <p:nvPr/>
        </p:nvSpPr>
        <p:spPr>
          <a:xfrm>
            <a:off x="6289250" y="3334250"/>
            <a:ext cx="1570184" cy="4923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bg1"/>
                </a:solidFill>
              </a:rPr>
              <a:t>更新</a:t>
            </a:r>
            <a:r>
              <a:rPr kumimoji="1" lang="en-US" altLang="zh-CN" sz="1600" dirty="0">
                <a:solidFill>
                  <a:schemeClr val="bg1"/>
                </a:solidFill>
              </a:rPr>
              <a:t>term,</a:t>
            </a:r>
            <a:r>
              <a:rPr kumimoji="1" lang="zh-CN" altLang="en-US" sz="1600" dirty="0">
                <a:solidFill>
                  <a:schemeClr val="bg1"/>
                </a:solidFill>
              </a:rPr>
              <a:t>转为</a:t>
            </a:r>
            <a:r>
              <a:rPr kumimoji="1" lang="en-US" altLang="zh-CN" sz="1600" dirty="0">
                <a:solidFill>
                  <a:schemeClr val="bg1"/>
                </a:solidFill>
              </a:rPr>
              <a:t>follower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4BFC34-6205-B948-8AEE-AE95112E3230}"/>
              </a:ext>
            </a:extLst>
          </p:cNvPr>
          <p:cNvSpPr txBox="1"/>
          <p:nvPr/>
        </p:nvSpPr>
        <p:spPr>
          <a:xfrm>
            <a:off x="6986396" y="29649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Y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0F3B864-AD0E-5C40-BC39-8351CF332DB2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7074342" y="2852013"/>
            <a:ext cx="0" cy="482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>
            <a:extLst>
              <a:ext uri="{FF2B5EF4-FFF2-40B4-BE49-F238E27FC236}">
                <a16:creationId xmlns:a16="http://schemas.microsoft.com/office/drawing/2014/main" id="{E4BA9043-5823-5746-A642-B3D08BB01899}"/>
              </a:ext>
            </a:extLst>
          </p:cNvPr>
          <p:cNvCxnSpPr>
            <a:cxnSpLocks/>
            <a:stCxn id="8" idx="3"/>
            <a:endCxn id="29" idx="3"/>
          </p:cNvCxnSpPr>
          <p:nvPr/>
        </p:nvCxnSpPr>
        <p:spPr>
          <a:xfrm flipH="1">
            <a:off x="7970297" y="2505862"/>
            <a:ext cx="26065" cy="1976295"/>
          </a:xfrm>
          <a:prstGeom prst="bentConnector3">
            <a:avLst>
              <a:gd name="adj1" fmla="val -877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7B2D603-A2D9-B349-AF62-BD431FBEAB13}"/>
              </a:ext>
            </a:extLst>
          </p:cNvPr>
          <p:cNvCxnSpPr>
            <a:cxnSpLocks/>
          </p:cNvCxnSpPr>
          <p:nvPr/>
        </p:nvCxnSpPr>
        <p:spPr>
          <a:xfrm>
            <a:off x="7048277" y="3826567"/>
            <a:ext cx="0" cy="30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菱形 28">
            <a:extLst>
              <a:ext uri="{FF2B5EF4-FFF2-40B4-BE49-F238E27FC236}">
                <a16:creationId xmlns:a16="http://schemas.microsoft.com/office/drawing/2014/main" id="{61247A1F-D1F7-0941-80BC-AC39A27498EE}"/>
              </a:ext>
            </a:extLst>
          </p:cNvPr>
          <p:cNvSpPr/>
          <p:nvPr/>
        </p:nvSpPr>
        <p:spPr>
          <a:xfrm>
            <a:off x="6126257" y="4136006"/>
            <a:ext cx="1844040" cy="692302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bg1"/>
                </a:solidFill>
              </a:rPr>
              <a:t>日志比我完整</a:t>
            </a:r>
            <a:r>
              <a:rPr kumimoji="1" lang="en-US" altLang="zh-CN" sz="1600" dirty="0">
                <a:solidFill>
                  <a:schemeClr val="bg1"/>
                </a:solidFill>
              </a:rPr>
              <a:t>?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7FA8C4D-B5D8-D246-B75B-16218B4BD0EA}"/>
              </a:ext>
            </a:extLst>
          </p:cNvPr>
          <p:cNvSpPr txBox="1"/>
          <p:nvPr/>
        </p:nvSpPr>
        <p:spPr>
          <a:xfrm>
            <a:off x="8103128" y="339574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26BF8CE-4957-8A4C-AF8A-49F13F478032}"/>
              </a:ext>
            </a:extLst>
          </p:cNvPr>
          <p:cNvSpPr/>
          <p:nvPr/>
        </p:nvSpPr>
        <p:spPr>
          <a:xfrm>
            <a:off x="6581512" y="5206905"/>
            <a:ext cx="933530" cy="309709"/>
          </a:xfrm>
          <a:prstGeom prst="rect">
            <a:avLst/>
          </a:prstGeom>
          <a:solidFill>
            <a:srgbClr val="5FE7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bg1"/>
                </a:solidFill>
              </a:rPr>
              <a:t>接受</a:t>
            </a: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2ABCAB35-4195-D644-8B1A-795C202393CC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7048277" y="4828308"/>
            <a:ext cx="0" cy="378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85C74E8B-7FC7-A04D-91BB-B80E9914BE43}"/>
              </a:ext>
            </a:extLst>
          </p:cNvPr>
          <p:cNvSpPr txBox="1"/>
          <p:nvPr/>
        </p:nvSpPr>
        <p:spPr>
          <a:xfrm>
            <a:off x="6986396" y="483757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Y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822A0CC2-F349-9549-9F37-B5C4CEEA0778}"/>
              </a:ext>
            </a:extLst>
          </p:cNvPr>
          <p:cNvCxnSpPr/>
          <p:nvPr/>
        </p:nvCxnSpPr>
        <p:spPr>
          <a:xfrm rot="5400000" flipH="1" flipV="1">
            <a:off x="7256223" y="2406200"/>
            <a:ext cx="2816096" cy="1335819"/>
          </a:xfrm>
          <a:prstGeom prst="bentConnector3">
            <a:avLst>
              <a:gd name="adj1" fmla="val -106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76CDAF0-356B-EB40-8459-784414C87721}"/>
              </a:ext>
            </a:extLst>
          </p:cNvPr>
          <p:cNvSpPr txBox="1"/>
          <p:nvPr/>
        </p:nvSpPr>
        <p:spPr>
          <a:xfrm>
            <a:off x="8436874" y="456967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D14561D9-1417-C14C-B0A3-865BCFC99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492" y="0"/>
            <a:ext cx="6787557" cy="643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1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Step1</a:t>
            </a:r>
            <a:r>
              <a:rPr lang="zh-CN" altLang="en-US" dirty="0"/>
              <a:t>：</a:t>
            </a:r>
            <a:r>
              <a:rPr lang="en-US" altLang="zh-CN" dirty="0"/>
              <a:t>Leader</a:t>
            </a:r>
            <a:r>
              <a:rPr lang="zh-CN" altLang="en-US" dirty="0"/>
              <a:t>选举</a:t>
            </a:r>
            <a:r>
              <a:rPr lang="en-US" altLang="zh-CN" dirty="0"/>
              <a:t>(3)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A00D51-A55E-EB44-9674-ADE4A6EA20CA}"/>
              </a:ext>
            </a:extLst>
          </p:cNvPr>
          <p:cNvSpPr txBox="1"/>
          <p:nvPr/>
        </p:nvSpPr>
        <p:spPr>
          <a:xfrm>
            <a:off x="526043" y="1015882"/>
            <a:ext cx="418166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bg1"/>
                </a:solidFill>
              </a:rPr>
              <a:t>3.Candidate</a:t>
            </a:r>
            <a:r>
              <a:rPr kumimoji="1" lang="zh-CN" altLang="en-US" sz="2000" dirty="0">
                <a:solidFill>
                  <a:schemeClr val="bg1"/>
                </a:solidFill>
              </a:rPr>
              <a:t>处理投票回复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br>
              <a:rPr lang="zh-CN" altLang="en-US" dirty="0"/>
            </a:b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先判断响应中的</a:t>
            </a:r>
            <a:r>
              <a:rPr lang="en" altLang="zh-CN" dirty="0">
                <a:solidFill>
                  <a:schemeClr val="bg1"/>
                </a:solidFill>
              </a:rPr>
              <a:t>term</a:t>
            </a:r>
            <a:r>
              <a:rPr lang="zh-CN" altLang="en-US" dirty="0">
                <a:solidFill>
                  <a:schemeClr val="bg1"/>
                </a:solidFill>
              </a:rPr>
              <a:t>是否当前</a:t>
            </a:r>
            <a:r>
              <a:rPr lang="en" altLang="zh-CN" dirty="0">
                <a:solidFill>
                  <a:schemeClr val="bg1"/>
                </a:solidFill>
              </a:rPr>
              <a:t>term;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再判断是否</a:t>
            </a:r>
            <a:r>
              <a:rPr lang="en" altLang="zh-CN" dirty="0">
                <a:solidFill>
                  <a:schemeClr val="bg1"/>
                </a:solidFill>
              </a:rPr>
              <a:t>Candidate</a:t>
            </a:r>
            <a:r>
              <a:rPr lang="zh-CN" altLang="en-US" dirty="0">
                <a:solidFill>
                  <a:schemeClr val="bg1"/>
                </a:solidFill>
              </a:rPr>
              <a:t>状态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判断投票结果，是则计数加一，若达到</a:t>
            </a:r>
            <a:r>
              <a:rPr lang="en" altLang="zh-CN" dirty="0">
                <a:solidFill>
                  <a:schemeClr val="bg1"/>
                </a:solidFill>
              </a:rPr>
              <a:t>quorum</a:t>
            </a:r>
            <a:r>
              <a:rPr lang="zh-CN" altLang="en-US" dirty="0">
                <a:solidFill>
                  <a:schemeClr val="bg1"/>
                </a:solidFill>
              </a:rPr>
              <a:t>则转为</a:t>
            </a:r>
            <a:r>
              <a:rPr lang="en" altLang="zh-CN" dirty="0">
                <a:solidFill>
                  <a:schemeClr val="bg1"/>
                </a:solidFill>
              </a:rPr>
              <a:t>Leader</a:t>
            </a:r>
            <a:r>
              <a:rPr lang="zh-CN" altLang="en" dirty="0">
                <a:solidFill>
                  <a:schemeClr val="bg1"/>
                </a:solidFill>
              </a:rPr>
              <a:t>，</a:t>
            </a:r>
            <a:r>
              <a:rPr lang="zh-CN" altLang="en-US" dirty="0">
                <a:solidFill>
                  <a:schemeClr val="bg1"/>
                </a:solidFill>
              </a:rPr>
              <a:t>立即广播心跳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否则判断对方</a:t>
            </a:r>
            <a:r>
              <a:rPr lang="en" altLang="zh-CN" dirty="0">
                <a:solidFill>
                  <a:schemeClr val="bg1"/>
                </a:solidFill>
              </a:rPr>
              <a:t>Term</a:t>
            </a:r>
            <a:r>
              <a:rPr lang="zh-CN" altLang="en-US" dirty="0">
                <a:solidFill>
                  <a:schemeClr val="bg1"/>
                </a:solidFill>
              </a:rPr>
              <a:t>若大于我，更新</a:t>
            </a:r>
            <a:r>
              <a:rPr lang="en" altLang="zh-CN" dirty="0">
                <a:solidFill>
                  <a:schemeClr val="bg1"/>
                </a:solidFill>
              </a:rPr>
              <a:t>Term</a:t>
            </a:r>
            <a:r>
              <a:rPr lang="zh-CN" altLang="en-US" dirty="0">
                <a:solidFill>
                  <a:schemeClr val="bg1"/>
                </a:solidFill>
              </a:rPr>
              <a:t>重置投票，转为</a:t>
            </a:r>
            <a:r>
              <a:rPr lang="en" altLang="zh-CN" dirty="0">
                <a:solidFill>
                  <a:schemeClr val="bg1"/>
                </a:solidFill>
              </a:rPr>
              <a:t>Follower;</a:t>
            </a:r>
          </a:p>
          <a:p>
            <a:endParaRPr kumimoji="1" lang="en-US" altLang="zh-CN" sz="2000" i="1" dirty="0">
              <a:solidFill>
                <a:schemeClr val="bg1"/>
              </a:solidFill>
            </a:endParaRPr>
          </a:p>
          <a:p>
            <a:endParaRPr kumimoji="1" lang="en-US" altLang="zh-CN" sz="2400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id="{49689921-F622-0946-8C1D-80B294726E1B}"/>
              </a:ext>
            </a:extLst>
          </p:cNvPr>
          <p:cNvSpPr/>
          <p:nvPr/>
        </p:nvSpPr>
        <p:spPr>
          <a:xfrm>
            <a:off x="6858000" y="1015882"/>
            <a:ext cx="2479369" cy="692302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bg1"/>
                </a:solidFill>
              </a:rPr>
              <a:t>Stale</a:t>
            </a:r>
            <a:r>
              <a:rPr kumimoji="1" lang="zh-CN" altLang="en-US" sz="1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</a:rPr>
              <a:t>term</a:t>
            </a:r>
            <a:r>
              <a:rPr kumimoji="1" lang="zh-CN" altLang="en-US" sz="1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or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</a:rPr>
              <a:t>not</a:t>
            </a:r>
            <a:r>
              <a:rPr kumimoji="1" lang="zh-CN" altLang="en-US" sz="1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</a:rPr>
              <a:t>candidate?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D64758-BEA5-1D4D-AD72-32CF82937C73}"/>
              </a:ext>
            </a:extLst>
          </p:cNvPr>
          <p:cNvSpPr/>
          <p:nvPr/>
        </p:nvSpPr>
        <p:spPr>
          <a:xfrm>
            <a:off x="10034107" y="1209365"/>
            <a:ext cx="781878" cy="30533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返回</a:t>
            </a: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id="{DB409C72-524E-5147-96C7-A58BF02FEE14}"/>
              </a:ext>
            </a:extLst>
          </p:cNvPr>
          <p:cNvSpPr/>
          <p:nvPr/>
        </p:nvSpPr>
        <p:spPr>
          <a:xfrm>
            <a:off x="7245187" y="2072347"/>
            <a:ext cx="1844040" cy="692302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bg1"/>
                </a:solidFill>
              </a:rPr>
              <a:t>结果</a:t>
            </a:r>
            <a:r>
              <a:rPr kumimoji="1" lang="en-US" altLang="zh-CN" sz="1600" dirty="0">
                <a:solidFill>
                  <a:schemeClr val="bg1"/>
                </a:solidFill>
              </a:rPr>
              <a:t>yes?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D1062F7A-6C45-D34C-AAE7-C16A2A35B57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9337369" y="1362033"/>
            <a:ext cx="696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613AAAF-E78D-A441-9A56-516F2AF8FA39}"/>
              </a:ext>
            </a:extLst>
          </p:cNvPr>
          <p:cNvSpPr txBox="1"/>
          <p:nvPr/>
        </p:nvSpPr>
        <p:spPr>
          <a:xfrm>
            <a:off x="9381737" y="120936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Y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AD2B034F-EE6A-674E-AB52-B5D4D26701F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167207" y="1708184"/>
            <a:ext cx="0" cy="364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EAE47C6-DF72-D146-ADC5-07DDEF000752}"/>
              </a:ext>
            </a:extLst>
          </p:cNvPr>
          <p:cNvSpPr txBox="1"/>
          <p:nvPr/>
        </p:nvSpPr>
        <p:spPr>
          <a:xfrm>
            <a:off x="8141142" y="169864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DE77E50-7391-1646-97A9-AF5244DC456E}"/>
              </a:ext>
            </a:extLst>
          </p:cNvPr>
          <p:cNvSpPr/>
          <p:nvPr/>
        </p:nvSpPr>
        <p:spPr>
          <a:xfrm>
            <a:off x="7382115" y="3246886"/>
            <a:ext cx="1570184" cy="4923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bg1"/>
                </a:solidFill>
              </a:rPr>
              <a:t>票数</a:t>
            </a:r>
            <a:r>
              <a:rPr kumimoji="1" lang="en-US" altLang="zh-CN" sz="1600" dirty="0">
                <a:solidFill>
                  <a:schemeClr val="bg1"/>
                </a:solidFill>
              </a:rPr>
              <a:t>+1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944BBB6-54CA-8944-947E-174F95096D4F}"/>
              </a:ext>
            </a:extLst>
          </p:cNvPr>
          <p:cNvSpPr txBox="1"/>
          <p:nvPr/>
        </p:nvSpPr>
        <p:spPr>
          <a:xfrm>
            <a:off x="8079261" y="28775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Y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B58AE34D-8A19-3A42-8B62-A84E249DFE93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8167207" y="2764649"/>
            <a:ext cx="0" cy="482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6E020697-8B20-614A-9258-CE858B69FA5A}"/>
              </a:ext>
            </a:extLst>
          </p:cNvPr>
          <p:cNvCxnSpPr>
            <a:cxnSpLocks/>
            <a:stCxn id="8" idx="1"/>
            <a:endCxn id="30" idx="0"/>
          </p:cNvCxnSpPr>
          <p:nvPr/>
        </p:nvCxnSpPr>
        <p:spPr>
          <a:xfrm rot="10800000" flipV="1">
            <a:off x="5902353" y="2418498"/>
            <a:ext cx="1342834" cy="7283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9846057-5554-2941-9A3A-467D431E3FBD}"/>
              </a:ext>
            </a:extLst>
          </p:cNvPr>
          <p:cNvCxnSpPr>
            <a:cxnSpLocks/>
          </p:cNvCxnSpPr>
          <p:nvPr/>
        </p:nvCxnSpPr>
        <p:spPr>
          <a:xfrm>
            <a:off x="8141142" y="3739203"/>
            <a:ext cx="0" cy="30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菱形 17">
            <a:extLst>
              <a:ext uri="{FF2B5EF4-FFF2-40B4-BE49-F238E27FC236}">
                <a16:creationId xmlns:a16="http://schemas.microsoft.com/office/drawing/2014/main" id="{2445C549-744B-0E4C-85F7-68F156423725}"/>
              </a:ext>
            </a:extLst>
          </p:cNvPr>
          <p:cNvSpPr/>
          <p:nvPr/>
        </p:nvSpPr>
        <p:spPr>
          <a:xfrm>
            <a:off x="7219122" y="4048642"/>
            <a:ext cx="1844040" cy="692302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</a:rPr>
              <a:t>过半了吗</a:t>
            </a:r>
            <a:r>
              <a:rPr kumimoji="1" lang="en-US" altLang="zh-CN" sz="1400" dirty="0">
                <a:solidFill>
                  <a:schemeClr val="bg1"/>
                </a:solidFill>
              </a:rPr>
              <a:t>?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5B85351-3431-CE4C-9771-33625AA7AEA7}"/>
              </a:ext>
            </a:extLst>
          </p:cNvPr>
          <p:cNvSpPr txBox="1"/>
          <p:nvPr/>
        </p:nvSpPr>
        <p:spPr>
          <a:xfrm>
            <a:off x="6333656" y="233512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7FB13F0-2D1D-274E-AC0D-80444389152C}"/>
              </a:ext>
            </a:extLst>
          </p:cNvPr>
          <p:cNvSpPr/>
          <p:nvPr/>
        </p:nvSpPr>
        <p:spPr>
          <a:xfrm>
            <a:off x="7382115" y="5119541"/>
            <a:ext cx="1570184" cy="467803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bg1"/>
                </a:solidFill>
              </a:rPr>
              <a:t>转为</a:t>
            </a:r>
            <a:r>
              <a:rPr kumimoji="1" lang="en-US" altLang="zh-CN" sz="1600" dirty="0">
                <a:solidFill>
                  <a:schemeClr val="bg1"/>
                </a:solidFill>
              </a:rPr>
              <a:t>leader</a:t>
            </a:r>
            <a:r>
              <a:rPr kumimoji="1" lang="zh-CN" altLang="en-US" sz="1600" dirty="0">
                <a:solidFill>
                  <a:schemeClr val="bg1"/>
                </a:solidFill>
              </a:rPr>
              <a:t>广播心跳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BBEF3327-2681-FF47-BAD6-6010BBB43DF8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8141142" y="4740944"/>
            <a:ext cx="26065" cy="378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90EDE84-5C9F-7B49-A8E9-7898EF1DA90F}"/>
              </a:ext>
            </a:extLst>
          </p:cNvPr>
          <p:cNvSpPr txBox="1"/>
          <p:nvPr/>
        </p:nvSpPr>
        <p:spPr>
          <a:xfrm>
            <a:off x="8079261" y="47502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Y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3" name="肘形连接符 22">
            <a:extLst>
              <a:ext uri="{FF2B5EF4-FFF2-40B4-BE49-F238E27FC236}">
                <a16:creationId xmlns:a16="http://schemas.microsoft.com/office/drawing/2014/main" id="{6A60BAD3-374A-2C4F-BABD-9FFD7AFF40BA}"/>
              </a:ext>
            </a:extLst>
          </p:cNvPr>
          <p:cNvCxnSpPr/>
          <p:nvPr/>
        </p:nvCxnSpPr>
        <p:spPr>
          <a:xfrm rot="5400000" flipH="1" flipV="1">
            <a:off x="8349088" y="2318836"/>
            <a:ext cx="2816096" cy="1335819"/>
          </a:xfrm>
          <a:prstGeom prst="bentConnector3">
            <a:avLst>
              <a:gd name="adj1" fmla="val -8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E35F3DE-5995-5949-AC1D-40868325DA6D}"/>
              </a:ext>
            </a:extLst>
          </p:cNvPr>
          <p:cNvSpPr txBox="1"/>
          <p:nvPr/>
        </p:nvSpPr>
        <p:spPr>
          <a:xfrm>
            <a:off x="9530175" y="437302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菱形 29">
            <a:extLst>
              <a:ext uri="{FF2B5EF4-FFF2-40B4-BE49-F238E27FC236}">
                <a16:creationId xmlns:a16="http://schemas.microsoft.com/office/drawing/2014/main" id="{A0524B04-5ACF-F44C-8880-62DF19955B8E}"/>
              </a:ext>
            </a:extLst>
          </p:cNvPr>
          <p:cNvSpPr/>
          <p:nvPr/>
        </p:nvSpPr>
        <p:spPr>
          <a:xfrm>
            <a:off x="4980333" y="3146892"/>
            <a:ext cx="1844040" cy="692302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Term</a:t>
            </a:r>
            <a:r>
              <a:rPr kumimoji="1" lang="zh-CN" altLang="en-US" sz="1400" dirty="0">
                <a:solidFill>
                  <a:schemeClr val="bg1"/>
                </a:solidFill>
              </a:rPr>
              <a:t>比我大</a:t>
            </a:r>
            <a:r>
              <a:rPr kumimoji="1" lang="en-US" altLang="zh-CN" sz="1400" dirty="0">
                <a:solidFill>
                  <a:schemeClr val="bg1"/>
                </a:solidFill>
              </a:rPr>
              <a:t>?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0B7B672-9CB8-0446-A2D7-9076B32614CF}"/>
              </a:ext>
            </a:extLst>
          </p:cNvPr>
          <p:cNvSpPr/>
          <p:nvPr/>
        </p:nvSpPr>
        <p:spPr>
          <a:xfrm>
            <a:off x="5003214" y="4394793"/>
            <a:ext cx="1798277" cy="6816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bg1"/>
                </a:solidFill>
              </a:rPr>
              <a:t>更新</a:t>
            </a:r>
            <a:r>
              <a:rPr kumimoji="1" lang="en-US" altLang="zh-CN" sz="1600" dirty="0">
                <a:solidFill>
                  <a:schemeClr val="bg1"/>
                </a:solidFill>
              </a:rPr>
              <a:t>term,</a:t>
            </a:r>
            <a:r>
              <a:rPr kumimoji="1" lang="zh-CN" altLang="en-US" sz="1600" dirty="0">
                <a:solidFill>
                  <a:schemeClr val="bg1"/>
                </a:solidFill>
              </a:rPr>
              <a:t>重置投票</a:t>
            </a:r>
            <a:r>
              <a:rPr kumimoji="1" lang="en-US" altLang="zh-CN" sz="1600" dirty="0">
                <a:solidFill>
                  <a:schemeClr val="bg1"/>
                </a:solidFill>
              </a:rPr>
              <a:t>,</a:t>
            </a:r>
            <a:r>
              <a:rPr kumimoji="1" lang="zh-CN" altLang="en-US" sz="1600" dirty="0">
                <a:solidFill>
                  <a:schemeClr val="bg1"/>
                </a:solidFill>
              </a:rPr>
              <a:t>转为</a:t>
            </a:r>
            <a:r>
              <a:rPr kumimoji="1" lang="en-US" altLang="zh-CN" sz="1600" dirty="0">
                <a:solidFill>
                  <a:schemeClr val="bg1"/>
                </a:solidFill>
              </a:rPr>
              <a:t>Follower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B20D501C-24A8-AE42-88C2-AFD4F83332CA}"/>
              </a:ext>
            </a:extLst>
          </p:cNvPr>
          <p:cNvCxnSpPr>
            <a:cxnSpLocks/>
          </p:cNvCxnSpPr>
          <p:nvPr/>
        </p:nvCxnSpPr>
        <p:spPr>
          <a:xfrm>
            <a:off x="5902353" y="3857206"/>
            <a:ext cx="0" cy="537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094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阿里云彩虹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0B050"/>
      </a:accent2>
      <a:accent3>
        <a:srgbClr val="FFC000"/>
      </a:accent3>
      <a:accent4>
        <a:srgbClr val="FF6600"/>
      </a:accent4>
      <a:accent5>
        <a:srgbClr val="4472C4"/>
      </a:accent5>
      <a:accent6>
        <a:srgbClr val="7030A0"/>
      </a:accent6>
      <a:hlink>
        <a:srgbClr val="0563C1"/>
      </a:hlink>
      <a:folHlink>
        <a:srgbClr val="954F72"/>
      </a:folHlink>
    </a:clrScheme>
    <a:fontScheme name="微软雅黑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bg1"/>
          </a:solidFill>
        </a:ln>
      </a:spPr>
      <a:bodyPr rtlCol="0" anchor="ctr"/>
      <a:lstStyle>
        <a:defPPr algn="ctr">
          <a:defRPr kumimoji="1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unkserver层增量快照方案" id="{4EC2F58E-BA9A-0F44-A299-D68D05EFD298}" vid="{B85DBE9C-6CB4-BC47-B2E4-707EFF098081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</Template>
  <TotalTime>24006</TotalTime>
  <Words>1659</Words>
  <Application>Microsoft Macintosh PowerPoint</Application>
  <PresentationFormat>宽屏</PresentationFormat>
  <Paragraphs>260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宋体</vt:lpstr>
      <vt:lpstr>微软雅黑</vt:lpstr>
      <vt:lpstr>Arial</vt:lpstr>
      <vt:lpstr>Calibri</vt:lpstr>
      <vt:lpstr>Office 主题</vt:lpstr>
      <vt:lpstr>提纲</vt:lpstr>
      <vt:lpstr>内容简介</vt:lpstr>
      <vt:lpstr>分布式系统</vt:lpstr>
      <vt:lpstr>Raft简介</vt:lpstr>
      <vt:lpstr>Raft节点结构</vt:lpstr>
      <vt:lpstr>代码主要架构</vt:lpstr>
      <vt:lpstr>Step1：Leader选举(1)</vt:lpstr>
      <vt:lpstr>Step1：Leader选举(2)</vt:lpstr>
      <vt:lpstr>Step1：Leader选举(3)</vt:lpstr>
      <vt:lpstr>Leader选举Q&amp;A</vt:lpstr>
      <vt:lpstr>Step2：日志复制(0)</vt:lpstr>
      <vt:lpstr>Step2：日志复制(1)</vt:lpstr>
      <vt:lpstr>Step2：日志复制(2)</vt:lpstr>
      <vt:lpstr>日志复制Q&amp;A</vt:lpstr>
      <vt:lpstr>用raft实现强一致KV</vt:lpstr>
      <vt:lpstr>用raft实现强一致KV (1)</vt:lpstr>
      <vt:lpstr>用raft实现强一致KV (2)</vt:lpstr>
      <vt:lpstr>支持log snapshot</vt:lpstr>
      <vt:lpstr>参考文献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POLARFS CHUNKSERVER 增量快照</dc:title>
  <dc:creator>Microsoft Office User</dc:creator>
  <cp:lastModifiedBy>Microsoft Office User</cp:lastModifiedBy>
  <cp:revision>618</cp:revision>
  <dcterms:created xsi:type="dcterms:W3CDTF">2018-12-26T01:51:13Z</dcterms:created>
  <dcterms:modified xsi:type="dcterms:W3CDTF">2020-03-31T05:43:54Z</dcterms:modified>
</cp:coreProperties>
</file>