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2" r:id="rId11"/>
    <p:sldId id="261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1464" y="10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E7ABC-7587-426C-9EE6-74DDA7FCB379}" type="datetimeFigureOut">
              <a:rPr lang="hu-HU" smtClean="0"/>
              <a:t>2015.01.09.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12065-8C93-4D54-A2A9-177F9F0222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19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12065-8C93-4D54-A2A9-177F9F022262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93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12065-8C93-4D54-A2A9-177F9F02226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41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12065-8C93-4D54-A2A9-177F9F02226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82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A152-68D3-4BA8-8FFA-66340C3122D9}" type="datetime1">
              <a:rPr lang="hu-HU" smtClean="0"/>
              <a:t>2015.01.09.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84802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2950-2F29-4D69-89BA-86223D6791C6}" type="datetime1">
              <a:rPr lang="hu-HU" smtClean="0"/>
              <a:t>2015.01.09.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116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0993-F0BB-4379-A683-145DB6210725}" type="datetime1">
              <a:rPr lang="hu-HU" smtClean="0"/>
              <a:t>2015.01.09.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24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2CF-9788-4A3D-BF55-B15D03FD3AE6}" type="datetime1">
              <a:rPr lang="hu-HU" smtClean="0"/>
              <a:t>2015.01.09.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013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5BD0-996E-4C21-80B3-D4194B70CE01}" type="datetime1">
              <a:rPr lang="hu-HU" smtClean="0"/>
              <a:t>2015.01.09.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71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9BBD-3243-4C51-902A-FA89F52D9F04}" type="datetime1">
              <a:rPr lang="hu-HU" smtClean="0"/>
              <a:t>2015.01.09.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448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0DA-BA54-4089-AA08-CE2B3321C992}" type="datetime1">
              <a:rPr lang="hu-HU" smtClean="0"/>
              <a:t>2015.01.09.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49722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E33-CDF8-4457-BB25-19B14CF59DC3}" type="datetime1">
              <a:rPr lang="hu-HU" smtClean="0"/>
              <a:t>2015.01.09.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58984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76D7-D59D-4A09-B58E-2656492CACBF}" type="datetime1">
              <a:rPr lang="hu-HU" smtClean="0"/>
              <a:t>2015.01.09.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3286" y="787783"/>
            <a:ext cx="932920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300549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689-56D8-4602-B032-9158F40BD45B}" type="datetime1">
              <a:rPr lang="hu-HU" smtClean="0"/>
              <a:t>2015.01.09.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737158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31F-06F6-4774-A53E-07FEA6494F2D}" type="datetime1">
              <a:rPr lang="hu-HU" smtClean="0"/>
              <a:t>2015.01.09.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" y="787783"/>
            <a:ext cx="109614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61630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5DF-D7AE-46E3-B604-B960385ABE48}" type="datetime1">
              <a:rPr lang="hu-HU" smtClean="0"/>
              <a:t>2015.01.09.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" y="787783"/>
            <a:ext cx="109614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407774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12EA-F824-4E4B-B5DF-A1F6ECD7AF13}" type="datetime1">
              <a:rPr lang="hu-HU" smtClean="0"/>
              <a:t>2015.01.09.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47584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EC8A-BED7-4FEE-95B3-7BB90935411D}" type="datetime1">
              <a:rPr lang="hu-HU" smtClean="0"/>
              <a:t>2015.01.09.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48092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713-079A-41B3-98EA-863F8FD87E62}" type="datetime1">
              <a:rPr lang="hu-HU" smtClean="0"/>
              <a:t>2015.01.09.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962633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35A1-E415-41FA-B7E8-59BA339CD23D}" type="datetime1">
              <a:rPr lang="hu-HU" smtClean="0"/>
              <a:t>2015.01.09.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34900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34E6-6348-4767-BF30-0600B1D85CC0}" type="datetime1">
              <a:rPr lang="hu-HU" smtClean="0"/>
              <a:t>2015.01.09.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40" y="787783"/>
            <a:ext cx="1080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270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ransition spd="slow">
    <p:cover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sz="4800" dirty="0"/>
              <a:t>Szoftver követelmények feltárását, analizálását és </a:t>
            </a:r>
            <a:r>
              <a:rPr lang="hu-HU" sz="4800" dirty="0" smtClean="0"/>
              <a:t>modellezést </a:t>
            </a:r>
            <a:r>
              <a:rPr lang="hu-HU" sz="4800" dirty="0"/>
              <a:t>támogató intelligens eszköz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Lovas István</a:t>
            </a:r>
          </a:p>
          <a:p>
            <a:r>
              <a:rPr lang="hu-HU" dirty="0" smtClean="0"/>
              <a:t>Konzulens: Dr. </a:t>
            </a:r>
            <a:r>
              <a:rPr lang="hu-HU" dirty="0" err="1" smtClean="0"/>
              <a:t>Tick</a:t>
            </a:r>
            <a:r>
              <a:rPr lang="hu-HU" dirty="0" smtClean="0"/>
              <a:t> József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255373" y="4529541"/>
            <a:ext cx="752939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1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183131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Technológiák és kollaboráció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Java</a:t>
            </a:r>
            <a:r>
              <a:rPr lang="hu-HU" dirty="0"/>
              <a:t> szolgáltatás</a:t>
            </a:r>
          </a:p>
          <a:p>
            <a:pPr lvl="1"/>
            <a:r>
              <a:rPr lang="hu-HU" dirty="0" smtClean="0"/>
              <a:t>Szövegbányászati keretrendszerek </a:t>
            </a:r>
            <a:r>
              <a:rPr lang="hu-HU" b="1" dirty="0" smtClean="0"/>
              <a:t>megszorítása</a:t>
            </a:r>
            <a:endParaRPr lang="hu-HU" b="1" dirty="0"/>
          </a:p>
          <a:p>
            <a:r>
              <a:rPr lang="hu-HU" dirty="0" err="1"/>
              <a:t>Asp.NET</a:t>
            </a:r>
            <a:endParaRPr lang="hu-HU" dirty="0"/>
          </a:p>
          <a:p>
            <a:pPr lvl="1"/>
            <a:r>
              <a:rPr lang="hu-HU" dirty="0"/>
              <a:t>Az szerver oldal és adatszolgáltatás</a:t>
            </a:r>
          </a:p>
          <a:p>
            <a:pPr lvl="1"/>
            <a:r>
              <a:rPr lang="hu-HU" dirty="0"/>
              <a:t>REST </a:t>
            </a:r>
            <a:r>
              <a:rPr lang="hu-HU" dirty="0" err="1"/>
              <a:t>Api</a:t>
            </a:r>
            <a:r>
              <a:rPr lang="hu-HU" dirty="0"/>
              <a:t> – </a:t>
            </a:r>
            <a:r>
              <a:rPr lang="hu-HU" b="1" dirty="0" err="1"/>
              <a:t>WebApi</a:t>
            </a:r>
            <a:r>
              <a:rPr lang="hu-HU" dirty="0"/>
              <a:t> – </a:t>
            </a:r>
            <a:r>
              <a:rPr lang="hu-HU" b="1" dirty="0" err="1"/>
              <a:t>oData</a:t>
            </a:r>
            <a:endParaRPr lang="hu-HU" b="1" dirty="0"/>
          </a:p>
          <a:p>
            <a:r>
              <a:rPr lang="hu-HU" dirty="0"/>
              <a:t>Kliens oldal</a:t>
            </a:r>
          </a:p>
          <a:p>
            <a:pPr lvl="1"/>
            <a:r>
              <a:rPr lang="hu-HU" b="1" dirty="0" err="1"/>
              <a:t>TypeScript</a:t>
            </a:r>
            <a:r>
              <a:rPr lang="hu-HU" dirty="0"/>
              <a:t>, </a:t>
            </a:r>
            <a:r>
              <a:rPr lang="hu-HU" dirty="0" err="1"/>
              <a:t>AngularJS</a:t>
            </a:r>
            <a:r>
              <a:rPr lang="hu-HU" dirty="0"/>
              <a:t>, </a:t>
            </a:r>
            <a:r>
              <a:rPr lang="hu-HU" dirty="0" err="1"/>
              <a:t>Bootstrap</a:t>
            </a:r>
            <a:r>
              <a:rPr lang="hu-HU" dirty="0"/>
              <a:t>/Metro UI, </a:t>
            </a:r>
            <a:r>
              <a:rPr lang="hu-HU" b="1" dirty="0"/>
              <a:t>SVG</a:t>
            </a:r>
          </a:p>
          <a:p>
            <a:r>
              <a:rPr lang="hu-HU" dirty="0"/>
              <a:t>Valós idejű kommunikáció és kollaboráció</a:t>
            </a:r>
          </a:p>
          <a:p>
            <a:pPr lvl="1"/>
            <a:r>
              <a:rPr lang="hu-HU" dirty="0" err="1"/>
              <a:t>Websockets</a:t>
            </a:r>
            <a:r>
              <a:rPr lang="hu-HU" dirty="0"/>
              <a:t> </a:t>
            </a:r>
            <a:r>
              <a:rPr lang="hu-HU" dirty="0" smtClean="0"/>
              <a:t>–&gt; </a:t>
            </a:r>
            <a:r>
              <a:rPr lang="hu-HU" b="1" dirty="0" err="1"/>
              <a:t>SignalR</a:t>
            </a:r>
            <a:r>
              <a:rPr lang="hu-HU" b="1" dirty="0"/>
              <a:t> </a:t>
            </a:r>
            <a:r>
              <a:rPr lang="hu-HU" dirty="0"/>
              <a:t>– </a:t>
            </a:r>
            <a:r>
              <a:rPr lang="hu-HU" b="1" dirty="0" err="1"/>
              <a:t>TogetherJS</a:t>
            </a:r>
            <a:endParaRPr lang="hu-HU" b="1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10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839911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Köszönöm a megtisztelő figyelmet!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85094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Főbb célok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Egy eszköz, mely támogatja </a:t>
            </a:r>
            <a:r>
              <a:rPr lang="hu-HU" dirty="0"/>
              <a:t>a </a:t>
            </a:r>
            <a:r>
              <a:rPr lang="hu-HU" dirty="0" smtClean="0"/>
              <a:t>követelmények</a:t>
            </a:r>
          </a:p>
          <a:p>
            <a:pPr lvl="1"/>
            <a:r>
              <a:rPr lang="hu-HU" b="1" dirty="0" smtClean="0"/>
              <a:t>Feltárását</a:t>
            </a:r>
            <a:r>
              <a:rPr lang="hu-HU" dirty="0"/>
              <a:t>, megírását, </a:t>
            </a:r>
            <a:r>
              <a:rPr lang="hu-HU" b="1" dirty="0"/>
              <a:t>analízisét</a:t>
            </a:r>
            <a:r>
              <a:rPr lang="hu-HU" dirty="0"/>
              <a:t>, </a:t>
            </a:r>
            <a:r>
              <a:rPr lang="hu-HU" b="1" dirty="0"/>
              <a:t>modellezését</a:t>
            </a:r>
            <a:r>
              <a:rPr lang="hu-HU" dirty="0"/>
              <a:t> és bizonyos szintű </a:t>
            </a:r>
            <a:r>
              <a:rPr lang="hu-HU" b="1" dirty="0"/>
              <a:t>követését</a:t>
            </a:r>
            <a:r>
              <a:rPr lang="hu-HU" dirty="0"/>
              <a:t>.</a:t>
            </a:r>
          </a:p>
          <a:p>
            <a:r>
              <a:rPr lang="hu-HU" dirty="0" smtClean="0"/>
              <a:t>Egy </a:t>
            </a:r>
            <a:r>
              <a:rPr lang="hu-HU" dirty="0"/>
              <a:t>eszköz, melyet szívesen használnak és hozzáférhető</a:t>
            </a:r>
          </a:p>
          <a:p>
            <a:pPr lvl="1"/>
            <a:r>
              <a:rPr lang="hu-HU" dirty="0" smtClean="0"/>
              <a:t>Könnyen </a:t>
            </a:r>
            <a:r>
              <a:rPr lang="hu-HU" b="1" dirty="0"/>
              <a:t>kezelhető</a:t>
            </a:r>
          </a:p>
          <a:p>
            <a:pPr lvl="1"/>
            <a:r>
              <a:rPr lang="hu-HU" b="1" dirty="0" smtClean="0"/>
              <a:t>Web</a:t>
            </a:r>
            <a:r>
              <a:rPr lang="hu-HU" dirty="0" smtClean="0"/>
              <a:t> alapú</a:t>
            </a:r>
            <a:endParaRPr lang="hu-HU" dirty="0"/>
          </a:p>
          <a:p>
            <a:r>
              <a:rPr lang="hu-HU" dirty="0" smtClean="0"/>
              <a:t>Egy </a:t>
            </a:r>
            <a:r>
              <a:rPr lang="hu-HU" dirty="0"/>
              <a:t>eszköz, mely támogatja a </a:t>
            </a:r>
            <a:r>
              <a:rPr lang="hu-HU" b="1" dirty="0"/>
              <a:t>kollaborációt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eszköz összes felhasználója a modellezni kívánt rendszer aktuális állapotát lássa.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748456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Követelményekkel kapcsolatos feladatok – Feltárás, megírás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Feltárás:</a:t>
            </a:r>
          </a:p>
          <a:p>
            <a:pPr lvl="1"/>
            <a:r>
              <a:rPr lang="hu-HU" dirty="0" smtClean="0"/>
              <a:t>A </a:t>
            </a:r>
            <a:r>
              <a:rPr lang="hu-HU" dirty="0"/>
              <a:t>megrendelőnek kiküldhető </a:t>
            </a:r>
            <a:r>
              <a:rPr lang="hu-HU" b="1" dirty="0" smtClean="0"/>
              <a:t>űrlapok</a:t>
            </a:r>
            <a:r>
              <a:rPr lang="hu-HU" dirty="0" smtClean="0"/>
              <a:t>, a felhasználói vélemények </a:t>
            </a:r>
            <a:r>
              <a:rPr lang="hu-HU" dirty="0" smtClean="0"/>
              <a:t>összegyűjtése (interjú)</a:t>
            </a:r>
            <a:endParaRPr lang="hu-HU" dirty="0"/>
          </a:p>
          <a:p>
            <a:r>
              <a:rPr lang="hu-HU" dirty="0" smtClean="0"/>
              <a:t>Szöveg megírása:</a:t>
            </a:r>
          </a:p>
          <a:p>
            <a:pPr lvl="1"/>
            <a:r>
              <a:rPr lang="hu-HU" dirty="0" smtClean="0"/>
              <a:t>Szöveges </a:t>
            </a:r>
            <a:r>
              <a:rPr lang="hu-HU" dirty="0"/>
              <a:t>követelmény </a:t>
            </a:r>
            <a:r>
              <a:rPr lang="hu-HU" dirty="0" smtClean="0"/>
              <a:t>sablonok</a:t>
            </a:r>
            <a:endParaRPr lang="hu-HU" dirty="0"/>
          </a:p>
          <a:p>
            <a:pPr lvl="2"/>
            <a:r>
              <a:rPr lang="hu-HU" dirty="0"/>
              <a:t>Hagyományos felhasználói és rendszerkövetelmény sablon</a:t>
            </a:r>
          </a:p>
          <a:p>
            <a:pPr lvl="2"/>
            <a:r>
              <a:rPr lang="hu-HU" dirty="0"/>
              <a:t>Használati eset (szcenárió)</a:t>
            </a:r>
          </a:p>
          <a:p>
            <a:pPr lvl="2"/>
            <a:r>
              <a:rPr lang="hu-HU" dirty="0" err="1"/>
              <a:t>User</a:t>
            </a:r>
            <a:r>
              <a:rPr lang="hu-HU" dirty="0"/>
              <a:t> Story</a:t>
            </a:r>
          </a:p>
          <a:p>
            <a:pPr lvl="2"/>
            <a:r>
              <a:rPr lang="hu-HU" dirty="0"/>
              <a:t>Gherkin nyelv</a:t>
            </a:r>
          </a:p>
          <a:p>
            <a:pPr lvl="1"/>
            <a:r>
              <a:rPr lang="hu-HU" dirty="0" smtClean="0"/>
              <a:t>Szókiegészítés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348000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Követelményekkel kapcsolatos feladatok – Analízis, Követés, Szótár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hu-HU" dirty="0" smtClean="0"/>
          </a:p>
          <a:p>
            <a:r>
              <a:rPr lang="hu-HU" dirty="0"/>
              <a:t>Analízis</a:t>
            </a:r>
          </a:p>
          <a:p>
            <a:pPr lvl="1"/>
            <a:r>
              <a:rPr lang="hu-HU" dirty="0"/>
              <a:t>Követelmények </a:t>
            </a:r>
            <a:r>
              <a:rPr lang="hu-HU" b="1" dirty="0" smtClean="0"/>
              <a:t>priorizálása </a:t>
            </a:r>
            <a:r>
              <a:rPr lang="hu-HU" dirty="0" smtClean="0"/>
              <a:t>és</a:t>
            </a:r>
            <a:r>
              <a:rPr lang="hu-HU" b="1" dirty="0" smtClean="0"/>
              <a:t> csoportosítása</a:t>
            </a:r>
            <a:endParaRPr lang="hu-HU" b="1" dirty="0"/>
          </a:p>
          <a:p>
            <a:pPr lvl="1"/>
            <a:r>
              <a:rPr lang="hu-HU" dirty="0" err="1"/>
              <a:t>Abbot</a:t>
            </a:r>
            <a:r>
              <a:rPr lang="hu-HU" dirty="0"/>
              <a:t> – </a:t>
            </a:r>
            <a:r>
              <a:rPr lang="hu-HU" b="1" dirty="0" err="1"/>
              <a:t>Textual</a:t>
            </a:r>
            <a:r>
              <a:rPr lang="hu-HU" b="1" dirty="0"/>
              <a:t> </a:t>
            </a:r>
            <a:r>
              <a:rPr lang="hu-HU" b="1" dirty="0" smtClean="0"/>
              <a:t>Analysis</a:t>
            </a:r>
          </a:p>
          <a:p>
            <a:pPr lvl="2"/>
            <a:r>
              <a:rPr lang="hu-HU" dirty="0" smtClean="0"/>
              <a:t>Főbb osztályok, aktorok beazonosítása a specifikációs szöveg alapján</a:t>
            </a:r>
            <a:endParaRPr lang="hu-HU" dirty="0"/>
          </a:p>
          <a:p>
            <a:r>
              <a:rPr lang="hu-HU" dirty="0"/>
              <a:t>Követés</a:t>
            </a:r>
          </a:p>
          <a:p>
            <a:pPr lvl="1"/>
            <a:r>
              <a:rPr lang="hu-HU" b="1" dirty="0"/>
              <a:t>Kapcsolatok</a:t>
            </a:r>
            <a:r>
              <a:rPr lang="hu-HU" dirty="0"/>
              <a:t> a követelmény és modell elemek </a:t>
            </a:r>
            <a:r>
              <a:rPr lang="hu-HU" dirty="0" smtClean="0"/>
              <a:t>között, így </a:t>
            </a:r>
            <a:r>
              <a:rPr lang="hu-HU" dirty="0"/>
              <a:t>a </a:t>
            </a:r>
            <a:r>
              <a:rPr lang="hu-HU" b="1" dirty="0"/>
              <a:t>változás kihatása jelezhető</a:t>
            </a:r>
          </a:p>
          <a:p>
            <a:r>
              <a:rPr lang="hu-HU" dirty="0"/>
              <a:t>Projekt szótár karban </a:t>
            </a:r>
            <a:r>
              <a:rPr lang="hu-HU" dirty="0" smtClean="0"/>
              <a:t>tartása</a:t>
            </a:r>
          </a:p>
          <a:p>
            <a:pPr lvl="1"/>
            <a:r>
              <a:rPr lang="hu-HU" dirty="0" smtClean="0"/>
              <a:t>Teamen belüli kommunikációt megsegítő eszköz</a:t>
            </a:r>
            <a:endParaRPr lang="hu-HU" dirty="0"/>
          </a:p>
          <a:p>
            <a:pPr lvl="1"/>
            <a:r>
              <a:rPr lang="hu-HU" dirty="0"/>
              <a:t>Új szavak felvételének elősegítése</a:t>
            </a:r>
          </a:p>
          <a:p>
            <a:pPr lvl="1"/>
            <a:r>
              <a:rPr lang="hu-HU" dirty="0"/>
              <a:t>Az itt szereplő szavak felajánlása </a:t>
            </a:r>
            <a:r>
              <a:rPr lang="hu-HU" dirty="0" smtClean="0"/>
              <a:t>szókiegészítésnél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65673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Követelmény-modellezés UML segítségével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/>
              <a:t>Támogatni kívánt diagramtípusok</a:t>
            </a:r>
          </a:p>
          <a:p>
            <a:pPr lvl="1"/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diagram</a:t>
            </a:r>
          </a:p>
          <a:p>
            <a:pPr lvl="1"/>
            <a:r>
              <a:rPr lang="hu-HU" dirty="0"/>
              <a:t>Magas absztrakciós elemzési </a:t>
            </a:r>
            <a:r>
              <a:rPr lang="hu-HU" dirty="0" smtClean="0"/>
              <a:t>osztálydiagram</a:t>
            </a:r>
          </a:p>
          <a:p>
            <a:pPr lvl="2"/>
            <a:r>
              <a:rPr lang="hu-HU" dirty="0" err="1" smtClean="0"/>
              <a:t>Entity</a:t>
            </a:r>
            <a:r>
              <a:rPr lang="hu-HU" dirty="0" smtClean="0"/>
              <a:t>, </a:t>
            </a:r>
            <a:r>
              <a:rPr lang="hu-HU" dirty="0" err="1" smtClean="0"/>
              <a:t>Controller</a:t>
            </a:r>
            <a:r>
              <a:rPr lang="hu-HU" dirty="0" smtClean="0"/>
              <a:t>, </a:t>
            </a:r>
            <a:r>
              <a:rPr lang="hu-HU" dirty="0" err="1" smtClean="0"/>
              <a:t>Boundary</a:t>
            </a:r>
            <a:endParaRPr lang="hu-HU" dirty="0"/>
          </a:p>
          <a:p>
            <a:pPr lvl="1"/>
            <a:r>
              <a:rPr lang="hu-HU" dirty="0"/>
              <a:t>Szekvencia diagram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5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30274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Felhasználandó szövegbányászati megfontolások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hu-HU" dirty="0" smtClean="0"/>
          </a:p>
          <a:p>
            <a:r>
              <a:rPr lang="hu-HU" dirty="0"/>
              <a:t>Szövegbányászati lépések</a:t>
            </a:r>
          </a:p>
          <a:p>
            <a:pPr lvl="1"/>
            <a:r>
              <a:rPr lang="hu-HU" dirty="0"/>
              <a:t>Szófaji elemzés (Part Of </a:t>
            </a:r>
            <a:r>
              <a:rPr lang="hu-HU" dirty="0" err="1"/>
              <a:t>Speech</a:t>
            </a:r>
            <a:r>
              <a:rPr lang="hu-HU" dirty="0"/>
              <a:t> </a:t>
            </a:r>
            <a:r>
              <a:rPr lang="hu-HU" dirty="0" err="1"/>
              <a:t>Tagging</a:t>
            </a:r>
            <a:r>
              <a:rPr lang="hu-HU" dirty="0"/>
              <a:t>)</a:t>
            </a:r>
          </a:p>
          <a:p>
            <a:pPr lvl="1"/>
            <a:r>
              <a:rPr lang="hu-HU" dirty="0" err="1" smtClean="0"/>
              <a:t>Tf-idf</a:t>
            </a:r>
            <a:r>
              <a:rPr lang="hu-HU" dirty="0" smtClean="0"/>
              <a:t> súlyozás</a:t>
            </a:r>
          </a:p>
          <a:p>
            <a:pPr lvl="2"/>
            <a:r>
              <a:rPr lang="hu-HU" dirty="0" err="1" smtClean="0"/>
              <a:t>term</a:t>
            </a:r>
            <a:r>
              <a:rPr lang="hu-HU" dirty="0" smtClean="0"/>
              <a:t> </a:t>
            </a:r>
            <a:r>
              <a:rPr lang="hu-HU" dirty="0" err="1" smtClean="0"/>
              <a:t>frequency</a:t>
            </a:r>
            <a:r>
              <a:rPr lang="hu-HU" dirty="0" smtClean="0"/>
              <a:t>–</a:t>
            </a:r>
            <a:r>
              <a:rPr lang="hu-HU" dirty="0" err="1" smtClean="0"/>
              <a:t>inverse</a:t>
            </a:r>
            <a:r>
              <a:rPr lang="hu-HU" dirty="0" smtClean="0"/>
              <a:t> </a:t>
            </a:r>
            <a:r>
              <a:rPr lang="hu-HU" dirty="0" err="1" smtClean="0"/>
              <a:t>document</a:t>
            </a:r>
            <a:r>
              <a:rPr lang="hu-HU" dirty="0" smtClean="0"/>
              <a:t> </a:t>
            </a:r>
            <a:r>
              <a:rPr lang="hu-HU" dirty="0" err="1" smtClean="0"/>
              <a:t>frequency</a:t>
            </a:r>
            <a:endParaRPr lang="hu-HU" dirty="0" smtClean="0"/>
          </a:p>
          <a:p>
            <a:pPr lvl="2"/>
            <a:r>
              <a:rPr lang="hu-HU" dirty="0" smtClean="0"/>
              <a:t>Az adott dokumentum szempontjából fontosabb szavak felértékelése.</a:t>
            </a:r>
          </a:p>
          <a:p>
            <a:pPr lvl="1"/>
            <a:r>
              <a:rPr lang="hu-HU" dirty="0" smtClean="0"/>
              <a:t>Szótövezés (nem </a:t>
            </a:r>
            <a:r>
              <a:rPr lang="hu-HU" dirty="0" smtClean="0"/>
              <a:t>lemmatizálás, </a:t>
            </a:r>
            <a:r>
              <a:rPr lang="hu-HU" dirty="0" smtClean="0"/>
              <a:t>azaz nem szótári alak előállítása a cél)</a:t>
            </a:r>
          </a:p>
          <a:p>
            <a:r>
              <a:rPr lang="hu-HU" dirty="0" smtClean="0"/>
              <a:t>Szövegbányászati </a:t>
            </a:r>
            <a:r>
              <a:rPr lang="hu-HU" dirty="0"/>
              <a:t>keretrendszerek</a:t>
            </a:r>
          </a:p>
          <a:p>
            <a:pPr lvl="1"/>
            <a:r>
              <a:rPr lang="hu-HU" dirty="0"/>
              <a:t>Stanford </a:t>
            </a:r>
            <a:r>
              <a:rPr lang="hu-HU" dirty="0" smtClean="0"/>
              <a:t>NLP </a:t>
            </a:r>
            <a:endParaRPr lang="hu-HU" dirty="0"/>
          </a:p>
          <a:p>
            <a:pPr lvl="1"/>
            <a:r>
              <a:rPr lang="hu-HU" dirty="0" err="1"/>
              <a:t>Magyarlanc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62814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Intelligens kiemelés – </a:t>
            </a:r>
            <a:r>
              <a:rPr lang="hu-HU" dirty="0" err="1"/>
              <a:t>Abbot</a:t>
            </a:r>
            <a:r>
              <a:rPr lang="hu-HU" dirty="0"/>
              <a:t> </a:t>
            </a:r>
            <a:r>
              <a:rPr lang="hu-HU" dirty="0" err="1"/>
              <a:t>Textual</a:t>
            </a:r>
            <a:r>
              <a:rPr lang="hu-HU" dirty="0"/>
              <a:t> Analysis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Feladat</a:t>
            </a:r>
          </a:p>
          <a:p>
            <a:pPr lvl="1"/>
            <a:r>
              <a:rPr lang="hu-HU" dirty="0" smtClean="0"/>
              <a:t>A specifikációs szöveg </a:t>
            </a:r>
            <a:r>
              <a:rPr lang="hu-HU" b="1" dirty="0" smtClean="0"/>
              <a:t>nyelvtani elemzése </a:t>
            </a:r>
            <a:r>
              <a:rPr lang="hu-HU" dirty="0" smtClean="0"/>
              <a:t>alapján </a:t>
            </a:r>
            <a:r>
              <a:rPr lang="hu-HU" dirty="0"/>
              <a:t>meghatározni </a:t>
            </a:r>
            <a:r>
              <a:rPr lang="hu-HU" dirty="0" smtClean="0"/>
              <a:t>a </a:t>
            </a:r>
            <a:r>
              <a:rPr lang="hu-HU" b="1" dirty="0" smtClean="0"/>
              <a:t>szereplőket</a:t>
            </a:r>
            <a:r>
              <a:rPr lang="hu-HU" dirty="0" smtClean="0"/>
              <a:t>, </a:t>
            </a:r>
            <a:r>
              <a:rPr lang="hu-HU" b="1" dirty="0" smtClean="0"/>
              <a:t>entitásokat</a:t>
            </a:r>
            <a:r>
              <a:rPr lang="hu-HU" dirty="0" smtClean="0"/>
              <a:t> és </a:t>
            </a:r>
            <a:r>
              <a:rPr lang="hu-HU" b="1" dirty="0" smtClean="0"/>
              <a:t>osztályokat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 smtClean="0"/>
              <a:t>Megvalósítás</a:t>
            </a:r>
          </a:p>
          <a:p>
            <a:pPr lvl="1"/>
            <a:r>
              <a:rPr lang="hu-HU" dirty="0"/>
              <a:t>Nyelvtani </a:t>
            </a:r>
            <a:r>
              <a:rPr lang="hu-HU" dirty="0" smtClean="0"/>
              <a:t>besorolás (POS)</a:t>
            </a:r>
          </a:p>
          <a:p>
            <a:pPr lvl="1"/>
            <a:r>
              <a:rPr lang="hu-HU" dirty="0" smtClean="0"/>
              <a:t>A </a:t>
            </a:r>
            <a:r>
              <a:rPr lang="hu-HU" dirty="0"/>
              <a:t>project szótárak szavainak </a:t>
            </a:r>
            <a:r>
              <a:rPr lang="hu-HU" dirty="0" smtClean="0"/>
              <a:t>használata.</a:t>
            </a:r>
            <a:endParaRPr lang="hu-HU" dirty="0"/>
          </a:p>
          <a:p>
            <a:pPr lvl="1"/>
            <a:r>
              <a:rPr lang="hu-HU" dirty="0" smtClean="0"/>
              <a:t>A legfontosabbnak vélt szavak súlyozása, lényegtelenek elhagyása (</a:t>
            </a:r>
            <a:r>
              <a:rPr lang="hu-HU" dirty="0" err="1" smtClean="0"/>
              <a:t>Tf-idf</a:t>
            </a:r>
            <a:r>
              <a:rPr lang="hu-HU" dirty="0" smtClean="0"/>
              <a:t>)</a:t>
            </a:r>
          </a:p>
          <a:p>
            <a:r>
              <a:rPr lang="hu-HU" dirty="0" smtClean="0"/>
              <a:t>Természetesen </a:t>
            </a:r>
            <a:r>
              <a:rPr lang="hu-HU" dirty="0"/>
              <a:t>az eszköz csak javaslatokat tesz, a felhasználó felülbírálhatja azokat.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15283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Szókiegészítés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Szavak </a:t>
            </a:r>
            <a:r>
              <a:rPr lang="hu-HU" b="1" dirty="0"/>
              <a:t>begyűjtése</a:t>
            </a:r>
          </a:p>
          <a:p>
            <a:pPr lvl="1"/>
            <a:r>
              <a:rPr lang="hu-HU" dirty="0"/>
              <a:t>Project szótárból szerzett szavak</a:t>
            </a:r>
          </a:p>
          <a:p>
            <a:pPr lvl="1"/>
            <a:r>
              <a:rPr lang="hu-HU" dirty="0"/>
              <a:t>Az éppen megnyitott és az eddigi projectek szavai</a:t>
            </a:r>
          </a:p>
          <a:p>
            <a:r>
              <a:rPr lang="hu-HU" b="1" dirty="0"/>
              <a:t>Súlyozás</a:t>
            </a:r>
            <a:r>
              <a:rPr lang="hu-HU" dirty="0"/>
              <a:t> szerint</a:t>
            </a:r>
          </a:p>
          <a:p>
            <a:pPr lvl="1"/>
            <a:r>
              <a:rPr lang="hu-HU" dirty="0"/>
              <a:t>Leggyakrabban előforduló, és az adott blokkban előfordult szavak súlyozása</a:t>
            </a:r>
            <a:r>
              <a:rPr lang="hu-HU" dirty="0" smtClean="0"/>
              <a:t>.</a:t>
            </a:r>
          </a:p>
          <a:p>
            <a:r>
              <a:rPr lang="hu-HU" b="1" dirty="0" smtClean="0"/>
              <a:t>Szavak szintekre bontása</a:t>
            </a:r>
          </a:p>
          <a:p>
            <a:pPr lvl="1"/>
            <a:r>
              <a:rPr lang="hu-HU" dirty="0" smtClean="0"/>
              <a:t>Szótő, Leghosszabb közös résszó, Konkrét szóalak (toldalékolt szó)</a:t>
            </a:r>
            <a:endParaRPr lang="hu-HU" dirty="0"/>
          </a:p>
          <a:p>
            <a:r>
              <a:rPr lang="hu-HU" dirty="0" smtClean="0"/>
              <a:t>Sablonokban </a:t>
            </a:r>
            <a:r>
              <a:rPr lang="hu-HU" b="1" dirty="0"/>
              <a:t>kontextus </a:t>
            </a:r>
            <a:r>
              <a:rPr lang="hu-HU" b="1" dirty="0" smtClean="0"/>
              <a:t>függő szóajánlás</a:t>
            </a:r>
            <a:endParaRPr lang="hu-HU" b="1" dirty="0"/>
          </a:p>
          <a:p>
            <a:pPr lvl="1"/>
            <a:r>
              <a:rPr lang="hu-HU" dirty="0"/>
              <a:t>Például </a:t>
            </a:r>
            <a:r>
              <a:rPr lang="hu-HU" dirty="0" err="1"/>
              <a:t>User</a:t>
            </a:r>
            <a:r>
              <a:rPr lang="hu-HU" dirty="0"/>
              <a:t> Story: </a:t>
            </a:r>
            <a:r>
              <a:rPr lang="hu-HU" dirty="0" err="1"/>
              <a:t>As</a:t>
            </a:r>
            <a:r>
              <a:rPr lang="hu-HU" dirty="0"/>
              <a:t> a [</a:t>
            </a:r>
            <a:r>
              <a:rPr lang="hu-HU" dirty="0" err="1"/>
              <a:t>User</a:t>
            </a:r>
            <a:r>
              <a:rPr lang="hu-HU" dirty="0" smtClean="0"/>
              <a:t>]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53176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Kezelőfelület kialakítása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hu-HU" dirty="0" smtClean="0"/>
          </a:p>
          <a:p>
            <a:pPr lvl="0"/>
            <a:r>
              <a:rPr lang="hu-HU" b="1" dirty="0" err="1"/>
              <a:t>Reszponzív</a:t>
            </a:r>
            <a:r>
              <a:rPr lang="hu-HU" dirty="0"/>
              <a:t> dizájn – több kijelző méret/felbontás támogatása</a:t>
            </a:r>
          </a:p>
          <a:p>
            <a:pPr lvl="0"/>
            <a:r>
              <a:rPr lang="hu-HU" dirty="0" err="1" smtClean="0"/>
              <a:t>Ms</a:t>
            </a:r>
            <a:r>
              <a:rPr lang="hu-HU" dirty="0" smtClean="0"/>
              <a:t> </a:t>
            </a:r>
            <a:r>
              <a:rPr lang="hu-HU" dirty="0"/>
              <a:t>Office Szalag (</a:t>
            </a:r>
            <a:r>
              <a:rPr lang="hu-HU" dirty="0" err="1"/>
              <a:t>Ribbon</a:t>
            </a:r>
            <a:r>
              <a:rPr lang="hu-HU" dirty="0"/>
              <a:t>) menü elvei</a:t>
            </a:r>
          </a:p>
          <a:p>
            <a:pPr lvl="0"/>
            <a:r>
              <a:rPr lang="hu-HU" dirty="0"/>
              <a:t>Kontextus függő </a:t>
            </a:r>
            <a:r>
              <a:rPr lang="hu-HU" dirty="0" smtClean="0"/>
              <a:t>paletta </a:t>
            </a:r>
            <a:r>
              <a:rPr lang="hu-HU" dirty="0"/>
              <a:t>és eszköztárak</a:t>
            </a:r>
          </a:p>
          <a:p>
            <a:r>
              <a:rPr lang="hu-HU" dirty="0"/>
              <a:t>Kontextus függő, az éppen kijelölt elem mellett megjelenő </a:t>
            </a:r>
            <a:r>
              <a:rPr lang="hu-HU" dirty="0" smtClean="0"/>
              <a:t>vezérlők</a:t>
            </a:r>
          </a:p>
          <a:p>
            <a:r>
              <a:rPr lang="hu-HU" dirty="0"/>
              <a:t>Diagramelem felvételekor keresés a modell elemek között</a:t>
            </a:r>
          </a:p>
          <a:p>
            <a:pPr lvl="1"/>
            <a:r>
              <a:rPr lang="hu-HU" dirty="0"/>
              <a:t>Ha már van ilyen, annak felajánlása, ellenben új modellelem </a:t>
            </a:r>
            <a:r>
              <a:rPr lang="hu-HU" dirty="0" smtClean="0"/>
              <a:t>felvétele</a:t>
            </a:r>
          </a:p>
          <a:p>
            <a:r>
              <a:rPr lang="hu-HU" dirty="0" smtClean="0"/>
              <a:t>Követelmény és Modell elemek </a:t>
            </a:r>
            <a:r>
              <a:rPr lang="hu-HU" b="1" dirty="0" smtClean="0"/>
              <a:t>kapcsolatain alapuló navigáció</a:t>
            </a:r>
            <a:endParaRPr lang="hu-HU" b="1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316396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762</TotalTime>
  <Words>466</Words>
  <Application>Microsoft Office PowerPoint</Application>
  <PresentationFormat>Diavetítés a képernyőre (4:3 oldalarány)</PresentationFormat>
  <Paragraphs>103</Paragraphs>
  <Slides>11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Szálak</vt:lpstr>
      <vt:lpstr>Szoftver követelmények feltárását, analizálását és modellezést támogató intelligens eszköz</vt:lpstr>
      <vt:lpstr>Főbb célok</vt:lpstr>
      <vt:lpstr>Követelményekkel kapcsolatos feladatok – Feltárás, megírás</vt:lpstr>
      <vt:lpstr>Követelményekkel kapcsolatos feladatok – Analízis, Követés, Szótár</vt:lpstr>
      <vt:lpstr>Követelmény-modellezés UML segítségével</vt:lpstr>
      <vt:lpstr>Felhasználandó szövegbányászati megfontolások</vt:lpstr>
      <vt:lpstr>Intelligens kiemelés – Abbot Textual Analysis</vt:lpstr>
      <vt:lpstr>Szókiegészítés</vt:lpstr>
      <vt:lpstr>Kezelőfelület kialakítása</vt:lpstr>
      <vt:lpstr>Technológiák és kollaboráció</vt:lpstr>
      <vt:lpstr>Köszönöm a megtisztelő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lovi88</dc:creator>
  <cp:lastModifiedBy>Lovas István</cp:lastModifiedBy>
  <cp:revision>45</cp:revision>
  <dcterms:created xsi:type="dcterms:W3CDTF">2014-11-16T19:52:42Z</dcterms:created>
  <dcterms:modified xsi:type="dcterms:W3CDTF">2015-01-09T00:10:01Z</dcterms:modified>
</cp:coreProperties>
</file>