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8"/>
  </p:notesMasterIdLst>
  <p:handoutMasterIdLst>
    <p:handoutMasterId r:id="rId59"/>
  </p:handoutMasterIdLst>
  <p:sldIdLst>
    <p:sldId id="829" r:id="rId2"/>
    <p:sldId id="942" r:id="rId3"/>
    <p:sldId id="943" r:id="rId4"/>
    <p:sldId id="770" r:id="rId5"/>
    <p:sldId id="910" r:id="rId6"/>
    <p:sldId id="885" r:id="rId7"/>
    <p:sldId id="912" r:id="rId8"/>
    <p:sldId id="946" r:id="rId9"/>
    <p:sldId id="947" r:id="rId10"/>
    <p:sldId id="948" r:id="rId11"/>
    <p:sldId id="887" r:id="rId12"/>
    <p:sldId id="888" r:id="rId13"/>
    <p:sldId id="890" r:id="rId14"/>
    <p:sldId id="889" r:id="rId15"/>
    <p:sldId id="918" r:id="rId16"/>
    <p:sldId id="886" r:id="rId17"/>
    <p:sldId id="891" r:id="rId18"/>
    <p:sldId id="892" r:id="rId19"/>
    <p:sldId id="896" r:id="rId20"/>
    <p:sldId id="944" r:id="rId21"/>
    <p:sldId id="897" r:id="rId22"/>
    <p:sldId id="945" r:id="rId23"/>
    <p:sldId id="949" r:id="rId24"/>
    <p:sldId id="917" r:id="rId25"/>
    <p:sldId id="898" r:id="rId26"/>
    <p:sldId id="899" r:id="rId27"/>
    <p:sldId id="900" r:id="rId28"/>
    <p:sldId id="901" r:id="rId29"/>
    <p:sldId id="902" r:id="rId30"/>
    <p:sldId id="903" r:id="rId31"/>
    <p:sldId id="904" r:id="rId32"/>
    <p:sldId id="923" r:id="rId33"/>
    <p:sldId id="905" r:id="rId34"/>
    <p:sldId id="909" r:id="rId35"/>
    <p:sldId id="908" r:id="rId36"/>
    <p:sldId id="906" r:id="rId37"/>
    <p:sldId id="913" r:id="rId38"/>
    <p:sldId id="919" r:id="rId39"/>
    <p:sldId id="938" r:id="rId40"/>
    <p:sldId id="939" r:id="rId41"/>
    <p:sldId id="940" r:id="rId42"/>
    <p:sldId id="941" r:id="rId43"/>
    <p:sldId id="924" r:id="rId44"/>
    <p:sldId id="925" r:id="rId45"/>
    <p:sldId id="926" r:id="rId46"/>
    <p:sldId id="927" r:id="rId47"/>
    <p:sldId id="928" r:id="rId48"/>
    <p:sldId id="929" r:id="rId49"/>
    <p:sldId id="930" r:id="rId50"/>
    <p:sldId id="931" r:id="rId51"/>
    <p:sldId id="932" r:id="rId52"/>
    <p:sldId id="936" r:id="rId53"/>
    <p:sldId id="937" r:id="rId54"/>
    <p:sldId id="933" r:id="rId55"/>
    <p:sldId id="934" r:id="rId56"/>
    <p:sldId id="935" r:id="rId57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4F3EB"/>
    <a:srgbClr val="F0EEEB"/>
    <a:srgbClr val="00A000"/>
    <a:srgbClr val="A4050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231" autoAdjust="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SQL: nem táblázatos ábrázolás, és nem SQL nyelven kérdezik le;</a:t>
            </a:r>
            <a:r>
              <a:rPr lang="hu-HU" baseline="0" dirty="0" smtClean="0"/>
              <a:t> írásra és olvasásra optimalizált, más műveletet nem támogatnak. Pl. Cassandra, </a:t>
            </a:r>
            <a:r>
              <a:rPr lang="hu-HU" baseline="0" dirty="0" err="1" smtClean="0"/>
              <a:t>MongoDB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Redis</a:t>
            </a:r>
            <a:r>
              <a:rPr lang="hu-HU" baseline="0" dirty="0" smtClean="0"/>
              <a:t>. Jobb sebesség és skálázhatóság. ACID (</a:t>
            </a:r>
            <a:r>
              <a:rPr lang="hu-HU" baseline="0" dirty="0" err="1" smtClean="0"/>
              <a:t>atomicitás</a:t>
            </a:r>
            <a:r>
              <a:rPr lang="hu-HU" baseline="0" dirty="0" smtClean="0"/>
              <a:t>, konzisztencia, izoláció, tartósság) nem feltételen teljesül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6E752-E897-413B-A445-DB1998E8917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6E752-E897-413B-A445-DB1998E8917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http://www.elelmiszer.hu/cikk/olcsobb_cigire_szokik_a_ksh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6E752-E897-413B-A445-DB1998E8917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Cím és szöveg a tartalom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A403091-6C97-47DF-9DE9-9227F2B49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6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sc.com/insights/flxwd/78931-big_data_growth_just_beginning_to_expl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adatmentes-adatvissza.hu/hu/adatmentes-adatbanyaszat-data-minin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adatmentes-adatvissza.hu/hu/adatmentes-adatbanyaszat-data-mining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600" dirty="0" smtClean="0"/>
              <a:t>Bevezetés</a:t>
            </a:r>
            <a:br>
              <a:rPr lang="hu-HU" sz="3600" dirty="0" smtClean="0"/>
            </a:b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DM1_EA_</a:t>
            </a:r>
            <a:r>
              <a:rPr lang="hu-HU" dirty="0" smtClean="0"/>
              <a:t>V, </a:t>
            </a:r>
            <a:r>
              <a:rPr lang="en-US" dirty="0" smtClean="0"/>
              <a:t>DM1_</a:t>
            </a:r>
            <a:r>
              <a:rPr lang="hu-HU" dirty="0" smtClean="0"/>
              <a:t>L</a:t>
            </a:r>
            <a:r>
              <a:rPr lang="en-US" dirty="0" smtClean="0"/>
              <a:t>A_01</a:t>
            </a:r>
            <a:r>
              <a:rPr lang="hu-HU" dirty="0" smtClean="0"/>
              <a:t>_V</a:t>
            </a:r>
            <a:endParaRPr lang="hu-HU" b="1" dirty="0" smtClean="0"/>
          </a:p>
          <a:p>
            <a:pPr eaLnBrk="1" hangingPunct="1">
              <a:lnSpc>
                <a:spcPct val="90000"/>
              </a:lnSpc>
            </a:pP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méret számít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Honnan a sok adat?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Életünk szinte minden rezdülése adatként le van tárolva valahol</a:t>
            </a:r>
          </a:p>
          <a:p>
            <a:pPr lvl="1"/>
            <a:r>
              <a:rPr lang="hu-HU" dirty="0" smtClean="0"/>
              <a:t>személy: vásárlás, internet- és mobilhasználat, egészségi adatok, közlekedés (GPS)</a:t>
            </a:r>
          </a:p>
          <a:p>
            <a:pPr lvl="1"/>
            <a:r>
              <a:rPr lang="hu-HU" dirty="0" smtClean="0"/>
              <a:t>vállalat: termelő rendszerek, kutatás, fejlesztés, szervezeti működés</a:t>
            </a:r>
          </a:p>
          <a:p>
            <a:r>
              <a:rPr lang="hu-HU" dirty="0" smtClean="0"/>
              <a:t>2002: éves adattermelés 5 </a:t>
            </a:r>
            <a:r>
              <a:rPr lang="hu-HU" dirty="0" err="1" smtClean="0"/>
              <a:t>exabyte</a:t>
            </a:r>
            <a:r>
              <a:rPr lang="hu-HU" dirty="0" smtClean="0"/>
              <a:t> (800 MB/fő)</a:t>
            </a:r>
          </a:p>
          <a:p>
            <a:r>
              <a:rPr lang="hu-HU" dirty="0" smtClean="0"/>
              <a:t>2012: 2,5 ZB adat csak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vállalati területen: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360 GB/fő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2819400" cy="150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872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Trend</a:t>
            </a:r>
            <a:endParaRPr lang="en-US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6296"/>
            <a:ext cx="7696200" cy="429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64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dimenzió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hu-HU" dirty="0" smtClean="0"/>
              <a:t>Tradicionális relációs adatbázisban már csak az adatok ~20%-át tárolják</a:t>
            </a:r>
          </a:p>
          <a:p>
            <a:r>
              <a:rPr lang="hu-HU" dirty="0" smtClean="0"/>
              <a:t>Új technológiák: No-SQL DB, párhuzamos </a:t>
            </a:r>
            <a:r>
              <a:rPr lang="hu-HU" dirty="0" err="1" smtClean="0"/>
              <a:t>RelDB</a:t>
            </a:r>
            <a:r>
              <a:rPr lang="hu-HU" dirty="0" smtClean="0"/>
              <a:t>, elosztott rendszerek (</a:t>
            </a:r>
            <a:r>
              <a:rPr lang="hu-HU" dirty="0" err="1" smtClean="0"/>
              <a:t>Hadoop</a:t>
            </a:r>
            <a:r>
              <a:rPr lang="hu-HU" dirty="0" smtClean="0"/>
              <a:t>)</a:t>
            </a:r>
          </a:p>
          <a:p>
            <a:r>
              <a:rPr lang="hu-HU" dirty="0" smtClean="0"/>
              <a:t>Hardver szerint: monolitikus vs. elosztott </a:t>
            </a:r>
            <a:endParaRPr lang="en-US" dirty="0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31235"/>
            <a:ext cx="6248400" cy="26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57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</a:t>
            </a:r>
            <a:r>
              <a:rPr lang="hu-HU" dirty="0" smtClean="0"/>
              <a:t>éret és tartalom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emberi tudás összmennyiségét 300 </a:t>
            </a:r>
            <a:r>
              <a:rPr lang="hu-HU" dirty="0" err="1" smtClean="0"/>
              <a:t>EB-ra</a:t>
            </a:r>
            <a:r>
              <a:rPr lang="hu-HU" dirty="0" smtClean="0"/>
              <a:t> becsülték (2007)</a:t>
            </a:r>
          </a:p>
          <a:p>
            <a:r>
              <a:rPr lang="hu-HU" dirty="0" smtClean="0"/>
              <a:t>Avatar számítógépes grafikával készített effektjeinek adatmennyisége: 1 PB</a:t>
            </a:r>
          </a:p>
          <a:p>
            <a:r>
              <a:rPr lang="hu-HU" dirty="0" smtClean="0"/>
              <a:t>Strukturált adat: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relációs DB</a:t>
            </a:r>
          </a:p>
          <a:p>
            <a:r>
              <a:rPr lang="hu-HU" dirty="0" smtClean="0"/>
              <a:t>Strukturálatlan adat:</a:t>
            </a:r>
          </a:p>
          <a:p>
            <a:pPr marL="0" indent="0">
              <a:buNone/>
            </a:pPr>
            <a:r>
              <a:rPr lang="hu-HU" dirty="0" smtClean="0"/>
              <a:t>    szöveg, </a:t>
            </a:r>
            <a:r>
              <a:rPr lang="hu-HU" dirty="0" err="1" smtClean="0"/>
              <a:t>audio</a:t>
            </a:r>
            <a:r>
              <a:rPr lang="hu-HU" dirty="0" smtClean="0"/>
              <a:t>, video </a:t>
            </a:r>
          </a:p>
          <a:p>
            <a:pPr marL="0" indent="0">
              <a:buNone/>
            </a:pPr>
            <a:endParaRPr lang="hu-HU" sz="1000" dirty="0" smtClean="0"/>
          </a:p>
          <a:p>
            <a:pPr marL="0" indent="0">
              <a:buNone/>
            </a:pPr>
            <a:endParaRPr lang="hu-HU" sz="1000" dirty="0"/>
          </a:p>
          <a:p>
            <a:pPr marL="0" indent="0">
              <a:buNone/>
            </a:pPr>
            <a:endParaRPr lang="hu-HU" sz="1000" dirty="0" smtClean="0"/>
          </a:p>
          <a:p>
            <a:pPr marL="0" indent="0">
              <a:buNone/>
            </a:pPr>
            <a:endParaRPr lang="hu-HU" sz="1000" dirty="0"/>
          </a:p>
          <a:p>
            <a:pPr marL="0" indent="0">
              <a:buNone/>
            </a:pPr>
            <a:endParaRPr lang="hu-HU" sz="1000" dirty="0" smtClean="0"/>
          </a:p>
          <a:p>
            <a:pPr marL="0" indent="0">
              <a:buNone/>
            </a:pPr>
            <a:endParaRPr lang="hu-HU" sz="1000" dirty="0"/>
          </a:p>
          <a:p>
            <a:pPr marL="0" indent="0">
              <a:buNone/>
            </a:pPr>
            <a:r>
              <a:rPr lang="hu-HU" sz="1000" dirty="0" smtClean="0"/>
              <a:t>                                   </a:t>
            </a:r>
            <a:r>
              <a:rPr lang="hu-HU" sz="1200" dirty="0" smtClean="0"/>
              <a:t>Forrás: </a:t>
            </a:r>
            <a:r>
              <a:rPr lang="en-US" sz="1200" dirty="0" smtClean="0">
                <a:hlinkClick r:id="rId2"/>
              </a:rPr>
              <a:t>http://www.csc.com/insights/flxwd/78931-big_data_growth_just_beginning_to_explode</a:t>
            </a:r>
            <a:endParaRPr lang="en-US" sz="1200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68" y="3581400"/>
            <a:ext cx="4838232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313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2600"/>
            <a:ext cx="4991100" cy="4876800"/>
          </a:xfrm>
        </p:spPr>
        <p:txBody>
          <a:bodyPr/>
          <a:lstStyle/>
          <a:p>
            <a:r>
              <a:rPr lang="hu-HU" sz="2400" dirty="0" smtClean="0"/>
              <a:t>Adatbázis-tartalom</a:t>
            </a:r>
          </a:p>
          <a:p>
            <a:pPr lvl="1"/>
            <a:r>
              <a:rPr lang="hu-HU" sz="2000" dirty="0" smtClean="0"/>
              <a:t>relációs, OO, vagy objektum- relációs</a:t>
            </a:r>
          </a:p>
          <a:p>
            <a:r>
              <a:rPr lang="hu-HU" sz="2400" dirty="0" smtClean="0"/>
              <a:t>tranzakciós adatbázisok</a:t>
            </a:r>
          </a:p>
          <a:p>
            <a:r>
              <a:rPr lang="hu-HU" sz="2400" dirty="0" smtClean="0"/>
              <a:t>adatfolyam</a:t>
            </a:r>
          </a:p>
          <a:p>
            <a:r>
              <a:rPr lang="hu-HU" sz="2400" dirty="0" smtClean="0"/>
              <a:t>adattárházak</a:t>
            </a:r>
          </a:p>
          <a:p>
            <a:r>
              <a:rPr lang="hu-HU" sz="2400" dirty="0" smtClean="0"/>
              <a:t>térinformatikai adatok</a:t>
            </a:r>
          </a:p>
          <a:p>
            <a:r>
              <a:rPr lang="hu-HU" sz="2400" dirty="0" smtClean="0"/>
              <a:t>idősor és temporális adatok</a:t>
            </a:r>
          </a:p>
          <a:p>
            <a:r>
              <a:rPr lang="hu-HU" sz="2400" dirty="0" smtClean="0"/>
              <a:t>szöveges és multimédia adatok</a:t>
            </a:r>
          </a:p>
          <a:p>
            <a:r>
              <a:rPr lang="hu-HU" sz="2400" dirty="0" err="1" smtClean="0"/>
              <a:t>webadatok</a:t>
            </a:r>
            <a:endParaRPr lang="hu-HU" sz="2400" dirty="0" smtClean="0"/>
          </a:p>
          <a:p>
            <a:r>
              <a:rPr lang="hu-HU" sz="2400" dirty="0" smtClean="0"/>
              <a:t>heterogén adatbázisok</a:t>
            </a:r>
          </a:p>
          <a:p>
            <a:r>
              <a:rPr lang="hu-HU" sz="2400" dirty="0" smtClean="0"/>
              <a:t>hálózatok</a:t>
            </a:r>
            <a:endParaRPr lang="en-US" sz="2400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41826"/>
            <a:ext cx="238125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6" name="Picture 4" descr="http://www.opengatesw.net/images/tutorials/Access-Select-Query-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61868"/>
            <a:ext cx="3352800" cy="13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358" name="Picture 6" descr="http://4.bp.blogspot.com/_sBVqj3lb94M/SKthmOraFfI/AAAAAAAAAGA/tD1Au7VJ7pA/s400/Picture+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181600"/>
            <a:ext cx="2057400" cy="15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28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Alkalmazási területek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pénzügyi szektor</a:t>
            </a:r>
          </a:p>
          <a:p>
            <a:r>
              <a:rPr lang="hu-HU" dirty="0" smtClean="0"/>
              <a:t>tudomány</a:t>
            </a:r>
          </a:p>
          <a:p>
            <a:r>
              <a:rPr lang="hu-HU" dirty="0" smtClean="0"/>
              <a:t>gyártástechnológia</a:t>
            </a:r>
          </a:p>
          <a:p>
            <a:r>
              <a:rPr lang="hu-HU" dirty="0" smtClean="0"/>
              <a:t>közlekedés</a:t>
            </a:r>
          </a:p>
          <a:p>
            <a:r>
              <a:rPr lang="hu-HU" dirty="0" smtClean="0"/>
              <a:t>jog</a:t>
            </a:r>
          </a:p>
          <a:p>
            <a:r>
              <a:rPr lang="hu-HU" dirty="0" smtClean="0"/>
              <a:t>telekommunikáció</a:t>
            </a:r>
          </a:p>
          <a:p>
            <a:r>
              <a:rPr lang="hu-HU" dirty="0" smtClean="0"/>
              <a:t>energiaipar </a:t>
            </a:r>
            <a:endParaRPr lang="en-US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9" y="1752600"/>
            <a:ext cx="4180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2" y="2310433"/>
            <a:ext cx="36140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" y="2806353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65" y="3287986"/>
            <a:ext cx="38345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3" y="3760093"/>
            <a:ext cx="352523" cy="3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" y="4179133"/>
            <a:ext cx="381000" cy="42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7" y="4700179"/>
            <a:ext cx="385635" cy="41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8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Pénzügyi szektor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Bankkártya bűncselekmények</a:t>
            </a:r>
          </a:p>
          <a:p>
            <a:r>
              <a:rPr lang="hu-HU" dirty="0" smtClean="0"/>
              <a:t>Hitelképesség-elemzés</a:t>
            </a:r>
          </a:p>
          <a:p>
            <a:r>
              <a:rPr lang="hu-HU" dirty="0" err="1" smtClean="0"/>
              <a:t>Ügyfélszegmentáció</a:t>
            </a:r>
            <a:endParaRPr lang="hu-HU" dirty="0" smtClean="0"/>
          </a:p>
          <a:p>
            <a:r>
              <a:rPr lang="hu-HU" dirty="0" smtClean="0"/>
              <a:t>Ügyfélérték-számítás</a:t>
            </a:r>
          </a:p>
          <a:p>
            <a:r>
              <a:rPr lang="hu-HU" dirty="0" smtClean="0"/>
              <a:t>Lojalitásvizsgálat</a:t>
            </a:r>
          </a:p>
          <a:p>
            <a:r>
              <a:rPr lang="hu-HU" dirty="0" smtClean="0"/>
              <a:t>Keresztértékesítés</a:t>
            </a:r>
          </a:p>
          <a:p>
            <a:r>
              <a:rPr lang="hu-HU" dirty="0" smtClean="0"/>
              <a:t>Kampánymenedzsment</a:t>
            </a:r>
          </a:p>
          <a:p>
            <a:r>
              <a:rPr lang="hu-HU" dirty="0" smtClean="0"/>
              <a:t>Vásárlói kosár elemzés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2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Tudomány/egészségügy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Kutatási eredmények kiértékelése</a:t>
            </a:r>
          </a:p>
          <a:p>
            <a:r>
              <a:rPr lang="hu-HU" dirty="0" smtClean="0"/>
              <a:t>Képek osztályozása</a:t>
            </a:r>
          </a:p>
          <a:p>
            <a:r>
              <a:rPr lang="hu-HU" dirty="0" smtClean="0"/>
              <a:t>Új kapcsolatok keresése tényadatokból</a:t>
            </a:r>
          </a:p>
          <a:p>
            <a:r>
              <a:rPr lang="hu-HU" dirty="0" smtClean="0"/>
              <a:t>Korreláció elemzés (hipotézis és tényleges mérések között)</a:t>
            </a:r>
          </a:p>
          <a:p>
            <a:r>
              <a:rPr lang="hu-HU" dirty="0" smtClean="0"/>
              <a:t>Gyógyszerforgalmi előrejelzések</a:t>
            </a:r>
          </a:p>
          <a:p>
            <a:r>
              <a:rPr lang="hu-HU" dirty="0" smtClean="0"/>
              <a:t>Betegségek és fizikai megfigyelések korrelációvizsgálata</a:t>
            </a:r>
          </a:p>
          <a:p>
            <a:r>
              <a:rPr lang="hu-HU" dirty="0" smtClean="0"/>
              <a:t>Kórházi monitorozó rendszerek</a:t>
            </a:r>
          </a:p>
        </p:txBody>
      </p:sp>
    </p:spTree>
    <p:extLst>
      <p:ext uri="{BB962C8B-B14F-4D97-AF65-F5344CB8AC3E}">
        <p14:creationId xmlns:p14="http://schemas.microsoft.com/office/powerpoint/2010/main" val="208057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Telekommunikáció/energiaszektor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Lemorzsolódás-előrejelzés</a:t>
            </a:r>
          </a:p>
          <a:p>
            <a:r>
              <a:rPr lang="hu-HU" dirty="0" smtClean="0"/>
              <a:t>Ügyfél-szegmentáció és </a:t>
            </a:r>
            <a:r>
              <a:rPr lang="hu-HU" dirty="0" err="1" smtClean="0"/>
              <a:t>terméktargetálás</a:t>
            </a:r>
            <a:endParaRPr lang="hu-HU" dirty="0" smtClean="0"/>
          </a:p>
          <a:p>
            <a:r>
              <a:rPr lang="hu-HU" dirty="0" smtClean="0"/>
              <a:t>Véleményalkotók azonosítása – </a:t>
            </a:r>
            <a:r>
              <a:rPr lang="hu-HU" dirty="0"/>
              <a:t>h</a:t>
            </a:r>
            <a:r>
              <a:rPr lang="hu-HU" dirty="0" smtClean="0"/>
              <a:t>ívási gráf elemzések</a:t>
            </a:r>
          </a:p>
          <a:p>
            <a:r>
              <a:rPr lang="hu-HU" dirty="0" smtClean="0"/>
              <a:t>Hálózati hiba előrejelzés</a:t>
            </a:r>
            <a:r>
              <a:rPr lang="hu-HU" dirty="0"/>
              <a:t>e</a:t>
            </a:r>
            <a:endParaRPr lang="hu-HU" dirty="0" smtClean="0"/>
          </a:p>
          <a:p>
            <a:r>
              <a:rPr lang="hu-HU" dirty="0" smtClean="0"/>
              <a:t>Túl- és alulszámlázások azonosítása</a:t>
            </a:r>
          </a:p>
          <a:p>
            <a:r>
              <a:rPr lang="hu-HU" dirty="0" smtClean="0"/>
              <a:t>Csalás-felderítés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91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Adminisztratívia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Tárgykövetelmény (</a:t>
            </a:r>
            <a:r>
              <a:rPr lang="hu-HU" dirty="0" smtClean="0"/>
              <a:t>évközi érdemjegy):</a:t>
            </a:r>
          </a:p>
          <a:p>
            <a:pPr lvl="1"/>
            <a:r>
              <a:rPr lang="hu-HU" dirty="0" smtClean="0"/>
              <a:t>ZH </a:t>
            </a:r>
            <a:r>
              <a:rPr lang="hu-HU" dirty="0"/>
              <a:t>legalább elégséges szintű </a:t>
            </a:r>
            <a:r>
              <a:rPr lang="hu-HU" dirty="0" smtClean="0"/>
              <a:t>megírása</a:t>
            </a:r>
          </a:p>
          <a:p>
            <a:pPr lvl="1"/>
            <a:r>
              <a:rPr lang="hu-HU" dirty="0" smtClean="0"/>
              <a:t>előadóval </a:t>
            </a:r>
            <a:r>
              <a:rPr lang="hu-HU" dirty="0"/>
              <a:t>megbeszélt gyakorlati feladat </a:t>
            </a:r>
            <a:r>
              <a:rPr lang="hu-HU" dirty="0" smtClean="0"/>
              <a:t>teljesítése</a:t>
            </a:r>
          </a:p>
          <a:p>
            <a:pPr lvl="2"/>
            <a:r>
              <a:rPr lang="hu-HU" dirty="0" smtClean="0"/>
              <a:t>saját feladatot az 5. hétig egyeztetni!</a:t>
            </a:r>
          </a:p>
          <a:p>
            <a:r>
              <a:rPr lang="hu-HU" dirty="0"/>
              <a:t>A félév időbeosztása (terv)</a:t>
            </a:r>
          </a:p>
          <a:p>
            <a:pPr lvl="1"/>
            <a:r>
              <a:rPr lang="hu-HU" dirty="0" smtClean="0"/>
              <a:t>1-12 </a:t>
            </a:r>
            <a:r>
              <a:rPr lang="hu-HU" dirty="0"/>
              <a:t>előadás: 3 órás </a:t>
            </a:r>
            <a:r>
              <a:rPr lang="hu-HU" dirty="0" smtClean="0"/>
              <a:t>elmélet és 3 órás gyakorlatok kb. 2:1 arányban</a:t>
            </a:r>
            <a:endParaRPr lang="hu-HU" dirty="0"/>
          </a:p>
          <a:p>
            <a:pPr lvl="1"/>
            <a:r>
              <a:rPr lang="hu-HU" dirty="0" smtClean="0"/>
              <a:t>13: ZH</a:t>
            </a:r>
          </a:p>
          <a:p>
            <a:pPr lvl="1"/>
            <a:r>
              <a:rPr lang="hu-HU" dirty="0"/>
              <a:t>14: </a:t>
            </a:r>
            <a:r>
              <a:rPr lang="hu-HU" dirty="0" smtClean="0"/>
              <a:t>kiselőadások, érdekességek, meghívott </a:t>
            </a:r>
            <a:r>
              <a:rPr lang="hu-HU" dirty="0" err="1" smtClean="0"/>
              <a:t>ea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pótlás: vizsgaidőszak első 2 hetében, pótlási díjas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2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Multidiszciplináris</a:t>
            </a:r>
            <a:endParaRPr lang="en-US" dirty="0"/>
          </a:p>
        </p:txBody>
      </p:sp>
      <p:sp>
        <p:nvSpPr>
          <p:cNvPr id="4" name="Oval 19"/>
          <p:cNvSpPr>
            <a:spLocks noChangeArrowheads="1"/>
          </p:cNvSpPr>
          <p:nvPr/>
        </p:nvSpPr>
        <p:spPr bwMode="auto">
          <a:xfrm>
            <a:off x="3429000" y="3505200"/>
            <a:ext cx="2286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 b="1"/>
              <a:t>Adatbányászat</a:t>
            </a:r>
            <a:endParaRPr lang="en-US" sz="2400" b="1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362200" y="3962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2286000" y="27432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876800" y="26670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5715000" y="3962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 flipV="1">
            <a:off x="5029200" y="44958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V="1">
            <a:off x="2438400" y="44958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1066800" y="19050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 dirty="0"/>
              <a:t>Gépi tanulás</a:t>
            </a:r>
            <a:endParaRPr lang="en-US" sz="2400" dirty="0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5867400" y="19050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/>
              <a:t>Statisztika</a:t>
            </a:r>
            <a:endParaRPr lang="en-US" sz="2400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304800" y="3581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/>
              <a:t>Alkalmazások</a:t>
            </a:r>
            <a:endParaRPr lang="en-US" sz="2400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533400" y="5029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/>
              <a:t>Algoritmusok</a:t>
            </a:r>
            <a:endParaRPr lang="en-US" sz="2400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3505200" y="19050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/>
              <a:t>Mintafelismerés</a:t>
            </a:r>
            <a:endParaRPr lang="en-US" sz="240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6400800" y="5181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1800"/>
              <a:t>Hatékony számí-</a:t>
            </a:r>
          </a:p>
          <a:p>
            <a:pPr algn="ctr"/>
            <a:r>
              <a:rPr lang="hu-HU" sz="1800"/>
              <a:t>tási modellek</a:t>
            </a:r>
            <a:endParaRPr lang="en-US" sz="1800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6781800" y="3505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hu-HU" sz="2400"/>
              <a:t>Megjelenítés</a:t>
            </a:r>
            <a:endParaRPr lang="en-US" sz="2000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 flipH="1" flipV="1">
            <a:off x="4495800" y="4572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3505200" y="5105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/>
              <a:t>Adatbázisok</a:t>
            </a:r>
            <a:endParaRPr lang="en-US" sz="2400"/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>
            <a:off x="4495800" y="2743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églalap 21"/>
          <p:cNvSpPr/>
          <p:nvPr/>
        </p:nvSpPr>
        <p:spPr>
          <a:xfrm>
            <a:off x="419100" y="6181332"/>
            <a:ext cx="61722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SzPct val="60000"/>
              <a:defRPr/>
            </a:pPr>
            <a:r>
              <a:rPr lang="hu-HU" sz="1600" kern="0" dirty="0" smtClean="0">
                <a:solidFill>
                  <a:srgbClr val="000000"/>
                </a:solidFill>
                <a:latin typeface="Arial"/>
              </a:rPr>
              <a:t>Forrás: ifj. Benczúr András</a:t>
            </a:r>
            <a:endParaRPr lang="en-US" sz="18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42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adatbányászat módszertana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7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tudásfeltárás folyamata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sz="2000" dirty="0" smtClean="0"/>
              <a:t>     </a:t>
            </a:r>
          </a:p>
          <a:p>
            <a:pPr marL="0" indent="0">
              <a:buNone/>
            </a:pPr>
            <a:endParaRPr lang="hu-HU" sz="2000" dirty="0"/>
          </a:p>
          <a:p>
            <a:pPr marL="0" indent="0" algn="ctr">
              <a:buNone/>
            </a:pPr>
            <a:r>
              <a:rPr lang="hu-HU" sz="2000" dirty="0" smtClean="0"/>
              <a:t>forrás: </a:t>
            </a:r>
            <a:r>
              <a:rPr lang="hu-HU" sz="2000" dirty="0" err="1" smtClean="0"/>
              <a:t>Bodon</a:t>
            </a:r>
            <a:r>
              <a:rPr lang="hu-HU" sz="2000" dirty="0" smtClean="0"/>
              <a:t> F.: Adatbányászat (elektronikus jegyzet) </a:t>
            </a:r>
            <a:endParaRPr lang="en-US" sz="20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1676400"/>
            <a:ext cx="6697772" cy="46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300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Példa: </a:t>
            </a:r>
            <a:r>
              <a:rPr lang="hu-HU" dirty="0" err="1" smtClean="0"/>
              <a:t>webadatok</a:t>
            </a:r>
            <a:r>
              <a:rPr lang="hu-HU" dirty="0" smtClean="0"/>
              <a:t> adatbányászata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Adattisztítás</a:t>
            </a:r>
          </a:p>
          <a:p>
            <a:r>
              <a:rPr lang="hu-HU" dirty="0"/>
              <a:t>Több forrásból származó adatok integrációja</a:t>
            </a:r>
          </a:p>
          <a:p>
            <a:r>
              <a:rPr lang="hu-HU" dirty="0"/>
              <a:t>Az adatokból adattárház építése</a:t>
            </a:r>
          </a:p>
          <a:p>
            <a:r>
              <a:rPr lang="hu-HU" dirty="0"/>
              <a:t>Adatkockák készítése</a:t>
            </a:r>
          </a:p>
          <a:p>
            <a:r>
              <a:rPr lang="hu-HU" dirty="0"/>
              <a:t>Az adatbányászathoz szükséges adatok kiválasztása</a:t>
            </a:r>
          </a:p>
          <a:p>
            <a:r>
              <a:rPr lang="hu-HU" dirty="0"/>
              <a:t>Adatbányászat elvégzése</a:t>
            </a:r>
          </a:p>
          <a:p>
            <a:r>
              <a:rPr lang="hu-HU" dirty="0"/>
              <a:t>Az eredményekből jelentések készítése, megjelenítése </a:t>
            </a:r>
          </a:p>
          <a:p>
            <a:r>
              <a:rPr lang="hu-HU" dirty="0"/>
              <a:t>A talált minták, összefüggések (tudás) tárolása a </a:t>
            </a:r>
            <a:r>
              <a:rPr lang="hu-HU" dirty="0" smtClean="0"/>
              <a:t>tudásbázisban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3277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adatbányászat folyamata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6" y="1752600"/>
            <a:ext cx="819704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800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CRISP-DM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Cross-Industry</a:t>
            </a:r>
            <a:r>
              <a:rPr lang="hu-HU" dirty="0" smtClean="0"/>
              <a:t> Standard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Data </a:t>
            </a:r>
            <a:r>
              <a:rPr lang="hu-HU" dirty="0" err="1" smtClean="0"/>
              <a:t>Mining</a:t>
            </a:r>
            <a:endParaRPr lang="hu-HU" dirty="0" smtClean="0"/>
          </a:p>
          <a:p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599"/>
            <a:ext cx="3886200" cy="384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450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Üzleti probléma értelmezése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Üzleti célok megfogalmazása</a:t>
            </a:r>
          </a:p>
          <a:p>
            <a:pPr lvl="1"/>
            <a:r>
              <a:rPr lang="hu-HU" dirty="0" smtClean="0"/>
              <a:t>üzleti háttér, üzleti cél és sikertényezők</a:t>
            </a:r>
          </a:p>
          <a:p>
            <a:r>
              <a:rPr lang="hu-HU" dirty="0" smtClean="0"/>
              <a:t>Helyzetfelmérés</a:t>
            </a:r>
          </a:p>
          <a:p>
            <a:pPr lvl="1"/>
            <a:r>
              <a:rPr lang="hu-HU" dirty="0" smtClean="0"/>
              <a:t>erőforrások, követelmények, források, feltételezések</a:t>
            </a:r>
          </a:p>
          <a:p>
            <a:pPr lvl="1"/>
            <a:r>
              <a:rPr lang="hu-HU" dirty="0" smtClean="0"/>
              <a:t>kockázatfelmérés, haszon és költségek</a:t>
            </a:r>
          </a:p>
          <a:p>
            <a:pPr lvl="1"/>
            <a:r>
              <a:rPr lang="hu-HU" dirty="0" smtClean="0"/>
              <a:t>terminológia</a:t>
            </a:r>
          </a:p>
          <a:p>
            <a:r>
              <a:rPr lang="hu-HU" dirty="0" smtClean="0"/>
              <a:t>Adatbányászati célok definiálása</a:t>
            </a:r>
          </a:p>
          <a:p>
            <a:pPr lvl="1"/>
            <a:r>
              <a:rPr lang="hu-HU" dirty="0" smtClean="0"/>
              <a:t>adatbányászati célok és sikerkritériumok</a:t>
            </a:r>
          </a:p>
          <a:p>
            <a:r>
              <a:rPr lang="hu-HU" dirty="0" smtClean="0"/>
              <a:t>Projektterv elkészítése</a:t>
            </a:r>
          </a:p>
          <a:p>
            <a:pPr lvl="1"/>
            <a:r>
              <a:rPr lang="hu-HU" dirty="0" smtClean="0"/>
              <a:t>Eszközök és technikák értékelése</a:t>
            </a:r>
          </a:p>
        </p:txBody>
      </p:sp>
    </p:spTree>
    <p:extLst>
      <p:ext uri="{BB962C8B-B14F-4D97-AF65-F5344CB8AC3E}">
        <p14:creationId xmlns:p14="http://schemas.microsoft.com/office/powerpoint/2010/main" val="162616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Adatértelmezés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Kiindulási adatok gyűjtése</a:t>
            </a:r>
          </a:p>
          <a:p>
            <a:pPr lvl="1"/>
            <a:r>
              <a:rPr lang="hu-HU" dirty="0" smtClean="0"/>
              <a:t>hozzáférés biztosítása, adatintegráció</a:t>
            </a:r>
          </a:p>
          <a:p>
            <a:r>
              <a:rPr lang="hu-HU" dirty="0" smtClean="0"/>
              <a:t>Rátekintés az adatokra</a:t>
            </a:r>
          </a:p>
          <a:p>
            <a:pPr lvl="1"/>
            <a:r>
              <a:rPr lang="hu-HU" dirty="0" smtClean="0"/>
              <a:t>főbb jellemzők (típusok, értéktartományok)</a:t>
            </a:r>
          </a:p>
          <a:p>
            <a:r>
              <a:rPr lang="hu-HU" dirty="0" smtClean="0"/>
              <a:t>Alap statisztikai jellemzők feltárása</a:t>
            </a:r>
          </a:p>
          <a:p>
            <a:pPr lvl="1"/>
            <a:r>
              <a:rPr lang="hu-HU" dirty="0" smtClean="0"/>
              <a:t>lekérdezés, vizualizálás, értelmezés</a:t>
            </a:r>
          </a:p>
          <a:p>
            <a:pPr lvl="1"/>
            <a:r>
              <a:rPr lang="hu-HU" dirty="0" smtClean="0"/>
              <a:t>célparaméter eloszlása, főbb dimenziók mentén való szegmentálás</a:t>
            </a:r>
          </a:p>
          <a:p>
            <a:r>
              <a:rPr lang="hu-HU" dirty="0" smtClean="0"/>
              <a:t>Adatminőségi vizsgálat</a:t>
            </a:r>
          </a:p>
          <a:p>
            <a:pPr lvl="1"/>
            <a:r>
              <a:rPr lang="hu-HU" dirty="0" smtClean="0"/>
              <a:t>feltöltöttség, lefedettség, adathelyesség</a:t>
            </a:r>
          </a:p>
          <a:p>
            <a:r>
              <a:rPr lang="hu-HU" dirty="0" smtClean="0"/>
              <a:t>Minderről beszámoló készül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9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Adatok előkészítése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52600"/>
                <a:ext cx="8610600" cy="4876800"/>
              </a:xfrm>
            </p:spPr>
            <p:txBody>
              <a:bodyPr/>
              <a:lstStyle/>
              <a:p>
                <a:r>
                  <a:rPr lang="hu-HU" sz="2400" dirty="0" smtClean="0"/>
                  <a:t>Adatkiválasztás</a:t>
                </a:r>
              </a:p>
              <a:p>
                <a:pPr lvl="1"/>
                <a:r>
                  <a:rPr lang="hu-HU" sz="2000" dirty="0" smtClean="0"/>
                  <a:t>a célok eléréséhez mely adatok hasznosak</a:t>
                </a:r>
              </a:p>
              <a:p>
                <a:r>
                  <a:rPr lang="hu-HU" sz="2400" dirty="0" smtClean="0"/>
                  <a:t>Adattisztítás</a:t>
                </a:r>
              </a:p>
              <a:p>
                <a:pPr lvl="1"/>
                <a:r>
                  <a:rPr lang="hu-HU" sz="2000" dirty="0" smtClean="0"/>
                  <a:t>adatkitöltés, megfelelő minőségi </a:t>
                </a:r>
                <a:r>
                  <a:rPr lang="hu-HU" sz="2000" dirty="0" err="1" smtClean="0"/>
                  <a:t>adatrészhalmaz</a:t>
                </a:r>
                <a:r>
                  <a:rPr lang="hu-HU" sz="2000" dirty="0" smtClean="0"/>
                  <a:t> kiválasztása, inkonzisztencia megszüntetése</a:t>
                </a:r>
              </a:p>
              <a:p>
                <a:pPr lvl="1"/>
                <a:r>
                  <a:rPr lang="hu-HU" sz="2000" dirty="0" smtClean="0"/>
                  <a:t>adattárolási konvenciók és kódolás feloldása</a:t>
                </a:r>
              </a:p>
              <a:p>
                <a:r>
                  <a:rPr lang="hu-HU" sz="2400" dirty="0" smtClean="0"/>
                  <a:t>Új paraméterek bevezetése</a:t>
                </a:r>
              </a:p>
              <a:p>
                <a:pPr lvl="1"/>
                <a:r>
                  <a:rPr lang="hu-HU" sz="2000" dirty="0" smtClean="0"/>
                  <a:t>Származtatott adatok, generált rekordok, 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latin typeface="Cambria Math"/>
                      </a:rPr>
                      <m:t>7</m:t>
                    </m:r>
                    <m:r>
                      <a:rPr lang="hu-HU" sz="2000" b="0" i="1" dirty="0" smtClean="0">
                        <a:latin typeface="Cambria Math"/>
                      </a:rPr>
                      <m:t>±2</m:t>
                    </m:r>
                  </m:oMath>
                </a14:m>
                <a:r>
                  <a:rPr lang="hu-HU" sz="2000" dirty="0" smtClean="0"/>
                  <a:t> Miller-szabály</a:t>
                </a:r>
              </a:p>
              <a:p>
                <a:r>
                  <a:rPr lang="hu-HU" sz="2400" dirty="0" smtClean="0"/>
                  <a:t>Adatintegráció</a:t>
                </a:r>
              </a:p>
              <a:p>
                <a:pPr lvl="1"/>
                <a:r>
                  <a:rPr lang="hu-HU" sz="2000" dirty="0" smtClean="0"/>
                  <a:t>több forrás esetén</a:t>
                </a:r>
              </a:p>
              <a:p>
                <a:r>
                  <a:rPr lang="hu-HU" sz="2400" dirty="0" smtClean="0"/>
                  <a:t>Adatformátum módosítása</a:t>
                </a:r>
              </a:p>
              <a:p>
                <a:pPr lvl="1"/>
                <a:r>
                  <a:rPr lang="hu-HU" sz="2000" dirty="0" smtClean="0"/>
                  <a:t>adatbányászati modellhez igazítás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52600"/>
                <a:ext cx="8610600" cy="4876800"/>
              </a:xfrm>
              <a:blipFill rotWithShape="1">
                <a:blip r:embed="rId3"/>
                <a:stretch>
                  <a:fillRect l="-7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/>
          <p:cNvSpPr txBox="1"/>
          <p:nvPr/>
        </p:nvSpPr>
        <p:spPr>
          <a:xfrm>
            <a:off x="4876800" y="1600200"/>
            <a:ext cx="3657600" cy="461665"/>
          </a:xfrm>
          <a:prstGeom prst="rect">
            <a:avLst/>
          </a:prstGeom>
          <a:noFill/>
          <a:ln w="508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akár a projekt 60-70%-a!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0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Modellező technika kiválasztása</a:t>
            </a:r>
          </a:p>
          <a:p>
            <a:pPr lvl="1"/>
            <a:r>
              <a:rPr lang="hu-HU" dirty="0" smtClean="0"/>
              <a:t>eszközt találni a célhoz, adatfeltáró elemzés</a:t>
            </a:r>
          </a:p>
          <a:p>
            <a:r>
              <a:rPr lang="hu-HU" dirty="0" smtClean="0"/>
              <a:t>Modell tesztelésének meghatározása</a:t>
            </a:r>
          </a:p>
          <a:p>
            <a:pPr lvl="1"/>
            <a:r>
              <a:rPr lang="hu-HU" dirty="0" smtClean="0"/>
              <a:t>Kiértékelési módszer, vizualizálás</a:t>
            </a:r>
          </a:p>
          <a:p>
            <a:r>
              <a:rPr lang="hu-HU" dirty="0" smtClean="0"/>
              <a:t>Modellalkotás</a:t>
            </a:r>
          </a:p>
          <a:p>
            <a:pPr lvl="1"/>
            <a:r>
              <a:rPr lang="hu-HU" dirty="0" err="1" smtClean="0"/>
              <a:t>Paraméterbeállítás</a:t>
            </a:r>
            <a:r>
              <a:rPr lang="hu-HU" dirty="0" smtClean="0"/>
              <a:t>, modellek, dokumentálás</a:t>
            </a:r>
          </a:p>
          <a:p>
            <a:r>
              <a:rPr lang="hu-HU" dirty="0" smtClean="0"/>
              <a:t>Modell kiértékelése és megjelenítése</a:t>
            </a:r>
          </a:p>
          <a:p>
            <a:pPr lvl="1"/>
            <a:r>
              <a:rPr lang="hu-HU" dirty="0" smtClean="0"/>
              <a:t>Fontos a jól vizualizálható eredmény</a:t>
            </a:r>
          </a:p>
          <a:p>
            <a:pPr lvl="1"/>
            <a:r>
              <a:rPr lang="hu-HU" dirty="0" smtClean="0"/>
              <a:t>beállítások felülvizsgálata</a:t>
            </a:r>
          </a:p>
        </p:txBody>
      </p:sp>
    </p:spTree>
    <p:extLst>
      <p:ext uri="{BB962C8B-B14F-4D97-AF65-F5344CB8AC3E}">
        <p14:creationId xmlns:p14="http://schemas.microsoft.com/office/powerpoint/2010/main" val="358466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kurzus célja…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… hogy a végén a hallgatók</a:t>
            </a:r>
          </a:p>
          <a:p>
            <a:r>
              <a:rPr lang="hu-HU" dirty="0" smtClean="0"/>
              <a:t>érdeklődését felkeltse a terület iránt </a:t>
            </a:r>
            <a:r>
              <a:rPr lang="hu-HU" dirty="0" smtClean="0">
                <a:sym typeface="Wingdings" pitchFamily="2" charset="2"/>
              </a:rPr>
              <a:t></a:t>
            </a:r>
          </a:p>
          <a:p>
            <a:r>
              <a:rPr lang="hu-HU" dirty="0" smtClean="0"/>
              <a:t>*bányászati módszerekkel megismerkedjenek, és adott feladatra alkalmazandó módszert helyesen kiválasszák</a:t>
            </a:r>
            <a:endParaRPr lang="hu-HU" dirty="0"/>
          </a:p>
          <a:p>
            <a:r>
              <a:rPr lang="hu-HU" dirty="0" smtClean="0"/>
              <a:t>képesek legyenek alkalmazni a megismert módszereket a gyakorlatban (eszköztárakból v. saját programot írni), értékelni tudják az eredményeket, összehasonlítás</a:t>
            </a:r>
          </a:p>
          <a:p>
            <a:r>
              <a:rPr lang="hu-HU" dirty="0" smtClean="0"/>
              <a:t>képesek legyenek kezelni és beépíteni nyelvi feldolgozó eszközöket programokba</a:t>
            </a:r>
          </a:p>
          <a:p>
            <a:pPr marL="0" indent="0">
              <a:buNone/>
            </a:pP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4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Üzleti értékelés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modell üzleti célú értékelése</a:t>
            </a:r>
          </a:p>
          <a:p>
            <a:pPr lvl="1"/>
            <a:r>
              <a:rPr lang="hu-HU" dirty="0" smtClean="0"/>
              <a:t>üzleti elvárásoknak megfelel?</a:t>
            </a:r>
          </a:p>
          <a:p>
            <a:pPr lvl="1"/>
            <a:r>
              <a:rPr lang="hu-HU" dirty="0" smtClean="0"/>
              <a:t>éles környezetben tesztelhető</a:t>
            </a:r>
          </a:p>
          <a:p>
            <a:r>
              <a:rPr lang="hu-HU" dirty="0" smtClean="0"/>
              <a:t>A teljes elemzési folyamat felülvizsgálata</a:t>
            </a:r>
          </a:p>
          <a:p>
            <a:pPr lvl="1"/>
            <a:r>
              <a:rPr lang="hu-HU" dirty="0" smtClean="0"/>
              <a:t>pl. adatok hosszú távú elérhetősége</a:t>
            </a:r>
          </a:p>
          <a:p>
            <a:pPr lvl="1"/>
            <a:r>
              <a:rPr lang="hu-HU" dirty="0" smtClean="0"/>
              <a:t>minden érintett fél be lett vonva a kiértékelésbe?</a:t>
            </a:r>
          </a:p>
          <a:p>
            <a:r>
              <a:rPr lang="hu-HU" dirty="0" smtClean="0"/>
              <a:t>Következő lépések</a:t>
            </a:r>
          </a:p>
          <a:p>
            <a:pPr lvl="1"/>
            <a:r>
              <a:rPr lang="hu-HU" dirty="0" smtClean="0"/>
              <a:t>döntés a felhasználhatóságról, üzleti bevezetésről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3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Üzleti alkalmazás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Alkalmazás megtervezése</a:t>
            </a:r>
          </a:p>
          <a:p>
            <a:pPr lvl="1"/>
            <a:r>
              <a:rPr lang="hu-HU" dirty="0" smtClean="0"/>
              <a:t>beépítés az üzleti folyamatokba</a:t>
            </a:r>
          </a:p>
          <a:p>
            <a:r>
              <a:rPr lang="hu-HU" dirty="0" smtClean="0"/>
              <a:t>Alkalmazás fenntartás és monitoring</a:t>
            </a:r>
          </a:p>
          <a:p>
            <a:pPr lvl="1"/>
            <a:r>
              <a:rPr lang="hu-HU" dirty="0" smtClean="0"/>
              <a:t>tesztesetek, ellenőrzések beállítása</a:t>
            </a:r>
          </a:p>
          <a:p>
            <a:r>
              <a:rPr lang="hu-HU" dirty="0" smtClean="0"/>
              <a:t>Projekttanulmány elkészítése</a:t>
            </a:r>
          </a:p>
          <a:p>
            <a:pPr lvl="1"/>
            <a:r>
              <a:rPr lang="hu-HU" dirty="0" smtClean="0"/>
              <a:t>Beszámoló, prezentáció</a:t>
            </a:r>
          </a:p>
          <a:p>
            <a:r>
              <a:rPr lang="hu-HU" dirty="0" smtClean="0"/>
              <a:t>A projekt felülvizsgálata</a:t>
            </a:r>
          </a:p>
          <a:p>
            <a:pPr lvl="1"/>
            <a:r>
              <a:rPr lang="hu-HU" dirty="0" smtClean="0"/>
              <a:t>éles eredmények kiértékelése (ROI!)</a:t>
            </a:r>
          </a:p>
          <a:p>
            <a:pPr lvl="1"/>
            <a:r>
              <a:rPr lang="hu-HU" dirty="0" smtClean="0"/>
              <a:t>pozitívumok vs. negatívumok</a:t>
            </a:r>
          </a:p>
          <a:p>
            <a:pPr lvl="1"/>
            <a:r>
              <a:rPr lang="hu-HU" dirty="0" smtClean="0"/>
              <a:t>elvárttól való eltérések elemzése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0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Mai óra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Mi fán terem az adatbányászat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Módszertan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Tipikus feladatok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Eszközök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Esettanulmány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1600" dirty="0" smtClean="0"/>
              <a:t>Forrás: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://www.adatmentes-adatvissza.hu/hu/adatmentes-adatbanyaszat-data-mining.html</a:t>
            </a:r>
            <a:endParaRPr lang="en-US" sz="1800" dirty="0" smtClean="0"/>
          </a:p>
        </p:txBody>
      </p:sp>
      <p:pic>
        <p:nvPicPr>
          <p:cNvPr id="5125" name="Picture 5" descr="http://www.adatmentes-adatvissza.hu/clnpics/36_data_min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40" y="2971800"/>
            <a:ext cx="4114478" cy="31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feladattípusok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6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0"/>
            <a:ext cx="334197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Csoportosítás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Szegmentálás, klaszterezés</a:t>
            </a:r>
          </a:p>
          <a:p>
            <a:r>
              <a:rPr lang="hu-HU" i="1" dirty="0" smtClean="0"/>
              <a:t>Felügyelet nélküli tanulás</a:t>
            </a:r>
          </a:p>
          <a:p>
            <a:r>
              <a:rPr lang="hu-HU" dirty="0" smtClean="0"/>
              <a:t>Adatok felosztása csoportokra</a:t>
            </a:r>
          </a:p>
          <a:p>
            <a:r>
              <a:rPr lang="hu-HU" dirty="0" smtClean="0"/>
              <a:t>Csoporton belül hasonlóak</a:t>
            </a:r>
          </a:p>
          <a:p>
            <a:r>
              <a:rPr lang="hu-HU" dirty="0" smtClean="0"/>
              <a:t>Csoportok viszont különbözőek </a:t>
            </a:r>
          </a:p>
          <a:p>
            <a:r>
              <a:rPr lang="hu-HU" dirty="0" smtClean="0"/>
              <a:t>Hány csoport legyen?</a:t>
            </a:r>
          </a:p>
          <a:p>
            <a:r>
              <a:rPr lang="hu-HU" dirty="0" smtClean="0"/>
              <a:t>Milyen legyen a felosztás struktúrája (egyszintű, hierarchikus)</a:t>
            </a:r>
          </a:p>
          <a:p>
            <a:r>
              <a:rPr lang="hu-HU" dirty="0" smtClean="0"/>
              <a:t>Példa: piacszegmentálás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3909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876800"/>
          </a:xfrm>
        </p:spPr>
        <p:txBody>
          <a:bodyPr/>
          <a:lstStyle/>
          <a:p>
            <a:r>
              <a:rPr lang="hu-HU" dirty="0" smtClean="0"/>
              <a:t>Klasszifikáció, kategorizálás</a:t>
            </a:r>
          </a:p>
          <a:p>
            <a:r>
              <a:rPr lang="hu-HU" i="1" dirty="0" smtClean="0"/>
              <a:t>Felügyelt tanulás</a:t>
            </a:r>
          </a:p>
          <a:p>
            <a:r>
              <a:rPr lang="hu-HU" dirty="0" smtClean="0"/>
              <a:t>Tanító </a:t>
            </a:r>
            <a:r>
              <a:rPr lang="hu-HU" dirty="0" smtClean="0"/>
              <a:t>és tesztadatok</a:t>
            </a:r>
          </a:p>
          <a:p>
            <a:r>
              <a:rPr lang="hu-HU" dirty="0" smtClean="0"/>
              <a:t>Modellépítés (</a:t>
            </a:r>
            <a:r>
              <a:rPr lang="hu-HU" dirty="0" err="1" smtClean="0"/>
              <a:t>-generálás</a:t>
            </a:r>
            <a:r>
              <a:rPr lang="hu-HU" dirty="0" smtClean="0"/>
              <a:t>)</a:t>
            </a:r>
          </a:p>
          <a:p>
            <a:r>
              <a:rPr lang="hu-HU" dirty="0"/>
              <a:t>A</a:t>
            </a:r>
            <a:r>
              <a:rPr lang="hu-HU" dirty="0" smtClean="0"/>
              <a:t>lkalmazás (előrejelzés)</a:t>
            </a:r>
          </a:p>
          <a:p>
            <a:r>
              <a:rPr lang="hu-HU" dirty="0" smtClean="0"/>
              <a:t>Függvény: bemenetekből kimenetet állít elő (osztálycímke)</a:t>
            </a:r>
          </a:p>
          <a:p>
            <a:r>
              <a:rPr lang="hu-HU" dirty="0" smtClean="0"/>
              <a:t>Példa: </a:t>
            </a:r>
          </a:p>
          <a:p>
            <a:pPr lvl="1"/>
            <a:r>
              <a:rPr lang="hu-HU" dirty="0" smtClean="0"/>
              <a:t>hitelelbírálás</a:t>
            </a:r>
          </a:p>
          <a:p>
            <a:pPr lvl="1"/>
            <a:r>
              <a:rPr lang="hu-HU" dirty="0" smtClean="0"/>
              <a:t>égitestek besorolása (galaxis, közeli csillag, egyéb)</a:t>
            </a:r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26" y="165964"/>
            <a:ext cx="3770574" cy="326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934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Asszociáció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Gyakori elemhalmazok</a:t>
            </a:r>
          </a:p>
          <a:p>
            <a:r>
              <a:rPr lang="hu-HU" dirty="0" smtClean="0"/>
              <a:t>Objektumok közti összefüggés</a:t>
            </a:r>
          </a:p>
          <a:p>
            <a:r>
              <a:rPr lang="hu-HU" dirty="0" smtClean="0"/>
              <a:t>Kapcsolat erőssége</a:t>
            </a:r>
          </a:p>
          <a:p>
            <a:r>
              <a:rPr lang="hu-HU" dirty="0" smtClean="0"/>
              <a:t>Példa: </a:t>
            </a:r>
            <a:r>
              <a:rPr lang="hu-HU" dirty="0" err="1" smtClean="0"/>
              <a:t>vásárlóikosár-elemzés</a:t>
            </a:r>
            <a:endParaRPr lang="hu-HU" dirty="0" smtClean="0"/>
          </a:p>
          <a:p>
            <a:r>
              <a:rPr lang="hu-HU" dirty="0" smtClean="0"/>
              <a:t>Ha valaki vesz A és B terméket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akkor C-t is vesz</a:t>
            </a:r>
          </a:p>
          <a:p>
            <a:r>
              <a:rPr lang="hu-HU" dirty="0" smtClean="0"/>
              <a:t>Konfidencia, támogatottság</a:t>
            </a:r>
          </a:p>
          <a:p>
            <a:r>
              <a:rPr lang="hu-HU" dirty="0" smtClean="0"/>
              <a:t>Más feladat: gyakori sorozatok (adatszekvenciák), gyakori epizódok (részben rendezett)</a:t>
            </a:r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0"/>
            <a:ext cx="33782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208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Regresszió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 illesztés</a:t>
            </a:r>
          </a:p>
          <a:p>
            <a:r>
              <a:rPr lang="hu-HU" dirty="0"/>
              <a:t>o</a:t>
            </a:r>
            <a:r>
              <a:rPr lang="hu-HU" dirty="0" smtClean="0"/>
              <a:t>sztályozáshoz hasonló</a:t>
            </a:r>
          </a:p>
          <a:p>
            <a:r>
              <a:rPr lang="hu-HU" dirty="0" smtClean="0"/>
              <a:t>az adatban rejlő sajátosságok modellezése, </a:t>
            </a:r>
          </a:p>
          <a:p>
            <a:r>
              <a:rPr lang="hu-HU" dirty="0" smtClean="0"/>
              <a:t>kimenet numerikus értéke, nem kategorikus adat (osztályozás)</a:t>
            </a:r>
          </a:p>
          <a:p>
            <a:r>
              <a:rPr lang="hu-HU" dirty="0" smtClean="0"/>
              <a:t>Adatbányász: modellkiválasztás (lineáris, polinom, logaritmikus, </a:t>
            </a:r>
            <a:r>
              <a:rPr lang="hu-HU" dirty="0" err="1" smtClean="0"/>
              <a:t>hiperfelület</a:t>
            </a:r>
            <a:r>
              <a:rPr lang="hu-HU" dirty="0" smtClean="0"/>
              <a:t>)</a:t>
            </a:r>
          </a:p>
          <a:p>
            <a:r>
              <a:rPr lang="hu-HU" dirty="0" smtClean="0"/>
              <a:t>Példa:</a:t>
            </a:r>
          </a:p>
          <a:p>
            <a:pPr lvl="1"/>
            <a:r>
              <a:rPr lang="hu-HU" dirty="0" smtClean="0"/>
              <a:t>időbeni előrejelzés: BUX index alakulása</a:t>
            </a:r>
          </a:p>
          <a:p>
            <a:pPr lvl="1"/>
            <a:r>
              <a:rPr lang="hu-HU" dirty="0" smtClean="0"/>
              <a:t>statikus: betegség valószínűségi orvosi adatok alapján</a:t>
            </a:r>
          </a:p>
        </p:txBody>
      </p:sp>
      <p:pic>
        <p:nvPicPr>
          <p:cNvPr id="97282" name="Picture 2" descr="Fájl: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8737"/>
            <a:ext cx="41719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86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Eltéréselemzés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outlier</a:t>
            </a:r>
            <a:r>
              <a:rPr lang="hu-HU" dirty="0" smtClean="0"/>
              <a:t> analízis</a:t>
            </a:r>
          </a:p>
          <a:p>
            <a:r>
              <a:rPr lang="hu-HU" dirty="0" smtClean="0"/>
              <a:t>olyan adatok azonosítása, amelyek eltérnek az elvárttól</a:t>
            </a:r>
          </a:p>
          <a:p>
            <a:r>
              <a:rPr lang="hu-HU" dirty="0" smtClean="0"/>
              <a:t>Lehet zaj, mérési hiba, kivétel (ekkor szűrni lehet)</a:t>
            </a:r>
          </a:p>
          <a:p>
            <a:r>
              <a:rPr lang="hu-HU" dirty="0" smtClean="0"/>
              <a:t>Alkalmas csalások kiderítésére</a:t>
            </a:r>
          </a:p>
          <a:p>
            <a:r>
              <a:rPr lang="hu-HU" dirty="0" smtClean="0"/>
              <a:t>Példa:</a:t>
            </a:r>
          </a:p>
          <a:p>
            <a:pPr lvl="1"/>
            <a:r>
              <a:rPr lang="hu-HU" dirty="0" smtClean="0"/>
              <a:t>hitelkártya-visszaélések</a:t>
            </a:r>
          </a:p>
          <a:p>
            <a:pPr lvl="1"/>
            <a:r>
              <a:rPr lang="hu-HU" dirty="0" smtClean="0"/>
              <a:t>áramlopás</a:t>
            </a:r>
          </a:p>
          <a:p>
            <a:pPr lvl="1"/>
            <a:r>
              <a:rPr lang="hu-HU" dirty="0"/>
              <a:t>b</a:t>
            </a:r>
            <a:r>
              <a:rPr lang="hu-HU" dirty="0" smtClean="0"/>
              <a:t>iztonsági elemzés</a:t>
            </a:r>
          </a:p>
        </p:txBody>
      </p:sp>
      <p:pic>
        <p:nvPicPr>
          <p:cNvPr id="102404" name="Picture 4" descr="http://mathworld.wolfram.com/images/eps-gif/OutlierScatterplot_10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54" y="57150"/>
            <a:ext cx="3486150" cy="21526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3976048"/>
            <a:ext cx="1959055" cy="28956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753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Összehasonlítások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9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Áttekintés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Mi fán terem az adatbányászat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Módszertan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Tipikus feladatok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Esettanulmány</a:t>
            </a:r>
            <a:endParaRPr lang="hu-HU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1600" dirty="0" smtClean="0"/>
              <a:t>Forrás: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://www.adatmentes-adatvissza.hu/hu/adatmentes-adatbanyaszat-data-mining.html</a:t>
            </a:r>
            <a:endParaRPr lang="en-US" sz="1800" dirty="0" smtClean="0"/>
          </a:p>
        </p:txBody>
      </p:sp>
      <p:pic>
        <p:nvPicPr>
          <p:cNvPr id="5125" name="Picture 5" descr="http://www.adatmentes-adatvissza.hu/clnpics/36_data_min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40" y="2971800"/>
            <a:ext cx="4114478" cy="31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Adatbányászat vs. statisztika</a:t>
            </a:r>
            <a:endParaRPr lang="en-US" dirty="0"/>
          </a:p>
        </p:txBody>
      </p:sp>
      <p:sp>
        <p:nvSpPr>
          <p:cNvPr id="14" name="Szöveg helye 1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hu-HU" dirty="0" smtClean="0"/>
              <a:t>Nincs éles határ, és gyakran nehéz elkülöníteni</a:t>
            </a:r>
            <a:endParaRPr lang="en-US" dirty="0"/>
          </a:p>
        </p:txBody>
      </p:sp>
      <p:sp>
        <p:nvSpPr>
          <p:cNvPr id="15" name="Tartalom helye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Hipotézisek megtalálása</a:t>
            </a:r>
          </a:p>
          <a:p>
            <a:r>
              <a:rPr lang="hu-HU" dirty="0" smtClean="0"/>
              <a:t>Gyakorlatorientált</a:t>
            </a:r>
          </a:p>
          <a:p>
            <a:r>
              <a:rPr lang="hu-HU" dirty="0" smtClean="0"/>
              <a:t>Fontos a komplexitás</a:t>
            </a:r>
          </a:p>
          <a:p>
            <a:pPr lvl="1"/>
            <a:r>
              <a:rPr lang="hu-HU" dirty="0" smtClean="0"/>
              <a:t>futásidő</a:t>
            </a:r>
          </a:p>
          <a:p>
            <a:pPr lvl="1"/>
            <a:r>
              <a:rPr lang="hu-HU" dirty="0" smtClean="0"/>
              <a:t>memóriaigény</a:t>
            </a:r>
          </a:p>
          <a:p>
            <a:r>
              <a:rPr lang="hu-HU" dirty="0" smtClean="0"/>
              <a:t>Adatstruktúra</a:t>
            </a:r>
          </a:p>
          <a:p>
            <a:r>
              <a:rPr lang="hu-HU" dirty="0" smtClean="0"/>
              <a:t>Implementáció</a:t>
            </a:r>
          </a:p>
          <a:p>
            <a:r>
              <a:rPr lang="hu-HU" dirty="0" smtClean="0"/>
              <a:t>„Statisztika + marketing”</a:t>
            </a:r>
          </a:p>
          <a:p>
            <a:endParaRPr lang="en-US" dirty="0"/>
          </a:p>
        </p:txBody>
      </p:sp>
      <p:sp>
        <p:nvSpPr>
          <p:cNvPr id="17" name="Tartalom helye 1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Hipotézisek vizsgálata</a:t>
            </a:r>
          </a:p>
          <a:p>
            <a:r>
              <a:rPr lang="hu-HU" dirty="0" smtClean="0"/>
              <a:t>Elméletorientált</a:t>
            </a:r>
          </a:p>
          <a:p>
            <a:r>
              <a:rPr lang="hu-HU" dirty="0" smtClean="0"/>
              <a:t>Fontos a </a:t>
            </a:r>
            <a:r>
              <a:rPr lang="hu-HU" dirty="0" err="1" smtClean="0"/>
              <a:t>szignifikancia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DNS-elemzés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657600" y="1752600"/>
            <a:ext cx="5105400" cy="4876800"/>
          </a:xfrm>
        </p:spPr>
        <p:txBody>
          <a:bodyPr/>
          <a:lstStyle/>
          <a:p>
            <a:r>
              <a:rPr lang="hu-HU" sz="2400" dirty="0" smtClean="0"/>
              <a:t>DB: emberi DNS-kódok és tulajdonságok </a:t>
            </a:r>
          </a:p>
          <a:p>
            <a:r>
              <a:rPr lang="hu-HU" sz="2400" dirty="0" smtClean="0"/>
              <a:t>Statisztikai kérdés: szignifikáns-e az összefüggés a kék szem és egy DNS-szekvencia között</a:t>
            </a:r>
          </a:p>
          <a:p>
            <a:pPr lvl="1"/>
            <a:r>
              <a:rPr lang="hu-HU" sz="2000" dirty="0" smtClean="0"/>
              <a:t>statisztikai próba</a:t>
            </a:r>
          </a:p>
          <a:p>
            <a:r>
              <a:rPr lang="hu-HU" sz="2400" dirty="0" smtClean="0"/>
              <a:t>Adatbányászat: milyen összefüggés van a tulajdonságok és a DNS-szekvenciák között</a:t>
            </a:r>
          </a:p>
          <a:p>
            <a:pPr lvl="1"/>
            <a:r>
              <a:rPr lang="hu-HU" sz="2000" dirty="0" smtClean="0"/>
              <a:t>általánosabb, modellépítés</a:t>
            </a:r>
          </a:p>
          <a:p>
            <a:endParaRPr lang="hu-HU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1"/>
            <a:ext cx="3124200" cy="479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872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990600"/>
          </a:xfrm>
        </p:spPr>
        <p:txBody>
          <a:bodyPr/>
          <a:lstStyle/>
          <a:p>
            <a:r>
              <a:rPr lang="hu-HU" dirty="0" smtClean="0"/>
              <a:t>Adatbányászat vs. szövegbányászat</a:t>
            </a:r>
            <a:endParaRPr lang="en-US" dirty="0"/>
          </a:p>
        </p:txBody>
      </p:sp>
      <p:graphicFrame>
        <p:nvGraphicFramePr>
          <p:cNvPr id="9" name="Tartalom helye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23654"/>
              </p:ext>
            </p:extLst>
          </p:nvPr>
        </p:nvGraphicFramePr>
        <p:xfrm>
          <a:off x="685800" y="1752600"/>
          <a:ext cx="8001000" cy="476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9800"/>
                <a:gridCol w="2971800"/>
                <a:gridCol w="2819400"/>
              </a:tblGrid>
              <a:tr h="152400">
                <a:tc>
                  <a:txBody>
                    <a:bodyPr/>
                    <a:lstStyle/>
                    <a:p>
                      <a:r>
                        <a:rPr lang="hu-HU" b="0" dirty="0" smtClean="0"/>
                        <a:t>Az elemzés tárgya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dirty="0" smtClean="0"/>
                        <a:t>Numerikus, kategorikus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dirty="0" smtClean="0"/>
                        <a:t>Szabad formátumú szöveges dokumentum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Az adatok jellege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Strukturált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Strukturálatlan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Az adatok</a:t>
                      </a:r>
                      <a:r>
                        <a:rPr lang="hu-HU" baseline="0" dirty="0" smtClean="0"/>
                        <a:t> tárolási helye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(Relációs) adatbázis, adattárház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Tetszőleges dokumentumgyűjtemény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Általános feladatok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b="1" dirty="0" smtClean="0"/>
                        <a:t>osztályozás, csoportosítás, 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Speciális </a:t>
                      </a:r>
                      <a:r>
                        <a:rPr lang="hu-HU" dirty="0" smtClean="0"/>
                        <a:t>feladatok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Asszociáció,</a:t>
                      </a:r>
                      <a:r>
                        <a:rPr lang="hu-HU" baseline="0" dirty="0" smtClean="0"/>
                        <a:t> regresszió, </a:t>
                      </a:r>
                      <a:r>
                        <a:rPr lang="hu-HU" dirty="0" smtClean="0"/>
                        <a:t>előrejelzés, eltéréselemzés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Szövegelemzés, </a:t>
                      </a:r>
                      <a:r>
                        <a:rPr lang="hu-HU" dirty="0" err="1" smtClean="0"/>
                        <a:t>informá-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ciókinyerés</a:t>
                      </a:r>
                      <a:r>
                        <a:rPr lang="hu-HU" dirty="0" smtClean="0"/>
                        <a:t>, összegzés- készítés, vizualizálás, kereséstámogatás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Általános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dirty="0" smtClean="0"/>
                        <a:t>módszerek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b="1" dirty="0" smtClean="0"/>
                        <a:t>Döntési fák, neurális hálózatok, SVM,</a:t>
                      </a:r>
                      <a:r>
                        <a:rPr lang="hu-HU" b="1" baseline="0" dirty="0" smtClean="0"/>
                        <a:t> felügyelt és felügyelet nélküli gépi tanulók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Speciális</a:t>
                      </a:r>
                      <a:r>
                        <a:rPr lang="hu-HU" baseline="0" dirty="0" smtClean="0"/>
                        <a:t> módszerek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Klaszteranalízis, </a:t>
                      </a:r>
                      <a:r>
                        <a:rPr lang="hu-HU" dirty="0" err="1" smtClean="0"/>
                        <a:t>idősorelemzés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Dokumentumindexelés, nyelvészeti</a:t>
                      </a:r>
                      <a:r>
                        <a:rPr lang="hu-HU" baseline="0" dirty="0" smtClean="0"/>
                        <a:t> eszközök, ontológiák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71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esettanulmány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Tüdőembólia detektálása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Adatok: </a:t>
                </a:r>
              </a:p>
              <a:p>
                <a:pPr lvl="1"/>
                <a:r>
                  <a:rPr lang="hu-HU" dirty="0" smtClean="0"/>
                  <a:t>numerikus gyanús régiókról (3D pixel – 116 jellemző); első 3: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𝑦</m:t>
                    </m:r>
                    <m:r>
                      <a:rPr lang="hu-HU" i="1" dirty="0" smtClean="0">
                        <a:latin typeface="Cambria Math"/>
                      </a:rPr>
                      <m:t>,</m:t>
                    </m:r>
                    <m:r>
                      <a:rPr lang="hu-HU" i="1" dirty="0" smtClean="0">
                        <a:latin typeface="Cambria Math"/>
                      </a:rPr>
                      <m:t>𝑧</m:t>
                    </m:r>
                    <m:r>
                      <a:rPr lang="hu-HU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az adatok szemantikája nem ismert;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[−1;1]</m:t>
                    </m:r>
                  </m:oMath>
                </a14:m>
                <a:r>
                  <a:rPr lang="hu-HU" dirty="0" smtClean="0"/>
                  <a:t> be normált</a:t>
                </a:r>
              </a:p>
              <a:p>
                <a:pPr lvl="1"/>
                <a:r>
                  <a:rPr lang="hu-HU" dirty="0" smtClean="0"/>
                  <a:t>beteg azonosító (egy beteghez több mérés)</a:t>
                </a:r>
              </a:p>
              <a:p>
                <a:pPr lvl="1"/>
                <a:r>
                  <a:rPr lang="hu-HU" dirty="0" smtClean="0"/>
                  <a:t>pozitív és negatív minták címkével (beteg/nem)</a:t>
                </a:r>
              </a:p>
              <a:p>
                <a:r>
                  <a:rPr lang="hu-HU" dirty="0" smtClean="0"/>
                  <a:t>Feladatok:</a:t>
                </a:r>
              </a:p>
              <a:p>
                <a:pPr lvl="1"/>
                <a:r>
                  <a:rPr lang="hu-HU" dirty="0" smtClean="0"/>
                  <a:t>új minták osztályozása</a:t>
                </a:r>
              </a:p>
              <a:p>
                <a:pPr lvl="1"/>
                <a:r>
                  <a:rPr lang="hu-HU" dirty="0" smtClean="0"/>
                  <a:t>beteg emberek azonosítása</a:t>
                </a:r>
              </a:p>
              <a:p>
                <a:pPr lvl="1"/>
                <a:r>
                  <a:rPr lang="hu-HU" dirty="0" smtClean="0"/>
                  <a:t>egészséges emberek azonosítása 100%-kkal</a:t>
                </a:r>
              </a:p>
            </p:txBody>
          </p:sp>
        </mc:Choice>
        <mc:Fallback xmlns=""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35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felépítése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tanítóadatok:</a:t>
            </a:r>
          </a:p>
          <a:p>
            <a:pPr lvl="1"/>
            <a:r>
              <a:rPr lang="hu-HU" dirty="0" smtClean="0"/>
              <a:t>3303 adatsor; 46 beteg és 20 egészséges eset</a:t>
            </a:r>
          </a:p>
          <a:p>
            <a:r>
              <a:rPr lang="hu-HU" dirty="0" smtClean="0"/>
              <a:t>tesztadatok:</a:t>
            </a:r>
          </a:p>
          <a:p>
            <a:pPr lvl="1"/>
            <a:r>
              <a:rPr lang="hu-HU" dirty="0" smtClean="0"/>
              <a:t>1391 adatsor, 33 eset</a:t>
            </a:r>
          </a:p>
          <a:p>
            <a:r>
              <a:rPr lang="hu-HU" dirty="0" smtClean="0"/>
              <a:t>Felügyelt tanulás (osztályozás)</a:t>
            </a:r>
          </a:p>
          <a:p>
            <a:pPr lvl="1"/>
            <a:r>
              <a:rPr lang="hu-HU" dirty="0"/>
              <a:t>olyan modell építése, amely egy adott </a:t>
            </a:r>
            <a:r>
              <a:rPr lang="hu-HU" dirty="0" smtClean="0"/>
              <a:t>mintáról el </a:t>
            </a:r>
            <a:r>
              <a:rPr lang="hu-HU" dirty="0"/>
              <a:t>tudja dönteni, hogy beteg-e vagy sem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5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Kényszerfeltételek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hibás pozitív (FP) esetek minimalizálása</a:t>
            </a:r>
          </a:p>
          <a:p>
            <a:pPr lvl="1"/>
            <a:r>
              <a:rPr lang="hu-HU" dirty="0" smtClean="0"/>
              <a:t>„farkast kiáltani” faktor csökkentése</a:t>
            </a:r>
          </a:p>
          <a:p>
            <a:r>
              <a:rPr lang="hu-HU" dirty="0" smtClean="0"/>
              <a:t>3 küszöbérték adott, hogy páciensenként mennyi lehet a hibás esetek aránya (FP </a:t>
            </a:r>
            <a:r>
              <a:rPr lang="hu-HU" dirty="0" err="1" smtClean="0"/>
              <a:t>rates</a:t>
            </a:r>
            <a:r>
              <a:rPr lang="hu-HU" dirty="0" smtClean="0"/>
              <a:t>: 2; 4; 10)</a:t>
            </a:r>
          </a:p>
          <a:p>
            <a:r>
              <a:rPr lang="hu-HU" dirty="0" smtClean="0"/>
              <a:t>mérések:</a:t>
            </a:r>
          </a:p>
          <a:p>
            <a:pPr lvl="1"/>
            <a:r>
              <a:rPr lang="hu-HU" dirty="0" smtClean="0"/>
              <a:t>helyes pozitív (TP) adatok azonosítása adott FP kényszerfeltételek mellett (#TP-PE)</a:t>
            </a:r>
          </a:p>
          <a:p>
            <a:pPr lvl="1"/>
            <a:r>
              <a:rPr lang="hu-HU" dirty="0" smtClean="0"/>
              <a:t>hány beteg pácienst ismer fel adott FP kényszerfeltételek mellett a rendszer (#TP-P)</a:t>
            </a:r>
          </a:p>
          <a:p>
            <a:pPr lvl="1"/>
            <a:r>
              <a:rPr lang="hu-HU" dirty="0" smtClean="0"/>
              <a:t>helyesen azonosított egészséges páciensek száma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5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Zajos és kevés adat</a:t>
            </a:r>
          </a:p>
          <a:p>
            <a:pPr lvl="1"/>
            <a:r>
              <a:rPr lang="hu-HU" dirty="0" smtClean="0"/>
              <a:t>hogyan generálták az adatokat</a:t>
            </a:r>
          </a:p>
          <a:p>
            <a:pPr lvl="1"/>
            <a:r>
              <a:rPr lang="hu-HU" dirty="0" smtClean="0"/>
              <a:t>különböző gépek, szakértői címkézés</a:t>
            </a:r>
          </a:p>
          <a:p>
            <a:r>
              <a:rPr lang="hu-HU" dirty="0" smtClean="0"/>
              <a:t>adatsorok szemantikája ismeretlen</a:t>
            </a:r>
          </a:p>
          <a:p>
            <a:r>
              <a:rPr lang="hu-HU" dirty="0" smtClean="0"/>
              <a:t>térbeli összefüggések az adatok között nem azonosíthatóak</a:t>
            </a:r>
          </a:p>
          <a:p>
            <a:r>
              <a:rPr lang="hu-HU" dirty="0" smtClean="0"/>
              <a:t>atipikus a célfüggvény és a kényszerfeltétel</a:t>
            </a:r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Adattisztítás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116 adatelemből melyik használható</a:t>
            </a:r>
          </a:p>
          <a:p>
            <a:pPr lvl="1"/>
            <a:r>
              <a:rPr lang="hu-HU" dirty="0" smtClean="0"/>
              <a:t>pontosít</a:t>
            </a:r>
          </a:p>
          <a:p>
            <a:pPr lvl="1"/>
            <a:r>
              <a:rPr lang="hu-HU" dirty="0" smtClean="0"/>
              <a:t>gyorsít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88" y="2819400"/>
            <a:ext cx="6016490" cy="360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797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Adatbányászati módszerek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Osztályozók</a:t>
            </a:r>
          </a:p>
          <a:p>
            <a:pPr lvl="1"/>
            <a:r>
              <a:rPr lang="hu-HU" dirty="0" smtClean="0"/>
              <a:t>statisztikai alapú</a:t>
            </a:r>
          </a:p>
          <a:p>
            <a:pPr lvl="1"/>
            <a:r>
              <a:rPr lang="hu-HU" dirty="0" smtClean="0"/>
              <a:t>neurális háló A</a:t>
            </a:r>
          </a:p>
          <a:p>
            <a:pPr lvl="1"/>
            <a:r>
              <a:rPr lang="hu-HU" dirty="0" smtClean="0"/>
              <a:t>neurális háló B</a:t>
            </a:r>
          </a:p>
          <a:p>
            <a:r>
              <a:rPr lang="hu-HU" dirty="0" smtClean="0"/>
              <a:t>Kombináció</a:t>
            </a:r>
          </a:p>
          <a:p>
            <a:pPr lvl="1"/>
            <a:r>
              <a:rPr lang="hu-HU" dirty="0" smtClean="0"/>
              <a:t>osztályozó bizottság</a:t>
            </a:r>
          </a:p>
          <a:p>
            <a:pPr lvl="1"/>
            <a:r>
              <a:rPr lang="hu-HU" dirty="0" smtClean="0"/>
              <a:t>feladat specifikusan</a:t>
            </a:r>
          </a:p>
          <a:p>
            <a:pPr lvl="1"/>
            <a:r>
              <a:rPr lang="hu-HU" dirty="0" smtClean="0"/>
              <a:t>konfidencia értékek</a:t>
            </a:r>
          </a:p>
          <a:p>
            <a:pPr lvl="2"/>
            <a:r>
              <a:rPr lang="hu-HU" dirty="0" smtClean="0"/>
              <a:t>osztályozó szinten</a:t>
            </a:r>
          </a:p>
          <a:p>
            <a:pPr lvl="2"/>
            <a:r>
              <a:rPr lang="hu-HU" dirty="0" err="1" smtClean="0"/>
              <a:t>predikció</a:t>
            </a:r>
            <a:r>
              <a:rPr lang="hu-HU" dirty="0" smtClean="0"/>
              <a:t> szinten</a:t>
            </a:r>
          </a:p>
          <a:p>
            <a:pPr lvl="1"/>
            <a:endParaRPr lang="hu-H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533775" cy="249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26475"/>
            <a:ext cx="23241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501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Mottó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52600"/>
            <a:ext cx="8001000" cy="4876800"/>
          </a:xfrm>
        </p:spPr>
        <p:txBody>
          <a:bodyPr/>
          <a:lstStyle/>
          <a:p>
            <a:pPr marL="0" indent="0" algn="ctr">
              <a:buNone/>
            </a:pPr>
            <a:endParaRPr lang="hu-HU" dirty="0" smtClean="0"/>
          </a:p>
          <a:p>
            <a:pPr marL="0" indent="0" algn="ctr">
              <a:buNone/>
            </a:pPr>
            <a:r>
              <a:rPr lang="hu-HU" dirty="0" smtClean="0"/>
              <a:t>Megfulladunk az adatban és a tudásra éhezünk</a:t>
            </a:r>
          </a:p>
          <a:p>
            <a:pPr marL="0" indent="0" algn="ctr">
              <a:buNone/>
            </a:pPr>
            <a:r>
              <a:rPr lang="hu-HU" dirty="0" smtClean="0"/>
              <a:t>(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/>
              <a:t>d</a:t>
            </a:r>
            <a:r>
              <a:rPr lang="hu-HU" dirty="0" err="1" smtClean="0"/>
              <a:t>rowning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starved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knowledge</a:t>
            </a:r>
            <a:r>
              <a:rPr lang="hu-HU" dirty="0" smtClean="0"/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65" y="3657600"/>
            <a:ext cx="475678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6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Kombináció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Parametrizált</a:t>
            </a:r>
            <a:r>
              <a:rPr lang="hu-HU" dirty="0" smtClean="0"/>
              <a:t> vétó stratégia</a:t>
            </a:r>
          </a:p>
          <a:p>
            <a:r>
              <a:rPr lang="hu-HU" dirty="0" smtClean="0"/>
              <a:t>Bizottsági tagok:</a:t>
            </a:r>
          </a:p>
          <a:p>
            <a:pPr lvl="1"/>
            <a:r>
              <a:rPr lang="hu-HU" dirty="0" smtClean="0"/>
              <a:t>3 módszer, (1-1-2) beállítással: 4 adatsor</a:t>
            </a:r>
          </a:p>
          <a:p>
            <a:r>
              <a:rPr lang="hu-HU" dirty="0" smtClean="0"/>
              <a:t>Osztályozók kimenetének súlyozási szabályai</a:t>
            </a:r>
          </a:p>
          <a:p>
            <a:pPr lvl="1"/>
            <a:r>
              <a:rPr lang="hu-HU" dirty="0" smtClean="0"/>
              <a:t>Egyöntetű pozitív döntés esetén: pozitív</a:t>
            </a:r>
          </a:p>
          <a:p>
            <a:pPr lvl="1"/>
            <a:r>
              <a:rPr lang="hu-HU" dirty="0" smtClean="0"/>
              <a:t>2-3 pozitív és nincs vétó: pozitív</a:t>
            </a:r>
          </a:p>
          <a:p>
            <a:pPr lvl="1"/>
            <a:r>
              <a:rPr lang="hu-HU" dirty="0" smtClean="0"/>
              <a:t>1 pozitív és nincs gyenge vétó: pozitív</a:t>
            </a:r>
          </a:p>
          <a:p>
            <a:pPr lvl="1"/>
            <a:r>
              <a:rPr lang="hu-HU" dirty="0" smtClean="0"/>
              <a:t>különben negatív</a:t>
            </a:r>
          </a:p>
          <a:p>
            <a:pPr lvl="1"/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65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Mitől függ a vétó értéke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Megengedett hibás minták aránya (FP </a:t>
            </a:r>
            <a:r>
              <a:rPr lang="hu-HU" dirty="0" err="1" smtClean="0"/>
              <a:t>rates</a:t>
            </a:r>
            <a:r>
              <a:rPr lang="hu-HU" dirty="0" smtClean="0"/>
              <a:t>: 2; 4; 10)</a:t>
            </a:r>
          </a:p>
          <a:p>
            <a:r>
              <a:rPr lang="hu-HU" dirty="0" smtClean="0"/>
              <a:t>Osztályozó pontossága, amit </a:t>
            </a:r>
            <a:r>
              <a:rPr lang="hu-HU" dirty="0" err="1" smtClean="0"/>
              <a:t>keresztvalidációval</a:t>
            </a:r>
            <a:r>
              <a:rPr lang="hu-HU" dirty="0" smtClean="0"/>
              <a:t> mértünk</a:t>
            </a:r>
          </a:p>
          <a:p>
            <a:r>
              <a:rPr lang="hu-HU" dirty="0" smtClean="0"/>
              <a:t>esetenként az osztályozó által adott konfidencia-érték (nem mindenütt adott)</a:t>
            </a:r>
          </a:p>
          <a:p>
            <a:r>
              <a:rPr lang="hu-HU" dirty="0" smtClean="0"/>
              <a:t>osztályozók belső küszöbértéke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55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bátor vs. konzervatív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helyes és hibás találatok függvényében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82" y="2360909"/>
            <a:ext cx="7142630" cy="4116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zis 3"/>
          <p:cNvSpPr/>
          <p:nvPr/>
        </p:nvSpPr>
        <p:spPr bwMode="auto">
          <a:xfrm>
            <a:off x="1447800" y="2360909"/>
            <a:ext cx="2362200" cy="3506491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286000" y="2895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bátor</a:t>
            </a:r>
            <a:endParaRPr lang="en-US" dirty="0"/>
          </a:p>
        </p:txBody>
      </p:sp>
      <p:sp>
        <p:nvSpPr>
          <p:cNvPr id="7" name="Ellipszis 6"/>
          <p:cNvSpPr/>
          <p:nvPr/>
        </p:nvSpPr>
        <p:spPr bwMode="auto">
          <a:xfrm>
            <a:off x="5181600" y="4648199"/>
            <a:ext cx="2362200" cy="1524001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7010400" y="430376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konzervatív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1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Hagyományos IR mértékekkel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876800"/>
          </a:xfrm>
        </p:spPr>
        <p:txBody>
          <a:bodyPr/>
          <a:lstStyle/>
          <a:p>
            <a:r>
              <a:rPr lang="hu-HU" sz="2400" dirty="0" smtClean="0"/>
              <a:t>pontosság (</a:t>
            </a:r>
            <a:r>
              <a:rPr lang="hu-HU" sz="2400" dirty="0" err="1" smtClean="0"/>
              <a:t>precision</a:t>
            </a:r>
            <a:r>
              <a:rPr lang="hu-HU" sz="2400" dirty="0" smtClean="0"/>
              <a:t>): </a:t>
            </a:r>
            <a:r>
              <a:rPr lang="hu-HU" sz="2400" dirty="0"/>
              <a:t>a találatok közül mennyi helyes (PE)</a:t>
            </a:r>
          </a:p>
          <a:p>
            <a:r>
              <a:rPr lang="hu-HU" sz="2400" dirty="0" smtClean="0"/>
              <a:t>fedés (</a:t>
            </a:r>
            <a:r>
              <a:rPr lang="hu-HU" sz="2400" dirty="0" err="1" smtClean="0"/>
              <a:t>recall</a:t>
            </a:r>
            <a:r>
              <a:rPr lang="hu-HU" sz="2400" dirty="0" smtClean="0"/>
              <a:t>): </a:t>
            </a:r>
            <a:r>
              <a:rPr lang="hu-HU" sz="2400" dirty="0"/>
              <a:t>hányat talál meg a tényleges </a:t>
            </a:r>
            <a:r>
              <a:rPr lang="hu-HU" sz="2400" dirty="0" err="1"/>
              <a:t>PE-k</a:t>
            </a:r>
            <a:r>
              <a:rPr lang="hu-HU" sz="2400" dirty="0"/>
              <a:t> közül</a:t>
            </a:r>
            <a:endParaRPr lang="en-US" sz="2400" dirty="0"/>
          </a:p>
          <a:p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9700"/>
            <a:ext cx="7550042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794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Egyes osztályozókra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4" y="2578100"/>
            <a:ext cx="5354803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84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Kombináció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6708"/>
            <a:ext cx="8150177" cy="370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856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Végeredmény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pontosság: a találatok közül mennyi helyes (PE)</a:t>
            </a:r>
          </a:p>
          <a:p>
            <a:r>
              <a:rPr lang="hu-HU" dirty="0" smtClean="0"/>
              <a:t>fedés: hányat talál meg a tényleges </a:t>
            </a:r>
            <a:r>
              <a:rPr lang="hu-HU" dirty="0" err="1" smtClean="0"/>
              <a:t>PE-k</a:t>
            </a:r>
            <a:r>
              <a:rPr lang="hu-HU" dirty="0" smtClean="0"/>
              <a:t> közül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803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71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Adatbányászat – motiváció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Gyorsuló ütemben növő adatmennyiség</a:t>
            </a:r>
          </a:p>
          <a:p>
            <a:r>
              <a:rPr lang="hu-HU" dirty="0" smtClean="0"/>
              <a:t>Üzleti igény az adatokban rejlő információk kinyerésére</a:t>
            </a:r>
          </a:p>
          <a:p>
            <a:r>
              <a:rPr lang="hu-HU" dirty="0" smtClean="0"/>
              <a:t>Definíció: döntéstámogatási </a:t>
            </a:r>
            <a:r>
              <a:rPr lang="hu-HU" b="1" dirty="0" smtClean="0"/>
              <a:t>folyamat</a:t>
            </a:r>
            <a:r>
              <a:rPr lang="hu-HU" dirty="0" smtClean="0"/>
              <a:t>, amely </a:t>
            </a:r>
            <a:r>
              <a:rPr lang="hu-HU" b="1" dirty="0" smtClean="0"/>
              <a:t>érvényes</a:t>
            </a:r>
            <a:r>
              <a:rPr lang="hu-HU" dirty="0" smtClean="0"/>
              <a:t>, </a:t>
            </a:r>
            <a:r>
              <a:rPr lang="hu-HU" b="1" dirty="0" smtClean="0"/>
              <a:t>hasznos</a:t>
            </a:r>
            <a:r>
              <a:rPr lang="hu-HU" dirty="0" smtClean="0"/>
              <a:t>, </a:t>
            </a:r>
            <a:r>
              <a:rPr lang="hu-HU" b="1" dirty="0" smtClean="0"/>
              <a:t>rejtett</a:t>
            </a:r>
            <a:r>
              <a:rPr lang="hu-HU" dirty="0" smtClean="0"/>
              <a:t> (korábban nem ismert) információt állít elő nagy mennyiségű – jellemzően adatbázisokban tárolt – adatból </a:t>
            </a:r>
          </a:p>
          <a:p>
            <a:pPr marL="0" indent="0">
              <a:buNone/>
            </a:pPr>
            <a:r>
              <a:rPr lang="hu-HU" sz="1800" dirty="0" smtClean="0"/>
              <a:t>      (forrás: Abonyi (</a:t>
            </a:r>
            <a:r>
              <a:rPr lang="hu-HU" sz="1800" dirty="0" err="1" smtClean="0"/>
              <a:t>szerk</a:t>
            </a:r>
            <a:r>
              <a:rPr lang="hu-HU" sz="1800" dirty="0" smtClean="0"/>
              <a:t>): Adatbányászat a hatékonyság eszköze)</a:t>
            </a:r>
          </a:p>
          <a:p>
            <a:r>
              <a:rPr lang="hu-HU" dirty="0" smtClean="0"/>
              <a:t>Automatizálható folyamat</a:t>
            </a:r>
          </a:p>
          <a:p>
            <a:pPr lvl="1"/>
            <a:r>
              <a:rPr lang="hu-HU" dirty="0" smtClean="0"/>
              <a:t>emberi erőforrás igénye alacsony</a:t>
            </a:r>
          </a:p>
          <a:p>
            <a:pPr lvl="1"/>
            <a:r>
              <a:rPr lang="hu-HU" dirty="0" smtClean="0"/>
              <a:t>gyorsan generálhatóak az információk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0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hu-HU" dirty="0" smtClean="0"/>
              <a:t> definíció elemei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folyamat</a:t>
            </a:r>
          </a:p>
          <a:p>
            <a:pPr lvl="1"/>
            <a:r>
              <a:rPr lang="hu-HU" dirty="0" smtClean="0"/>
              <a:t>nem dobozos termék, hanem átfogó tudást igényel az alkalmazása is</a:t>
            </a:r>
          </a:p>
          <a:p>
            <a:r>
              <a:rPr lang="hu-HU" dirty="0" smtClean="0"/>
              <a:t>érvényes</a:t>
            </a:r>
          </a:p>
          <a:p>
            <a:pPr lvl="1"/>
            <a:r>
              <a:rPr lang="hu-HU" dirty="0" smtClean="0"/>
              <a:t>pontosság, statisztikai </a:t>
            </a:r>
            <a:r>
              <a:rPr lang="hu-HU" dirty="0" err="1" smtClean="0"/>
              <a:t>szignifikancia</a:t>
            </a:r>
            <a:r>
              <a:rPr lang="hu-HU" dirty="0" smtClean="0"/>
              <a:t>, teljesség</a:t>
            </a:r>
          </a:p>
          <a:p>
            <a:r>
              <a:rPr lang="hu-HU" dirty="0" smtClean="0"/>
              <a:t>hasznos</a:t>
            </a:r>
          </a:p>
          <a:p>
            <a:pPr lvl="1"/>
            <a:r>
              <a:rPr lang="hu-HU" dirty="0" smtClean="0"/>
              <a:t>adjon új, értékes ismereteket</a:t>
            </a:r>
          </a:p>
          <a:p>
            <a:pPr lvl="1"/>
            <a:r>
              <a:rPr lang="hu-HU" dirty="0" smtClean="0"/>
              <a:t>gyakran nehéz üzleti értéket meghatározni</a:t>
            </a:r>
          </a:p>
          <a:p>
            <a:r>
              <a:rPr lang="hu-HU" dirty="0" smtClean="0"/>
              <a:t>rejtett (előzőleg nem ismert)</a:t>
            </a:r>
          </a:p>
          <a:p>
            <a:pPr lvl="1"/>
            <a:r>
              <a:rPr lang="hu-HU" dirty="0" smtClean="0"/>
              <a:t>hipotézis megerősítése vs. új felfedezése</a:t>
            </a:r>
          </a:p>
          <a:p>
            <a:pPr lvl="1"/>
            <a:r>
              <a:rPr lang="hu-HU" dirty="0" smtClean="0"/>
              <a:t>prediktív vs. leíró adatbányászat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51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Alternatív elnevezések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Tudásfeltárás az adatbázisokban (</a:t>
            </a:r>
            <a:r>
              <a:rPr lang="en-US" sz="2800" dirty="0"/>
              <a:t>Knowledge discovery in databases </a:t>
            </a:r>
            <a:r>
              <a:rPr lang="hu-HU" sz="2800" dirty="0" smtClean="0"/>
              <a:t>– </a:t>
            </a:r>
            <a:r>
              <a:rPr lang="en-US" sz="2800" dirty="0" smtClean="0"/>
              <a:t>KDD)</a:t>
            </a:r>
            <a:endParaRPr lang="hu-HU" sz="2800" dirty="0" smtClean="0"/>
          </a:p>
          <a:p>
            <a:r>
              <a:rPr lang="hu-HU" sz="2800" dirty="0" smtClean="0"/>
              <a:t>tudáskinyerés </a:t>
            </a:r>
            <a:r>
              <a:rPr lang="hu-HU" sz="2800" dirty="0"/>
              <a:t>(</a:t>
            </a:r>
            <a:r>
              <a:rPr lang="en-US" sz="2800" dirty="0"/>
              <a:t>knowledge extraction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adatelemzés</a:t>
            </a:r>
          </a:p>
          <a:p>
            <a:r>
              <a:rPr lang="hu-HU" sz="2800" dirty="0" smtClean="0"/>
              <a:t>mintaelemzés </a:t>
            </a:r>
            <a:r>
              <a:rPr lang="hu-HU" sz="2800" dirty="0"/>
              <a:t>(</a:t>
            </a:r>
            <a:r>
              <a:rPr lang="en-US" sz="2800" dirty="0"/>
              <a:t>data/pattern analysis</a:t>
            </a:r>
            <a:r>
              <a:rPr lang="hu-HU" sz="2800" dirty="0" smtClean="0"/>
              <a:t>)</a:t>
            </a:r>
            <a:r>
              <a:rPr lang="en-US" sz="2800" dirty="0" smtClean="0"/>
              <a:t> </a:t>
            </a:r>
            <a:endParaRPr lang="hu-HU" sz="2800" dirty="0" smtClean="0"/>
          </a:p>
          <a:p>
            <a:r>
              <a:rPr lang="hu-HU" sz="2800" dirty="0" smtClean="0"/>
              <a:t>információ-betakarítás </a:t>
            </a:r>
            <a:r>
              <a:rPr lang="hu-HU" sz="2800" dirty="0"/>
              <a:t>(</a:t>
            </a:r>
            <a:r>
              <a:rPr lang="en-US" sz="2800" dirty="0"/>
              <a:t>information harvesting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üzleti </a:t>
            </a:r>
            <a:r>
              <a:rPr lang="hu-HU" sz="2800" dirty="0"/>
              <a:t>intelligencia (</a:t>
            </a:r>
            <a:r>
              <a:rPr lang="en-US" sz="2800" dirty="0"/>
              <a:t>business </a:t>
            </a:r>
            <a:r>
              <a:rPr lang="en-US" sz="2800" dirty="0" smtClean="0"/>
              <a:t>intelligence</a:t>
            </a:r>
            <a:r>
              <a:rPr lang="hu-HU" sz="2800" dirty="0" smtClean="0"/>
              <a:t> – BI)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65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nem adatbányászat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 keresések, lekérdezések </a:t>
            </a:r>
            <a:r>
              <a:rPr lang="hu-HU" dirty="0" smtClean="0"/>
              <a:t>végrehajtása</a:t>
            </a:r>
          </a:p>
          <a:p>
            <a:pPr lvl="1"/>
            <a:r>
              <a:rPr lang="hu-HU" dirty="0" smtClean="0"/>
              <a:t>keressük meg Piszkos </a:t>
            </a:r>
            <a:r>
              <a:rPr lang="hu-HU" dirty="0" err="1" smtClean="0"/>
              <a:t>Fred</a:t>
            </a:r>
            <a:r>
              <a:rPr lang="hu-HU" dirty="0" smtClean="0"/>
              <a:t> születési évét (hajósok táblában)</a:t>
            </a:r>
          </a:p>
          <a:p>
            <a:pPr lvl="1"/>
            <a:r>
              <a:rPr lang="hu-HU" dirty="0" smtClean="0"/>
              <a:t>keressük ki azokat a találatokat, amelyben szerepel Rejtő Jenő neve   </a:t>
            </a:r>
            <a:endParaRPr lang="hu-HU" dirty="0"/>
          </a:p>
          <a:p>
            <a:r>
              <a:rPr lang="hu-HU" dirty="0"/>
              <a:t>(Deduktív) szakértői </a:t>
            </a:r>
            <a:r>
              <a:rPr lang="hu-HU" dirty="0" smtClean="0"/>
              <a:t>rendszerek</a:t>
            </a:r>
          </a:p>
          <a:p>
            <a:r>
              <a:rPr lang="hu-HU" dirty="0" smtClean="0"/>
              <a:t>Kis statisztikai vagy gépi tanuló programok</a:t>
            </a: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16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12417</TotalTime>
  <Words>1746</Words>
  <Application>Microsoft Office PowerPoint</Application>
  <PresentationFormat>Diavetítés a képernyőre (4:3 oldalarány)</PresentationFormat>
  <Paragraphs>437</Paragraphs>
  <Slides>56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56</vt:i4>
      </vt:variant>
    </vt:vector>
  </HeadingPairs>
  <TitlesOfParts>
    <vt:vector size="57" baseType="lpstr">
      <vt:lpstr>cs276</vt:lpstr>
      <vt:lpstr>Adatbányászat és szövegbányászat  Bevezetés </vt:lpstr>
      <vt:lpstr>Adminisztratívia</vt:lpstr>
      <vt:lpstr>A kurzus célja…</vt:lpstr>
      <vt:lpstr> Áttekintés</vt:lpstr>
      <vt:lpstr>Mottó</vt:lpstr>
      <vt:lpstr>Adatbányászat – motiváció</vt:lpstr>
      <vt:lpstr>A definíció elemei</vt:lpstr>
      <vt:lpstr>Alternatív elnevezések</vt:lpstr>
      <vt:lpstr>Mi nem adatbányászat</vt:lpstr>
      <vt:lpstr>A méret számít</vt:lpstr>
      <vt:lpstr>Honnan a sok adat?</vt:lpstr>
      <vt:lpstr>Trend</vt:lpstr>
      <vt:lpstr>Adatbázis dimenzió</vt:lpstr>
      <vt:lpstr>Méret és tartalom</vt:lpstr>
      <vt:lpstr>Adattípusok</vt:lpstr>
      <vt:lpstr>Alkalmazási területek</vt:lpstr>
      <vt:lpstr>Pénzügyi szektor</vt:lpstr>
      <vt:lpstr>Tudomány/egészségügy</vt:lpstr>
      <vt:lpstr>Telekommunikáció/energiaszektor</vt:lpstr>
      <vt:lpstr>Multidiszciplináris</vt:lpstr>
      <vt:lpstr>Az adatbányászat módszertana</vt:lpstr>
      <vt:lpstr>A tudásfeltárás folyamata</vt:lpstr>
      <vt:lpstr>Példa: webadatok adatbányászata</vt:lpstr>
      <vt:lpstr>Az adatbányászat folyamata</vt:lpstr>
      <vt:lpstr>CRISP-DM</vt:lpstr>
      <vt:lpstr>Üzleti probléma értelmezése</vt:lpstr>
      <vt:lpstr>Adatértelmezés</vt:lpstr>
      <vt:lpstr>Adatok előkészítése</vt:lpstr>
      <vt:lpstr>Modellezés</vt:lpstr>
      <vt:lpstr>Üzleti értékelés</vt:lpstr>
      <vt:lpstr>Üzleti alkalmazás</vt:lpstr>
      <vt:lpstr> Mai óra</vt:lpstr>
      <vt:lpstr>feladattípusok</vt:lpstr>
      <vt:lpstr>Csoportosítás</vt:lpstr>
      <vt:lpstr>Osztályozás</vt:lpstr>
      <vt:lpstr>Asszociáció</vt:lpstr>
      <vt:lpstr>Regresszió</vt:lpstr>
      <vt:lpstr>Eltéréselemzés</vt:lpstr>
      <vt:lpstr>Összehasonlítások</vt:lpstr>
      <vt:lpstr>Adatbányászat vs. statisztika</vt:lpstr>
      <vt:lpstr>DNS-elemzés</vt:lpstr>
      <vt:lpstr>Adatbányászat vs. szövegbányászat</vt:lpstr>
      <vt:lpstr>esettanulmány</vt:lpstr>
      <vt:lpstr>Tüdőembólia detektálása</vt:lpstr>
      <vt:lpstr>Feladat felépítése</vt:lpstr>
      <vt:lpstr>Kényszerfeltételek</vt:lpstr>
      <vt:lpstr>Nehézségek</vt:lpstr>
      <vt:lpstr>Adattisztítás</vt:lpstr>
      <vt:lpstr>Adatbányászati módszerek</vt:lpstr>
      <vt:lpstr>Kombináció</vt:lpstr>
      <vt:lpstr>Mitől függ a vétó értéke</vt:lpstr>
      <vt:lpstr>bátor vs. konzervatív</vt:lpstr>
      <vt:lpstr>Hagyományos IR mértékekkel</vt:lpstr>
      <vt:lpstr>Eredmények</vt:lpstr>
      <vt:lpstr>Kombináció</vt:lpstr>
      <vt:lpstr>Végeredmény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124</cp:revision>
  <cp:lastPrinted>2003-11-11T21:18:08Z</cp:lastPrinted>
  <dcterms:created xsi:type="dcterms:W3CDTF">2003-01-20T06:42:23Z</dcterms:created>
  <dcterms:modified xsi:type="dcterms:W3CDTF">2013-09-09T15:19:46Z</dcterms:modified>
</cp:coreProperties>
</file>