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52"/>
  </p:notesMasterIdLst>
  <p:handoutMasterIdLst>
    <p:handoutMasterId r:id="rId53"/>
  </p:handoutMasterIdLst>
  <p:sldIdLst>
    <p:sldId id="829" r:id="rId2"/>
    <p:sldId id="770" r:id="rId3"/>
    <p:sldId id="1133" r:id="rId4"/>
    <p:sldId id="1152" r:id="rId5"/>
    <p:sldId id="1139" r:id="rId6"/>
    <p:sldId id="1153" r:id="rId7"/>
    <p:sldId id="1155" r:id="rId8"/>
    <p:sldId id="1154" r:id="rId9"/>
    <p:sldId id="1156" r:id="rId10"/>
    <p:sldId id="1157" r:id="rId11"/>
    <p:sldId id="1158" r:id="rId12"/>
    <p:sldId id="1159" r:id="rId13"/>
    <p:sldId id="1162" r:id="rId14"/>
    <p:sldId id="1160" r:id="rId15"/>
    <p:sldId id="1161" r:id="rId16"/>
    <p:sldId id="1163" r:id="rId17"/>
    <p:sldId id="1164" r:id="rId18"/>
    <p:sldId id="1166" r:id="rId19"/>
    <p:sldId id="1165" r:id="rId20"/>
    <p:sldId id="1168" r:id="rId21"/>
    <p:sldId id="1167" r:id="rId22"/>
    <p:sldId id="1169" r:id="rId23"/>
    <p:sldId id="1170" r:id="rId24"/>
    <p:sldId id="1171" r:id="rId25"/>
    <p:sldId id="1172" r:id="rId26"/>
    <p:sldId id="1173" r:id="rId27"/>
    <p:sldId id="1174" r:id="rId28"/>
    <p:sldId id="1175" r:id="rId29"/>
    <p:sldId id="1176" r:id="rId30"/>
    <p:sldId id="1177" r:id="rId31"/>
    <p:sldId id="1182" r:id="rId32"/>
    <p:sldId id="1183" r:id="rId33"/>
    <p:sldId id="1184" r:id="rId34"/>
    <p:sldId id="1185" r:id="rId35"/>
    <p:sldId id="1186" r:id="rId36"/>
    <p:sldId id="1188" r:id="rId37"/>
    <p:sldId id="1189" r:id="rId38"/>
    <p:sldId id="1187" r:id="rId39"/>
    <p:sldId id="1190" r:id="rId40"/>
    <p:sldId id="1191" r:id="rId41"/>
    <p:sldId id="1193" r:id="rId42"/>
    <p:sldId id="1192" r:id="rId43"/>
    <p:sldId id="1194" r:id="rId44"/>
    <p:sldId id="1196" r:id="rId45"/>
    <p:sldId id="1178" r:id="rId46"/>
    <p:sldId id="1195" r:id="rId47"/>
    <p:sldId id="1179" r:id="rId48"/>
    <p:sldId id="1180" r:id="rId49"/>
    <p:sldId id="1181" r:id="rId50"/>
    <p:sldId id="1197" r:id="rId51"/>
  </p:sldIdLst>
  <p:sldSz cx="9144000" cy="6858000" type="screen4x3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4F3EB"/>
    <a:srgbClr val="F0EEEB"/>
    <a:srgbClr val="00A000"/>
    <a:srgbClr val="A40508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éma alapján készült stílus 1 – 6. jelölőszín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25E5076-3810-47DD-B79F-674D7AD40C01}" styleName="Sötét stílus 1 – 1. jelölőszín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FD4443E-F989-4FC4-A0C8-D5A2AF1F390B}" styleName="Sötét stílus 1 – 5. jelölőszín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ötét stílus 1 – 6. jelölőszín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6270" autoAdjust="0"/>
  </p:normalViewPr>
  <p:slideViewPr>
    <p:cSldViewPr>
      <p:cViewPr>
        <p:scale>
          <a:sx n="90" d="100"/>
          <a:sy n="90" d="100"/>
        </p:scale>
        <p:origin x="-804" y="6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852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57C5CE48-2CA9-4FF1-BAC1-811FF0BD4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66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B26E752-E897-413B-A445-DB1998E891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693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64483E6-2FB4-497E-9D40-A5BC52F541DD}" type="slidenum">
              <a:rPr lang="en-US" sz="1200" smtClean="0"/>
              <a:pPr eaLnBrk="1" hangingPunct="1"/>
              <a:t>1</a:t>
            </a:fld>
            <a:endParaRPr lang="en-US" sz="12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CA0B79E-14D9-404D-8E25-0390A0BEC2FA}" type="slidenum">
              <a:rPr lang="hu-HU"/>
              <a:pPr eaLnBrk="1" hangingPunct="1"/>
              <a:t>20</a:t>
            </a:fld>
            <a:endParaRPr lang="hu-HU"/>
          </a:p>
        </p:txBody>
      </p:sp>
      <p:sp>
        <p:nvSpPr>
          <p:cNvPr id="218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99426761-914E-4865-B819-017249B889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8922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DA678-4314-4F88-A26C-F575ECDB0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4223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62484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62484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C5D54-B465-456F-989F-1A31C6759D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1950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Cím és tartalom a szöveg fel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7772400" cy="2362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4267200"/>
            <a:ext cx="7772400" cy="2362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FD401-72A2-4608-BDE0-60C33EA2A3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3715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5762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AB19E6-B2A3-4D25-9295-617FB9ED27E8}" type="slidenum">
              <a:rPr lang="hu-HU"/>
              <a:pPr/>
              <a:t>‹#›</a:t>
            </a:fld>
            <a:endParaRPr lang="hu-H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72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5762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68413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287713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A175B0-BC16-4497-ABC3-BBA0E6A5A98C}" type="slidenum">
              <a:rPr lang="hu-HU"/>
              <a:pPr/>
              <a:t>‹#›</a:t>
            </a:fld>
            <a:endParaRPr lang="hu-HU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9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34539-4649-4B0D-BC51-83FFDDC2AE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3063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0744D8-D87D-43C4-99CA-6BBD3223B9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1961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B8D10-E82A-4AD7-B919-DAAA4F17BC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660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69554C-7F1C-4145-A72C-2F8F68C215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6782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10B1C-F067-4743-B7BE-4B0699454B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3251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2B60DF-C91C-4935-99C8-0311F618B5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9612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84E80-BBBC-4F31-8B02-267FFBD8D9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8969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 smtClean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CF95E-D8E8-416B-A827-23A7A7C505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2706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52600"/>
            <a:ext cx="777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452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29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30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CF707F7B-6148-4238-AC3A-CD0638221F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19"/>
          <p:cNvSpPr>
            <a:spLocks noChangeArrowheads="1"/>
          </p:cNvSpPr>
          <p:nvPr/>
        </p:nvSpPr>
        <p:spPr bwMode="auto">
          <a:xfrm>
            <a:off x="533400" y="1371600"/>
            <a:ext cx="8080375" cy="155575"/>
          </a:xfrm>
          <a:prstGeom prst="rect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u-HU">
              <a:solidFill>
                <a:srgbClr val="A50021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3" r:id="rId13"/>
    <p:sldLayoutId id="2147483714" r:id="rId14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ikk.domonkos@nik.uni-obuda.h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lelmiszer.hu/cikk/olcsobb_cigire_szokik_a_ks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facweb.cs.depaul.edu/mobasher/classes/ect584/HW/ec-data/ec-data.zi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2697163"/>
          </a:xfrm>
        </p:spPr>
        <p:txBody>
          <a:bodyPr/>
          <a:lstStyle/>
          <a:p>
            <a:pPr eaLnBrk="1" hangingPunct="1"/>
            <a:r>
              <a:rPr lang="hu-HU" sz="4400" b="1" dirty="0" smtClean="0"/>
              <a:t>Adatbányászat és szövegbányászat</a:t>
            </a:r>
            <a:br>
              <a:rPr lang="hu-HU" sz="4400" b="1" dirty="0" smtClean="0"/>
            </a:br>
            <a:r>
              <a:rPr lang="hu-HU" sz="3600" dirty="0" smtClean="0"/>
              <a:t/>
            </a:r>
            <a:br>
              <a:rPr lang="hu-HU" sz="3600" dirty="0" smtClean="0"/>
            </a:br>
            <a:r>
              <a:rPr lang="hu-HU" sz="2000" dirty="0" smtClean="0"/>
              <a:t>Gyakori elemhalmazok, asszociációs szabályok feltárása</a:t>
            </a:r>
            <a:endParaRPr lang="en-US" sz="28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4191000"/>
            <a:ext cx="7921625" cy="22621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hu-HU" dirty="0" smtClean="0"/>
          </a:p>
          <a:p>
            <a:pPr eaLnBrk="1" hangingPunct="1">
              <a:lnSpc>
                <a:spcPct val="90000"/>
              </a:lnSpc>
            </a:pPr>
            <a:r>
              <a:rPr lang="hu-HU" b="1" dirty="0" err="1" smtClean="0"/>
              <a:t>Tikk</a:t>
            </a:r>
            <a:r>
              <a:rPr lang="hu-HU" b="1" dirty="0" smtClean="0"/>
              <a:t> Domonkos</a:t>
            </a:r>
          </a:p>
          <a:p>
            <a:pPr eaLnBrk="1" hangingPunct="1">
              <a:lnSpc>
                <a:spcPct val="90000"/>
              </a:lnSpc>
            </a:pPr>
            <a:r>
              <a:rPr lang="hu-HU" b="1" dirty="0" err="1" smtClean="0">
                <a:hlinkClick r:id="rId3"/>
              </a:rPr>
              <a:t>tikk.domonkos</a:t>
            </a:r>
            <a:r>
              <a:rPr lang="hu-HU" b="1" dirty="0" smtClean="0">
                <a:hlinkClick r:id="rId3"/>
              </a:rPr>
              <a:t>@</a:t>
            </a:r>
            <a:r>
              <a:rPr lang="hu-HU" b="1" dirty="0" err="1" smtClean="0">
                <a:hlinkClick r:id="rId3"/>
              </a:rPr>
              <a:t>nik.uni-obuda.hu</a:t>
            </a:r>
            <a:r>
              <a:rPr lang="hu-HU" b="1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DM1_EA_01</a:t>
            </a:r>
            <a:r>
              <a:rPr lang="hu-HU" dirty="0" smtClean="0"/>
              <a:t>, </a:t>
            </a:r>
            <a:r>
              <a:rPr lang="en-US" dirty="0" smtClean="0"/>
              <a:t>DM1_</a:t>
            </a:r>
            <a:r>
              <a:rPr lang="hu-HU" dirty="0" smtClean="0"/>
              <a:t>L</a:t>
            </a:r>
            <a:r>
              <a:rPr lang="en-US" dirty="0" smtClean="0"/>
              <a:t>A_01</a:t>
            </a:r>
            <a:endParaRPr lang="hu-HU" b="1" dirty="0" smtClean="0"/>
          </a:p>
          <a:p>
            <a:pPr eaLnBrk="1" hangingPunct="1">
              <a:lnSpc>
                <a:spcPct val="90000"/>
              </a:lnSpc>
            </a:pPr>
            <a:endParaRPr lang="hu-HU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Gyakori elemhalmazok feltárása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756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Keresési tér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Tegyük fel, hogy 4 elemből áll a halmaz: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𝐸</m:t>
                    </m:r>
                    <m:r>
                      <a:rPr lang="hu-HU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hu-HU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</a:rPr>
                          <m:t>𝑎</m:t>
                        </m:r>
                        <m:r>
                          <a:rPr lang="hu-HU" b="0" i="1" smtClean="0">
                            <a:latin typeface="Cambria Math"/>
                          </a:rPr>
                          <m:t>, </m:t>
                        </m:r>
                        <m:r>
                          <a:rPr lang="hu-HU" b="0" i="1" smtClean="0">
                            <a:latin typeface="Cambria Math"/>
                          </a:rPr>
                          <m:t>𝑏</m:t>
                        </m:r>
                        <m:r>
                          <a:rPr lang="hu-HU" b="0" i="1" smtClean="0">
                            <a:latin typeface="Cambria Math"/>
                          </a:rPr>
                          <m:t>, </m:t>
                        </m:r>
                        <m:r>
                          <a:rPr lang="hu-HU" b="0" i="1" smtClean="0">
                            <a:latin typeface="Cambria Math"/>
                          </a:rPr>
                          <m:t>𝑐</m:t>
                        </m:r>
                        <m:r>
                          <a:rPr lang="hu-HU" b="0" i="1" smtClean="0">
                            <a:latin typeface="Cambria Math"/>
                          </a:rPr>
                          <m:t>, </m:t>
                        </m:r>
                        <m:r>
                          <a:rPr lang="hu-HU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hu-HU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hu-HU" dirty="0" smtClean="0"/>
                  <a:t> ekkor a keresési tér</a:t>
                </a:r>
              </a:p>
              <a:p>
                <a:r>
                  <a:rPr lang="hu-HU" dirty="0" smtClean="0"/>
                  <a:t> számossága: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hu-HU" b="0" i="1" smtClean="0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hu-HU" b="0" i="1" smtClean="0">
                        <a:latin typeface="Cambria Math"/>
                      </a:rPr>
                      <m:t>−1=15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55270"/>
            <a:ext cx="6019800" cy="351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zövegdoboz 5"/>
          <p:cNvSpPr txBox="1"/>
          <p:nvPr/>
        </p:nvSpPr>
        <p:spPr>
          <a:xfrm>
            <a:off x="2667990" y="6540335"/>
            <a:ext cx="640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 smtClean="0"/>
              <a:t>Forrás: Kiss Attila, ELTE, ill. Abonyi J. (</a:t>
            </a:r>
            <a:r>
              <a:rPr lang="hu-HU" sz="1200" dirty="0" err="1" smtClean="0"/>
              <a:t>szerk</a:t>
            </a:r>
            <a:r>
              <a:rPr lang="hu-HU" sz="1200" dirty="0" smtClean="0"/>
              <a:t>): Adatbányászat, a hatékonyság eszköze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642841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Apriori-elv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Naiv megoldás: járjuk be a keresési teret, és számláljuk le az előfordulásokat</a:t>
            </a:r>
          </a:p>
          <a:p>
            <a:pPr lvl="1"/>
            <a:r>
              <a:rPr lang="hu-HU" dirty="0" smtClean="0"/>
              <a:t>ez már pár tucat termék esetén megoldhatatlan</a:t>
            </a:r>
          </a:p>
          <a:p>
            <a:r>
              <a:rPr lang="hu-HU" b="1" dirty="0" smtClean="0"/>
              <a:t>Apriori-elv</a:t>
            </a:r>
            <a:r>
              <a:rPr lang="hu-HU" dirty="0" smtClean="0"/>
              <a:t>: Ha egy elemhalmaz gyakori, akkor az össze részhalmaza is gyakori lesz </a:t>
            </a:r>
          </a:p>
          <a:p>
            <a:pPr lvl="1"/>
            <a:r>
              <a:rPr lang="hu-HU" dirty="0" smtClean="0"/>
              <a:t>más néven: </a:t>
            </a:r>
            <a:r>
              <a:rPr lang="hu-HU" i="1" dirty="0" smtClean="0"/>
              <a:t>támogatottsági kényszer</a:t>
            </a:r>
          </a:p>
          <a:p>
            <a:r>
              <a:rPr lang="hu-HU" dirty="0" smtClean="0"/>
              <a:t>Igaz az ellentettje is (</a:t>
            </a:r>
            <a:r>
              <a:rPr lang="hu-HU" dirty="0" err="1" smtClean="0"/>
              <a:t>anti-monoton</a:t>
            </a:r>
            <a:r>
              <a:rPr lang="hu-HU" dirty="0" smtClean="0"/>
              <a:t> tulajdonság): ha egy elemhalmaz nem gyakori, akkor ezt egy elemmel bővítve szintén nem gyakori halmazt kapunk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3122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Apriori algoritmus sémája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2450" indent="-495300" eaLnBrk="1" hangingPunct="1"/>
            <a:r>
              <a:rPr lang="hu-HU" sz="2400" dirty="0"/>
              <a:t>Adjuk meg a keresési feltételeket </a:t>
            </a:r>
            <a:r>
              <a:rPr lang="hu-HU" sz="2400" dirty="0" smtClean="0"/>
              <a:t>(</a:t>
            </a:r>
            <a:r>
              <a:rPr lang="hu-HU" sz="2400" dirty="0" err="1" smtClean="0"/>
              <a:t>supp</a:t>
            </a:r>
            <a:r>
              <a:rPr lang="hu-HU" sz="2400" dirty="0" smtClean="0"/>
              <a:t>, </a:t>
            </a:r>
            <a:r>
              <a:rPr lang="hu-HU" sz="2400" dirty="0" err="1" smtClean="0"/>
              <a:t>conf</a:t>
            </a:r>
            <a:r>
              <a:rPr lang="hu-HU" sz="2400" dirty="0"/>
              <a:t>)</a:t>
            </a:r>
          </a:p>
          <a:p>
            <a:pPr marL="552450" indent="-495300" eaLnBrk="1" hangingPunct="1"/>
            <a:r>
              <a:rPr lang="hu-HU" sz="2400" dirty="0"/>
              <a:t>Keressük meg a gyakori elemhalmazokat, felhasználva a támogatottsági kényszert (a korábbi </a:t>
            </a:r>
            <a:r>
              <a:rPr lang="hu-HU" sz="2400" dirty="0" smtClean="0"/>
              <a:t>ismereteket)</a:t>
            </a:r>
            <a:endParaRPr lang="hu-HU" sz="2400" dirty="0"/>
          </a:p>
          <a:p>
            <a:pPr marL="552450" indent="-495300" eaLnBrk="1" hangingPunct="1"/>
            <a:r>
              <a:rPr lang="hu-HU" sz="2400" dirty="0"/>
              <a:t>Ezekből generáljunk szabályokat</a:t>
            </a:r>
          </a:p>
          <a:p>
            <a:pPr marL="552450" indent="-495300" eaLnBrk="1" hangingPunct="1"/>
            <a:r>
              <a:rPr lang="hu-HU" sz="2400" dirty="0"/>
              <a:t>Nézzük meg melyek a „fontos” szabályok, bizonyosság (min_</a:t>
            </a:r>
            <a:r>
              <a:rPr lang="hu-HU" sz="2400" dirty="0" err="1"/>
              <a:t>confidence</a:t>
            </a:r>
            <a:r>
              <a:rPr lang="hu-HU" sz="2400" dirty="0"/>
              <a:t>), illetve más mértékek számítása is lehetséges</a:t>
            </a:r>
          </a:p>
          <a:p>
            <a:pPr marL="952500" lvl="1" indent="-438150" eaLnBrk="1" hangingPunct="1"/>
            <a:r>
              <a:rPr lang="hu-HU" dirty="0" smtClean="0"/>
              <a:t>rangsoroljuk a szabályokat érdekesség szerint (ld. később)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334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Apriori-elv szemléltetése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65" y="1981200"/>
            <a:ext cx="7005359" cy="405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zövegdoboz 4"/>
          <p:cNvSpPr txBox="1"/>
          <p:nvPr/>
        </p:nvSpPr>
        <p:spPr>
          <a:xfrm>
            <a:off x="2667990" y="6540335"/>
            <a:ext cx="640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 smtClean="0"/>
              <a:t>Forrás: Kiss Attila, ELTE, ill. Abonyi J. (</a:t>
            </a:r>
            <a:r>
              <a:rPr lang="hu-HU" sz="1200" dirty="0" err="1" smtClean="0"/>
              <a:t>szerk</a:t>
            </a:r>
            <a:r>
              <a:rPr lang="hu-HU" sz="1200" dirty="0" smtClean="0"/>
              <a:t>): Adatbányászat, a hatékonyság eszköze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08714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Jelölt keresési módszerek:</a:t>
            </a:r>
            <a:br>
              <a:rPr lang="hu-HU" dirty="0" smtClean="0"/>
            </a:br>
            <a:r>
              <a:rPr lang="hu-HU" dirty="0" smtClean="0"/>
              <a:t>szélességi vs. mélységi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Szélességi (szintenkénti) keresés</a:t>
                </a:r>
              </a:p>
              <a:p>
                <a:pPr lvl="1"/>
                <a:r>
                  <a:rPr lang="hu-HU" dirty="0" smtClean="0"/>
                  <a:t>legkisebb elemszámúakból indul ki és szintenként növeszti ezeket,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(</m:t>
                    </m:r>
                    <m:r>
                      <a:rPr lang="hu-HU" i="1" dirty="0" smtClean="0">
                        <a:latin typeface="Cambria Math"/>
                      </a:rPr>
                      <m:t>𝑘</m:t>
                    </m:r>
                    <m:r>
                      <a:rPr lang="hu-HU" i="1" dirty="0" smtClean="0">
                        <a:latin typeface="Cambria Math"/>
                      </a:rPr>
                      <m:t>−1)</m:t>
                    </m:r>
                  </m:oMath>
                </a14:m>
                <a:r>
                  <a:rPr lang="hu-HU" dirty="0" err="1" smtClean="0"/>
                  <a:t>-ről</a:t>
                </a:r>
                <a:r>
                  <a:rPr lang="hu-HU" dirty="0" smtClean="0"/>
                  <a:t>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hu-HU" dirty="0" smtClean="0"/>
                  <a:t>-ra lépve</a:t>
                </a:r>
              </a:p>
              <a:p>
                <a:r>
                  <a:rPr lang="hu-HU" dirty="0" smtClean="0"/>
                  <a:t>Mélységi keresés</a:t>
                </a:r>
              </a:p>
              <a:p>
                <a:pPr lvl="1"/>
                <a:r>
                  <a:rPr lang="hu-HU" dirty="0" smtClean="0"/>
                  <a:t>mindig egy-egy elemet hozzáadva az előzőhöz haladunk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hu-HU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hu-HU" i="1" dirty="0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hu-HU" i="1" dirty="0" smtClean="0">
                        <a:latin typeface="Cambria Math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hu-HU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hu-HU" i="1" dirty="0" err="1" smtClean="0">
                            <a:latin typeface="Cambria Math"/>
                          </a:rPr>
                          <m:t>𝑎</m:t>
                        </m:r>
                        <m:r>
                          <a:rPr lang="hu-HU" i="1" dirty="0" smtClean="0">
                            <a:latin typeface="Cambria Math"/>
                          </a:rPr>
                          <m:t>, </m:t>
                        </m:r>
                        <m:r>
                          <a:rPr lang="hu-HU" i="1" dirty="0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hu-HU" i="1" dirty="0" smtClean="0">
                        <a:latin typeface="Cambria Math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hu-HU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hu-HU" i="1" dirty="0" smtClean="0">
                            <a:latin typeface="Cambria Math"/>
                          </a:rPr>
                          <m:t>𝑎</m:t>
                        </m:r>
                        <m:r>
                          <a:rPr lang="hu-HU" i="1" dirty="0" smtClean="0">
                            <a:latin typeface="Cambria Math"/>
                          </a:rPr>
                          <m:t>, </m:t>
                        </m:r>
                        <m:r>
                          <a:rPr lang="hu-HU" i="1" dirty="0" smtClean="0">
                            <a:latin typeface="Cambria Math"/>
                          </a:rPr>
                          <m:t>𝑏</m:t>
                        </m:r>
                        <m:r>
                          <a:rPr lang="hu-HU" i="1" dirty="0" smtClean="0">
                            <a:latin typeface="Cambria Math"/>
                          </a:rPr>
                          <m:t>, </m:t>
                        </m:r>
                        <m:r>
                          <a:rPr lang="hu-HU" i="1" dirty="0" smtClean="0"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hu-HU" i="1" dirty="0" smtClean="0">
                        <a:latin typeface="Cambria Math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hu-HU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hu-HU" i="1" dirty="0" smtClean="0">
                            <a:latin typeface="Cambria Math"/>
                          </a:rPr>
                          <m:t>𝑎</m:t>
                        </m:r>
                        <m:r>
                          <a:rPr lang="hu-HU" i="1" dirty="0" smtClean="0">
                            <a:latin typeface="Cambria Math"/>
                          </a:rPr>
                          <m:t>, </m:t>
                        </m:r>
                        <m:r>
                          <a:rPr lang="hu-HU" i="1" dirty="0" smtClean="0">
                            <a:latin typeface="Cambria Math"/>
                          </a:rPr>
                          <m:t>𝑏</m:t>
                        </m:r>
                        <m:r>
                          <a:rPr lang="hu-HU" i="1" dirty="0" smtClean="0">
                            <a:latin typeface="Cambria Math"/>
                          </a:rPr>
                          <m:t>, </m:t>
                        </m:r>
                        <m:r>
                          <a:rPr lang="hu-HU" i="1" dirty="0" smtClean="0">
                            <a:latin typeface="Cambria Math"/>
                          </a:rPr>
                          <m:t>𝑐</m:t>
                        </m:r>
                        <m:r>
                          <a:rPr lang="hu-HU" i="1" dirty="0" smtClean="0">
                            <a:latin typeface="Cambria Math"/>
                          </a:rPr>
                          <m:t>, </m:t>
                        </m:r>
                        <m:r>
                          <a:rPr lang="hu-HU" i="1" dirty="0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hu-HU" i="1" dirty="0" smtClean="0">
                        <a:latin typeface="Cambria Math"/>
                      </a:rPr>
                      <m:t>, </m:t>
                    </m:r>
                  </m:oMath>
                </a14:m>
                <a:endParaRPr lang="hu-HU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hu-HU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hu-HU" i="1" dirty="0" smtClean="0">
                            <a:latin typeface="Cambria Math"/>
                          </a:rPr>
                          <m:t>𝑎</m:t>
                        </m:r>
                        <m:r>
                          <a:rPr lang="hu-HU" i="1" dirty="0" smtClean="0">
                            <a:latin typeface="Cambria Math"/>
                          </a:rPr>
                          <m:t>, </m:t>
                        </m:r>
                        <m:r>
                          <a:rPr lang="hu-HU" i="1" dirty="0" smtClean="0">
                            <a:latin typeface="Cambria Math"/>
                          </a:rPr>
                          <m:t>𝑏</m:t>
                        </m:r>
                        <m:r>
                          <a:rPr lang="hu-HU" i="1" dirty="0" smtClean="0">
                            <a:latin typeface="Cambria Math"/>
                          </a:rPr>
                          <m:t>, </m:t>
                        </m:r>
                        <m:r>
                          <a:rPr lang="hu-HU" i="1" dirty="0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hu-HU" i="1" dirty="0" smtClean="0">
                        <a:latin typeface="Cambria Math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hu-HU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hu-HU" i="1" dirty="0" smtClean="0">
                            <a:latin typeface="Cambria Math"/>
                          </a:rPr>
                          <m:t>𝑎</m:t>
                        </m:r>
                        <m:r>
                          <a:rPr lang="hu-HU" i="1" dirty="0" smtClean="0">
                            <a:latin typeface="Cambria Math"/>
                          </a:rPr>
                          <m:t>, </m:t>
                        </m:r>
                        <m:r>
                          <a:rPr lang="hu-HU" i="1" dirty="0" smtClean="0"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hu-HU" i="1" dirty="0" smtClean="0">
                        <a:latin typeface="Cambria Math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hu-HU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hu-HU" i="1" dirty="0" smtClean="0">
                            <a:latin typeface="Cambria Math"/>
                          </a:rPr>
                          <m:t>𝑎</m:t>
                        </m:r>
                        <m:r>
                          <a:rPr lang="hu-HU" i="1" dirty="0" smtClean="0">
                            <a:latin typeface="Cambria Math"/>
                          </a:rPr>
                          <m:t>, </m:t>
                        </m:r>
                        <m:r>
                          <a:rPr lang="hu-HU" i="1" dirty="0" smtClean="0">
                            <a:latin typeface="Cambria Math"/>
                          </a:rPr>
                          <m:t>𝑐</m:t>
                        </m:r>
                        <m:r>
                          <a:rPr lang="hu-HU" i="1" dirty="0" smtClean="0">
                            <a:latin typeface="Cambria Math"/>
                          </a:rPr>
                          <m:t>, </m:t>
                        </m:r>
                        <m:r>
                          <a:rPr lang="hu-HU" i="1" dirty="0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hu-HU" i="1" dirty="0" smtClean="0">
                        <a:latin typeface="Cambria Math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hu-HU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hu-HU" i="1" dirty="0" smtClean="0">
                            <a:latin typeface="Cambria Math"/>
                          </a:rPr>
                          <m:t>𝑎</m:t>
                        </m:r>
                        <m:r>
                          <a:rPr lang="hu-HU" i="1" dirty="0" smtClean="0">
                            <a:latin typeface="Cambria Math"/>
                          </a:rPr>
                          <m:t>, </m:t>
                        </m:r>
                        <m:r>
                          <a:rPr lang="hu-HU" i="1" dirty="0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hu-HU" i="1" dirty="0" smtClean="0">
                        <a:latin typeface="Cambria Math"/>
                      </a:rPr>
                      <m:t>, </m:t>
                    </m:r>
                  </m:oMath>
                </a14:m>
                <a:endParaRPr lang="hu-HU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hu-HU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hu-HU" i="1" dirty="0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hu-HU" i="1" dirty="0" smtClean="0">
                        <a:latin typeface="Cambria Math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hu-HU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hu-HU" i="1" dirty="0" err="1" smtClean="0">
                            <a:latin typeface="Cambria Math"/>
                          </a:rPr>
                          <m:t>𝑏</m:t>
                        </m:r>
                        <m:r>
                          <a:rPr lang="hu-HU" i="1" dirty="0" smtClean="0">
                            <a:latin typeface="Cambria Math"/>
                          </a:rPr>
                          <m:t>, </m:t>
                        </m:r>
                        <m:r>
                          <a:rPr lang="hu-HU" i="1" dirty="0" smtClean="0"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hu-HU" i="1" dirty="0" smtClean="0">
                        <a:latin typeface="Cambria Math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hu-HU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hu-HU" i="1" dirty="0" smtClean="0">
                            <a:latin typeface="Cambria Math"/>
                          </a:rPr>
                          <m:t>𝑏</m:t>
                        </m:r>
                        <m:r>
                          <a:rPr lang="hu-HU" i="1" dirty="0" smtClean="0">
                            <a:latin typeface="Cambria Math"/>
                          </a:rPr>
                          <m:t>, </m:t>
                        </m:r>
                        <m:r>
                          <a:rPr lang="hu-HU" i="1" dirty="0" smtClean="0">
                            <a:latin typeface="Cambria Math"/>
                          </a:rPr>
                          <m:t>𝑐</m:t>
                        </m:r>
                        <m:r>
                          <a:rPr lang="hu-HU" i="1" dirty="0" smtClean="0">
                            <a:latin typeface="Cambria Math"/>
                          </a:rPr>
                          <m:t>, </m:t>
                        </m:r>
                        <m:r>
                          <a:rPr lang="hu-HU" i="1" dirty="0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hu-HU" i="1" dirty="0" smtClean="0">
                        <a:latin typeface="Cambria Math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hu-HU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hu-HU" i="1" dirty="0" smtClean="0">
                            <a:latin typeface="Cambria Math"/>
                          </a:rPr>
                          <m:t>𝑏</m:t>
                        </m:r>
                        <m:r>
                          <a:rPr lang="hu-HU" i="1" dirty="0" smtClean="0">
                            <a:latin typeface="Cambria Math"/>
                          </a:rPr>
                          <m:t>, </m:t>
                        </m:r>
                        <m:r>
                          <a:rPr lang="hu-HU" i="1" dirty="0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hu-HU" i="1" dirty="0" smtClean="0">
                        <a:latin typeface="Cambria Math"/>
                      </a:rPr>
                      <m:t>, </m:t>
                    </m:r>
                  </m:oMath>
                </a14:m>
                <a:endParaRPr lang="hu-HU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{</m:t>
                    </m:r>
                    <m:r>
                      <a:rPr lang="hu-HU" i="1" dirty="0" smtClean="0">
                        <a:latin typeface="Cambria Math"/>
                      </a:rPr>
                      <m:t>𝑐</m:t>
                    </m:r>
                    <m:r>
                      <a:rPr lang="hu-HU" i="1" dirty="0" smtClean="0">
                        <a:latin typeface="Cambria Math"/>
                      </a:rPr>
                      <m:t>, </m:t>
                    </m:r>
                    <m:r>
                      <a:rPr lang="hu-HU" i="1" dirty="0" smtClean="0">
                        <a:latin typeface="Cambria Math"/>
                      </a:rPr>
                      <m:t>𝑑</m:t>
                    </m:r>
                    <m:r>
                      <a:rPr lang="hu-HU" i="1" dirty="0" smtClean="0">
                        <a:latin typeface="Cambria Math"/>
                      </a:rPr>
                      <m:t>}, {</m:t>
                    </m:r>
                    <m:r>
                      <a:rPr lang="hu-HU" i="1" dirty="0" err="1" smtClean="0">
                        <a:latin typeface="Cambria Math"/>
                      </a:rPr>
                      <m:t>𝑑</m:t>
                    </m:r>
                    <m:r>
                      <a:rPr lang="hu-HU" i="1" dirty="0" smtClean="0">
                        <a:latin typeface="Cambria Math"/>
                      </a:rPr>
                      <m:t>}</m:t>
                    </m:r>
                  </m:oMath>
                </a14:m>
                <a:endParaRPr lang="hu-HU" dirty="0" smtClean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1125" r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91" r="19460" b="19703"/>
          <a:stretch/>
        </p:blipFill>
        <p:spPr bwMode="auto">
          <a:xfrm>
            <a:off x="5334000" y="3886200"/>
            <a:ext cx="3657600" cy="2905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0616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Gyakoriságszámlálási </a:t>
            </a:r>
            <a:r>
              <a:rPr lang="hu-HU" dirty="0" smtClean="0"/>
              <a:t>technikák</a:t>
            </a:r>
            <a:br>
              <a:rPr lang="hu-HU" dirty="0" smtClean="0"/>
            </a:br>
            <a:r>
              <a:rPr lang="hu-HU" dirty="0" smtClean="0"/>
              <a:t>vízszintes vs. függőleges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Vízszintesen növelő: tranzakciós rekordonként számlálja le a támogatottságot</a:t>
                </a:r>
              </a:p>
              <a:p>
                <a:r>
                  <a:rPr lang="hu-HU" dirty="0" smtClean="0"/>
                  <a:t>Függőlegesen növelő: tranzakció azonosítók összevonásával állapítja meg, feltételez egy „invertált indexet”</a:t>
                </a:r>
              </a:p>
              <a:p>
                <a:r>
                  <a:rPr lang="hu-HU" dirty="0" smtClean="0"/>
                  <a:t>Pl.: tekintsük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{</m:t>
                    </m:r>
                    <m:r>
                      <a:rPr lang="hu-HU" i="1" dirty="0" smtClean="0">
                        <a:latin typeface="Cambria Math"/>
                      </a:rPr>
                      <m:t>𝑏</m:t>
                    </m:r>
                    <m:r>
                      <a:rPr lang="hu-HU" i="1" dirty="0" smtClean="0">
                        <a:latin typeface="Cambria Math"/>
                      </a:rPr>
                      <m:t>, </m:t>
                    </m:r>
                    <m:r>
                      <a:rPr lang="hu-HU" i="1" dirty="0" smtClean="0">
                        <a:latin typeface="Cambria Math"/>
                      </a:rPr>
                      <m:t>𝑒</m:t>
                    </m:r>
                    <m:r>
                      <a:rPr lang="hu-HU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hu-HU" dirty="0" err="1" smtClean="0"/>
                  <a:t>-</a:t>
                </a:r>
                <a:r>
                  <a:rPr lang="hu-HU" dirty="0" smtClean="0"/>
                  <a:t>t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hu-HU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hu-HU" i="1" dirty="0" smtClean="0">
                            <a:latin typeface="Cambria Math"/>
                          </a:rPr>
                          <m:t>𝑏</m:t>
                        </m:r>
                        <m:r>
                          <a:rPr lang="hu-HU" i="1" dirty="0" smtClean="0">
                            <a:latin typeface="Cambria Math"/>
                          </a:rPr>
                          <m:t>,</m:t>
                        </m:r>
                        <m:r>
                          <a:rPr lang="hu-HU" i="1" dirty="0" smtClean="0"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hu-HU" i="1" dirty="0" smtClean="0">
                        <a:latin typeface="Cambria Math"/>
                      </a:rPr>
                      <m:t>.</m:t>
                    </m:r>
                    <m:r>
                      <a:rPr lang="hu-HU" i="1" dirty="0" err="1" smtClean="0">
                        <a:latin typeface="Cambria Math"/>
                      </a:rPr>
                      <m:t>𝑡𝑖𝑑𝑠</m:t>
                    </m:r>
                    <m:r>
                      <a:rPr lang="hu-HU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hu-HU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hu-HU" i="1" dirty="0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hu-HU" i="1" dirty="0" smtClean="0">
                        <a:latin typeface="Cambria Math"/>
                      </a:rPr>
                      <m:t>.</m:t>
                    </m:r>
                    <m:r>
                      <a:rPr lang="hu-HU" i="1" dirty="0" err="1" smtClean="0">
                        <a:latin typeface="Cambria Math"/>
                      </a:rPr>
                      <m:t>𝑡𝑖𝑑𝑠</m:t>
                    </m:r>
                    <m:r>
                      <a:rPr lang="hu-HU" b="0" i="1" dirty="0" smtClean="0">
                        <a:latin typeface="Cambria Math"/>
                      </a:rPr>
                      <m:t>∩</m:t>
                    </m:r>
                    <m:r>
                      <a:rPr lang="hu-HU" i="1" dirty="0" smtClean="0">
                        <a:latin typeface="Cambria Math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hu-HU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hu-HU" i="1" dirty="0" smtClean="0"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hu-HU" i="1" dirty="0" smtClean="0">
                        <a:latin typeface="Cambria Math"/>
                      </a:rPr>
                      <m:t>.</m:t>
                    </m:r>
                    <m:r>
                      <a:rPr lang="hu-HU" i="1" dirty="0" err="1" smtClean="0">
                        <a:latin typeface="Cambria Math"/>
                      </a:rPr>
                      <m:t>𝑡𝑖𝑑𝑠</m:t>
                    </m:r>
                    <m:r>
                      <a:rPr lang="hu-HU" b="0" i="1" dirty="0" smtClean="0">
                        <a:latin typeface="Cambria Math"/>
                      </a:rPr>
                      <m:t>={2,3,4}</m:t>
                    </m:r>
                  </m:oMath>
                </a14:m>
                <a:endParaRPr lang="hu-HU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i="0" dirty="0" smtClean="0">
                        <a:latin typeface="Cambria Math"/>
                      </a:rPr>
                      <m:t>supp</m:t>
                    </m:r>
                    <m:d>
                      <m:dPr>
                        <m:ctrlPr>
                          <a:rPr lang="hu-HU" i="1" dirty="0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hu-HU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hu-HU" i="1" dirty="0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hu-HU" i="1" dirty="0" smtClean="0">
                                <a:latin typeface="Cambria Math"/>
                              </a:rPr>
                              <m:t>,</m:t>
                            </m:r>
                            <m:r>
                              <a:rPr lang="hu-HU" i="1" dirty="0" smtClean="0">
                                <a:latin typeface="Cambria Math"/>
                              </a:rPr>
                              <m:t>𝑒</m:t>
                            </m:r>
                          </m:e>
                        </m:d>
                      </m:e>
                    </m:d>
                    <m:r>
                      <a:rPr lang="hu-HU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hu-HU" i="1" dirty="0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hu-HU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hu-HU" i="1" dirty="0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hu-HU" i="1" dirty="0" smtClean="0">
                                <a:latin typeface="Cambria Math"/>
                              </a:rPr>
                              <m:t>,</m:t>
                            </m:r>
                            <m:r>
                              <a:rPr lang="hu-HU" i="1" dirty="0" smtClean="0">
                                <a:latin typeface="Cambria Math"/>
                              </a:rPr>
                              <m:t>𝑒</m:t>
                            </m:r>
                          </m:e>
                        </m:d>
                        <m:r>
                          <a:rPr lang="hu-HU" i="1" dirty="0" smtClean="0">
                            <a:latin typeface="Cambria Math"/>
                          </a:rPr>
                          <m:t>.</m:t>
                        </m:r>
                        <m:r>
                          <a:rPr lang="hu-HU" i="1" dirty="0" err="1" smtClean="0">
                            <a:latin typeface="Cambria Math"/>
                          </a:rPr>
                          <m:t>𝑡𝑖𝑑𝑠</m:t>
                        </m:r>
                      </m:e>
                    </m:d>
                    <m:r>
                      <a:rPr lang="hu-HU" b="0" i="1" dirty="0" smtClean="0">
                        <a:latin typeface="Cambria Math"/>
                      </a:rPr>
                      <m:t>=3</m:t>
                    </m:r>
                  </m:oMath>
                </a14:m>
                <a:endParaRPr lang="hu-HU" dirty="0" smtClean="0"/>
              </a:p>
              <a:p>
                <a:pPr marL="457200" lvl="1" indent="0">
                  <a:buNone/>
                </a:pPr>
                <a:endParaRPr lang="hu-HU" dirty="0" smtClean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695461"/>
              </p:ext>
            </p:extLst>
          </p:nvPr>
        </p:nvGraphicFramePr>
        <p:xfrm>
          <a:off x="5638800" y="4927600"/>
          <a:ext cx="1295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a b 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b c 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a b</a:t>
                      </a:r>
                      <a:r>
                        <a:rPr lang="hu-HU" baseline="0" dirty="0" smtClean="0"/>
                        <a:t> c 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b 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89735"/>
              </p:ext>
            </p:extLst>
          </p:nvPr>
        </p:nvGraphicFramePr>
        <p:xfrm>
          <a:off x="7086600" y="4927600"/>
          <a:ext cx="1981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"/>
                <a:gridCol w="396240"/>
                <a:gridCol w="396240"/>
                <a:gridCol w="396240"/>
                <a:gridCol w="396240"/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8754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Elemhalmaz-feltáró algoritmusok</a:t>
            </a:r>
            <a:endParaRPr lang="en-US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7855500"/>
              </p:ext>
            </p:extLst>
          </p:nvPr>
        </p:nvGraphicFramePr>
        <p:xfrm>
          <a:off x="685800" y="1752600"/>
          <a:ext cx="7772400" cy="283464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286000"/>
                <a:gridCol w="2895600"/>
                <a:gridCol w="2590800"/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smtClean="0"/>
                        <a:t>Vízszintesen</a:t>
                      </a:r>
                      <a:r>
                        <a:rPr lang="hu-HU" sz="2400" baseline="0" dirty="0" smtClean="0"/>
                        <a:t> növelő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smtClean="0"/>
                        <a:t>Függőlegesen</a:t>
                      </a:r>
                      <a:r>
                        <a:rPr lang="hu-HU" sz="2400" baseline="0" dirty="0" smtClean="0"/>
                        <a:t> növelő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smtClean="0"/>
                        <a:t>Szintenként haladó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err="1" smtClean="0"/>
                        <a:t>Apriopri</a:t>
                      </a:r>
                      <a:r>
                        <a:rPr lang="hu-HU" sz="2400" dirty="0" smtClean="0"/>
                        <a:t>, </a:t>
                      </a:r>
                      <a:r>
                        <a:rPr lang="hu-HU" sz="2400" dirty="0" err="1" smtClean="0"/>
                        <a:t>AprioriTID</a:t>
                      </a:r>
                      <a:r>
                        <a:rPr lang="hu-HU" sz="2400" dirty="0" smtClean="0"/>
                        <a:t>, </a:t>
                      </a:r>
                      <a:r>
                        <a:rPr lang="hu-HU" sz="2400" dirty="0" err="1" smtClean="0"/>
                        <a:t>Apriori-Hibrid</a:t>
                      </a:r>
                      <a:r>
                        <a:rPr lang="hu-HU" sz="2400" dirty="0" smtClean="0"/>
                        <a:t>,</a:t>
                      </a:r>
                      <a:r>
                        <a:rPr lang="hu-HU" sz="2400" baseline="0" dirty="0" smtClean="0"/>
                        <a:t> DIC, DHP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err="1" smtClean="0"/>
                        <a:t>Partition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smtClean="0"/>
                        <a:t>Mélységben haladó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err="1" smtClean="0"/>
                        <a:t>FP-growth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smtClean="0"/>
                        <a:t>ECLAT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44972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Apriori algoritmus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752600"/>
                <a:ext cx="8153400" cy="4876800"/>
              </a:xfrm>
            </p:spPr>
            <p:txBody>
              <a:bodyPr/>
              <a:lstStyle/>
              <a:p>
                <a:r>
                  <a:rPr lang="hu-HU" dirty="0" smtClean="0"/>
                  <a:t>Működési elv: szintenként építkezik,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(</m:t>
                    </m:r>
                    <m:r>
                      <a:rPr lang="hu-HU" i="1" dirty="0" smtClean="0">
                        <a:latin typeface="Cambria Math"/>
                      </a:rPr>
                      <m:t>𝑘</m:t>
                    </m:r>
                    <m:r>
                      <a:rPr lang="hu-HU" i="1" dirty="0" smtClean="0">
                        <a:latin typeface="Cambria Math"/>
                      </a:rPr>
                      <m:t>−1)</m:t>
                    </m:r>
                  </m:oMath>
                </a14:m>
                <a:r>
                  <a:rPr lang="hu-HU" dirty="0" err="1" smtClean="0"/>
                  <a:t>-ről</a:t>
                </a:r>
                <a:r>
                  <a:rPr lang="hu-HU" dirty="0" smtClean="0"/>
                  <a:t> lép a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hu-HU" dirty="0" err="1" smtClean="0"/>
                  <a:t>-adik</a:t>
                </a:r>
                <a:r>
                  <a:rPr lang="hu-HU" dirty="0" smtClean="0"/>
                  <a:t> szintre</a:t>
                </a:r>
              </a:p>
              <a:p>
                <a:r>
                  <a:rPr lang="hu-HU" dirty="0" smtClean="0"/>
                  <a:t>TFH, megvannak a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(</m:t>
                    </m:r>
                    <m:r>
                      <a:rPr lang="hu-HU" i="1" dirty="0" smtClean="0">
                        <a:latin typeface="Cambria Math"/>
                      </a:rPr>
                      <m:t>𝑘</m:t>
                    </m:r>
                    <m:r>
                      <a:rPr lang="hu-HU" i="1" dirty="0" smtClean="0">
                        <a:latin typeface="Cambria Math"/>
                      </a:rPr>
                      <m:t>−1)</m:t>
                    </m:r>
                  </m:oMath>
                </a14:m>
                <a:r>
                  <a:rPr lang="hu-HU" dirty="0" err="1" smtClean="0"/>
                  <a:t>-edik</a:t>
                </a:r>
                <a:r>
                  <a:rPr lang="hu-HU" dirty="0" smtClean="0"/>
                  <a:t> szinten a gyakoriak</a:t>
                </a:r>
              </a:p>
              <a:p>
                <a:r>
                  <a:rPr lang="hu-HU" dirty="0" smtClean="0"/>
                  <a:t>Jelöltállítás a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hu-HU" dirty="0" err="1" smtClean="0"/>
                  <a:t>-adik</a:t>
                </a:r>
                <a:r>
                  <a:rPr lang="hu-HU" dirty="0" smtClean="0"/>
                  <a:t> szinten illesztési művelettel</a:t>
                </a:r>
              </a:p>
              <a:p>
                <a:pPr lvl="1"/>
                <a:r>
                  <a:rPr lang="hu-HU" dirty="0" err="1" smtClean="0"/>
                  <a:t>lexikografikusan</a:t>
                </a:r>
                <a:r>
                  <a:rPr lang="hu-HU" dirty="0" smtClean="0"/>
                  <a:t> rendezett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𝑘</m:t>
                    </m:r>
                    <m:r>
                      <a:rPr lang="hu-HU" i="1" dirty="0" smtClean="0">
                        <a:latin typeface="Cambria Math"/>
                      </a:rPr>
                      <m:t>−1</m:t>
                    </m:r>
                  </m:oMath>
                </a14:m>
                <a:r>
                  <a:rPr lang="hu-HU" dirty="0" smtClean="0"/>
                  <a:t> elemű halmazok illeszthetőek, ha csak a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𝑘</m:t>
                    </m:r>
                    <m:r>
                      <a:rPr lang="hu-HU" i="1" dirty="0" smtClean="0">
                        <a:latin typeface="Cambria Math"/>
                      </a:rPr>
                      <m:t>−1</m:t>
                    </m:r>
                  </m:oMath>
                </a14:m>
                <a:r>
                  <a:rPr lang="hu-HU" dirty="0" smtClean="0"/>
                  <a:t>-edik elemben különböznek</a:t>
                </a:r>
              </a:p>
              <a:p>
                <a:pPr lvl="1"/>
                <a:r>
                  <a:rPr lang="hu-HU" dirty="0" smtClean="0"/>
                  <a:t>pl.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{</m:t>
                    </m:r>
                    <m:r>
                      <a:rPr lang="hu-HU" i="1" dirty="0" smtClean="0">
                        <a:latin typeface="Cambria Math"/>
                      </a:rPr>
                      <m:t>𝑎</m:t>
                    </m:r>
                    <m:r>
                      <a:rPr lang="hu-HU" i="1" dirty="0" smtClean="0">
                        <a:latin typeface="Cambria Math"/>
                      </a:rPr>
                      <m:t>, </m:t>
                    </m:r>
                    <m:r>
                      <a:rPr lang="hu-HU" i="1" dirty="0" smtClean="0">
                        <a:latin typeface="Cambria Math"/>
                      </a:rPr>
                      <m:t>𝑏</m:t>
                    </m:r>
                    <m:r>
                      <a:rPr lang="hu-HU" i="1" dirty="0" smtClean="0">
                        <a:latin typeface="Cambria Math"/>
                      </a:rPr>
                      <m:t>, </m:t>
                    </m:r>
                    <m:r>
                      <a:rPr lang="hu-HU" i="1" dirty="0" smtClean="0">
                        <a:latin typeface="Cambria Math"/>
                      </a:rPr>
                      <m:t>𝑑</m:t>
                    </m:r>
                    <m:r>
                      <a:rPr lang="hu-HU" i="1" dirty="0" smtClean="0">
                        <a:latin typeface="Cambria Math"/>
                      </a:rPr>
                      <m:t>} </m:t>
                    </m:r>
                  </m:oMath>
                </a14:m>
                <a:r>
                  <a:rPr lang="hu-HU" dirty="0" smtClean="0"/>
                  <a:t>és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hu-HU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hu-HU" i="1" dirty="0" smtClean="0">
                            <a:latin typeface="Cambria Math"/>
                          </a:rPr>
                          <m:t>𝑎</m:t>
                        </m:r>
                        <m:r>
                          <a:rPr lang="hu-HU" i="1" dirty="0" smtClean="0">
                            <a:latin typeface="Cambria Math"/>
                          </a:rPr>
                          <m:t>, </m:t>
                        </m:r>
                        <m:r>
                          <a:rPr lang="hu-HU" i="1" dirty="0" smtClean="0">
                            <a:latin typeface="Cambria Math"/>
                          </a:rPr>
                          <m:t>𝑏</m:t>
                        </m:r>
                        <m:r>
                          <a:rPr lang="hu-HU" i="1" dirty="0" smtClean="0">
                            <a:latin typeface="Cambria Math"/>
                          </a:rPr>
                          <m:t>, </m:t>
                        </m:r>
                        <m:r>
                          <a:rPr lang="hu-HU" i="1" dirty="0" smtClean="0"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hu-HU" i="1" dirty="0" smtClean="0">
                        <a:latin typeface="Cambria Math"/>
                      </a:rPr>
                      <m:t>→{</m:t>
                    </m:r>
                    <m:r>
                      <a:rPr lang="hu-HU" i="1" dirty="0" smtClean="0">
                        <a:latin typeface="Cambria Math"/>
                      </a:rPr>
                      <m:t>𝑎</m:t>
                    </m:r>
                    <m:r>
                      <a:rPr lang="hu-HU" i="1" dirty="0" smtClean="0">
                        <a:latin typeface="Cambria Math"/>
                      </a:rPr>
                      <m:t>, </m:t>
                    </m:r>
                    <m:r>
                      <a:rPr lang="hu-HU" i="1" dirty="0" smtClean="0">
                        <a:latin typeface="Cambria Math"/>
                      </a:rPr>
                      <m:t>𝑏</m:t>
                    </m:r>
                    <m:r>
                      <a:rPr lang="hu-HU" i="1" dirty="0" smtClean="0">
                        <a:latin typeface="Cambria Math"/>
                      </a:rPr>
                      <m:t>, </m:t>
                    </m:r>
                    <m:r>
                      <a:rPr lang="hu-HU" i="1" dirty="0" smtClean="0">
                        <a:latin typeface="Cambria Math"/>
                      </a:rPr>
                      <m:t>𝑐</m:t>
                    </m:r>
                    <m:r>
                      <a:rPr lang="hu-HU" i="1" dirty="0" smtClean="0">
                        <a:latin typeface="Cambria Math"/>
                      </a:rPr>
                      <m:t>, </m:t>
                    </m:r>
                    <m:r>
                      <a:rPr lang="hu-HU" i="1" dirty="0" smtClean="0">
                        <a:latin typeface="Cambria Math"/>
                      </a:rPr>
                      <m:t>𝑑</m:t>
                    </m:r>
                    <m:r>
                      <a:rPr lang="hu-HU" i="1" dirty="0" smtClean="0">
                        <a:latin typeface="Cambria Math"/>
                      </a:rPr>
                      <m:t>}</m:t>
                    </m:r>
                  </m:oMath>
                </a14:m>
                <a:endParaRPr lang="hu-HU" dirty="0" smtClean="0"/>
              </a:p>
              <a:p>
                <a:pPr lvl="1"/>
                <a:r>
                  <a:rPr lang="hu-HU" dirty="0" smtClean="0"/>
                  <a:t>adatbázis újraolvasása, és a jelöltek támogatottságának meghatározása</a:t>
                </a:r>
              </a:p>
              <a:p>
                <a:pPr lvl="1"/>
                <a:r>
                  <a:rPr lang="hu-HU" dirty="0" smtClean="0"/>
                  <a:t>amelyik eléri a küszöbértéket, azt megtartjuk</a:t>
                </a:r>
                <a:endParaRPr lang="en-US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752600"/>
                <a:ext cx="8153400" cy="4876800"/>
              </a:xfrm>
              <a:blipFill rotWithShape="1">
                <a:blip r:embed="rId2"/>
                <a:stretch>
                  <a:fillRect l="-299" t="-1125" r="-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0570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Apriori egy példán</a:t>
            </a:r>
            <a:endParaRPr lang="en-US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3" t="4651" r="3694" b="719"/>
          <a:stretch>
            <a:fillRect/>
          </a:stretch>
        </p:blipFill>
        <p:spPr>
          <a:xfrm>
            <a:off x="588820" y="1786008"/>
            <a:ext cx="7335980" cy="4565770"/>
          </a:xfrm>
          <a:noFill/>
        </p:spPr>
      </p:pic>
      <p:sp>
        <p:nvSpPr>
          <p:cNvPr id="5" name="Szövegdoboz 4"/>
          <p:cNvSpPr txBox="1"/>
          <p:nvPr/>
        </p:nvSpPr>
        <p:spPr>
          <a:xfrm>
            <a:off x="2667990" y="6540335"/>
            <a:ext cx="640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 smtClean="0"/>
              <a:t>Forrás: Kiss Attila, ELTE, ill. Abonyi J. (</a:t>
            </a:r>
            <a:r>
              <a:rPr lang="hu-HU" sz="1200" dirty="0" err="1" smtClean="0"/>
              <a:t>szerk</a:t>
            </a:r>
            <a:r>
              <a:rPr lang="hu-HU" sz="1200" dirty="0" smtClean="0"/>
              <a:t>): Adatbányászat, a hatékonyság eszköze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94586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hu-HU" sz="3600" dirty="0" smtClean="0"/>
              <a:t>Áttekintés</a:t>
            </a:r>
            <a:endParaRPr lang="en-US" sz="3600" dirty="0" smtClean="0"/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41148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hu-HU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hu-HU" dirty="0" smtClean="0"/>
              <a:t>Gyakori elemhalmazok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hu-HU" dirty="0" smtClean="0"/>
              <a:t>Apriori algoritmuscsalád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hu-HU" dirty="0" smtClean="0"/>
              <a:t>ECLAT és </a:t>
            </a:r>
            <a:r>
              <a:rPr lang="hu-HU" dirty="0" err="1" smtClean="0"/>
              <a:t>FP-growth</a:t>
            </a:r>
            <a:endParaRPr lang="hu-HU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hu-HU" dirty="0" smtClean="0"/>
              <a:t>Asszociációs szabályok feltárása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hu-HU" sz="16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hu-HU" sz="1600" dirty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hu-HU" sz="16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hu-HU" sz="1600" dirty="0" smtClean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hu-HU" sz="1600" dirty="0" smtClean="0"/>
          </a:p>
          <a:p>
            <a:r>
              <a:rPr lang="hu-HU" sz="1600" dirty="0" smtClean="0"/>
              <a:t>Forrás</a:t>
            </a:r>
            <a:r>
              <a:rPr lang="hu-HU" sz="1600" dirty="0"/>
              <a:t>: </a:t>
            </a: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www.elelmiszer.hu/cikk/olcsobb_cigire_szokik_a_ksh</a:t>
            </a:r>
            <a:r>
              <a:rPr lang="hu-HU" sz="1600" dirty="0" smtClean="0"/>
              <a:t> </a:t>
            </a:r>
            <a:endParaRPr lang="en-US" sz="1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81000"/>
            <a:ext cx="3378200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3400" b="1" dirty="0" smtClean="0"/>
              <a:t>Szabályok generálása</a:t>
            </a:r>
            <a:endParaRPr lang="hu-HU" sz="3000" b="1" dirty="0" smtClean="0"/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6227763" y="5872163"/>
            <a:ext cx="1512887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lang="en-US" sz="1400">
              <a:latin typeface="Times New Roman" pitchFamily="18" charset="0"/>
            </a:endParaRPr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1116013" y="1844675"/>
            <a:ext cx="335756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hu-HU" sz="2400" b="1" i="1">
                <a:latin typeface="Times New Roman" pitchFamily="18" charset="0"/>
              </a:rPr>
              <a:t>Gyakori termékhalmazok</a:t>
            </a:r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6084888" y="1844675"/>
            <a:ext cx="24130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hu-HU" sz="2400" b="1" i="1">
                <a:latin typeface="Times New Roman" pitchFamily="18" charset="0"/>
              </a:rPr>
              <a:t>Szabályok </a:t>
            </a:r>
            <a:r>
              <a:rPr lang="hu-HU" sz="2400" b="1">
                <a:latin typeface="Times New Roman" pitchFamily="18" charset="0"/>
              </a:rPr>
              <a:t>(|Y|=1)</a:t>
            </a:r>
          </a:p>
        </p:txBody>
      </p:sp>
      <p:grpSp>
        <p:nvGrpSpPr>
          <p:cNvPr id="114694" name="Group 6"/>
          <p:cNvGrpSpPr>
            <a:grpSpLocks/>
          </p:cNvGrpSpPr>
          <p:nvPr/>
        </p:nvGrpSpPr>
        <p:grpSpPr bwMode="auto">
          <a:xfrm>
            <a:off x="5795963" y="2852738"/>
            <a:ext cx="1439862" cy="3389313"/>
            <a:chOff x="3878" y="1616"/>
            <a:chExt cx="907" cy="2135"/>
          </a:xfrm>
        </p:grpSpPr>
        <p:sp>
          <p:nvSpPr>
            <p:cNvPr id="114704" name="Rectangle 7"/>
            <p:cNvSpPr>
              <a:spLocks noChangeArrowheads="1"/>
            </p:cNvSpPr>
            <p:nvPr/>
          </p:nvSpPr>
          <p:spPr bwMode="auto">
            <a:xfrm>
              <a:off x="3878" y="1616"/>
              <a:ext cx="907" cy="2135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3333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None/>
                <a:tabLst>
                  <a:tab pos="622300" algn="l"/>
                </a:tabLst>
              </a:pPr>
              <a:r>
                <a:rPr lang="hu-HU" sz="1800" dirty="0">
                  <a:latin typeface="Times New Roman" pitchFamily="18" charset="0"/>
                </a:rPr>
                <a:t>1	3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None/>
                <a:tabLst>
                  <a:tab pos="622300" algn="l"/>
                </a:tabLst>
              </a:pPr>
              <a:r>
                <a:rPr lang="hu-HU" sz="1800" dirty="0">
                  <a:latin typeface="Times New Roman" pitchFamily="18" charset="0"/>
                </a:rPr>
                <a:t>3 	1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None/>
                <a:tabLst>
                  <a:tab pos="622300" algn="l"/>
                </a:tabLst>
              </a:pPr>
              <a:r>
                <a:rPr lang="hu-HU" sz="1800" dirty="0">
                  <a:latin typeface="Times New Roman" pitchFamily="18" charset="0"/>
                </a:rPr>
                <a:t>2  	3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None/>
                <a:tabLst>
                  <a:tab pos="622300" algn="l"/>
                </a:tabLst>
              </a:pPr>
              <a:r>
                <a:rPr lang="hu-HU" sz="1800" dirty="0">
                  <a:latin typeface="Times New Roman" pitchFamily="18" charset="0"/>
                </a:rPr>
                <a:t>3  	2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None/>
                <a:tabLst>
                  <a:tab pos="622300" algn="l"/>
                </a:tabLst>
              </a:pPr>
              <a:r>
                <a:rPr lang="hu-HU" sz="1800" dirty="0">
                  <a:latin typeface="Times New Roman" pitchFamily="18" charset="0"/>
                </a:rPr>
                <a:t>2  	5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None/>
                <a:tabLst>
                  <a:tab pos="622300" algn="l"/>
                </a:tabLst>
              </a:pPr>
              <a:r>
                <a:rPr lang="hu-HU" sz="1800" dirty="0">
                  <a:latin typeface="Times New Roman" pitchFamily="18" charset="0"/>
                </a:rPr>
                <a:t>5  	2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None/>
                <a:tabLst>
                  <a:tab pos="622300" algn="l"/>
                </a:tabLst>
              </a:pPr>
              <a:r>
                <a:rPr lang="hu-HU" sz="1800" dirty="0">
                  <a:latin typeface="Times New Roman" pitchFamily="18" charset="0"/>
                </a:rPr>
                <a:t>3  	5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None/>
                <a:tabLst>
                  <a:tab pos="622300" algn="l"/>
                </a:tabLst>
              </a:pPr>
              <a:r>
                <a:rPr lang="hu-HU" sz="1800" dirty="0">
                  <a:latin typeface="Times New Roman" pitchFamily="18" charset="0"/>
                </a:rPr>
                <a:t>5  	3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None/>
                <a:tabLst>
                  <a:tab pos="622300" algn="l"/>
                </a:tabLst>
              </a:pPr>
              <a:r>
                <a:rPr lang="hu-HU" sz="1800" dirty="0">
                  <a:latin typeface="Times New Roman" pitchFamily="18" charset="0"/>
                </a:rPr>
                <a:t>2  3  	 	5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None/>
                <a:tabLst>
                  <a:tab pos="622300" algn="l"/>
                </a:tabLst>
              </a:pPr>
              <a:r>
                <a:rPr lang="hu-HU" sz="1800" dirty="0">
                  <a:latin typeface="Times New Roman" pitchFamily="18" charset="0"/>
                </a:rPr>
                <a:t>2  5  	  	3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None/>
                <a:tabLst>
                  <a:tab pos="622300" algn="l"/>
                </a:tabLst>
              </a:pPr>
              <a:r>
                <a:rPr lang="hu-HU" sz="1800" dirty="0">
                  <a:latin typeface="Times New Roman" pitchFamily="18" charset="0"/>
                </a:rPr>
                <a:t>3  2  	  	5</a:t>
              </a:r>
              <a:endParaRPr lang="hu-HU" sz="1800" b="1" dirty="0">
                <a:latin typeface="Times New Roman" pitchFamily="18" charset="0"/>
              </a:endParaRPr>
            </a:p>
          </p:txBody>
        </p:sp>
        <p:sp>
          <p:nvSpPr>
            <p:cNvPr id="114705" name="Line 8"/>
            <p:cNvSpPr>
              <a:spLocks noChangeShapeType="1"/>
            </p:cNvSpPr>
            <p:nvPr/>
          </p:nvSpPr>
          <p:spPr bwMode="auto">
            <a:xfrm>
              <a:off x="4059" y="1706"/>
              <a:ext cx="1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06" name="Line 9"/>
            <p:cNvSpPr>
              <a:spLocks noChangeShapeType="1"/>
            </p:cNvSpPr>
            <p:nvPr/>
          </p:nvSpPr>
          <p:spPr bwMode="auto">
            <a:xfrm>
              <a:off x="4059" y="1933"/>
              <a:ext cx="1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07" name="Line 10"/>
            <p:cNvSpPr>
              <a:spLocks noChangeShapeType="1"/>
            </p:cNvSpPr>
            <p:nvPr/>
          </p:nvSpPr>
          <p:spPr bwMode="auto">
            <a:xfrm>
              <a:off x="4059" y="2296"/>
              <a:ext cx="1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08" name="Line 11"/>
            <p:cNvSpPr>
              <a:spLocks noChangeShapeType="1"/>
            </p:cNvSpPr>
            <p:nvPr/>
          </p:nvSpPr>
          <p:spPr bwMode="auto">
            <a:xfrm>
              <a:off x="4059" y="2115"/>
              <a:ext cx="1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09" name="Line 12"/>
            <p:cNvSpPr>
              <a:spLocks noChangeShapeType="1"/>
            </p:cNvSpPr>
            <p:nvPr/>
          </p:nvSpPr>
          <p:spPr bwMode="auto">
            <a:xfrm>
              <a:off x="4059" y="2478"/>
              <a:ext cx="1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10" name="Line 13"/>
            <p:cNvSpPr>
              <a:spLocks noChangeShapeType="1"/>
            </p:cNvSpPr>
            <p:nvPr/>
          </p:nvSpPr>
          <p:spPr bwMode="auto">
            <a:xfrm>
              <a:off x="4059" y="2659"/>
              <a:ext cx="1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11" name="Line 14"/>
            <p:cNvSpPr>
              <a:spLocks noChangeShapeType="1"/>
            </p:cNvSpPr>
            <p:nvPr/>
          </p:nvSpPr>
          <p:spPr bwMode="auto">
            <a:xfrm>
              <a:off x="4059" y="2840"/>
              <a:ext cx="1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12" name="Line 15"/>
            <p:cNvSpPr>
              <a:spLocks noChangeShapeType="1"/>
            </p:cNvSpPr>
            <p:nvPr/>
          </p:nvSpPr>
          <p:spPr bwMode="auto">
            <a:xfrm>
              <a:off x="4059" y="3067"/>
              <a:ext cx="1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13" name="Line 16"/>
            <p:cNvSpPr>
              <a:spLocks noChangeShapeType="1"/>
            </p:cNvSpPr>
            <p:nvPr/>
          </p:nvSpPr>
          <p:spPr bwMode="auto">
            <a:xfrm>
              <a:off x="4241" y="3249"/>
              <a:ext cx="1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14" name="Line 17"/>
            <p:cNvSpPr>
              <a:spLocks noChangeShapeType="1"/>
            </p:cNvSpPr>
            <p:nvPr/>
          </p:nvSpPr>
          <p:spPr bwMode="auto">
            <a:xfrm>
              <a:off x="4241" y="3430"/>
              <a:ext cx="1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15" name="Line 18"/>
            <p:cNvSpPr>
              <a:spLocks noChangeShapeType="1"/>
            </p:cNvSpPr>
            <p:nvPr/>
          </p:nvSpPr>
          <p:spPr bwMode="auto">
            <a:xfrm>
              <a:off x="4241" y="3612"/>
              <a:ext cx="1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4695" name="Rectangle 19"/>
          <p:cNvSpPr>
            <a:spLocks noChangeArrowheads="1"/>
          </p:cNvSpPr>
          <p:nvPr/>
        </p:nvSpPr>
        <p:spPr bwMode="auto">
          <a:xfrm>
            <a:off x="1331913" y="2636838"/>
            <a:ext cx="2305050" cy="1416050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3333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hu-HU" sz="2400">
                <a:latin typeface="Times New Roman" pitchFamily="18" charset="0"/>
              </a:rPr>
              <a:t>L ={ 1, 2, 3, 5, {1,3}, {2,3}, {2,5}, {3,5}, {2,3,5} }</a:t>
            </a:r>
          </a:p>
        </p:txBody>
      </p:sp>
      <p:sp>
        <p:nvSpPr>
          <p:cNvPr id="114696" name="Text Box 20"/>
          <p:cNvSpPr txBox="1">
            <a:spLocks noChangeArrowheads="1"/>
          </p:cNvSpPr>
          <p:nvPr/>
        </p:nvSpPr>
        <p:spPr bwMode="auto">
          <a:xfrm>
            <a:off x="5795963" y="2420938"/>
            <a:ext cx="14398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334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5334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5334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5334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5334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533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533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533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533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hu-HU">
                <a:latin typeface="Times New Roman" pitchFamily="18" charset="0"/>
              </a:rPr>
              <a:t>X	Y</a:t>
            </a:r>
          </a:p>
        </p:txBody>
      </p:sp>
      <p:sp>
        <p:nvSpPr>
          <p:cNvPr id="114697" name="AutoShape 21"/>
          <p:cNvSpPr>
            <a:spLocks noChangeArrowheads="1"/>
          </p:cNvSpPr>
          <p:nvPr/>
        </p:nvSpPr>
        <p:spPr bwMode="auto">
          <a:xfrm>
            <a:off x="4211638" y="3213100"/>
            <a:ext cx="865187" cy="287338"/>
          </a:xfrm>
          <a:prstGeom prst="rightArrow">
            <a:avLst>
              <a:gd name="adj1" fmla="val 50000"/>
              <a:gd name="adj2" fmla="val 75276"/>
            </a:avLst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8" name="Rectangle 22"/>
          <p:cNvSpPr>
            <a:spLocks noChangeArrowheads="1"/>
          </p:cNvSpPr>
          <p:nvPr/>
        </p:nvSpPr>
        <p:spPr bwMode="auto">
          <a:xfrm>
            <a:off x="7380288" y="2420938"/>
            <a:ext cx="14398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hu-HU">
                <a:latin typeface="Times New Roman" pitchFamily="18" charset="0"/>
              </a:rPr>
              <a:t>supp  conf</a:t>
            </a:r>
          </a:p>
        </p:txBody>
      </p:sp>
      <p:sp>
        <p:nvSpPr>
          <p:cNvPr id="114699" name="Text Box 23"/>
          <p:cNvSpPr txBox="1">
            <a:spLocks noChangeArrowheads="1"/>
          </p:cNvSpPr>
          <p:nvPr/>
        </p:nvSpPr>
        <p:spPr bwMode="auto">
          <a:xfrm>
            <a:off x="7524750" y="2852738"/>
            <a:ext cx="504825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lang="en-US" sz="1600">
              <a:latin typeface="Times New Roman" pitchFamily="18" charset="0"/>
            </a:endParaRPr>
          </a:p>
        </p:txBody>
      </p:sp>
      <p:sp>
        <p:nvSpPr>
          <p:cNvPr id="114700" name="Text Box 24"/>
          <p:cNvSpPr txBox="1">
            <a:spLocks noChangeArrowheads="1"/>
          </p:cNvSpPr>
          <p:nvPr/>
        </p:nvSpPr>
        <p:spPr bwMode="auto">
          <a:xfrm>
            <a:off x="7451725" y="2852738"/>
            <a:ext cx="1008063" cy="3408362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3333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355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355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355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355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355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hu-HU" sz="1600">
                <a:latin typeface="Times New Roman" pitchFamily="18" charset="0"/>
              </a:rPr>
              <a:t>50 	100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hu-HU" sz="1600">
                <a:latin typeface="Times New Roman" pitchFamily="18" charset="0"/>
              </a:rPr>
              <a:t>50	66.67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hu-HU" sz="1600">
                <a:latin typeface="Times New Roman" pitchFamily="18" charset="0"/>
              </a:rPr>
              <a:t>50	66.67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hu-HU" sz="1600">
                <a:latin typeface="Times New Roman" pitchFamily="18" charset="0"/>
              </a:rPr>
              <a:t>…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hu-HU" sz="1600">
                <a:latin typeface="Times New Roman" pitchFamily="18" charset="0"/>
              </a:rPr>
              <a:t>…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hu-HU" sz="1600">
                <a:latin typeface="Times New Roman" pitchFamily="18" charset="0"/>
              </a:rPr>
              <a:t>…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hu-HU" sz="1600">
                <a:latin typeface="Times New Roman" pitchFamily="18" charset="0"/>
              </a:rPr>
              <a:t>…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hu-HU" sz="1600">
                <a:latin typeface="Times New Roman" pitchFamily="18" charset="0"/>
              </a:rPr>
              <a:t>…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hu-HU" sz="1600">
                <a:latin typeface="Times New Roman" pitchFamily="18" charset="0"/>
              </a:rPr>
              <a:t>…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hu-HU" sz="1600">
                <a:latin typeface="Times New Roman" pitchFamily="18" charset="0"/>
              </a:rPr>
              <a:t>…</a:t>
            </a:r>
          </a:p>
        </p:txBody>
      </p:sp>
      <p:sp>
        <p:nvSpPr>
          <p:cNvPr id="114701" name="Rectangle 25"/>
          <p:cNvSpPr>
            <a:spLocks noChangeArrowheads="1"/>
          </p:cNvSpPr>
          <p:nvPr/>
        </p:nvSpPr>
        <p:spPr bwMode="auto">
          <a:xfrm>
            <a:off x="1331913" y="5013325"/>
            <a:ext cx="251301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hu-HU" sz="2400" b="1" i="1">
                <a:latin typeface="Times New Roman" pitchFamily="18" charset="0"/>
              </a:rPr>
              <a:t>Fontos Szabályok:</a:t>
            </a:r>
          </a:p>
        </p:txBody>
      </p:sp>
      <p:sp>
        <p:nvSpPr>
          <p:cNvPr id="114702" name="Rectangle 26"/>
          <p:cNvSpPr>
            <a:spLocks noChangeArrowheads="1"/>
          </p:cNvSpPr>
          <p:nvPr/>
        </p:nvSpPr>
        <p:spPr bwMode="auto">
          <a:xfrm>
            <a:off x="1403350" y="5734050"/>
            <a:ext cx="2527300" cy="831850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33333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hu-HU" sz="2400" b="1" i="1">
                <a:latin typeface="Times New Roman" pitchFamily="18" charset="0"/>
              </a:rPr>
              <a:t>s(r) &gt; min_supp és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hu-HU" sz="2400" b="1" i="1">
                <a:latin typeface="Times New Roman" pitchFamily="18" charset="0"/>
              </a:rPr>
              <a:t>c(r) &gt; min_conf </a:t>
            </a:r>
            <a:endParaRPr lang="hu-HU" sz="2400" b="1">
              <a:latin typeface="Times New Roman" pitchFamily="18" charset="0"/>
            </a:endParaRPr>
          </a:p>
        </p:txBody>
      </p:sp>
      <p:sp>
        <p:nvSpPr>
          <p:cNvPr id="114703" name="AutoShape 27"/>
          <p:cNvSpPr>
            <a:spLocks noChangeArrowheads="1"/>
          </p:cNvSpPr>
          <p:nvPr/>
        </p:nvSpPr>
        <p:spPr bwMode="auto">
          <a:xfrm rot="10800000">
            <a:off x="4572000" y="6021388"/>
            <a:ext cx="865188" cy="287337"/>
          </a:xfrm>
          <a:prstGeom prst="rightArrow">
            <a:avLst>
              <a:gd name="adj1" fmla="val 50000"/>
              <a:gd name="adj2" fmla="val 75276"/>
            </a:avLst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45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990600"/>
          </a:xfrm>
        </p:spPr>
        <p:txBody>
          <a:bodyPr/>
          <a:lstStyle/>
          <a:p>
            <a:r>
              <a:rPr lang="hu-HU" dirty="0" err="1" smtClean="0"/>
              <a:t>AprioriTID</a:t>
            </a:r>
            <a:r>
              <a:rPr lang="hu-HU" dirty="0" smtClean="0"/>
              <a:t> – adatbázis kivonatolása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752600"/>
                <a:ext cx="8001000" cy="4876800"/>
              </a:xfrm>
            </p:spPr>
            <p:txBody>
              <a:bodyPr/>
              <a:lstStyle/>
              <a:p>
                <a:r>
                  <a:rPr lang="hu-HU" dirty="0" smtClean="0"/>
                  <a:t>Apriori: minden lépésben végigolvassa az adatbázist, nem hatékony</a:t>
                </a:r>
              </a:p>
              <a:p>
                <a:r>
                  <a:rPr lang="hu-HU" dirty="0" err="1" smtClean="0"/>
                  <a:t>AprioriTID</a:t>
                </a:r>
                <a:r>
                  <a:rPr lang="hu-HU" dirty="0" smtClean="0"/>
                  <a:t>: csak egyszer olvassa végig, utána a memóriában dolgozik, felhasználva az apriori-elvet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hu-HU" dirty="0" smtClean="0"/>
                  <a:t> ritka, akkor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𝑘</m:t>
                    </m:r>
                    <m:r>
                      <a:rPr lang="hu-HU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hu-HU" dirty="0" smtClean="0"/>
                  <a:t> is ritka</a:t>
                </a:r>
              </a:p>
              <a:p>
                <a:r>
                  <a:rPr lang="hu-HU" dirty="0" smtClean="0"/>
                  <a:t>nemcsak a ritkákat hagyjuk ki a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hu-HU" dirty="0" err="1" smtClean="0"/>
                  <a:t>-eleműek</a:t>
                </a:r>
                <a:r>
                  <a:rPr lang="hu-HU" dirty="0" smtClean="0"/>
                  <a:t> közül, hanem azokat a tranzakciókat is, amelyek nem tartalmaznak gyakori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hu-HU" dirty="0" err="1" smtClean="0"/>
                  <a:t>-eleműeket</a:t>
                </a:r>
                <a:endParaRPr lang="hu-HU" dirty="0" smtClean="0"/>
              </a:p>
              <a:p>
                <a:r>
                  <a:rPr lang="hu-HU" dirty="0" smtClean="0"/>
                  <a:t>csökken a jelöltek száma és a futási idő</a:t>
                </a:r>
              </a:p>
              <a:p>
                <a:r>
                  <a:rPr lang="hu-HU" dirty="0" smtClean="0"/>
                  <a:t>nagy adatbázisokon hatékony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hu-HU" i="1" dirty="0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hu-HU" b="0" i="1" dirty="0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hu-HU" dirty="0" smtClean="0"/>
                  <a:t> tranzakció, és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hu-HU" i="1" dirty="0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hu-HU" i="1" dirty="0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hu-HU" dirty="0" smtClean="0"/>
                  <a:t> termék)</a:t>
                </a:r>
                <a:endParaRPr lang="en-US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752600"/>
                <a:ext cx="8001000" cy="4876800"/>
              </a:xfrm>
              <a:blipFill rotWithShape="1">
                <a:blip r:embed="rId2"/>
                <a:stretch>
                  <a:fillRect l="-305" t="-1125" r="-915" b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59833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AprioriTID</a:t>
            </a:r>
            <a:r>
              <a:rPr lang="hu-HU" dirty="0" smtClean="0"/>
              <a:t> szemléltetése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9432" y="1600200"/>
            <a:ext cx="8091168" cy="4868396"/>
          </a:xfrm>
          <a:noFill/>
        </p:spPr>
      </p:pic>
      <p:sp>
        <p:nvSpPr>
          <p:cNvPr id="5" name="Szövegdoboz 4"/>
          <p:cNvSpPr txBox="1"/>
          <p:nvPr/>
        </p:nvSpPr>
        <p:spPr>
          <a:xfrm>
            <a:off x="2667990" y="6540335"/>
            <a:ext cx="640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 smtClean="0"/>
              <a:t>Forrás: Kiss Attila, ELTE, ill. Abonyi J. (</a:t>
            </a:r>
            <a:r>
              <a:rPr lang="hu-HU" sz="1200" dirty="0" err="1" smtClean="0"/>
              <a:t>szerk</a:t>
            </a:r>
            <a:r>
              <a:rPr lang="hu-HU" sz="1200" dirty="0" smtClean="0"/>
              <a:t>): Adatbányászat, a hatékonyság eszköze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510203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Apriori-hibrid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Eltérő módszerek alkalmazása különböző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hu-HU" dirty="0" err="1" smtClean="0"/>
                  <a:t>-értékek</a:t>
                </a:r>
                <a:r>
                  <a:rPr lang="hu-HU" dirty="0" smtClean="0"/>
                  <a:t> esetén</a:t>
                </a:r>
              </a:p>
              <a:p>
                <a:pPr lvl="1"/>
                <a:r>
                  <a:rPr lang="hu-HU" dirty="0" smtClean="0"/>
                  <a:t>Apriori kis értékekre jó (1–3) </a:t>
                </a:r>
              </a:p>
              <a:p>
                <a:pPr lvl="1"/>
                <a:r>
                  <a:rPr lang="hu-HU" dirty="0" err="1" smtClean="0"/>
                  <a:t>AprioriTID</a:t>
                </a:r>
                <a:r>
                  <a:rPr lang="hu-HU" dirty="0" smtClean="0"/>
                  <a:t> nagyobb értékekre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b="0" i="0" smtClean="0">
                        <a:latin typeface="Cambria Math"/>
                      </a:rPr>
                      <m:t>k</m:t>
                    </m:r>
                    <m:r>
                      <a:rPr lang="hu-HU" b="0" i="1" smtClean="0">
                        <a:latin typeface="Cambria Math"/>
                      </a:rPr>
                      <m:t>≥4)</m:t>
                    </m:r>
                  </m:oMath>
                </a14:m>
                <a:endParaRPr lang="hu-HU" dirty="0" smtClean="0"/>
              </a:p>
              <a:p>
                <a:pPr lvl="1"/>
                <a:r>
                  <a:rPr lang="hu-HU" dirty="0" smtClean="0"/>
                  <a:t>adathalmazfüggő</a:t>
                </a:r>
              </a:p>
              <a:p>
                <a:r>
                  <a:rPr lang="hu-HU" dirty="0" smtClean="0"/>
                  <a:t>Elég nagy adathalmazon van olyan nagy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hu-HU" dirty="0" smtClean="0"/>
                  <a:t>, ahol a jelöltek száma már alacsony</a:t>
                </a:r>
              </a:p>
              <a:p>
                <a:pPr lvl="1"/>
                <a:r>
                  <a:rPr lang="hu-HU" dirty="0" smtClean="0"/>
                  <a:t>Apriori ekkor is </a:t>
                </a:r>
                <a:r>
                  <a:rPr lang="hu-HU" dirty="0"/>
                  <a:t>végigolvassa az </a:t>
                </a:r>
                <a:r>
                  <a:rPr lang="hu-HU" dirty="0" smtClean="0"/>
                  <a:t>adatbázist</a:t>
                </a:r>
                <a:endParaRPr lang="hu-HU" dirty="0" smtClean="0"/>
              </a:p>
              <a:p>
                <a:pPr lvl="1"/>
                <a:r>
                  <a:rPr lang="hu-HU" dirty="0" err="1" smtClean="0"/>
                  <a:t>AprioriTID</a:t>
                </a:r>
                <a:r>
                  <a:rPr lang="hu-HU" dirty="0" smtClean="0"/>
                  <a:t> csak a szűrt jelölthalmazt</a:t>
                </a:r>
              </a:p>
              <a:p>
                <a:pPr lvl="1"/>
                <a:r>
                  <a:rPr lang="hu-HU" dirty="0" smtClean="0"/>
                  <a:t>Váltás: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hu-HU" b="0" i="1" smtClean="0">
                            <a:latin typeface="Cambria Math"/>
                          </a:rPr>
                          <m:t>𝑐</m:t>
                        </m:r>
                        <m:r>
                          <a:rPr lang="hu-HU" b="0" i="1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sub>
                      <m:sup/>
                      <m:e>
                        <m:r>
                          <m:rPr>
                            <m:nor/>
                          </m:rPr>
                          <a:rPr lang="hu-HU" b="0" i="0" smtClean="0">
                            <a:latin typeface="Cambria Math"/>
                          </a:rPr>
                          <m:t>supp</m:t>
                        </m:r>
                        <m:d>
                          <m:dPr>
                            <m:ctrlPr>
                              <a:rPr lang="hu-HU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𝑐</m:t>
                            </m:r>
                          </m:e>
                        </m:d>
                        <m:r>
                          <a:rPr lang="hu-HU" b="0" i="1" smtClean="0">
                            <a:latin typeface="Cambria Math"/>
                          </a:rPr>
                          <m:t>+</m:t>
                        </m:r>
                        <m:r>
                          <a:rPr lang="hu-HU" b="0" i="1" smtClean="0">
                            <a:latin typeface="Cambria Math"/>
                          </a:rPr>
                          <m:t>𝐷</m:t>
                        </m:r>
                      </m:e>
                    </m:nary>
                  </m:oMath>
                </a14:m>
                <a:r>
                  <a:rPr lang="hu-HU" dirty="0" smtClean="0"/>
                  <a:t> már befér a memóriába</a:t>
                </a:r>
                <a:endParaRPr lang="en-US" dirty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1125" r="-157"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337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Dinamikus elemhalmaz számlálás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Apriori: annyiszor nézi olvassa végig az AB-t, amennyi a maximális jelölthalmaz mérete</a:t>
                </a:r>
              </a:p>
              <a:p>
                <a:r>
                  <a:rPr lang="hu-HU" dirty="0" smtClean="0"/>
                  <a:t>DIC algoritmus – csökkenti a körök számát</a:t>
                </a:r>
              </a:p>
              <a:p>
                <a:r>
                  <a:rPr lang="hu-HU" dirty="0" smtClean="0"/>
                  <a:t>Vonat-hasonlat: </a:t>
                </a:r>
              </a:p>
              <a:p>
                <a:pPr lvl="1"/>
                <a:r>
                  <a:rPr lang="hu-HU" dirty="0" smtClean="0"/>
                  <a:t>megállók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𝑀</m:t>
                    </m:r>
                  </m:oMath>
                </a14:m>
                <a:r>
                  <a:rPr lang="hu-HU" dirty="0" smtClean="0"/>
                  <a:t> tranzakciónként</a:t>
                </a:r>
              </a:p>
              <a:p>
                <a:pPr lvl="1"/>
                <a:r>
                  <a:rPr lang="hu-HU" dirty="0" smtClean="0"/>
                  <a:t>„leszálló és felszálló”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hu-HU" dirty="0" err="1" smtClean="0"/>
                  <a:t>-elemek</a:t>
                </a:r>
                <a:endParaRPr lang="hu-HU" dirty="0" smtClean="0"/>
              </a:p>
              <a:p>
                <a:r>
                  <a:rPr lang="hu-HU" dirty="0" smtClean="0"/>
                  <a:t>Az 2-eleműek számlálását, már az első körben (első megállónál elkezdi), stb.</a:t>
                </a:r>
              </a:p>
              <a:p>
                <a:r>
                  <a:rPr lang="hu-HU" dirty="0" smtClean="0"/>
                  <a:t>Példa: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40000</m:t>
                    </m:r>
                  </m:oMath>
                </a14:m>
                <a:r>
                  <a:rPr lang="hu-HU" dirty="0" smtClean="0"/>
                  <a:t> tranzakció,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𝑀</m:t>
                    </m:r>
                    <m:r>
                      <a:rPr lang="hu-HU" i="1" dirty="0" smtClean="0">
                        <a:latin typeface="Cambria Math"/>
                      </a:rPr>
                      <m:t>=10000</m:t>
                    </m:r>
                  </m:oMath>
                </a14:m>
                <a:r>
                  <a:rPr lang="hu-HU" dirty="0" smtClean="0"/>
                  <a:t>,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𝑘</m:t>
                    </m:r>
                    <m:r>
                      <a:rPr lang="hu-HU" i="1" dirty="0" smtClean="0">
                        <a:latin typeface="Cambria Math"/>
                      </a:rPr>
                      <m:t>=1..3</m:t>
                    </m:r>
                  </m:oMath>
                </a14:m>
                <a:endParaRPr lang="hu-HU" dirty="0" smtClean="0"/>
              </a:p>
              <a:p>
                <a:r>
                  <a:rPr lang="hu-HU" dirty="0" smtClean="0"/>
                  <a:t>Hatékony, ha a tranzakciók száma nagy</a:t>
                </a:r>
                <a:endParaRPr lang="en-US" dirty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8171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Direkt </a:t>
            </a:r>
            <a:r>
              <a:rPr lang="hu-HU" dirty="0" err="1" smtClean="0"/>
              <a:t>hash</a:t>
            </a:r>
            <a:r>
              <a:rPr lang="hu-HU" dirty="0" smtClean="0"/>
              <a:t> és tisztítás (DHP) algoritmus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Apriori: legnagyobb általában a 2-elemű jelöltek számossága, ezekből számos hamisnak bizonyul</a:t>
                </a:r>
              </a:p>
              <a:p>
                <a:pPr lvl="1"/>
                <a:r>
                  <a:rPr lang="hu-HU" dirty="0" smtClean="0"/>
                  <a:t>gyakorlatilag az összes gyakori egyelemű </a:t>
                </a:r>
                <a:r>
                  <a:rPr lang="hu-HU" dirty="0" err="1" smtClean="0"/>
                  <a:t>lexikografikusan</a:t>
                </a:r>
                <a:r>
                  <a:rPr lang="hu-HU" dirty="0" smtClean="0"/>
                  <a:t> rendezett direktszorzata!</a:t>
                </a:r>
              </a:p>
              <a:p>
                <a:r>
                  <a:rPr lang="hu-HU" dirty="0" smtClean="0"/>
                  <a:t>DHP (direkt </a:t>
                </a:r>
                <a:r>
                  <a:rPr lang="hu-HU" dirty="0" err="1" smtClean="0"/>
                  <a:t>hash</a:t>
                </a:r>
                <a:r>
                  <a:rPr lang="hu-HU" dirty="0" smtClean="0"/>
                  <a:t> and </a:t>
                </a:r>
                <a:r>
                  <a:rPr lang="hu-HU" dirty="0" err="1" smtClean="0"/>
                  <a:t>pruning</a:t>
                </a:r>
                <a:r>
                  <a:rPr lang="hu-HU" dirty="0" smtClean="0"/>
                  <a:t>): </a:t>
                </a:r>
                <a:r>
                  <a:rPr lang="hu-HU" dirty="0" err="1" smtClean="0"/>
                  <a:t>hash-eléssel</a:t>
                </a:r>
                <a:r>
                  <a:rPr lang="hu-HU" dirty="0" smtClean="0"/>
                  <a:t> csökkenti a 2-elemű jelöltek számát</a:t>
                </a:r>
              </a:p>
              <a:p>
                <a:r>
                  <a:rPr lang="hu-HU" dirty="0" smtClean="0"/>
                  <a:t>hashing függvény használata: 2-eleműeket </a:t>
                </a:r>
                <a:r>
                  <a:rPr lang="hu-HU" dirty="0" err="1" smtClean="0"/>
                  <a:t>binekbe</a:t>
                </a:r>
                <a:r>
                  <a:rPr lang="hu-HU" dirty="0" smtClean="0"/>
                  <a:t> rakjuk, és </a:t>
                </a:r>
                <a:r>
                  <a:rPr lang="hu-HU" dirty="0" err="1" smtClean="0"/>
                  <a:t>össztámogatottágot</a:t>
                </a:r>
                <a:r>
                  <a:rPr lang="hu-HU" dirty="0" smtClean="0"/>
                  <a:t> </a:t>
                </a:r>
                <a:r>
                  <a:rPr lang="hu-HU" dirty="0" smtClean="0"/>
                  <a:t>számolunk (becslés)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hu-HU" b="0" i="0" smtClean="0">
                          <a:latin typeface="Cambria Math"/>
                        </a:rPr>
                        <m:t>hash</m:t>
                      </m:r>
                      <m:d>
                        <m:dPr>
                          <m:ctrlPr>
                            <a:rPr lang="hu-HU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hu-HU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hu-HU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hu-HU" b="0" i="0" smtClean="0">
                              <a:latin typeface="Cambria Math"/>
                            </a:rPr>
                            <m:t>index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hu-HU" b="0" i="1" smtClean="0">
                              <a:latin typeface="Cambria Math"/>
                            </a:rPr>
                            <m:t>⋅10+</m:t>
                          </m:r>
                          <m:r>
                            <m:rPr>
                              <m:nor/>
                            </m:rPr>
                            <a:rPr lang="hu-HU" b="0" i="0" smtClean="0">
                              <a:latin typeface="Cambria Math"/>
                            </a:rPr>
                            <m:t>index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lang="hu-HU" b="0" i="0" smtClean="0">
                          <a:latin typeface="Cambria Math"/>
                        </a:rPr>
                        <m:t>mod</m:t>
                      </m:r>
                      <m:r>
                        <a:rPr lang="hu-HU" b="0" i="1" smtClean="0">
                          <a:latin typeface="Cambria Math"/>
                        </a:rPr>
                        <m:t> 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1125" r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94207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DHP működése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1146" y="1676400"/>
            <a:ext cx="6929854" cy="3862607"/>
          </a:xfrm>
          <a:noFill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91" t="28285" r="2684" b="66796"/>
          <a:stretch/>
        </p:blipFill>
        <p:spPr bwMode="auto">
          <a:xfrm>
            <a:off x="6705600" y="2766950"/>
            <a:ext cx="736270" cy="190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33" t="21214" r="4227" b="73252"/>
          <a:stretch/>
        </p:blipFill>
        <p:spPr bwMode="auto">
          <a:xfrm rot="16200000">
            <a:off x="7428014" y="2663704"/>
            <a:ext cx="493489" cy="347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zövegdoboz 6"/>
          <p:cNvSpPr txBox="1"/>
          <p:nvPr/>
        </p:nvSpPr>
        <p:spPr>
          <a:xfrm>
            <a:off x="2667990" y="6540335"/>
            <a:ext cx="640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 smtClean="0"/>
              <a:t>Forrás: Kiss Attila, ELTE, ill. Abonyi J. (</a:t>
            </a:r>
            <a:r>
              <a:rPr lang="hu-HU" sz="1200" dirty="0" err="1" smtClean="0"/>
              <a:t>szerk</a:t>
            </a:r>
            <a:r>
              <a:rPr lang="hu-HU" sz="1200" dirty="0" smtClean="0"/>
              <a:t>): Adatbányászat, a hatékonyság eszköze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006029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DHP folytatása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Fontos a jó </a:t>
                </a:r>
                <a:r>
                  <a:rPr lang="hu-HU" dirty="0" err="1" smtClean="0"/>
                  <a:t>hash-függvény</a:t>
                </a:r>
                <a:r>
                  <a:rPr lang="hu-HU" dirty="0" smtClean="0"/>
                  <a:t>:</a:t>
                </a:r>
              </a:p>
              <a:p>
                <a:pPr lvl="1"/>
                <a:r>
                  <a:rPr lang="hu-HU" dirty="0" smtClean="0"/>
                  <a:t>ne essen sok ritka elemhalmaz egy vödörbe (pl. kicsi </a:t>
                </a:r>
                <a:r>
                  <a:rPr lang="hu-HU" dirty="0" err="1" smtClean="0"/>
                  <a:t>modulo</a:t>
                </a:r>
                <a:r>
                  <a:rPr lang="hu-HU" dirty="0" smtClean="0"/>
                  <a:t>)</a:t>
                </a:r>
              </a:p>
              <a:p>
                <a:pPr lvl="1"/>
                <a:r>
                  <a:rPr lang="hu-HU" dirty="0" smtClean="0"/>
                  <a:t>túl nagy </a:t>
                </a:r>
                <a:r>
                  <a:rPr lang="hu-HU" dirty="0" err="1" smtClean="0"/>
                  <a:t>modulo</a:t>
                </a:r>
                <a:r>
                  <a:rPr lang="hu-HU" dirty="0" smtClean="0"/>
                  <a:t>: </a:t>
                </a:r>
                <a:r>
                  <a:rPr lang="hu-HU" dirty="0" err="1" smtClean="0"/>
                  <a:t>nagy</a:t>
                </a:r>
                <a:r>
                  <a:rPr lang="hu-HU" dirty="0" smtClean="0"/>
                  <a:t> tárigény</a:t>
                </a:r>
              </a:p>
              <a:p>
                <a:r>
                  <a:rPr lang="hu-HU" dirty="0" err="1" smtClean="0"/>
                  <a:t>Pruning</a:t>
                </a:r>
                <a:r>
                  <a:rPr lang="hu-HU" dirty="0" smtClean="0"/>
                  <a:t>: tranzakciók tisztítása és törlése (ld. korábban)</a:t>
                </a:r>
              </a:p>
              <a:p>
                <a:pPr lvl="1"/>
                <a:r>
                  <a:rPr lang="hu-HU" dirty="0" smtClean="0"/>
                  <a:t>ha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hu-HU" dirty="0" smtClean="0"/>
                  <a:t> </a:t>
                </a:r>
                <a:r>
                  <a:rPr lang="hu-HU" dirty="0"/>
                  <a:t>tranzakció </a:t>
                </a:r>
                <a:r>
                  <a:rPr lang="hu-HU" dirty="0" smtClean="0"/>
                  <a:t>tartalmaz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(</m:t>
                    </m:r>
                    <m:r>
                      <a:rPr lang="hu-HU" i="1" dirty="0" smtClean="0">
                        <a:latin typeface="Cambria Math"/>
                      </a:rPr>
                      <m:t>𝑘</m:t>
                    </m:r>
                    <m:r>
                      <a:rPr lang="hu-HU" i="1" dirty="0" smtClean="0">
                        <a:latin typeface="Cambria Math"/>
                      </a:rPr>
                      <m:t>+1)</m:t>
                    </m:r>
                  </m:oMath>
                </a14:m>
                <a:r>
                  <a:rPr lang="hu-HU" dirty="0" smtClean="0"/>
                  <a:t> elemű gyakoriakat, akkor ennek minden eleme legalább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hu-HU" dirty="0" smtClean="0"/>
                  <a:t> darab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hu-HU" dirty="0" smtClean="0"/>
                  <a:t> elemű gyakoriban is szerepel</a:t>
                </a:r>
              </a:p>
              <a:p>
                <a:pPr lvl="1"/>
                <a:r>
                  <a:rPr lang="hu-HU" dirty="0" smtClean="0"/>
                  <a:t>Feltétel: az az elem törölhető a tranzakcióból, amelyik legalább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hu-HU" dirty="0" smtClean="0"/>
                  <a:t> darab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hu-HU" dirty="0" smtClean="0"/>
                  <a:t> eleműben nincs benne az adott tranzakcióban</a:t>
                </a:r>
                <a:endParaRPr lang="en-US" dirty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1125" r="-1882" b="-4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813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Partíciós algoritmus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Felosztjuk a tranzakciós AB-t kisebb részekre, és ezeken hajtunk végre külön gyakori elemhalmaz keresést</a:t>
            </a:r>
          </a:p>
          <a:p>
            <a:pPr lvl="1"/>
            <a:r>
              <a:rPr lang="hu-HU" dirty="0" smtClean="0"/>
              <a:t>lehet, hogy valamelyik hiányzik</a:t>
            </a:r>
          </a:p>
          <a:p>
            <a:r>
              <a:rPr lang="hu-HU" dirty="0" smtClean="0"/>
              <a:t>Összefésüljük a gyakori elemhalmazokat, és újra leszámláljuk őket Apriori algoritmussal</a:t>
            </a:r>
          </a:p>
          <a:p>
            <a:r>
              <a:rPr lang="hu-HU" dirty="0" smtClean="0"/>
              <a:t>Kétszer kell végigolvasni az AB-t</a:t>
            </a:r>
          </a:p>
          <a:p>
            <a:r>
              <a:rPr lang="hu-HU" dirty="0" smtClean="0"/>
              <a:t>Fontos a partíciók méretének megválasztása</a:t>
            </a:r>
          </a:p>
          <a:p>
            <a:pPr lvl="1"/>
            <a:r>
              <a:rPr lang="hu-HU" dirty="0" smtClean="0"/>
              <a:t>férjen be a memóriába</a:t>
            </a:r>
          </a:p>
          <a:p>
            <a:pPr lvl="1"/>
            <a:r>
              <a:rPr lang="hu-HU" dirty="0" smtClean="0"/>
              <a:t>jól párhuzamosítható</a:t>
            </a:r>
          </a:p>
          <a:p>
            <a:pPr lvl="1"/>
            <a:r>
              <a:rPr lang="hu-HU" dirty="0" smtClean="0"/>
              <a:t>átugorja a lassú kis k-hoz tartozó részeket</a:t>
            </a:r>
          </a:p>
        </p:txBody>
      </p:sp>
    </p:spTree>
    <p:extLst>
      <p:ext uri="{BB962C8B-B14F-4D97-AF65-F5344CB8AC3E}">
        <p14:creationId xmlns:p14="http://schemas.microsoft.com/office/powerpoint/2010/main" val="34895385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ECLAT és FP-GROWTH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MÉLYSÉGBEN HALADÓ ALGORITMUSOK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331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Gyakori elemhalmazok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635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ECLAT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err="1" smtClean="0"/>
                  <a:t>Equivalent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CLAss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Transformation</a:t>
                </a:r>
                <a:endParaRPr lang="hu-HU" dirty="0" smtClean="0"/>
              </a:p>
              <a:p>
                <a:r>
                  <a:rPr lang="hu-HU" dirty="0" smtClean="0"/>
                  <a:t>Vertikális (invertált index) formátumot használ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hu-HU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hu-HU" i="1" dirty="0">
                            <a:latin typeface="Cambria Math"/>
                          </a:rPr>
                          <m:t>𝑏</m:t>
                        </m:r>
                        <m:r>
                          <a:rPr lang="hu-HU" i="1" dirty="0">
                            <a:latin typeface="Cambria Math"/>
                          </a:rPr>
                          <m:t>,</m:t>
                        </m:r>
                        <m:r>
                          <a:rPr lang="hu-HU" i="1" dirty="0"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hu-HU" i="1" dirty="0">
                        <a:latin typeface="Cambria Math"/>
                      </a:rPr>
                      <m:t>.</m:t>
                    </m:r>
                    <m:r>
                      <a:rPr lang="hu-HU" i="1" dirty="0" err="1">
                        <a:latin typeface="Cambria Math"/>
                      </a:rPr>
                      <m:t>𝑡𝑖𝑑𝑠</m:t>
                    </m:r>
                    <m:r>
                      <a:rPr lang="hu-HU" i="1" dirty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hu-HU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hu-HU" i="1" dirty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hu-HU" i="1" dirty="0">
                        <a:latin typeface="Cambria Math"/>
                      </a:rPr>
                      <m:t>.</m:t>
                    </m:r>
                    <m:r>
                      <a:rPr lang="hu-HU" i="1" dirty="0" err="1">
                        <a:latin typeface="Cambria Math"/>
                      </a:rPr>
                      <m:t>𝑡𝑖𝑑𝑠</m:t>
                    </m:r>
                    <m:r>
                      <a:rPr lang="hu-HU" i="1" dirty="0">
                        <a:latin typeface="Cambria Math"/>
                      </a:rPr>
                      <m:t>∩ </m:t>
                    </m:r>
                    <m:d>
                      <m:dPr>
                        <m:begChr m:val="{"/>
                        <m:endChr m:val="}"/>
                        <m:ctrlPr>
                          <a:rPr lang="hu-HU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hu-HU" i="1" dirty="0"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hu-HU" i="1" dirty="0">
                        <a:latin typeface="Cambria Math"/>
                      </a:rPr>
                      <m:t>.</m:t>
                    </m:r>
                    <m:r>
                      <a:rPr lang="hu-HU" i="1" dirty="0" err="1">
                        <a:latin typeface="Cambria Math"/>
                      </a:rPr>
                      <m:t>𝑡𝑖𝑑𝑠</m:t>
                    </m:r>
                    <m:r>
                      <a:rPr lang="hu-HU" i="1" dirty="0">
                        <a:latin typeface="Cambria Math"/>
                      </a:rPr>
                      <m:t>={2,3,4}</m:t>
                    </m:r>
                  </m:oMath>
                </a14:m>
                <a:endParaRPr lang="hu-HU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dirty="0">
                        <a:latin typeface="Cambria Math"/>
                      </a:rPr>
                      <m:t>supp</m:t>
                    </m:r>
                    <m:d>
                      <m:dPr>
                        <m:ctrlPr>
                          <a:rPr lang="hu-HU" i="1" dirty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hu-HU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hu-HU" i="1" dirty="0">
                                <a:latin typeface="Cambria Math"/>
                              </a:rPr>
                              <m:t>𝑏</m:t>
                            </m:r>
                            <m:r>
                              <a:rPr lang="hu-HU" i="1" dirty="0">
                                <a:latin typeface="Cambria Math"/>
                              </a:rPr>
                              <m:t>,</m:t>
                            </m:r>
                            <m:r>
                              <a:rPr lang="hu-HU" i="1" dirty="0">
                                <a:latin typeface="Cambria Math"/>
                              </a:rPr>
                              <m:t>𝑒</m:t>
                            </m:r>
                          </m:e>
                        </m:d>
                      </m:e>
                    </m:d>
                    <m:r>
                      <a:rPr lang="hu-HU" i="1" dirty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hu-HU" i="1" dirty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hu-HU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hu-HU" i="1" dirty="0">
                                <a:latin typeface="Cambria Math"/>
                              </a:rPr>
                              <m:t>𝑏</m:t>
                            </m:r>
                            <m:r>
                              <a:rPr lang="hu-HU" i="1" dirty="0">
                                <a:latin typeface="Cambria Math"/>
                              </a:rPr>
                              <m:t>,</m:t>
                            </m:r>
                            <m:r>
                              <a:rPr lang="hu-HU" i="1" dirty="0">
                                <a:latin typeface="Cambria Math"/>
                              </a:rPr>
                              <m:t>𝑒</m:t>
                            </m:r>
                          </m:e>
                        </m:d>
                        <m:r>
                          <a:rPr lang="hu-HU" i="1" dirty="0">
                            <a:latin typeface="Cambria Math"/>
                          </a:rPr>
                          <m:t>.</m:t>
                        </m:r>
                        <m:r>
                          <a:rPr lang="hu-HU" i="1" dirty="0" err="1">
                            <a:latin typeface="Cambria Math"/>
                          </a:rPr>
                          <m:t>𝑡𝑖𝑑𝑠</m:t>
                        </m:r>
                      </m:e>
                    </m:d>
                    <m:r>
                      <a:rPr lang="hu-HU" i="1" dirty="0">
                        <a:latin typeface="Cambria Math"/>
                      </a:rPr>
                      <m:t>=3</m:t>
                    </m:r>
                  </m:oMath>
                </a14:m>
                <a:endParaRPr lang="hu-HU" dirty="0"/>
              </a:p>
              <a:p>
                <a:r>
                  <a:rPr lang="hu-HU" dirty="0" smtClean="0"/>
                  <a:t>Mélységi bejárás: </a:t>
                </a:r>
              </a:p>
              <a:p>
                <a:pPr lvl="1"/>
                <a:r>
                  <a:rPr lang="hu-HU" dirty="0" smtClean="0"/>
                  <a:t>mindig egyetlen jelöltet állít</a:t>
                </a:r>
              </a:p>
              <a:p>
                <a:pPr lvl="1"/>
                <a:r>
                  <a:rPr lang="hu-HU" dirty="0" smtClean="0"/>
                  <a:t>és azonnal meghatározza a támogatottságát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76200"/>
            <a:ext cx="2974975" cy="1717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1738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ECLAT főalgoritmusa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artalom helye 3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4876800"/>
                <a:ext cx="7391400" cy="12192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u-HU" i="1" dirty="0" smtClean="0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hu-HU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hu-HU" dirty="0" smtClean="0"/>
                  <a:t>: elemek támogatottsággal</a:t>
                </a:r>
              </a:p>
              <a:p>
                <a:r>
                  <a:rPr lang="hu-HU" dirty="0" smtClean="0"/>
                  <a:t>TID adatbázis legyártása</a:t>
                </a:r>
                <a:endParaRPr lang="en-US" dirty="0"/>
              </a:p>
            </p:txBody>
          </p:sp>
        </mc:Choice>
        <mc:Fallback xmlns="">
          <p:sp>
            <p:nvSpPr>
              <p:cNvPr id="4" name="Tartalom hely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4876800"/>
                <a:ext cx="7391400" cy="1219200"/>
              </a:xfrm>
              <a:blipFill rotWithShape="1">
                <a:blip r:embed="rId2"/>
                <a:stretch>
                  <a:fillRect l="-330" t="-4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717964"/>
            <a:ext cx="4648201" cy="3055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26389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ECLAT-segéd</a:t>
            </a:r>
            <a:endParaRPr lang="en-US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7620000" cy="4771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2289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ECLAT vs. Apriori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ECLAT legalább annyi jelöltet állít mint az Apriori</a:t>
                </a:r>
              </a:p>
              <a:p>
                <a:r>
                  <a:rPr lang="hu-HU" dirty="0" smtClean="0"/>
                  <a:t>Egy jelölt előállításánál (mélységi keresés miatt) nem áll elő az összes részhalmaz</a:t>
                </a:r>
              </a:p>
              <a:p>
                <a:r>
                  <a:rPr lang="hu-HU" dirty="0" smtClean="0"/>
                  <a:t>például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{</m:t>
                    </m:r>
                    <m:r>
                      <a:rPr lang="hu-HU" i="1" dirty="0" smtClean="0">
                        <a:latin typeface="Cambria Math"/>
                      </a:rPr>
                      <m:t>𝑎</m:t>
                    </m:r>
                    <m:r>
                      <a:rPr lang="hu-HU" i="1" dirty="0" smtClean="0">
                        <a:latin typeface="Cambria Math"/>
                      </a:rPr>
                      <m:t>, </m:t>
                    </m:r>
                    <m:r>
                      <a:rPr lang="hu-HU" i="1" dirty="0" smtClean="0">
                        <a:latin typeface="Cambria Math"/>
                      </a:rPr>
                      <m:t>𝑐</m:t>
                    </m:r>
                    <m:r>
                      <a:rPr lang="hu-HU" i="1" dirty="0" smtClean="0">
                        <a:latin typeface="Cambria Math"/>
                      </a:rPr>
                      <m:t>, </m:t>
                    </m:r>
                    <m:r>
                      <a:rPr lang="hu-HU" i="1" dirty="0" smtClean="0">
                        <a:latin typeface="Cambria Math"/>
                      </a:rPr>
                      <m:t>𝑑</m:t>
                    </m:r>
                    <m:r>
                      <a:rPr lang="hu-HU" i="1" dirty="0" smtClean="0">
                        <a:latin typeface="Cambria Math"/>
                      </a:rPr>
                      <m:t>} {</m:t>
                    </m:r>
                    <m:r>
                      <a:rPr lang="hu-HU" i="1" dirty="0" smtClean="0">
                        <a:latin typeface="Cambria Math"/>
                      </a:rPr>
                      <m:t>𝑐</m:t>
                    </m:r>
                    <m:r>
                      <a:rPr lang="hu-HU" i="1" dirty="0" smtClean="0">
                        <a:latin typeface="Cambria Math"/>
                      </a:rPr>
                      <m:t>, </m:t>
                    </m:r>
                    <m:r>
                      <a:rPr lang="hu-HU" i="1" dirty="0" smtClean="0">
                        <a:latin typeface="Cambria Math"/>
                      </a:rPr>
                      <m:t>𝑑</m:t>
                    </m:r>
                    <m:r>
                      <a:rPr lang="hu-HU" i="1" dirty="0" smtClean="0">
                        <a:latin typeface="Cambria Math"/>
                      </a:rPr>
                      <m:t>} </m:t>
                    </m:r>
                  </m:oMath>
                </a14:m>
                <a:r>
                  <a:rPr lang="hu-HU" dirty="0" smtClean="0"/>
                  <a:t>előtt nézi, holott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{</m:t>
                    </m:r>
                    <m:r>
                      <a:rPr lang="hu-HU" i="1" dirty="0" smtClean="0">
                        <a:latin typeface="Cambria Math"/>
                      </a:rPr>
                      <m:t>𝑐</m:t>
                    </m:r>
                    <m:r>
                      <a:rPr lang="hu-HU" i="1" dirty="0" smtClean="0">
                        <a:latin typeface="Cambria Math"/>
                      </a:rPr>
                      <m:t>, </m:t>
                    </m:r>
                    <m:r>
                      <a:rPr lang="hu-HU" i="1" dirty="0" smtClean="0">
                        <a:latin typeface="Cambria Math"/>
                      </a:rPr>
                      <m:t>𝑑</m:t>
                    </m:r>
                    <m:r>
                      <a:rPr lang="hu-HU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hu-HU" dirty="0" smtClean="0"/>
                  <a:t> lehetne ritka is</a:t>
                </a:r>
              </a:p>
              <a:p>
                <a:r>
                  <a:rPr lang="hu-HU" dirty="0" smtClean="0"/>
                  <a:t>Előny: támogatottság számolása</a:t>
                </a:r>
                <a:r>
                  <a:rPr lang="hu-HU" dirty="0"/>
                  <a:t> </a:t>
                </a:r>
                <a:r>
                  <a:rPr lang="hu-HU" dirty="0" smtClean="0"/>
                  <a:t>– gyors és egyszerű</a:t>
                </a:r>
              </a:p>
              <a:p>
                <a:r>
                  <a:rPr lang="hu-HU" dirty="0" smtClean="0"/>
                  <a:t>Javítás: nem </a:t>
                </a:r>
                <a:r>
                  <a:rPr lang="hu-HU" dirty="0" err="1" smtClean="0"/>
                  <a:t>TID-k</a:t>
                </a:r>
                <a:r>
                  <a:rPr lang="hu-HU" dirty="0" smtClean="0"/>
                  <a:t> hanem </a:t>
                </a:r>
                <a:r>
                  <a:rPr lang="hu-HU" dirty="0" err="1" smtClean="0"/>
                  <a:t>TID-különbség</a:t>
                </a:r>
                <a:r>
                  <a:rPr lang="hu-HU" dirty="0" smtClean="0"/>
                  <a:t> tárolása</a:t>
                </a:r>
              </a:p>
              <a:p>
                <a:r>
                  <a:rPr lang="hu-HU" dirty="0" smtClean="0"/>
                  <a:t>Előrendezés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u-HU" i="1" dirty="0" smtClean="0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hu-HU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hu-HU" dirty="0" err="1" smtClean="0"/>
                  <a:t>-ben</a:t>
                </a:r>
                <a:r>
                  <a:rPr lang="hu-HU" dirty="0" smtClean="0"/>
                  <a:t>)</a:t>
                </a:r>
              </a:p>
              <a:p>
                <a:pPr lvl="1"/>
                <a:r>
                  <a:rPr lang="hu-HU" dirty="0" smtClean="0"/>
                  <a:t>gyakoriság szerint </a:t>
                </a:r>
                <a:r>
                  <a:rPr lang="hu-HU" dirty="0" smtClean="0"/>
                  <a:t>növekvő </a:t>
                </a:r>
                <a:endParaRPr lang="hu-HU" dirty="0" smtClean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1125" r="-235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5334000"/>
            <a:ext cx="3663019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85664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ECLAT-példa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27" y="1828800"/>
            <a:ext cx="8185397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58957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FP-growth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Horizontális és vertikális séma kombinációja</a:t>
            </a:r>
          </a:p>
          <a:p>
            <a:r>
              <a:rPr lang="hu-HU" dirty="0" smtClean="0"/>
              <a:t>Fa-struktúra létrehozása az AB-tárolására</a:t>
            </a:r>
          </a:p>
          <a:p>
            <a:pPr lvl="1"/>
            <a:r>
              <a:rPr lang="hu-HU" dirty="0" smtClean="0"/>
              <a:t>neve: </a:t>
            </a:r>
            <a:r>
              <a:rPr lang="hu-HU" dirty="0" err="1" smtClean="0"/>
              <a:t>FP-fa</a:t>
            </a:r>
            <a:endParaRPr lang="hu-HU" dirty="0"/>
          </a:p>
          <a:p>
            <a:pPr lvl="1"/>
            <a:r>
              <a:rPr lang="hu-HU" dirty="0" smtClean="0"/>
              <a:t>minden elemhez van egy láncolt lista amely végigmegy az összes, az adott elemet tartalmazó tranzakción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038600"/>
            <a:ext cx="2657475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60808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FP-growth</a:t>
            </a:r>
            <a:r>
              <a:rPr lang="hu-HU" dirty="0" smtClean="0"/>
              <a:t> lépései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Első: elemek támogatottságának meghatározása, gyakoriak megtartása, csökkenő gyakoriság szerinti rendezése</a:t>
            </a:r>
          </a:p>
          <a:p>
            <a:r>
              <a:rPr lang="hu-HU" dirty="0" smtClean="0"/>
              <a:t>Tranzakciókból kidobjuk a ritkákat, és gyakoriság szerint rendezzük az elemeket</a:t>
            </a:r>
          </a:p>
          <a:p>
            <a:r>
              <a:rPr lang="hu-HU" dirty="0" smtClean="0"/>
              <a:t>Fa-építése</a:t>
            </a:r>
          </a:p>
          <a:p>
            <a:pPr lvl="1"/>
            <a:r>
              <a:rPr lang="hu-HU" dirty="0" smtClean="0"/>
              <a:t>új elemek beírása, </a:t>
            </a:r>
          </a:p>
          <a:p>
            <a:pPr lvl="1"/>
            <a:r>
              <a:rPr lang="hu-HU" dirty="0" smtClean="0"/>
              <a:t>vagy számlálók léptetése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3061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Példa</a:t>
            </a:r>
            <a:endParaRPr lang="en-US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7610878"/>
              </p:ext>
            </p:extLst>
          </p:nvPr>
        </p:nvGraphicFramePr>
        <p:xfrm>
          <a:off x="685800" y="1752600"/>
          <a:ext cx="1676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ACDFMQ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ABCFMO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BFO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BCKSQ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ACFMQ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CS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DFJ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FHI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5184619"/>
              </p:ext>
            </p:extLst>
          </p:nvPr>
        </p:nvGraphicFramePr>
        <p:xfrm>
          <a:off x="2590800" y="1752600"/>
          <a:ext cx="1676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FCAMQ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FCABM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FB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CBQ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FCAMQ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artalom helye 2"/>
          <p:cNvSpPr txBox="1">
            <a:spLocks/>
          </p:cNvSpPr>
          <p:nvPr/>
        </p:nvSpPr>
        <p:spPr bwMode="auto">
          <a:xfrm>
            <a:off x="685800" y="5181600"/>
            <a:ext cx="7239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hu-HU" dirty="0" err="1" smtClean="0"/>
              <a:t>minsupp</a:t>
            </a:r>
            <a:r>
              <a:rPr lang="hu-HU" dirty="0" smtClean="0"/>
              <a:t>=3</a:t>
            </a:r>
          </a:p>
          <a:p>
            <a:pPr marL="0" indent="0">
              <a:buNone/>
            </a:pPr>
            <a:r>
              <a:rPr lang="hu-HU" dirty="0" smtClean="0"/>
              <a:t>gyakori: A, B, C, F, M, Q </a:t>
            </a:r>
            <a:r>
              <a:rPr lang="hu-HU" dirty="0" err="1" smtClean="0"/>
              <a:t>supp</a:t>
            </a:r>
            <a:r>
              <a:rPr lang="hu-HU" dirty="0" smtClean="0"/>
              <a:t>: 3, </a:t>
            </a:r>
            <a:r>
              <a:rPr lang="hu-HU" dirty="0" err="1" smtClean="0"/>
              <a:t>3</a:t>
            </a:r>
            <a:r>
              <a:rPr lang="hu-HU" dirty="0" smtClean="0"/>
              <a:t>, 5, 6, 3, </a:t>
            </a:r>
            <a:r>
              <a:rPr lang="hu-HU" dirty="0" err="1" smtClean="0"/>
              <a:t>3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gyakori rendezve: F, C, A, B, M, Q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828800"/>
            <a:ext cx="3373326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52325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FP-growth</a:t>
            </a:r>
            <a:r>
              <a:rPr lang="hu-HU" dirty="0" smtClean="0"/>
              <a:t> algoritmusa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07"/>
          <a:stretch/>
        </p:blipFill>
        <p:spPr bwMode="auto">
          <a:xfrm>
            <a:off x="685800" y="1752600"/>
            <a:ext cx="6248400" cy="1393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02"/>
          <a:stretch/>
        </p:blipFill>
        <p:spPr bwMode="auto">
          <a:xfrm>
            <a:off x="714498" y="3124200"/>
            <a:ext cx="6219701" cy="2929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7681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Elemhalmazok reprezentálása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5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Motiváció</a:t>
            </a:r>
            <a:endParaRPr lang="en-US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Vásárlói tranzakciók elemzése</a:t>
            </a:r>
          </a:p>
          <a:p>
            <a:r>
              <a:rPr lang="hu-HU" dirty="0" smtClean="0"/>
              <a:t>Vásárlói szokások megértése és feltérképezése</a:t>
            </a:r>
          </a:p>
          <a:p>
            <a:r>
              <a:rPr lang="hu-HU" dirty="0" smtClean="0"/>
              <a:t>Beépítés az üzleti stratégiába</a:t>
            </a:r>
          </a:p>
          <a:p>
            <a:pPr lvl="1"/>
            <a:r>
              <a:rPr lang="hu-HU" dirty="0" smtClean="0"/>
              <a:t>hipermarketekben termékek elhelyezése</a:t>
            </a:r>
          </a:p>
          <a:p>
            <a:pPr lvl="1"/>
            <a:r>
              <a:rPr lang="hu-HU" dirty="0" smtClean="0"/>
              <a:t>termékkombinációk (</a:t>
            </a:r>
            <a:r>
              <a:rPr lang="hu-HU" dirty="0" err="1" smtClean="0"/>
              <a:t>bundle</a:t>
            </a:r>
            <a:r>
              <a:rPr lang="hu-HU" dirty="0" smtClean="0"/>
              <a:t>)</a:t>
            </a:r>
          </a:p>
          <a:p>
            <a:r>
              <a:rPr lang="hu-HU" dirty="0" smtClean="0"/>
              <a:t>Banki alkalmazás: számlamozgások vizsgálata</a:t>
            </a:r>
          </a:p>
          <a:p>
            <a:r>
              <a:rPr lang="hu-HU" dirty="0" err="1" smtClean="0"/>
              <a:t>Bioinformatika</a:t>
            </a:r>
            <a:r>
              <a:rPr lang="hu-HU" dirty="0" smtClean="0"/>
              <a:t>: gyakori molekulaszerkezetek keresése rákkeltő anyagokban</a:t>
            </a:r>
          </a:p>
        </p:txBody>
      </p:sp>
    </p:spTree>
    <p:extLst>
      <p:ext uri="{BB962C8B-B14F-4D97-AF65-F5344CB8AC3E}">
        <p14:creationId xmlns:p14="http://schemas.microsoft.com/office/powerpoint/2010/main" val="3947646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Maximális elemhalmaz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Maximális az olyan gyakori elemhalmaz, amelyet bővítve már nem lesz maximális az elemhalmaz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maximálisok</a:t>
            </a:r>
            <a:r>
              <a:rPr lang="hu-HU" dirty="0" smtClean="0"/>
              <a:t> összes részhalmaza kiadja az összes gyakorit</a:t>
            </a:r>
          </a:p>
          <a:p>
            <a:r>
              <a:rPr lang="hu-HU" dirty="0" smtClean="0"/>
              <a:t>viszont a támogatott-</a:t>
            </a:r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 smtClean="0"/>
              <a:t>  </a:t>
            </a:r>
            <a:r>
              <a:rPr lang="hu-HU" dirty="0" err="1" smtClean="0"/>
              <a:t>ságokat</a:t>
            </a:r>
            <a:r>
              <a:rPr lang="hu-HU" dirty="0" smtClean="0"/>
              <a:t> nem őrzi meg</a:t>
            </a:r>
          </a:p>
          <a:p>
            <a:r>
              <a:rPr lang="hu-HU" dirty="0" smtClean="0"/>
              <a:t>még 1 AB-olvasás</a:t>
            </a:r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 smtClean="0"/>
              <a:t>   kell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8" r="15808" b="14697"/>
          <a:stretch/>
        </p:blipFill>
        <p:spPr bwMode="auto">
          <a:xfrm>
            <a:off x="4400106" y="3558544"/>
            <a:ext cx="4210494" cy="299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Egyenes összekötő 7"/>
          <p:cNvCxnSpPr/>
          <p:nvPr/>
        </p:nvCxnSpPr>
        <p:spPr bwMode="auto">
          <a:xfrm>
            <a:off x="4400106" y="5334000"/>
            <a:ext cx="552894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5400" cap="flat" cmpd="sng" algn="ctr">
            <a:solidFill>
              <a:srgbClr val="C0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" name="Egyenes összekötő 16"/>
          <p:cNvCxnSpPr/>
          <p:nvPr/>
        </p:nvCxnSpPr>
        <p:spPr bwMode="auto">
          <a:xfrm flipV="1">
            <a:off x="4953000" y="4800600"/>
            <a:ext cx="0" cy="5334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5400" cap="flat" cmpd="sng" algn="ctr">
            <a:solidFill>
              <a:srgbClr val="C0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Egyenes összekötő 19"/>
          <p:cNvCxnSpPr/>
          <p:nvPr/>
        </p:nvCxnSpPr>
        <p:spPr bwMode="auto">
          <a:xfrm>
            <a:off x="4953000" y="4800600"/>
            <a:ext cx="7620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5400" cap="flat" cmpd="sng" algn="ctr">
            <a:solidFill>
              <a:srgbClr val="C0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3" name="Egyenes összekötő 22"/>
          <p:cNvCxnSpPr/>
          <p:nvPr/>
        </p:nvCxnSpPr>
        <p:spPr bwMode="auto">
          <a:xfrm>
            <a:off x="5715000" y="4800600"/>
            <a:ext cx="0" cy="5334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5400" cap="flat" cmpd="sng" algn="ctr">
            <a:solidFill>
              <a:srgbClr val="C0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5" name="Egyenes összekötő 24"/>
          <p:cNvCxnSpPr/>
          <p:nvPr/>
        </p:nvCxnSpPr>
        <p:spPr bwMode="auto">
          <a:xfrm>
            <a:off x="5715000" y="5334000"/>
            <a:ext cx="17526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5400" cap="flat" cmpd="sng" algn="ctr">
            <a:solidFill>
              <a:srgbClr val="C0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7" name="Egyenes összekötő 26"/>
          <p:cNvCxnSpPr/>
          <p:nvPr/>
        </p:nvCxnSpPr>
        <p:spPr bwMode="auto">
          <a:xfrm>
            <a:off x="7467600" y="5334000"/>
            <a:ext cx="0" cy="6858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5400" cap="flat" cmpd="sng" algn="ctr">
            <a:solidFill>
              <a:srgbClr val="C0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9" name="Egyenes összekötő 28"/>
          <p:cNvCxnSpPr/>
          <p:nvPr/>
        </p:nvCxnSpPr>
        <p:spPr bwMode="auto">
          <a:xfrm>
            <a:off x="7467600" y="6019800"/>
            <a:ext cx="9906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5400" cap="flat" cmpd="sng" algn="ctr">
            <a:solidFill>
              <a:srgbClr val="C0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0" name="Ellipszis 29"/>
          <p:cNvSpPr/>
          <p:nvPr/>
        </p:nvSpPr>
        <p:spPr bwMode="auto">
          <a:xfrm>
            <a:off x="4267200" y="4953000"/>
            <a:ext cx="685800" cy="304800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Ellipszis 30"/>
          <p:cNvSpPr/>
          <p:nvPr/>
        </p:nvSpPr>
        <p:spPr bwMode="auto">
          <a:xfrm>
            <a:off x="5780567" y="4945912"/>
            <a:ext cx="685800" cy="304800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Ellipszis 31"/>
          <p:cNvSpPr/>
          <p:nvPr/>
        </p:nvSpPr>
        <p:spPr bwMode="auto">
          <a:xfrm>
            <a:off x="7506585" y="5640572"/>
            <a:ext cx="685800" cy="304800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6765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8" r="15808" b="14697"/>
          <a:stretch/>
        </p:blipFill>
        <p:spPr bwMode="auto">
          <a:xfrm>
            <a:off x="4400106" y="3558544"/>
            <a:ext cx="4210494" cy="299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Zárt elemhalmaz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Zárt az olyan gyakori elemhalmaz, amelyet bővítve az új halmaz támogatottsága változik (csökken)</a:t>
            </a:r>
          </a:p>
          <a:p>
            <a:r>
              <a:rPr lang="hu-HU" dirty="0" smtClean="0"/>
              <a:t>nem kell AB-olvasás a részhalmazainak meghatározásához</a:t>
            </a:r>
          </a:p>
          <a:p>
            <a:r>
              <a:rPr lang="hu-HU" dirty="0" smtClean="0"/>
              <a:t>eggyel bővebb elem-</a:t>
            </a:r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 smtClean="0"/>
              <a:t>   halmazai közül azt a </a:t>
            </a:r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 smtClean="0"/>
              <a:t>   zártat, amelynek </a:t>
            </a:r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 smtClean="0"/>
              <a:t>   legnagyobb a </a:t>
            </a:r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 smtClean="0"/>
              <a:t>   támogatottsága</a:t>
            </a:r>
            <a:endParaRPr lang="en-US" dirty="0"/>
          </a:p>
        </p:txBody>
      </p:sp>
      <p:cxnSp>
        <p:nvCxnSpPr>
          <p:cNvPr id="8" name="Egyenes összekötő 7"/>
          <p:cNvCxnSpPr/>
          <p:nvPr/>
        </p:nvCxnSpPr>
        <p:spPr bwMode="auto">
          <a:xfrm>
            <a:off x="4400106" y="5334000"/>
            <a:ext cx="552894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5400" cap="flat" cmpd="sng" algn="ctr">
            <a:solidFill>
              <a:srgbClr val="C0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" name="Egyenes összekötő 16"/>
          <p:cNvCxnSpPr/>
          <p:nvPr/>
        </p:nvCxnSpPr>
        <p:spPr bwMode="auto">
          <a:xfrm flipV="1">
            <a:off x="4953000" y="4800600"/>
            <a:ext cx="0" cy="5334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5400" cap="flat" cmpd="sng" algn="ctr">
            <a:solidFill>
              <a:srgbClr val="C0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Egyenes összekötő 19"/>
          <p:cNvCxnSpPr/>
          <p:nvPr/>
        </p:nvCxnSpPr>
        <p:spPr bwMode="auto">
          <a:xfrm>
            <a:off x="4953000" y="4800600"/>
            <a:ext cx="7620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5400" cap="flat" cmpd="sng" algn="ctr">
            <a:solidFill>
              <a:srgbClr val="C0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3" name="Egyenes összekötő 22"/>
          <p:cNvCxnSpPr/>
          <p:nvPr/>
        </p:nvCxnSpPr>
        <p:spPr bwMode="auto">
          <a:xfrm>
            <a:off x="5715000" y="4800600"/>
            <a:ext cx="0" cy="5334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5400" cap="flat" cmpd="sng" algn="ctr">
            <a:solidFill>
              <a:srgbClr val="C0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5" name="Egyenes összekötő 24"/>
          <p:cNvCxnSpPr/>
          <p:nvPr/>
        </p:nvCxnSpPr>
        <p:spPr bwMode="auto">
          <a:xfrm>
            <a:off x="5715000" y="5334000"/>
            <a:ext cx="17526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5400" cap="flat" cmpd="sng" algn="ctr">
            <a:solidFill>
              <a:srgbClr val="C0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7" name="Egyenes összekötő 26"/>
          <p:cNvCxnSpPr/>
          <p:nvPr/>
        </p:nvCxnSpPr>
        <p:spPr bwMode="auto">
          <a:xfrm>
            <a:off x="7467600" y="5334000"/>
            <a:ext cx="0" cy="6858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5400" cap="flat" cmpd="sng" algn="ctr">
            <a:solidFill>
              <a:srgbClr val="C0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9" name="Egyenes összekötő 28"/>
          <p:cNvCxnSpPr/>
          <p:nvPr/>
        </p:nvCxnSpPr>
        <p:spPr bwMode="auto">
          <a:xfrm>
            <a:off x="7467600" y="6019800"/>
            <a:ext cx="9906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5400" cap="flat" cmpd="sng" algn="ctr">
            <a:solidFill>
              <a:srgbClr val="C0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0" name="Ellipszis 29"/>
          <p:cNvSpPr/>
          <p:nvPr/>
        </p:nvSpPr>
        <p:spPr bwMode="auto">
          <a:xfrm>
            <a:off x="4267200" y="4953000"/>
            <a:ext cx="685800" cy="304800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Ellipszis 30"/>
          <p:cNvSpPr/>
          <p:nvPr/>
        </p:nvSpPr>
        <p:spPr bwMode="auto">
          <a:xfrm>
            <a:off x="5780567" y="4945912"/>
            <a:ext cx="685800" cy="304800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Ellipszis 31"/>
          <p:cNvSpPr/>
          <p:nvPr/>
        </p:nvSpPr>
        <p:spPr bwMode="auto">
          <a:xfrm>
            <a:off x="7506585" y="5640572"/>
            <a:ext cx="685800" cy="304800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Ellipszis 14"/>
          <p:cNvSpPr/>
          <p:nvPr/>
        </p:nvSpPr>
        <p:spPr bwMode="auto">
          <a:xfrm>
            <a:off x="6466367" y="4343400"/>
            <a:ext cx="685800" cy="304800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Ellipszis 15"/>
          <p:cNvSpPr/>
          <p:nvPr/>
        </p:nvSpPr>
        <p:spPr bwMode="auto">
          <a:xfrm>
            <a:off x="7241474" y="4953000"/>
            <a:ext cx="685800" cy="304800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5125687" y="415873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b="1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endParaRPr lang="en-US" sz="1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Szövegdoboz 17"/>
          <p:cNvSpPr txBox="1"/>
          <p:nvPr/>
        </p:nvSpPr>
        <p:spPr>
          <a:xfrm>
            <a:off x="5932967" y="416467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b="1" dirty="0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en-US" sz="1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Szövegdoboz 18"/>
          <p:cNvSpPr txBox="1"/>
          <p:nvPr/>
        </p:nvSpPr>
        <p:spPr>
          <a:xfrm>
            <a:off x="6860474" y="417061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b="1" dirty="0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en-US" sz="1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7696200" y="417654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b="1" dirty="0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en-US" sz="1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Szövegdoboz 21"/>
          <p:cNvSpPr txBox="1"/>
          <p:nvPr/>
        </p:nvSpPr>
        <p:spPr>
          <a:xfrm>
            <a:off x="7658985" y="476833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b="1" dirty="0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en-US" sz="1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Szövegdoboz 23"/>
          <p:cNvSpPr txBox="1"/>
          <p:nvPr/>
        </p:nvSpPr>
        <p:spPr>
          <a:xfrm>
            <a:off x="4762500" y="476833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b="1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endParaRPr lang="en-US" sz="1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Szövegdoboz 25"/>
          <p:cNvSpPr txBox="1"/>
          <p:nvPr/>
        </p:nvSpPr>
        <p:spPr>
          <a:xfrm>
            <a:off x="6313967" y="4800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b="1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endParaRPr lang="en-US" sz="1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Szövegdoboz 27"/>
          <p:cNvSpPr txBox="1"/>
          <p:nvPr/>
        </p:nvSpPr>
        <p:spPr>
          <a:xfrm>
            <a:off x="6866906" y="4800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b="1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endParaRPr lang="en-US" sz="1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" name="Szövegdoboz 32"/>
          <p:cNvSpPr txBox="1"/>
          <p:nvPr/>
        </p:nvSpPr>
        <p:spPr>
          <a:xfrm>
            <a:off x="8420100" y="479169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b="1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endParaRPr lang="en-US" sz="1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Szövegdoboz 33"/>
          <p:cNvSpPr txBox="1"/>
          <p:nvPr/>
        </p:nvSpPr>
        <p:spPr>
          <a:xfrm>
            <a:off x="7966754" y="545590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b="1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endParaRPr lang="en-US" sz="1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114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Asszociációs szabályok feltárása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425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Asszociációs szabály gyártása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artalom helye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Gyakori elemhalmazok felbontásából</a:t>
                </a:r>
              </a:p>
              <a:p>
                <a:r>
                  <a:rPr lang="hu-HU" dirty="0" smtClean="0"/>
                  <a:t>Lehetőségek száma: exponenciálisan nő az elemszámmal</a:t>
                </a:r>
              </a:p>
              <a:p>
                <a:pPr lvl="1"/>
                <a:r>
                  <a:rPr lang="hu-HU" dirty="0" smtClean="0"/>
                  <a:t>gyakoriság mellett bizonyosságot is ellenőrizni kell</a:t>
                </a:r>
              </a:p>
              <a:p>
                <a:pPr lvl="1"/>
                <a:r>
                  <a:rPr lang="hu-HU" dirty="0" smtClean="0"/>
                  <a:t>(támogatottság, konfidencia)</a:t>
                </a:r>
              </a:p>
              <a:p>
                <a:r>
                  <a:rPr lang="hu-HU" dirty="0" smtClean="0"/>
                  <a:t>példa: {sör, bor, pelenka}</a:t>
                </a:r>
              </a:p>
              <a:p>
                <a:r>
                  <a:rPr lang="hu-HU" dirty="0" smtClean="0"/>
                  <a:t>Kihasználható az </a:t>
                </a:r>
                <a:r>
                  <a:rPr lang="hu-HU" dirty="0" err="1" smtClean="0"/>
                  <a:t>antimonoton</a:t>
                </a:r>
                <a:r>
                  <a:rPr lang="hu-HU" dirty="0" smtClean="0"/>
                  <a:t> tulajdonság</a:t>
                </a:r>
              </a:p>
              <a:p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𝑍</m:t>
                    </m:r>
                  </m:oMath>
                </a14:m>
                <a:r>
                  <a:rPr lang="hu-HU" dirty="0" smtClean="0"/>
                  <a:t> gyakori, ha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𝑋</m:t>
                    </m:r>
                    <m:r>
                      <a:rPr lang="hu-HU" i="1" dirty="0" smtClean="0">
                        <a:latin typeface="Cambria Math"/>
                      </a:rPr>
                      <m:t>→</m:t>
                    </m:r>
                    <m:r>
                      <a:rPr lang="hu-HU" i="1" dirty="0" smtClean="0">
                        <a:latin typeface="Cambria Math"/>
                      </a:rPr>
                      <m:t>𝑍</m:t>
                    </m:r>
                    <m:r>
                      <a:rPr lang="hu-HU" i="1" dirty="0" smtClean="0">
                        <a:latin typeface="Cambria Math"/>
                      </a:rPr>
                      <m:t>\</m:t>
                    </m:r>
                    <m:r>
                      <a:rPr lang="hu-HU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hu-HU" dirty="0" smtClean="0"/>
                  <a:t> és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𝑥</m:t>
                    </m:r>
                    <m:r>
                      <a:rPr lang="hu-HU" i="1" dirty="0" smtClean="0">
                        <a:latin typeface="Cambria Math"/>
                      </a:rPr>
                      <m:t>→</m:t>
                    </m:r>
                    <m:r>
                      <a:rPr lang="hu-HU" i="1" dirty="0" smtClean="0">
                        <a:latin typeface="Cambria Math"/>
                      </a:rPr>
                      <m:t>𝑍</m:t>
                    </m:r>
                    <m:r>
                      <a:rPr lang="hu-HU" i="1" dirty="0" smtClean="0">
                        <a:latin typeface="Cambria Math"/>
                      </a:rPr>
                      <m:t>\</m:t>
                    </m:r>
                    <m:r>
                      <a:rPr lang="hu-HU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hu-HU" dirty="0" smtClean="0"/>
                  <a:t>, hogy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𝑥</m:t>
                    </m:r>
                    <m:r>
                      <a:rPr lang="hu-HU" i="1" dirty="0" smtClean="0">
                        <a:latin typeface="Cambria Math"/>
                      </a:rPr>
                      <m:t>⊂</m:t>
                    </m:r>
                    <m:r>
                      <a:rPr lang="hu-HU" i="1" dirty="0" err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hu-HU" dirty="0" smtClean="0"/>
                  <a:t>. </a:t>
                </a:r>
              </a:p>
              <a:p>
                <a:r>
                  <a:rPr lang="hu-HU" dirty="0" smtClean="0"/>
                  <a:t>Ha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/>
                      </a:rPr>
                      <m:t>𝑋</m:t>
                    </m:r>
                    <m:r>
                      <a:rPr lang="hu-HU" i="1" dirty="0">
                        <a:latin typeface="Cambria Math"/>
                      </a:rPr>
                      <m:t>→</m:t>
                    </m:r>
                    <m:r>
                      <a:rPr lang="hu-HU" i="1" dirty="0">
                        <a:latin typeface="Cambria Math"/>
                      </a:rPr>
                      <m:t>𝑍</m:t>
                    </m:r>
                    <m:r>
                      <a:rPr lang="hu-HU" i="1" dirty="0">
                        <a:latin typeface="Cambria Math"/>
                      </a:rPr>
                      <m:t>\</m:t>
                    </m:r>
                    <m:r>
                      <m:rPr>
                        <m:sty m:val="p"/>
                      </m:rPr>
                      <a:rPr lang="hu-HU" i="1" dirty="0">
                        <a:latin typeface="Cambria Math"/>
                      </a:rPr>
                      <m:t>X</m:t>
                    </m:r>
                  </m:oMath>
                </a14:m>
                <a:r>
                  <a:rPr lang="hu-HU" dirty="0" smtClean="0"/>
                  <a:t>-nek rossz a konfidenciája, akkor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/>
                      </a:rPr>
                      <m:t>𝑥</m:t>
                    </m:r>
                    <m:r>
                      <a:rPr lang="hu-HU" i="1" dirty="0">
                        <a:latin typeface="Cambria Math"/>
                      </a:rPr>
                      <m:t>→</m:t>
                    </m:r>
                    <m:r>
                      <a:rPr lang="hu-HU" i="1" dirty="0">
                        <a:latin typeface="Cambria Math"/>
                      </a:rPr>
                      <m:t>𝑍</m:t>
                    </m:r>
                    <m:r>
                      <a:rPr lang="hu-HU" i="1" dirty="0">
                        <a:latin typeface="Cambria Math"/>
                      </a:rPr>
                      <m:t>\</m:t>
                    </m:r>
                    <m:r>
                      <a:rPr lang="hu-HU" i="1" dirty="0">
                        <a:latin typeface="Cambria Math"/>
                      </a:rPr>
                      <m:t>𝑥</m:t>
                    </m:r>
                  </m:oMath>
                </a14:m>
                <a:r>
                  <a:rPr lang="hu-HU" dirty="0" err="1" smtClean="0"/>
                  <a:t>-nek</a:t>
                </a:r>
                <a:r>
                  <a:rPr lang="hu-HU" dirty="0" smtClean="0"/>
                  <a:t> is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5" name="Tartalom hely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1125" r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6661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Asszociációs szabály feltételei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hu-HU" smtClean="0">
                          <a:latin typeface="Cambria Math"/>
                        </a:rPr>
                        <m:t>gyakoris</m:t>
                      </m:r>
                      <m:r>
                        <m:rPr>
                          <m:nor/>
                        </m:rPr>
                        <a:rPr lang="hu-HU" smtClean="0">
                          <a:latin typeface="Cambria Math"/>
                        </a:rPr>
                        <m:t>á</m:t>
                      </m:r>
                      <m:r>
                        <m:rPr>
                          <m:nor/>
                        </m:rPr>
                        <a:rPr lang="hu-HU" smtClean="0">
                          <a:latin typeface="Cambria Math"/>
                        </a:rPr>
                        <m:t>g</m:t>
                      </m:r>
                      <m:d>
                        <m:dPr>
                          <m:ctrlPr>
                            <a:rPr lang="hu-H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/>
                            </a:rPr>
                            <m:t>𝑋</m:t>
                          </m:r>
                          <m:r>
                            <a:rPr lang="hu-HU" b="0" i="1" smtClean="0">
                              <a:latin typeface="Cambria Math"/>
                            </a:rPr>
                            <m:t>→</m:t>
                          </m:r>
                          <m:r>
                            <a:rPr lang="hu-HU" b="0" i="1" smtClean="0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m:rPr>
                          <m:nor/>
                        </m:rPr>
                        <a:rPr lang="hu-HU" b="0" i="0" smtClean="0"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hu-HU" smtClean="0">
                          <a:latin typeface="Cambria Math"/>
                        </a:rPr>
                        <m:t>gyakoris</m:t>
                      </m:r>
                      <m:r>
                        <m:rPr>
                          <m:nor/>
                        </m:rPr>
                        <a:rPr lang="hu-HU" smtClean="0">
                          <a:latin typeface="Cambria Math"/>
                        </a:rPr>
                        <m:t>á</m:t>
                      </m:r>
                      <m:r>
                        <m:rPr>
                          <m:nor/>
                        </m:rPr>
                        <a:rPr lang="hu-HU" smtClean="0">
                          <a:latin typeface="Cambria Math"/>
                        </a:rPr>
                        <m:t>g</m:t>
                      </m:r>
                      <m:d>
                        <m:dPr>
                          <m:ctrlPr>
                            <a:rPr lang="hu-H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/>
                            </a:rPr>
                            <m:t>𝑋</m:t>
                          </m:r>
                          <m:r>
                            <a:rPr lang="hu-HU" i="1">
                              <a:latin typeface="Cambria Math"/>
                            </a:rPr>
                            <m:t>∪</m:t>
                          </m:r>
                          <m:r>
                            <a:rPr lang="hu-HU" i="1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hu-HU" b="0" i="1" smtClean="0">
                          <a:latin typeface="Cambria Math"/>
                        </a:rPr>
                        <m:t>=</m:t>
                      </m:r>
                      <m:r>
                        <a:rPr lang="hu-HU" b="0" i="1" smtClean="0">
                          <a:latin typeface="Cambria Math"/>
                        </a:rPr>
                        <m:t>𝑃</m:t>
                      </m:r>
                      <m:r>
                        <a:rPr lang="hu-HU" b="0" i="1" smtClean="0">
                          <a:latin typeface="Cambria Math"/>
                        </a:rPr>
                        <m:t>(</m:t>
                      </m:r>
                      <m:r>
                        <a:rPr lang="hu-HU" b="0" i="1" smtClean="0">
                          <a:latin typeface="Cambria Math"/>
                        </a:rPr>
                        <m:t>𝑋</m:t>
                      </m:r>
                      <m:r>
                        <a:rPr lang="hu-HU" b="0" i="1" smtClean="0">
                          <a:latin typeface="Cambria Math"/>
                        </a:rPr>
                        <m:t>,</m:t>
                      </m:r>
                      <m:r>
                        <a:rPr lang="hu-HU" b="0" i="1" smtClean="0">
                          <a:latin typeface="Cambria Math"/>
                        </a:rPr>
                        <m:t>𝑌</m:t>
                      </m:r>
                      <m:r>
                        <a:rPr lang="hu-HU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hu-HU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hu-HU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hu-HU">
                          <a:latin typeface="Cambria Math"/>
                        </a:rPr>
                        <m:t>bizonyoss</m:t>
                      </m:r>
                      <m:r>
                        <m:rPr>
                          <m:nor/>
                        </m:rPr>
                        <a:rPr lang="hu-HU">
                          <a:latin typeface="Cambria Math"/>
                        </a:rPr>
                        <m:t>á</m:t>
                      </m:r>
                      <m:r>
                        <m:rPr>
                          <m:nor/>
                        </m:rPr>
                        <a:rPr lang="hu-HU">
                          <a:latin typeface="Cambria Math"/>
                        </a:rPr>
                        <m:t>g</m:t>
                      </m:r>
                      <m:d>
                        <m:dPr>
                          <m:ctrlPr>
                            <a:rPr lang="hu-H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/>
                            </a:rPr>
                            <m:t>𝑋</m:t>
                          </m:r>
                          <m:r>
                            <a:rPr lang="hu-HU" i="1">
                              <a:latin typeface="Cambria Math"/>
                            </a:rPr>
                            <m:t>→</m:t>
                          </m:r>
                          <m:r>
                            <a:rPr lang="hu-HU" i="1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hu-HU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hu-HU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hu-HU">
                              <a:latin typeface="Cambria Math"/>
                            </a:rPr>
                            <m:t>gyakoris</m:t>
                          </m:r>
                          <m:r>
                            <m:rPr>
                              <m:nor/>
                            </m:rPr>
                            <a:rPr lang="hu-HU">
                              <a:latin typeface="Cambria Math"/>
                            </a:rPr>
                            <m:t>á</m:t>
                          </m:r>
                          <m:r>
                            <m:rPr>
                              <m:nor/>
                            </m:rPr>
                            <a:rPr lang="hu-HU">
                              <a:latin typeface="Cambria Math"/>
                            </a:rPr>
                            <m:t>g</m:t>
                          </m:r>
                          <m:r>
                            <a:rPr lang="hu-HU" i="1">
                              <a:latin typeface="Cambria Math"/>
                            </a:rPr>
                            <m:t>(</m:t>
                          </m:r>
                          <m:r>
                            <a:rPr lang="hu-HU" i="1">
                              <a:latin typeface="Cambria Math"/>
                            </a:rPr>
                            <m:t>𝑋</m:t>
                          </m:r>
                          <m:r>
                            <a:rPr lang="hu-HU" i="1">
                              <a:latin typeface="Cambria Math"/>
                            </a:rPr>
                            <m:t>∪</m:t>
                          </m:r>
                          <m:r>
                            <a:rPr lang="hu-HU" i="1">
                              <a:latin typeface="Cambria Math"/>
                            </a:rPr>
                            <m:t>𝑌</m:t>
                          </m:r>
                          <m:r>
                            <a:rPr lang="hu-HU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hu-HU">
                              <a:latin typeface="Cambria Math"/>
                            </a:rPr>
                            <m:t>gyakoris</m:t>
                          </m:r>
                          <m:r>
                            <m:rPr>
                              <m:nor/>
                            </m:rPr>
                            <a:rPr lang="hu-HU">
                              <a:latin typeface="Cambria Math"/>
                            </a:rPr>
                            <m:t>á</m:t>
                          </m:r>
                          <m:r>
                            <m:rPr>
                              <m:nor/>
                            </m:rPr>
                            <a:rPr lang="hu-HU">
                              <a:latin typeface="Cambria Math"/>
                            </a:rPr>
                            <m:t>g</m:t>
                          </m:r>
                          <m:r>
                            <a:rPr lang="hu-HU" i="1">
                              <a:latin typeface="Cambria Math"/>
                            </a:rPr>
                            <m:t>(</m:t>
                          </m:r>
                          <m:r>
                            <a:rPr lang="hu-HU" i="1">
                              <a:latin typeface="Cambria Math"/>
                            </a:rPr>
                            <m:t>𝑋</m:t>
                          </m:r>
                          <m:r>
                            <a:rPr lang="hu-HU" i="1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hu-HU" b="0" i="1" smtClean="0">
                          <a:latin typeface="Cambria Math"/>
                        </a:rPr>
                        <m:t>≥</m:t>
                      </m:r>
                      <m:r>
                        <a:rPr lang="hu-HU" b="0" i="1" smtClean="0">
                          <a:latin typeface="Cambria Math"/>
                        </a:rPr>
                        <m:t>𝛾</m:t>
                      </m:r>
                    </m:oMath>
                  </m:oMathPara>
                </a14:m>
                <a:endParaRPr lang="hu-HU" dirty="0" smtClean="0"/>
              </a:p>
              <a:p>
                <a:pPr marL="0" indent="0">
                  <a:buNone/>
                </a:pPr>
                <a:r>
                  <a:rPr lang="hu-HU" dirty="0" smtClean="0"/>
                  <a:t>Vegyük észre: nem függ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>
                        <a:latin typeface="Cambria Math"/>
                      </a:rPr>
                      <m:t>gyakoris</m:t>
                    </m:r>
                    <m:r>
                      <m:rPr>
                        <m:nor/>
                      </m:rPr>
                      <a:rPr lang="hu-HU">
                        <a:latin typeface="Cambria Math"/>
                      </a:rPr>
                      <m:t>á</m:t>
                    </m:r>
                    <m:r>
                      <m:rPr>
                        <m:nor/>
                      </m:rPr>
                      <a:rPr lang="hu-HU">
                        <a:latin typeface="Cambria Math"/>
                      </a:rPr>
                      <m:t>g</m:t>
                    </m:r>
                    <m:d>
                      <m:dPr>
                        <m:ctrlPr>
                          <a:rPr lang="hu-HU" i="1">
                            <a:latin typeface="Cambria Math"/>
                          </a:rPr>
                        </m:ctrlPr>
                      </m:dPr>
                      <m:e>
                        <m:r>
                          <a:rPr lang="hu-HU" i="1">
                            <a:latin typeface="Cambria Math"/>
                          </a:rPr>
                          <m:t>𝑌</m:t>
                        </m:r>
                      </m:e>
                    </m:d>
                  </m:oMath>
                </a14:m>
                <a:r>
                  <a:rPr lang="hu-HU" dirty="0" smtClean="0"/>
                  <a:t>-tól!</a:t>
                </a:r>
                <a:endParaRPr lang="en-US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5459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7763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752600"/>
                <a:ext cx="7989888" cy="3886200"/>
              </a:xfrm>
            </p:spPr>
            <p:txBody>
              <a:bodyPr/>
              <a:lstStyle/>
              <a:p>
                <a:pPr eaLnBrk="1" hangingPunct="1"/>
                <a:r>
                  <a:rPr lang="hu-HU" sz="2400" dirty="0" smtClean="0"/>
                  <a:t>Félrevezethető lehet egy szabály!!!</a:t>
                </a:r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hu-HU" sz="2400" dirty="0" smtClean="0"/>
                  <a:t>	Pl. 500 ember kávé (80 %) és tea (20 %) fogyasztását elemezzük (mindkettőt 15%). </a:t>
                </a:r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hu-HU" sz="2400" dirty="0" smtClean="0"/>
                  <a:t>	tea 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latin typeface="Cambria Math"/>
                      </a:rPr>
                      <m:t>→</m:t>
                    </m:r>
                  </m:oMath>
                </a14:m>
                <a:r>
                  <a:rPr lang="hu-HU" sz="2400" dirty="0" smtClean="0"/>
                  <a:t> kávé szabály bizonyossága 75 % , viszont 80 % csak kávét iszik, tehát a tea fogyasztás a kávé fogyasztását csökkenti, így a fenti szabály félrevezető!</a:t>
                </a:r>
              </a:p>
              <a:p>
                <a:pPr eaLnBrk="1" hangingPunct="1"/>
                <a:r>
                  <a:rPr lang="hu-HU" sz="2400" dirty="0" smtClean="0"/>
                  <a:t>Túl sok az érvényes (</a:t>
                </a:r>
                <a:r>
                  <a:rPr lang="hu-HU" sz="2400" dirty="0" err="1" smtClean="0"/>
                  <a:t>supp</a:t>
                </a:r>
                <a:r>
                  <a:rPr lang="hu-HU" sz="2400" dirty="0" smtClean="0"/>
                  <a:t> + </a:t>
                </a:r>
                <a:r>
                  <a:rPr lang="hu-HU" sz="2400" dirty="0" err="1" smtClean="0"/>
                  <a:t>conf</a:t>
                </a:r>
                <a:r>
                  <a:rPr lang="hu-HU" sz="2400" dirty="0" smtClean="0"/>
                  <a:t>) szabályunk, de melyek az igazán fontosak? </a:t>
                </a:r>
                <a:endParaRPr lang="hu-HU" sz="2000" dirty="0"/>
              </a:p>
              <a:p>
                <a:pPr lvl="1" eaLnBrk="1" hangingPunct="1"/>
                <a:r>
                  <a:rPr lang="hu-HU" sz="1800" smtClean="0"/>
                  <a:t>Érdekességi mutatók</a:t>
                </a:r>
                <a:endParaRPr lang="hu-HU" sz="1800" dirty="0" smtClean="0"/>
              </a:p>
              <a:p>
                <a:pPr eaLnBrk="1" hangingPunct="1">
                  <a:buFont typeface="Wingdings" pitchFamily="2" charset="2"/>
                  <a:buNone/>
                </a:pPr>
                <a:endParaRPr lang="hu-HU" sz="2000" dirty="0" smtClean="0">
                  <a:latin typeface="Times New Roman" pitchFamily="18" charset="0"/>
                </a:endParaRPr>
              </a:p>
              <a:p>
                <a:pPr eaLnBrk="1" hangingPunct="1"/>
                <a:endParaRPr lang="hu-HU" sz="2000" dirty="0" smtClean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177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752600"/>
                <a:ext cx="7989888" cy="3886200"/>
              </a:xfrm>
              <a:blipFill rotWithShape="1">
                <a:blip r:embed="rId2"/>
                <a:stretch>
                  <a:fillRect l="-76" t="-1099" r="-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ím 4"/>
          <p:cNvSpPr txBox="1">
            <a:spLocks/>
          </p:cNvSpPr>
          <p:nvPr/>
        </p:nvSpPr>
        <p:spPr bwMode="auto">
          <a:xfrm>
            <a:off x="533400" y="381000"/>
            <a:ext cx="8077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hu-HU" dirty="0" smtClean="0"/>
              <a:t>Konfidencia nem elég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59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Érdekességi mutatók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artalom helye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b="0" i="0" smtClean="0">
                        <a:latin typeface="Cambria Math"/>
                      </a:rPr>
                      <m:t>Lift</m:t>
                    </m:r>
                    <m:d>
                      <m:dPr>
                        <m:ctrlPr>
                          <a:rPr lang="hu-HU" i="1">
                            <a:latin typeface="Cambria Math"/>
                          </a:rPr>
                        </m:ctrlPr>
                      </m:dPr>
                      <m:e>
                        <m:r>
                          <a:rPr lang="hu-HU" i="1">
                            <a:latin typeface="Cambria Math"/>
                          </a:rPr>
                          <m:t>𝑋</m:t>
                        </m:r>
                        <m:r>
                          <a:rPr lang="hu-HU" i="1">
                            <a:latin typeface="Cambria Math"/>
                          </a:rPr>
                          <m:t>→</m:t>
                        </m:r>
                        <m:r>
                          <a:rPr lang="hu-HU" i="1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hu-HU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hu-HU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hu-HU" b="0" i="0" smtClean="0">
                            <a:latin typeface="Cambria Math"/>
                          </a:rPr>
                          <m:t>bizonyoss</m:t>
                        </m:r>
                        <m:r>
                          <m:rPr>
                            <m:nor/>
                          </m:rPr>
                          <a:rPr lang="hu-HU" b="0" i="0" smtClean="0">
                            <a:latin typeface="Cambria Math"/>
                          </a:rPr>
                          <m:t>á</m:t>
                        </m:r>
                        <m:r>
                          <m:rPr>
                            <m:nor/>
                          </m:rPr>
                          <a:rPr lang="hu-HU" b="0" i="0" smtClean="0">
                            <a:latin typeface="Cambria Math"/>
                          </a:rPr>
                          <m:t>g</m:t>
                        </m:r>
                        <m:r>
                          <a:rPr lang="hu-HU" i="1">
                            <a:latin typeface="Cambria Math"/>
                          </a:rPr>
                          <m:t>(</m:t>
                        </m:r>
                        <m:r>
                          <a:rPr lang="hu-HU" i="1">
                            <a:latin typeface="Cambria Math"/>
                          </a:rPr>
                          <m:t>𝑋</m:t>
                        </m:r>
                        <m:r>
                          <a:rPr lang="hu-HU" i="1">
                            <a:latin typeface="Cambria Math"/>
                          </a:rPr>
                          <m:t>∪</m:t>
                        </m:r>
                        <m:r>
                          <a:rPr lang="hu-HU" i="1">
                            <a:latin typeface="Cambria Math"/>
                          </a:rPr>
                          <m:t>𝑌</m:t>
                        </m:r>
                        <m:r>
                          <a:rPr lang="hu-HU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hu-HU">
                            <a:latin typeface="Cambria Math"/>
                          </a:rPr>
                          <m:t>gyakoris</m:t>
                        </m:r>
                        <m:r>
                          <m:rPr>
                            <m:nor/>
                          </m:rPr>
                          <a:rPr lang="hu-HU">
                            <a:latin typeface="Cambria Math"/>
                          </a:rPr>
                          <m:t>á</m:t>
                        </m:r>
                        <m:r>
                          <m:rPr>
                            <m:nor/>
                          </m:rPr>
                          <a:rPr lang="hu-HU">
                            <a:latin typeface="Cambria Math"/>
                          </a:rPr>
                          <m:t>g</m:t>
                        </m:r>
                        <m:r>
                          <a:rPr lang="hu-HU" i="1">
                            <a:latin typeface="Cambria Math"/>
                          </a:rPr>
                          <m:t>(</m:t>
                        </m:r>
                        <m:r>
                          <a:rPr lang="hu-HU" b="0" i="1" smtClean="0">
                            <a:latin typeface="Cambria Math"/>
                          </a:rPr>
                          <m:t>𝑌</m:t>
                        </m:r>
                        <m:r>
                          <a:rPr lang="hu-HU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hu-HU" dirty="0" smtClean="0"/>
              </a:p>
              <a:p>
                <a:r>
                  <a:rPr lang="hu-HU" dirty="0" smtClean="0"/>
                  <a:t>Előző példánál 1-nél kisebb érték jön ki: 0,75/0,8</a:t>
                </a:r>
              </a:p>
              <a:p>
                <a:r>
                  <a:rPr lang="hu-HU" dirty="0" smtClean="0"/>
                  <a:t>Ez negatív korrelációt jelent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i="0" dirty="0" smtClean="0">
                        <a:latin typeface="Cambria Math"/>
                      </a:rPr>
                      <m:t>Lift</m:t>
                    </m:r>
                    <m:r>
                      <a:rPr lang="hu-HU" i="1" dirty="0" smtClean="0">
                        <a:latin typeface="Cambria Math"/>
                      </a:rPr>
                      <m:t>=1</m:t>
                    </m:r>
                  </m:oMath>
                </a14:m>
                <a:r>
                  <a:rPr lang="hu-HU" dirty="0" smtClean="0"/>
                  <a:t>: függetlenség</a:t>
                </a:r>
                <a:endParaRPr lang="hu-HU" dirty="0"/>
              </a:p>
              <a:p>
                <a:r>
                  <a:rPr lang="hu-HU" dirty="0" smtClean="0"/>
                  <a:t>További mutatók</a:t>
                </a:r>
              </a:p>
              <a:p>
                <a:r>
                  <a:rPr lang="hu-HU" dirty="0" smtClean="0"/>
                  <a:t>„Nincs királyi út”</a:t>
                </a:r>
                <a:endParaRPr lang="en-US" dirty="0"/>
              </a:p>
            </p:txBody>
          </p:sp>
        </mc:Choice>
        <mc:Fallback xmlns="">
          <p:sp>
            <p:nvSpPr>
              <p:cNvPr id="6" name="Tartalom hely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43400" y="3657600"/>
            <a:ext cx="4654683" cy="2895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90692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 nemcsak bináris az adat</a:t>
            </a:r>
            <a:endParaRPr lang="en-US" dirty="0"/>
          </a:p>
        </p:txBody>
      </p:sp>
      <p:pic>
        <p:nvPicPr>
          <p:cNvPr id="11878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2841811"/>
            <a:ext cx="4953000" cy="3787589"/>
          </a:xfrm>
          <a:noFill/>
        </p:spPr>
      </p:pic>
      <p:sp>
        <p:nvSpPr>
          <p:cNvPr id="11878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752600"/>
            <a:ext cx="7989888" cy="3886200"/>
          </a:xfrm>
        </p:spPr>
        <p:txBody>
          <a:bodyPr/>
          <a:lstStyle/>
          <a:p>
            <a:pPr eaLnBrk="1" hangingPunct="1"/>
            <a:r>
              <a:rPr lang="hu-HU" sz="2000" dirty="0" smtClean="0">
                <a:solidFill>
                  <a:srgbClr val="3333CC"/>
                </a:solidFill>
              </a:rPr>
              <a:t>Boole-féle</a:t>
            </a:r>
            <a:r>
              <a:rPr lang="hu-HU" sz="2000" dirty="0" smtClean="0"/>
              <a:t>, két értékű asszociációs szabályok (szerepel egy elem/elemhalmaz a tranzakcióban vagy sem)</a:t>
            </a:r>
          </a:p>
          <a:p>
            <a:pPr eaLnBrk="1" hangingPunct="1"/>
            <a:r>
              <a:rPr lang="hu-HU" sz="2000" dirty="0" smtClean="0">
                <a:solidFill>
                  <a:srgbClr val="3333CC"/>
                </a:solidFill>
              </a:rPr>
              <a:t>Mennyiségi szabályok</a:t>
            </a:r>
            <a:r>
              <a:rPr lang="hu-HU" sz="2000" dirty="0" smtClean="0"/>
              <a:t> (numerikus vagy kategorikus)</a:t>
            </a:r>
          </a:p>
        </p:txBody>
      </p:sp>
    </p:spTree>
    <p:extLst>
      <p:ext uri="{BB962C8B-B14F-4D97-AF65-F5344CB8AC3E}">
        <p14:creationId xmlns:p14="http://schemas.microsoft.com/office/powerpoint/2010/main" val="385396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Túl általános</a:t>
            </a:r>
            <a:endParaRPr lang="en-US" dirty="0"/>
          </a:p>
        </p:txBody>
      </p:sp>
      <p:pic>
        <p:nvPicPr>
          <p:cNvPr id="11981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785" y="2133600"/>
            <a:ext cx="5582429" cy="2180953"/>
          </a:xfrm>
          <a:noFill/>
        </p:spPr>
      </p:pic>
      <p:sp>
        <p:nvSpPr>
          <p:cNvPr id="11981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0" y="1676400"/>
            <a:ext cx="7086600" cy="3886200"/>
          </a:xfrm>
        </p:spPr>
        <p:txBody>
          <a:bodyPr/>
          <a:lstStyle/>
          <a:p>
            <a:pPr eaLnBrk="1" hangingPunct="1"/>
            <a:r>
              <a:rPr lang="hu-HU" sz="2400" dirty="0" smtClean="0"/>
              <a:t>Éles határok problémája a kategorikus esetre:</a:t>
            </a:r>
          </a:p>
          <a:p>
            <a:pPr eaLnBrk="1" hangingPunct="1"/>
            <a:endParaRPr lang="hu-HU" sz="2400" dirty="0" smtClean="0"/>
          </a:p>
          <a:p>
            <a:pPr eaLnBrk="1" hangingPunct="1"/>
            <a:endParaRPr lang="hu-HU" sz="2400" dirty="0" smtClean="0"/>
          </a:p>
          <a:p>
            <a:pPr eaLnBrk="1" hangingPunct="1"/>
            <a:endParaRPr lang="hu-HU" sz="2400" dirty="0" smtClean="0"/>
          </a:p>
          <a:p>
            <a:pPr eaLnBrk="1" hangingPunct="1"/>
            <a:endParaRPr lang="hu-HU" sz="2400" dirty="0" smtClean="0"/>
          </a:p>
          <a:p>
            <a:pPr eaLnBrk="1" hangingPunct="1"/>
            <a:endParaRPr lang="hu-HU" sz="2400" dirty="0" smtClean="0"/>
          </a:p>
          <a:p>
            <a:pPr eaLnBrk="1" hangingPunct="1"/>
            <a:endParaRPr lang="hu-HU" sz="2400" dirty="0" smtClean="0"/>
          </a:p>
          <a:p>
            <a:pPr eaLnBrk="1" hangingPunct="1"/>
            <a:r>
              <a:rPr lang="hu-HU" sz="2400" dirty="0" smtClean="0"/>
              <a:t>fuzzy logika</a:t>
            </a:r>
          </a:p>
          <a:p>
            <a:pPr eaLnBrk="1" hangingPunct="1"/>
            <a:r>
              <a:rPr lang="hu-HU" sz="2400" dirty="0" smtClean="0"/>
              <a:t>fuzzy asszociációs</a:t>
            </a:r>
          </a:p>
          <a:p>
            <a:pPr marL="0" indent="0" eaLnBrk="1" hangingPunct="1">
              <a:buNone/>
            </a:pPr>
            <a:r>
              <a:rPr lang="hu-HU" sz="2400" dirty="0" smtClean="0"/>
              <a:t>    szabályok</a:t>
            </a:r>
            <a:endParaRPr lang="hu-HU" sz="2000" dirty="0" smtClean="0"/>
          </a:p>
          <a:p>
            <a:pPr eaLnBrk="1" hangingPunct="1">
              <a:buFont typeface="Wingdings" pitchFamily="2" charset="2"/>
              <a:buNone/>
            </a:pPr>
            <a:r>
              <a:rPr lang="hu-HU" sz="2000" dirty="0" smtClean="0"/>
              <a:t>	</a:t>
            </a:r>
          </a:p>
          <a:p>
            <a:pPr eaLnBrk="1" hangingPunct="1"/>
            <a:endParaRPr lang="hu-HU" sz="2000" dirty="0" smtClean="0"/>
          </a:p>
        </p:txBody>
      </p:sp>
      <p:pic>
        <p:nvPicPr>
          <p:cNvPr id="119813" name="Picture 5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6350" y="5114925"/>
            <a:ext cx="5327650" cy="1743075"/>
          </a:xfrm>
          <a:noFill/>
        </p:spPr>
      </p:pic>
      <p:sp>
        <p:nvSpPr>
          <p:cNvPr id="119814" name="Text Box 6"/>
          <p:cNvSpPr txBox="1">
            <a:spLocks noChangeArrowheads="1"/>
          </p:cNvSpPr>
          <p:nvPr/>
        </p:nvSpPr>
        <p:spPr bwMode="auto">
          <a:xfrm>
            <a:off x="4427538" y="6545263"/>
            <a:ext cx="792162" cy="3127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hu-HU" sz="1600">
                <a:latin typeface="Times New Roman" pitchFamily="18" charset="0"/>
              </a:rPr>
              <a:t>életkor</a:t>
            </a:r>
          </a:p>
        </p:txBody>
      </p:sp>
      <p:sp>
        <p:nvSpPr>
          <p:cNvPr id="119815" name="Text Box 7"/>
          <p:cNvSpPr txBox="1">
            <a:spLocks noChangeArrowheads="1"/>
          </p:cNvSpPr>
          <p:nvPr/>
        </p:nvSpPr>
        <p:spPr bwMode="auto">
          <a:xfrm>
            <a:off x="4823619" y="4797424"/>
            <a:ext cx="23050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hu-HU" sz="1200" dirty="0">
                <a:latin typeface="Times New Roman" pitchFamily="18" charset="0"/>
              </a:rPr>
              <a:t>fiatal középkorú idős</a:t>
            </a:r>
          </a:p>
        </p:txBody>
      </p:sp>
    </p:spTree>
    <p:extLst>
      <p:ext uri="{BB962C8B-B14F-4D97-AF65-F5344CB8AC3E}">
        <p14:creationId xmlns:p14="http://schemas.microsoft.com/office/powerpoint/2010/main" val="194550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990600"/>
          </a:xfrm>
        </p:spPr>
        <p:txBody>
          <a:bodyPr/>
          <a:lstStyle/>
          <a:p>
            <a:r>
              <a:rPr lang="hu-HU" dirty="0" smtClean="0"/>
              <a:t>Többszintű asszociációs szabályok</a:t>
            </a:r>
            <a:endParaRPr lang="en-US" dirty="0"/>
          </a:p>
        </p:txBody>
      </p:sp>
      <p:pic>
        <p:nvPicPr>
          <p:cNvPr id="12083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028" y="3219876"/>
            <a:ext cx="4828572" cy="3409524"/>
          </a:xfrm>
          <a:noFill/>
        </p:spPr>
      </p:pic>
      <p:sp>
        <p:nvSpPr>
          <p:cNvPr id="12083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828800"/>
            <a:ext cx="7989888" cy="3886200"/>
          </a:xfrm>
        </p:spPr>
        <p:txBody>
          <a:bodyPr/>
          <a:lstStyle/>
          <a:p>
            <a:pPr eaLnBrk="1" hangingPunct="1"/>
            <a:r>
              <a:rPr lang="hu-HU" sz="2400" dirty="0" smtClean="0">
                <a:solidFill>
                  <a:srgbClr val="A50021"/>
                </a:solidFill>
              </a:rPr>
              <a:t>Többszintű</a:t>
            </a:r>
            <a:r>
              <a:rPr lang="hu-HU" sz="2400" dirty="0" smtClean="0"/>
              <a:t> asszociációs szabályok (részletes és általános szabályok feltárása is)</a:t>
            </a:r>
          </a:p>
          <a:p>
            <a:pPr eaLnBrk="1" hangingPunct="1"/>
            <a:r>
              <a:rPr lang="hu-HU" sz="2400" dirty="0" smtClean="0"/>
              <a:t>azonos minimális küszöb:</a:t>
            </a:r>
          </a:p>
          <a:p>
            <a:pPr lvl="1" eaLnBrk="1" hangingPunct="1"/>
            <a:r>
              <a:rPr lang="hu-HU" sz="2200" dirty="0" smtClean="0"/>
              <a:t>ha értéke nagy, nem lesz alacsony szintű szabály</a:t>
            </a:r>
          </a:p>
          <a:p>
            <a:pPr lvl="1" eaLnBrk="1" hangingPunct="1"/>
            <a:r>
              <a:rPr lang="hu-HU" sz="2200" dirty="0" smtClean="0"/>
              <a:t>alacsony: túl sok szabály</a:t>
            </a:r>
          </a:p>
          <a:p>
            <a:pPr eaLnBrk="1" hangingPunct="1"/>
            <a:r>
              <a:rPr lang="hu-HU" dirty="0" smtClean="0"/>
              <a:t>különböző (csökkenő)</a:t>
            </a:r>
          </a:p>
          <a:p>
            <a:pPr marL="0" indent="0" eaLnBrk="1" hangingPunct="1">
              <a:buNone/>
            </a:pPr>
            <a:r>
              <a:rPr lang="hu-HU" dirty="0"/>
              <a:t> </a:t>
            </a:r>
            <a:r>
              <a:rPr lang="hu-HU" dirty="0" smtClean="0"/>
              <a:t>   minimális küszöb</a:t>
            </a:r>
          </a:p>
          <a:p>
            <a:pPr lvl="1" eaLnBrk="1" hangingPunct="1"/>
            <a:r>
              <a:rPr lang="hu-HU" dirty="0" smtClean="0"/>
              <a:t>minden szintre</a:t>
            </a:r>
          </a:p>
          <a:p>
            <a:pPr marL="457200" lvl="1" indent="0" eaLnBrk="1" hangingPunct="1">
              <a:buNone/>
            </a:pPr>
            <a:r>
              <a:rPr lang="hu-HU"/>
              <a:t> </a:t>
            </a:r>
            <a:r>
              <a:rPr lang="hu-HU" smtClean="0"/>
              <a:t>  beállítandó</a:t>
            </a:r>
            <a:endParaRPr lang="hu-HU" dirty="0" smtClean="0"/>
          </a:p>
          <a:p>
            <a:pPr eaLnBrk="1" hangingPunct="1"/>
            <a:endParaRPr lang="hu-HU" sz="2000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hu-HU" sz="2000" dirty="0" smtClean="0">
                <a:latin typeface="Times New Roman" pitchFamily="18" charset="0"/>
              </a:rPr>
              <a:t>	</a:t>
            </a:r>
          </a:p>
          <a:p>
            <a:pPr eaLnBrk="1" hangingPunct="1"/>
            <a:endParaRPr lang="hu-HU" sz="200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1979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Alapfogalmak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Elemek összessége: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𝐸</m:t>
                    </m:r>
                    <m:r>
                      <a:rPr lang="hu-HU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hu-HU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hu-HU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hu-HU" b="0" i="1" smtClean="0"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hu-HU" b="0" dirty="0" smtClean="0"/>
              </a:p>
              <a:p>
                <a:r>
                  <a:rPr lang="hu-HU" dirty="0" smtClean="0"/>
                  <a:t>Elemhalmazok: részhalmazai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hu-HU" dirty="0" err="1" smtClean="0"/>
                  <a:t>-nek</a:t>
                </a:r>
                <a:endParaRPr lang="hu-HU" dirty="0"/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hu-HU" dirty="0" err="1" smtClean="0"/>
                  <a:t>-elemhalmaz</a:t>
                </a:r>
                <a:r>
                  <a:rPr lang="hu-HU" dirty="0" smtClean="0"/>
                  <a:t>: aminek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hu-HU" dirty="0" smtClean="0"/>
                  <a:t> eleme van</a:t>
                </a:r>
              </a:p>
              <a:p>
                <a:r>
                  <a:rPr lang="hu-HU" dirty="0" smtClean="0"/>
                  <a:t>Tranzakciók összessége: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𝑇</m:t>
                    </m:r>
                    <m:r>
                      <a:rPr lang="hu-HU" b="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hu-H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hu-HU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hu-H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hu-HU" b="0" i="1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hu-H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hu-HU" b="0" i="1" smtClean="0">
                        <a:latin typeface="Cambria Math"/>
                      </a:rPr>
                      <m:t>}</m:t>
                    </m:r>
                  </m:oMath>
                </a14:m>
                <a:endParaRPr lang="hu-HU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hu-HU" b="0" i="1" smtClean="0">
                        <a:latin typeface="Cambria Math"/>
                      </a:rPr>
                      <m:t>⊂</m:t>
                    </m:r>
                    <m:r>
                      <a:rPr lang="hu-HU" b="0" i="1" smtClean="0">
                        <a:latin typeface="Cambria Math"/>
                      </a:rPr>
                      <m:t>𝐸</m:t>
                    </m:r>
                    <m:r>
                      <a:rPr lang="hu-HU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hu-HU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</a:rPr>
                          <m:t>𝑖</m:t>
                        </m:r>
                        <m:r>
                          <a:rPr lang="hu-HU" b="0" i="1" smtClean="0">
                            <a:latin typeface="Cambria Math"/>
                          </a:rPr>
                          <m:t>≤</m:t>
                        </m:r>
                        <m:r>
                          <a:rPr lang="hu-HU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hu-HU" b="0" dirty="0" smtClean="0"/>
              </a:p>
              <a:p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𝑋</m:t>
                    </m:r>
                    <m:r>
                      <a:rPr lang="hu-HU" i="1">
                        <a:latin typeface="Cambria Math"/>
                      </a:rPr>
                      <m:t>⊆</m:t>
                    </m:r>
                    <m:r>
                      <a:rPr lang="hu-HU" i="1">
                        <a:latin typeface="Cambria Math"/>
                      </a:rPr>
                      <m:t>𝐸</m:t>
                    </m:r>
                  </m:oMath>
                </a14:m>
                <a:r>
                  <a:rPr lang="hu-HU" dirty="0" smtClean="0"/>
                  <a:t> előfordul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u-HU" dirty="0" err="1" smtClean="0"/>
                  <a:t>-ben</a:t>
                </a:r>
                <a:r>
                  <a:rPr lang="hu-HU" dirty="0" smtClean="0"/>
                  <a:t>, ha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𝑋</m:t>
                    </m:r>
                    <m:r>
                      <a:rPr lang="hu-HU" b="0" i="1" smtClean="0">
                        <a:latin typeface="Cambria Math"/>
                      </a:rPr>
                      <m:t>⊆</m:t>
                    </m:r>
                    <m:sSub>
                      <m:sSubPr>
                        <m:ctrlPr>
                          <a:rPr lang="hu-H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hu-HU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440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314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191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WEKA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leg-session.arff</a:t>
            </a:r>
            <a:endParaRPr lang="hu-HU" dirty="0" smtClean="0"/>
          </a:p>
          <a:p>
            <a:r>
              <a:rPr lang="hu-HU"/>
              <a:t>letöltés: </a:t>
            </a:r>
            <a:r>
              <a:rPr lang="hu-HU">
                <a:hlinkClick r:id="rId2"/>
              </a:rPr>
              <a:t>http://</a:t>
            </a:r>
            <a:r>
              <a:rPr lang="hu-HU" smtClean="0">
                <a:hlinkClick r:id="rId2"/>
              </a:rPr>
              <a:t>facweb.cs.depaul.edu/mobasher/classes/ect584/HW/ec-data/ec-data.zip</a:t>
            </a:r>
            <a:r>
              <a:rPr lang="hu-HU" smtClean="0"/>
              <a:t> </a:t>
            </a:r>
            <a:endParaRPr lang="hu-HU" dirty="0" smtClean="0"/>
          </a:p>
          <a:p>
            <a:r>
              <a:rPr lang="hu-HU" dirty="0" smtClean="0"/>
              <a:t>Apriori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105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Gyakoriság/támogatottság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406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752600"/>
                <a:ext cx="7924800" cy="4876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hu-HU" dirty="0" smtClean="0"/>
                  <a:t> elemhalmaz </a:t>
                </a:r>
                <a:r>
                  <a:rPr lang="hu-HU" b="1" dirty="0" smtClean="0"/>
                  <a:t>gyakorisága</a:t>
                </a:r>
                <a:r>
                  <a:rPr lang="hu-HU" dirty="0" smtClean="0"/>
                  <a:t> </a:t>
                </a:r>
                <a:r>
                  <a:rPr lang="hu-HU" dirty="0"/>
                  <a:t>(vagy </a:t>
                </a:r>
                <a:r>
                  <a:rPr lang="hu-HU" b="1" dirty="0"/>
                  <a:t>támogatottsága</a:t>
                </a:r>
                <a:r>
                  <a:rPr lang="hu-HU" dirty="0"/>
                  <a:t>)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hu-HU" dirty="0" err="1" smtClean="0"/>
                  <a:t>-ben</a:t>
                </a:r>
                <a:r>
                  <a:rPr lang="hu-HU" dirty="0" smtClean="0"/>
                  <a:t> azon </a:t>
                </a:r>
                <a:r>
                  <a:rPr lang="hu-HU" dirty="0" smtClean="0"/>
                  <a:t>tranzakciók </a:t>
                </a:r>
                <a:r>
                  <a:rPr lang="hu-HU" dirty="0" smtClean="0"/>
                  <a:t>száma, amiben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𝑋</m:t>
                    </m:r>
                  </m:oMath>
                </a14:m>
                <a:r>
                  <a:rPr lang="hu-HU" dirty="0" smtClean="0"/>
                  <a:t> előfordul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hu-HU" dirty="0"/>
                        <m:t>gyakoris</m:t>
                      </m:r>
                      <m:r>
                        <m:rPr>
                          <m:nor/>
                        </m:rPr>
                        <a:rPr lang="hu-HU" dirty="0"/>
                        <m:t>á</m:t>
                      </m:r>
                      <m:r>
                        <m:rPr>
                          <m:nor/>
                        </m:rPr>
                        <a:rPr lang="hu-HU" dirty="0"/>
                        <m:t>g</m:t>
                      </m:r>
                      <m:r>
                        <m:rPr>
                          <m:nor/>
                        </m:rPr>
                        <a:rPr lang="hu-HU" dirty="0"/>
                        <m:t>(</m:t>
                      </m:r>
                      <m:r>
                        <a:rPr lang="hu-HU" b="0" i="1" smtClean="0">
                          <a:latin typeface="Cambria Math"/>
                        </a:rPr>
                        <m:t>𝑋</m:t>
                      </m:r>
                      <m:r>
                        <a:rPr lang="hu-HU" b="0" i="1" smtClean="0">
                          <a:latin typeface="Cambria Math"/>
                        </a:rPr>
                        <m:t>)=</m:t>
                      </m:r>
                      <m:d>
                        <m:dPr>
                          <m:begChr m:val="|"/>
                          <m:endChr m:val="}"/>
                          <m:ctrlPr>
                            <a:rPr lang="hu-HU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|"/>
                              <m:ctrlPr>
                                <a:rPr lang="hu-HU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hu-HU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hu-HU" b="0" i="1" smtClean="0">
                              <a:latin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/>
                            </a:rPr>
                            <m:t>∈</m:t>
                          </m:r>
                          <m:r>
                            <a:rPr lang="hu-HU" b="0" i="1" smtClean="0"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hu-HU" b="0" i="1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hu-HU" b="0" dirty="0" smtClean="0"/>
              </a:p>
              <a:p>
                <a:pPr lvl="1"/>
                <a:r>
                  <a:rPr lang="hu-HU" dirty="0" smtClean="0"/>
                  <a:t>definiálható arányként is (%)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hu-HU" dirty="0"/>
                        <m:t>gyakoris</m:t>
                      </m:r>
                      <m:r>
                        <m:rPr>
                          <m:nor/>
                        </m:rPr>
                        <a:rPr lang="hu-HU" dirty="0"/>
                        <m:t>á</m:t>
                      </m:r>
                      <m:r>
                        <m:rPr>
                          <m:nor/>
                        </m:rPr>
                        <a:rPr lang="hu-HU" dirty="0"/>
                        <m:t>g</m:t>
                      </m:r>
                      <m:r>
                        <m:rPr>
                          <m:nor/>
                        </m:rPr>
                        <a:rPr lang="hu-HU" dirty="0"/>
                        <m:t>(</m:t>
                      </m:r>
                      <m:r>
                        <a:rPr lang="hu-HU" i="1">
                          <a:latin typeface="Cambria Math"/>
                        </a:rPr>
                        <m:t>𝑋</m:t>
                      </m:r>
                      <m:r>
                        <a:rPr lang="hu-HU" i="1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hu-HU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}"/>
                              <m:ctrlPr>
                                <a:rPr lang="hu-HU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|"/>
                                  <m:ctrlPr>
                                    <a:rPr lang="hu-H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hu-H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hu-HU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hu-HU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hu-HU" i="1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hu-H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hu-HU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hu-HU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hu-HU" i="1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hu-H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hu-HU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hu-HU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hu-HU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hu-HU" i="1">
                                  <a:latin typeface="Cambria Math"/>
                                </a:rPr>
                                <m:t>𝑇</m:t>
                              </m:r>
                            </m:e>
                          </m:d>
                          <m:r>
                            <a:rPr lang="hu-HU" i="1">
                              <a:latin typeface="Cambria Math"/>
                            </a:rPr>
                            <m:t>|</m:t>
                          </m:r>
                        </m:num>
                        <m:den>
                          <m:r>
                            <a:rPr lang="hu-HU" b="0" i="1" smtClean="0">
                              <a:latin typeface="Cambria Math"/>
                            </a:rPr>
                            <m:t>|</m:t>
                          </m:r>
                          <m:r>
                            <a:rPr lang="hu-HU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hu-HU" b="0" i="1" smtClean="0">
                              <a:latin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hu-HU" dirty="0"/>
              </a:p>
              <a:p>
                <a:r>
                  <a:rPr lang="hu-HU" dirty="0" smtClean="0"/>
                  <a:t>Párhuzam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𝑋</m:t>
                    </m:r>
                    <m:r>
                      <a:rPr lang="hu-HU" i="1">
                        <a:latin typeface="Cambria Math"/>
                      </a:rPr>
                      <m:t> </m:t>
                    </m:r>
                  </m:oMath>
                </a14:m>
                <a:r>
                  <a:rPr lang="hu-HU" dirty="0" smtClean="0"/>
                  <a:t>valószínűségével: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𝑃</m:t>
                    </m:r>
                    <m:r>
                      <a:rPr lang="hu-HU" b="0" i="1" smtClean="0">
                        <a:latin typeface="Cambria Math"/>
                      </a:rPr>
                      <m:t>(</m:t>
                    </m:r>
                    <m:r>
                      <a:rPr lang="hu-HU" b="0" i="1" smtClean="0">
                        <a:latin typeface="Cambria Math"/>
                      </a:rPr>
                      <m:t>𝑋</m:t>
                    </m:r>
                    <m:r>
                      <a:rPr lang="hu-HU" b="0" i="1" smtClean="0">
                        <a:latin typeface="Cambria Math"/>
                      </a:rPr>
                      <m:t>)</m:t>
                    </m:r>
                  </m:oMath>
                </a14:m>
                <a:endParaRPr lang="hu-HU" dirty="0" smtClean="0"/>
              </a:p>
              <a:p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𝑋</m:t>
                    </m:r>
                  </m:oMath>
                </a14:m>
                <a:r>
                  <a:rPr lang="hu-HU" dirty="0"/>
                  <a:t> </a:t>
                </a:r>
                <a:r>
                  <a:rPr lang="hu-HU" dirty="0" smtClean="0"/>
                  <a:t>elemhalmaz gyakori, ha a tranzakciók megadott %-ában előfordul, min. gyakoriság,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𝜎</m:t>
                    </m:r>
                  </m:oMath>
                </a14:m>
                <a:endParaRPr lang="hu-HU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hu-HU" dirty="0"/>
                        <m:t>gyakoris</m:t>
                      </m:r>
                      <m:r>
                        <m:rPr>
                          <m:nor/>
                        </m:rPr>
                        <a:rPr lang="hu-HU" dirty="0"/>
                        <m:t>á</m:t>
                      </m:r>
                      <m:r>
                        <m:rPr>
                          <m:nor/>
                        </m:rPr>
                        <a:rPr lang="hu-HU" dirty="0"/>
                        <m:t>g</m:t>
                      </m:r>
                      <m:r>
                        <m:rPr>
                          <m:nor/>
                        </m:rPr>
                        <a:rPr lang="hu-HU" dirty="0"/>
                        <m:t>(</m:t>
                      </m:r>
                      <m:r>
                        <a:rPr lang="hu-HU" i="1">
                          <a:latin typeface="Cambria Math"/>
                        </a:rPr>
                        <m:t>𝑋</m:t>
                      </m:r>
                      <m:r>
                        <a:rPr lang="hu-HU" i="1">
                          <a:latin typeface="Cambria Math"/>
                        </a:rPr>
                        <m:t>)≥</m:t>
                      </m:r>
                      <m:r>
                        <a:rPr lang="hu-HU" b="0" i="1" smtClean="0">
                          <a:latin typeface="Cambria Math"/>
                        </a:rPr>
                        <m:t>𝜎</m:t>
                      </m:r>
                    </m:oMath>
                  </m:oMathPara>
                </a14:m>
                <a:endParaRPr lang="hu-HU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440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752600"/>
                <a:ext cx="7924800" cy="4876800"/>
              </a:xfrm>
              <a:blipFill rotWithShape="1">
                <a:blip r:embed="rId2"/>
                <a:stretch>
                  <a:fillRect l="-308" t="-1125" r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35478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Asszociációs szabályok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A gyakori elemhalmazok az elemeik közti kapcsolatot nem mutatják</a:t>
                </a:r>
              </a:p>
              <a:p>
                <a:r>
                  <a:rPr lang="hu-HU" dirty="0" smtClean="0"/>
                  <a:t>Erre szolgálnak az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𝑋</m:t>
                    </m:r>
                    <m:r>
                      <a:rPr lang="hu-HU" b="0" i="1" smtClean="0">
                        <a:latin typeface="Cambria Math"/>
                      </a:rPr>
                      <m:t>→</m:t>
                    </m:r>
                    <m:r>
                      <a:rPr lang="hu-HU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hu-HU" dirty="0" smtClean="0"/>
                  <a:t> alakú </a:t>
                </a:r>
                <a:r>
                  <a:rPr lang="hu-HU" b="1" dirty="0" smtClean="0"/>
                  <a:t>asszociációs szabályok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𝑋</m:t>
                    </m:r>
                    <m:r>
                      <a:rPr lang="hu-HU" b="0" i="1" smtClean="0">
                        <a:latin typeface="Cambria Math"/>
                      </a:rPr>
                      <m:t>, </m:t>
                    </m:r>
                    <m:r>
                      <a:rPr lang="hu-HU" b="0" i="1" smtClean="0">
                        <a:latin typeface="Cambria Math"/>
                      </a:rPr>
                      <m:t>𝑌</m:t>
                    </m:r>
                    <m:r>
                      <a:rPr lang="hu-HU" b="0" i="1" smtClean="0">
                        <a:latin typeface="Cambria Math"/>
                      </a:rPr>
                      <m:t>⊂</m:t>
                    </m:r>
                    <m:r>
                      <a:rPr lang="hu-HU" b="0" i="1" smtClean="0">
                        <a:latin typeface="Cambria Math"/>
                      </a:rPr>
                      <m:t>𝐸</m:t>
                    </m:r>
                    <m:r>
                      <a:rPr lang="hu-HU" b="0" i="1" smtClean="0">
                        <a:latin typeface="Cambria Math"/>
                      </a:rPr>
                      <m:t>, </m:t>
                    </m:r>
                    <m:r>
                      <a:rPr lang="hu-HU" b="0" i="1" smtClean="0">
                        <a:latin typeface="Cambria Math"/>
                      </a:rPr>
                      <m:t>𝑋</m:t>
                    </m:r>
                    <m:r>
                      <a:rPr lang="hu-HU" b="0" i="1" smtClean="0">
                        <a:latin typeface="Cambria Math"/>
                      </a:rPr>
                      <m:t>∩</m:t>
                    </m:r>
                    <m:r>
                      <a:rPr lang="hu-HU" b="0" i="1" smtClean="0">
                        <a:latin typeface="Cambria Math"/>
                      </a:rPr>
                      <m:t>𝑌</m:t>
                    </m:r>
                    <m:r>
                      <a:rPr lang="hu-HU" b="0" i="1" smtClean="0">
                        <a:latin typeface="Cambria Math"/>
                      </a:rPr>
                      <m:t>=∅</m:t>
                    </m:r>
                  </m:oMath>
                </a14:m>
                <a:endParaRPr lang="hu-HU" b="0" dirty="0" smtClean="0"/>
              </a:p>
              <a:p>
                <a:r>
                  <a:rPr lang="hu-HU" dirty="0" smtClean="0"/>
                  <a:t>Kérdés: a tranzakciók hány %-a tartalmazza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hu-HU" dirty="0" smtClean="0"/>
                  <a:t> elemhalmazt, ha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hu-HU" dirty="0" smtClean="0"/>
                  <a:t> elemhalmazt is tartalmazza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hu-HU" b="0" i="0" smtClean="0">
                          <a:latin typeface="Cambria Math"/>
                        </a:rPr>
                        <m:t>bizonyoss</m:t>
                      </m:r>
                      <m:r>
                        <m:rPr>
                          <m:nor/>
                        </m:rPr>
                        <a:rPr lang="hu-HU" b="0" i="0" smtClean="0">
                          <a:latin typeface="Cambria Math"/>
                        </a:rPr>
                        <m:t>á</m:t>
                      </m:r>
                      <m:r>
                        <m:rPr>
                          <m:nor/>
                        </m:rPr>
                        <a:rPr lang="hu-HU" b="0" i="0" smtClean="0">
                          <a:latin typeface="Cambria Math"/>
                        </a:rPr>
                        <m:t>g</m:t>
                      </m:r>
                      <m:d>
                        <m:dPr>
                          <m:ctrlPr>
                            <a:rPr lang="hu-HU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hu-HU" b="0" i="1" smtClean="0">
                              <a:latin typeface="Cambria Math"/>
                            </a:rPr>
                            <m:t>→</m:t>
                          </m:r>
                          <m:r>
                            <a:rPr lang="hu-HU" b="0" i="1" smtClean="0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hu-HU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hu-HU" b="0" i="0" smtClean="0">
                              <a:latin typeface="Cambria Math"/>
                            </a:rPr>
                            <m:t>gyakoris</m:t>
                          </m:r>
                          <m:r>
                            <m:rPr>
                              <m:nor/>
                            </m:rPr>
                            <a:rPr lang="hu-HU" b="0" i="0" smtClean="0">
                              <a:latin typeface="Cambria Math"/>
                            </a:rPr>
                            <m:t>á</m:t>
                          </m:r>
                          <m:r>
                            <m:rPr>
                              <m:nor/>
                            </m:rPr>
                            <a:rPr lang="hu-HU" b="0" i="0" smtClean="0">
                              <a:latin typeface="Cambria Math"/>
                            </a:rPr>
                            <m:t>g</m:t>
                          </m:r>
                          <m:r>
                            <a:rPr lang="hu-HU" b="0" i="1" smtClean="0">
                              <a:latin typeface="Cambria Math"/>
                            </a:rPr>
                            <m:t>(</m:t>
                          </m:r>
                          <m:r>
                            <a:rPr lang="hu-HU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hu-HU" b="0" i="1" smtClean="0">
                              <a:latin typeface="Cambria Math"/>
                            </a:rPr>
                            <m:t>∪</m:t>
                          </m:r>
                          <m:r>
                            <a:rPr lang="hu-HU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hu-HU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hu-HU">
                              <a:latin typeface="Cambria Math"/>
                            </a:rPr>
                            <m:t>gyakoris</m:t>
                          </m:r>
                          <m:r>
                            <m:rPr>
                              <m:nor/>
                            </m:rPr>
                            <a:rPr lang="hu-HU">
                              <a:latin typeface="Cambria Math"/>
                            </a:rPr>
                            <m:t>á</m:t>
                          </m:r>
                          <m:r>
                            <m:rPr>
                              <m:nor/>
                            </m:rPr>
                            <a:rPr lang="hu-HU">
                              <a:latin typeface="Cambria Math"/>
                            </a:rPr>
                            <m:t>g</m:t>
                          </m:r>
                          <m:r>
                            <a:rPr lang="hu-HU" i="1">
                              <a:latin typeface="Cambria Math"/>
                            </a:rPr>
                            <m:t>(</m:t>
                          </m:r>
                          <m:r>
                            <a:rPr lang="hu-HU" i="1">
                              <a:latin typeface="Cambria Math"/>
                            </a:rPr>
                            <m:t>𝑋</m:t>
                          </m:r>
                          <m:r>
                            <a:rPr lang="hu-HU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hu-HU" b="0" dirty="0" smtClean="0"/>
              </a:p>
              <a:p>
                <a:pPr lvl="1"/>
                <a:r>
                  <a:rPr lang="hu-HU" dirty="0" smtClean="0"/>
                  <a:t>alternatív elnevezés: konfidencia</a:t>
                </a:r>
              </a:p>
              <a:p>
                <a:r>
                  <a:rPr lang="hu-HU" dirty="0" smtClean="0"/>
                  <a:t>Valószínűséggel: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𝑃</m:t>
                    </m:r>
                    <m:r>
                      <a:rPr lang="hu-HU" b="0" i="1" smtClean="0">
                        <a:latin typeface="Cambria Math"/>
                      </a:rPr>
                      <m:t>(</m:t>
                    </m:r>
                    <m:r>
                      <a:rPr lang="hu-HU" b="0" i="1" smtClean="0">
                        <a:latin typeface="Cambria Math"/>
                      </a:rPr>
                      <m:t>𝑌</m:t>
                    </m:r>
                    <m:r>
                      <a:rPr lang="hu-HU" b="0" i="1" smtClean="0">
                        <a:latin typeface="Cambria Math"/>
                      </a:rPr>
                      <m:t>|</m:t>
                    </m:r>
                    <m:r>
                      <a:rPr lang="hu-HU" b="0" i="1" smtClean="0">
                        <a:latin typeface="Cambria Math"/>
                      </a:rPr>
                      <m:t>𝑋</m:t>
                    </m:r>
                    <m:r>
                      <a:rPr lang="hu-HU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1125" b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8513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Példa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artalom helye 4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752600"/>
                <a:ext cx="7924800" cy="4876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𝐸</m:t>
                    </m:r>
                    <m:r>
                      <a:rPr lang="hu-HU" b="0" i="1" smtClean="0">
                        <a:latin typeface="Cambria Math"/>
                      </a:rPr>
                      <m:t>={</m:t>
                    </m:r>
                    <m:r>
                      <m:rPr>
                        <m:nor/>
                      </m:rPr>
                      <a:rPr lang="hu-HU" b="0" i="0" smtClean="0">
                        <a:latin typeface="Cambria Math"/>
                      </a:rPr>
                      <m:t>tej</m:t>
                    </m:r>
                    <m:r>
                      <m:rPr>
                        <m:nor/>
                      </m:rPr>
                      <a:rPr lang="hu-HU" b="0" i="0" smtClean="0">
                        <a:latin typeface="Cambria Math"/>
                      </a:rPr>
                      <m:t>, </m:t>
                    </m:r>
                    <m:r>
                      <m:rPr>
                        <m:nor/>
                      </m:rPr>
                      <a:rPr lang="hu-HU" b="0" i="0" smtClean="0">
                        <a:latin typeface="Cambria Math"/>
                      </a:rPr>
                      <m:t>keny</m:t>
                    </m:r>
                    <m:r>
                      <m:rPr>
                        <m:nor/>
                      </m:rPr>
                      <a:rPr lang="hu-HU" b="0" i="0" smtClean="0">
                        <a:latin typeface="Cambria Math"/>
                      </a:rPr>
                      <m:t>é</m:t>
                    </m:r>
                    <m:r>
                      <m:rPr>
                        <m:nor/>
                      </m:rPr>
                      <a:rPr lang="hu-HU" b="0" i="0" smtClean="0">
                        <a:latin typeface="Cambria Math"/>
                      </a:rPr>
                      <m:t>r</m:t>
                    </m:r>
                    <m:r>
                      <m:rPr>
                        <m:nor/>
                      </m:rPr>
                      <a:rPr lang="hu-HU" b="0" i="0" smtClean="0">
                        <a:latin typeface="Cambria Math"/>
                      </a:rPr>
                      <m:t>, </m:t>
                    </m:r>
                    <m:r>
                      <m:rPr>
                        <m:nor/>
                      </m:rPr>
                      <a:rPr lang="hu-HU" b="0" i="0" smtClean="0">
                        <a:latin typeface="Cambria Math"/>
                      </a:rPr>
                      <m:t>s</m:t>
                    </m:r>
                    <m:r>
                      <m:rPr>
                        <m:nor/>
                      </m:rPr>
                      <a:rPr lang="hu-HU" b="0" i="0" smtClean="0">
                        <a:latin typeface="Cambria Math"/>
                      </a:rPr>
                      <m:t>ö</m:t>
                    </m:r>
                    <m:r>
                      <m:rPr>
                        <m:nor/>
                      </m:rPr>
                      <a:rPr lang="hu-HU" b="0" i="0" smtClean="0">
                        <a:latin typeface="Cambria Math"/>
                      </a:rPr>
                      <m:t>r</m:t>
                    </m:r>
                    <m:r>
                      <m:rPr>
                        <m:nor/>
                      </m:rPr>
                      <a:rPr lang="hu-HU" b="0" i="0" smtClean="0">
                        <a:latin typeface="Cambria Math"/>
                      </a:rPr>
                      <m:t>, </m:t>
                    </m:r>
                    <m:r>
                      <m:rPr>
                        <m:nor/>
                      </m:rPr>
                      <a:rPr lang="hu-HU" b="0" i="0" smtClean="0">
                        <a:latin typeface="Cambria Math"/>
                      </a:rPr>
                      <m:t>toj</m:t>
                    </m:r>
                    <m:r>
                      <m:rPr>
                        <m:nor/>
                      </m:rPr>
                      <a:rPr lang="hu-HU" b="0" i="0" smtClean="0">
                        <a:latin typeface="Cambria Math"/>
                      </a:rPr>
                      <m:t>á</m:t>
                    </m:r>
                    <m:r>
                      <m:rPr>
                        <m:nor/>
                      </m:rPr>
                      <a:rPr lang="hu-HU" b="0" i="0" smtClean="0">
                        <a:latin typeface="Cambria Math"/>
                      </a:rPr>
                      <m:t>s</m:t>
                    </m:r>
                    <m:r>
                      <m:rPr>
                        <m:nor/>
                      </m:rPr>
                      <a:rPr lang="hu-HU" b="0" i="0" smtClean="0">
                        <a:latin typeface="Cambria Math"/>
                      </a:rPr>
                      <m:t>, </m:t>
                    </m:r>
                    <m:r>
                      <m:rPr>
                        <m:nor/>
                      </m:rPr>
                      <a:rPr lang="hu-HU" b="0" i="0" smtClean="0">
                        <a:latin typeface="Cambria Math"/>
                      </a:rPr>
                      <m:t>pelenka</m:t>
                    </m:r>
                    <m:r>
                      <m:rPr>
                        <m:nor/>
                      </m:rPr>
                      <a:rPr lang="hu-HU" b="0" i="0" smtClean="0">
                        <a:latin typeface="Cambria Math"/>
                      </a:rPr>
                      <m:t>, </m:t>
                    </m:r>
                    <m:r>
                      <m:rPr>
                        <m:nor/>
                      </m:rPr>
                      <a:rPr lang="hu-HU" b="0" i="0" smtClean="0">
                        <a:latin typeface="Cambria Math"/>
                      </a:rPr>
                      <m:t>szal</m:t>
                    </m:r>
                    <m:r>
                      <m:rPr>
                        <m:nor/>
                      </m:rPr>
                      <a:rPr lang="hu-HU" b="0" i="0" smtClean="0">
                        <a:latin typeface="Cambria Math"/>
                      </a:rPr>
                      <m:t>á</m:t>
                    </m:r>
                    <m:r>
                      <m:rPr>
                        <m:nor/>
                      </m:rPr>
                      <a:rPr lang="hu-HU" b="0" i="0" smtClean="0">
                        <a:latin typeface="Cambria Math"/>
                      </a:rPr>
                      <m:t>mi</m:t>
                    </m:r>
                    <m:r>
                      <m:rPr>
                        <m:nor/>
                      </m:rPr>
                      <a:rPr lang="hu-HU" b="0" i="0" smtClean="0">
                        <a:latin typeface="Cambria Math"/>
                      </a:rPr>
                      <m:t>}</m:t>
                    </m:r>
                  </m:oMath>
                </a14:m>
                <a:endParaRPr lang="hu-HU" b="0" dirty="0" smtClean="0"/>
              </a:p>
              <a:p>
                <a:r>
                  <a:rPr lang="hu-HU" dirty="0" smtClean="0"/>
                  <a:t>2-elemű {pelenka, sör} gyakorisága 3, azaz 60%</a:t>
                </a:r>
              </a:p>
              <a:p>
                <a:r>
                  <a:rPr lang="hu-HU" dirty="0" smtClean="0"/>
                  <a:t>sör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→</m:t>
                    </m:r>
                  </m:oMath>
                </a14:m>
                <a:r>
                  <a:rPr lang="hu-HU" dirty="0" smtClean="0"/>
                  <a:t> </a:t>
                </a:r>
                <a:r>
                  <a:rPr lang="hu-HU" dirty="0" smtClean="0"/>
                  <a:t>pelenka </a:t>
                </a:r>
                <a:r>
                  <a:rPr lang="hu-HU" dirty="0" smtClean="0"/>
                  <a:t>szabály bizonyossága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hu-HU">
                          <a:latin typeface="Cambria Math"/>
                        </a:rPr>
                        <m:t>bizonyoss</m:t>
                      </m:r>
                      <m:r>
                        <m:rPr>
                          <m:nor/>
                        </m:rPr>
                        <a:rPr lang="hu-HU">
                          <a:latin typeface="Cambria Math"/>
                        </a:rPr>
                        <m:t>á</m:t>
                      </m:r>
                      <m:r>
                        <m:rPr>
                          <m:nor/>
                        </m:rPr>
                        <a:rPr lang="hu-HU">
                          <a:latin typeface="Cambria Math"/>
                        </a:rPr>
                        <m:t>g</m:t>
                      </m:r>
                      <m:d>
                        <m:dPr>
                          <m:ctrlPr>
                            <a:rPr lang="hu-H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hu-HU" i="1">
                              <a:latin typeface="Cambria Math"/>
                            </a:rPr>
                            <m:t>→</m:t>
                          </m:r>
                          <m:r>
                            <a:rPr lang="hu-HU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hu-HU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hu-HU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hu-HU">
                              <a:latin typeface="Cambria Math"/>
                            </a:rPr>
                            <m:t>gyakoris</m:t>
                          </m:r>
                          <m:r>
                            <m:rPr>
                              <m:nor/>
                            </m:rPr>
                            <a:rPr lang="hu-HU">
                              <a:latin typeface="Cambria Math"/>
                            </a:rPr>
                            <m:t>á</m:t>
                          </m:r>
                          <m:r>
                            <m:rPr>
                              <m:nor/>
                            </m:rPr>
                            <a:rPr lang="hu-HU">
                              <a:latin typeface="Cambria Math"/>
                            </a:rPr>
                            <m:t>g</m:t>
                          </m:r>
                          <m:r>
                            <a:rPr lang="hu-HU" i="1">
                              <a:latin typeface="Cambria Math"/>
                            </a:rPr>
                            <m:t>(</m:t>
                          </m:r>
                          <m:r>
                            <a:rPr lang="hu-HU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hu-HU" i="1">
                              <a:latin typeface="Cambria Math"/>
                            </a:rPr>
                            <m:t>∪</m:t>
                          </m:r>
                          <m:r>
                            <a:rPr lang="hu-HU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hu-HU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hu-HU">
                              <a:latin typeface="Cambria Math"/>
                            </a:rPr>
                            <m:t>gyakoris</m:t>
                          </m:r>
                          <m:r>
                            <m:rPr>
                              <m:nor/>
                            </m:rPr>
                            <a:rPr lang="hu-HU">
                              <a:latin typeface="Cambria Math"/>
                            </a:rPr>
                            <m:t>á</m:t>
                          </m:r>
                          <m:r>
                            <m:rPr>
                              <m:nor/>
                            </m:rPr>
                            <a:rPr lang="hu-HU">
                              <a:latin typeface="Cambria Math"/>
                            </a:rPr>
                            <m:t>g</m:t>
                          </m:r>
                          <m:r>
                            <a:rPr lang="hu-HU" i="1">
                              <a:latin typeface="Cambria Math"/>
                            </a:rPr>
                            <m:t>(</m:t>
                          </m:r>
                          <m:r>
                            <a:rPr lang="hu-HU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hu-HU" i="1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hu-HU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hu-HU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hu-HU" dirty="0" smtClean="0"/>
              </a:p>
              <a:p>
                <a:r>
                  <a:rPr lang="hu-HU" dirty="0" smtClean="0"/>
                  <a:t>a vásárlók 75%-a vesz a pelenka mellé sört is</a:t>
                </a:r>
              </a:p>
              <a:p>
                <a:pPr marL="0" indent="0">
                  <a:buNone/>
                </a:pPr>
                <a:endParaRPr lang="hu-HU" dirty="0" smtClean="0"/>
              </a:p>
            </p:txBody>
          </p:sp>
        </mc:Choice>
        <mc:Fallback>
          <p:sp>
            <p:nvSpPr>
              <p:cNvPr id="5" name="Tartalom hely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752600"/>
                <a:ext cx="7924800" cy="4876800"/>
              </a:xfrm>
              <a:blipFill rotWithShape="1">
                <a:blip r:embed="rId2"/>
                <a:stretch>
                  <a:fillRect l="-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8025360"/>
              </p:ext>
            </p:extLst>
          </p:nvPr>
        </p:nvGraphicFramePr>
        <p:xfrm>
          <a:off x="4953000" y="4480560"/>
          <a:ext cx="3962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824"/>
                <a:gridCol w="3131576"/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Kosár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Kosártartalom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tej, kenyér, sör,</a:t>
                      </a:r>
                      <a:r>
                        <a:rPr lang="hu-HU" baseline="0" dirty="0" smtClean="0"/>
                        <a:t> tojás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kenyér, pelenka, tojás, sör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tej, kenyér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tej, pelenka, szalámi,</a:t>
                      </a:r>
                      <a:r>
                        <a:rPr lang="hu-HU" baseline="0" dirty="0" smtClean="0"/>
                        <a:t> sör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tej, kenyér,</a:t>
                      </a:r>
                      <a:r>
                        <a:rPr lang="hu-HU" baseline="0" dirty="0" smtClean="0"/>
                        <a:t> pelenka, sör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6850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Érvényes asszociációs szabály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minimális gyakoriság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𝜎</m:t>
                    </m:r>
                  </m:oMath>
                </a14:m>
                <a:endParaRPr lang="en-US" dirty="0"/>
              </a:p>
              <a:p>
                <a:r>
                  <a:rPr lang="hu-HU" dirty="0" smtClean="0"/>
                  <a:t>minimális bizonyosság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𝛾</m:t>
                    </m:r>
                  </m:oMath>
                </a14:m>
                <a:endParaRPr lang="hu-H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hu-HU" dirty="0"/>
                        <m:t>gyakoris</m:t>
                      </m:r>
                      <m:r>
                        <m:rPr>
                          <m:nor/>
                        </m:rPr>
                        <a:rPr lang="hu-HU" dirty="0"/>
                        <m:t>á</m:t>
                      </m:r>
                      <m:r>
                        <m:rPr>
                          <m:nor/>
                        </m:rPr>
                        <a:rPr lang="hu-HU" dirty="0"/>
                        <m:t>g</m:t>
                      </m:r>
                      <m:r>
                        <m:rPr>
                          <m:nor/>
                        </m:rPr>
                        <a:rPr lang="hu-HU" dirty="0"/>
                        <m:t>(</m:t>
                      </m:r>
                      <m:r>
                        <a:rPr lang="hu-HU" i="1">
                          <a:latin typeface="Cambria Math"/>
                        </a:rPr>
                        <m:t>𝑋</m:t>
                      </m:r>
                      <m:r>
                        <a:rPr lang="hu-HU" b="0" i="1" smtClean="0">
                          <a:latin typeface="Cambria Math"/>
                        </a:rPr>
                        <m:t>∪</m:t>
                      </m:r>
                      <m:r>
                        <a:rPr lang="hu-HU" b="0" i="1" smtClean="0">
                          <a:latin typeface="Cambria Math"/>
                        </a:rPr>
                        <m:t>𝑌</m:t>
                      </m:r>
                      <m:r>
                        <a:rPr lang="hu-HU" i="1">
                          <a:latin typeface="Cambria Math"/>
                        </a:rPr>
                        <m:t>)≥</m:t>
                      </m:r>
                      <m:r>
                        <a:rPr lang="hu-HU" i="1">
                          <a:latin typeface="Cambria Math"/>
                        </a:rPr>
                        <m:t>𝜎</m:t>
                      </m:r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hu-HU" dirty="0"/>
                        <m:t>bizonyoss</m:t>
                      </m:r>
                      <m:r>
                        <m:rPr>
                          <m:nor/>
                        </m:rPr>
                        <a:rPr lang="hu-HU" dirty="0"/>
                        <m:t>á</m:t>
                      </m:r>
                      <m:r>
                        <m:rPr>
                          <m:nor/>
                        </m:rPr>
                        <a:rPr lang="hu-HU" dirty="0"/>
                        <m:t>g</m:t>
                      </m:r>
                      <m:r>
                        <m:rPr>
                          <m:nor/>
                        </m:rPr>
                        <a:rPr lang="hu-HU" dirty="0"/>
                        <m:t>(</m:t>
                      </m:r>
                      <m:r>
                        <a:rPr lang="hu-HU" i="1">
                          <a:latin typeface="Cambria Math"/>
                        </a:rPr>
                        <m:t>𝑋</m:t>
                      </m:r>
                      <m:r>
                        <a:rPr lang="hu-HU" b="0" i="1" smtClean="0">
                          <a:latin typeface="Cambria Math"/>
                        </a:rPr>
                        <m:t>→</m:t>
                      </m:r>
                      <m:r>
                        <a:rPr lang="hu-HU" b="0" i="1" smtClean="0">
                          <a:latin typeface="Cambria Math"/>
                        </a:rPr>
                        <m:t>𝑌</m:t>
                      </m:r>
                      <m:r>
                        <a:rPr lang="hu-HU" i="1">
                          <a:latin typeface="Cambria Math"/>
                        </a:rPr>
                        <m:t>)≥</m:t>
                      </m:r>
                      <m:r>
                        <a:rPr lang="hu-HU" b="0" i="1" smtClean="0">
                          <a:latin typeface="Cambria Math"/>
                        </a:rPr>
                        <m:t>𝛾</m:t>
                      </m:r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endParaRPr lang="hu-HU" dirty="0" smtClean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:endParaRPr lang="hu-HU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hu-HU" b="1" dirty="0" smtClean="0"/>
                  <a:t>Gyakori elemhalmazok keresése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hu-HU" b="1" dirty="0" smtClean="0"/>
                  <a:t>Érvényes asszociációs szabályok előállítása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hu-HU" dirty="0" smtClean="0"/>
                  <a:t>Érvényes szabályok rendezése, szűrése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zövegdoboz 3"/>
          <p:cNvSpPr txBox="1"/>
          <p:nvPr/>
        </p:nvSpPr>
        <p:spPr>
          <a:xfrm>
            <a:off x="2057400" y="3594265"/>
            <a:ext cx="4953000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dirty="0"/>
              <a:t>Feladat: az érvényes </a:t>
            </a:r>
            <a:endParaRPr lang="hu-HU" dirty="0" smtClean="0"/>
          </a:p>
          <a:p>
            <a:pPr algn="ctr"/>
            <a:r>
              <a:rPr lang="hu-HU" dirty="0" smtClean="0"/>
              <a:t>asszociációs </a:t>
            </a:r>
            <a:r>
              <a:rPr lang="hu-HU" dirty="0"/>
              <a:t>szabályok </a:t>
            </a:r>
            <a:r>
              <a:rPr lang="hu-HU" dirty="0" smtClean="0"/>
              <a:t>feltárása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92699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276">
  <a:themeElements>
    <a:clrScheme name="cs276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s27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s276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76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76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76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76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76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76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Settings\Administrator\Application Data\Microsoft\Templates\cs276.pot</Template>
  <TotalTime>20053</TotalTime>
  <Words>2242</Words>
  <Application>Microsoft Office PowerPoint</Application>
  <PresentationFormat>Diavetítés a képernyőre (4:3 oldalarány)</PresentationFormat>
  <Paragraphs>404</Paragraphs>
  <Slides>50</Slides>
  <Notes>2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50</vt:i4>
      </vt:variant>
    </vt:vector>
  </HeadingPairs>
  <TitlesOfParts>
    <vt:vector size="51" baseType="lpstr">
      <vt:lpstr>cs276</vt:lpstr>
      <vt:lpstr>Adatbányászat és szövegbányászat  Gyakori elemhalmazok, asszociációs szabályok feltárása</vt:lpstr>
      <vt:lpstr> Áttekintés</vt:lpstr>
      <vt:lpstr>Gyakori elemhalmazok</vt:lpstr>
      <vt:lpstr>Motiváció</vt:lpstr>
      <vt:lpstr>Alapfogalmak</vt:lpstr>
      <vt:lpstr>Gyakoriság/támogatottság</vt:lpstr>
      <vt:lpstr>Asszociációs szabályok</vt:lpstr>
      <vt:lpstr>Példa</vt:lpstr>
      <vt:lpstr>Érvényes asszociációs szabály</vt:lpstr>
      <vt:lpstr>Gyakori elemhalmazok feltárása</vt:lpstr>
      <vt:lpstr>Keresési tér</vt:lpstr>
      <vt:lpstr>Apriori-elv</vt:lpstr>
      <vt:lpstr>Apriori algoritmus sémája</vt:lpstr>
      <vt:lpstr>Apriori-elv szemléltetése</vt:lpstr>
      <vt:lpstr>Jelölt keresési módszerek: szélességi vs. mélységi </vt:lpstr>
      <vt:lpstr>Gyakoriságszámlálási technikák vízszintes vs. függőleges</vt:lpstr>
      <vt:lpstr>Elemhalmaz-feltáró algoritmusok</vt:lpstr>
      <vt:lpstr>Apriori algoritmus</vt:lpstr>
      <vt:lpstr>Apriori egy példán</vt:lpstr>
      <vt:lpstr>Szabályok generálása</vt:lpstr>
      <vt:lpstr>AprioriTID – adatbázis kivonatolása</vt:lpstr>
      <vt:lpstr>AprioriTID szemléltetése</vt:lpstr>
      <vt:lpstr>Apriori-hibrid</vt:lpstr>
      <vt:lpstr>Dinamikus elemhalmaz számlálás</vt:lpstr>
      <vt:lpstr>Direkt hash és tisztítás (DHP) algoritmus</vt:lpstr>
      <vt:lpstr>DHP működése</vt:lpstr>
      <vt:lpstr>DHP folytatása</vt:lpstr>
      <vt:lpstr>Partíciós algoritmus</vt:lpstr>
      <vt:lpstr>ECLAT és FP-GROWTH</vt:lpstr>
      <vt:lpstr>ECLAT</vt:lpstr>
      <vt:lpstr>ECLAT főalgoritmusa</vt:lpstr>
      <vt:lpstr>ECLAT-segéd</vt:lpstr>
      <vt:lpstr>ECLAT vs. Apriori</vt:lpstr>
      <vt:lpstr>ECLAT-példa</vt:lpstr>
      <vt:lpstr>FP-growth</vt:lpstr>
      <vt:lpstr>FP-growth lépései</vt:lpstr>
      <vt:lpstr>Példa</vt:lpstr>
      <vt:lpstr>FP-growth algoritmusa</vt:lpstr>
      <vt:lpstr>Elemhalmazok reprezentálása</vt:lpstr>
      <vt:lpstr>Maximális elemhalmaz</vt:lpstr>
      <vt:lpstr>Zárt elemhalmaz</vt:lpstr>
      <vt:lpstr>Asszociációs szabályok feltárása</vt:lpstr>
      <vt:lpstr>Asszociációs szabály gyártása</vt:lpstr>
      <vt:lpstr>Asszociációs szabály feltételei</vt:lpstr>
      <vt:lpstr>PowerPoint bemutató</vt:lpstr>
      <vt:lpstr>Érdekességi mutatók</vt:lpstr>
      <vt:lpstr>Ha nemcsak bináris az adat</vt:lpstr>
      <vt:lpstr>Túl általános</vt:lpstr>
      <vt:lpstr>Többszintű asszociációs szabályok</vt:lpstr>
      <vt:lpstr>WEKA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CS276B Text Information Retrieval, Mining, and Exploitation</dc:title>
  <dc:creator>Christopher Manning</dc:creator>
  <cp:lastModifiedBy>Domi</cp:lastModifiedBy>
  <cp:revision>262</cp:revision>
  <cp:lastPrinted>2003-11-11T21:18:08Z</cp:lastPrinted>
  <dcterms:created xsi:type="dcterms:W3CDTF">2003-01-20T06:42:23Z</dcterms:created>
  <dcterms:modified xsi:type="dcterms:W3CDTF">2013-11-11T15:07:52Z</dcterms:modified>
</cp:coreProperties>
</file>