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70"/>
  </p:notesMasterIdLst>
  <p:handoutMasterIdLst>
    <p:handoutMasterId r:id="rId71"/>
  </p:handoutMasterIdLst>
  <p:sldIdLst>
    <p:sldId id="448" r:id="rId2"/>
    <p:sldId id="449" r:id="rId3"/>
    <p:sldId id="465" r:id="rId4"/>
    <p:sldId id="466" r:id="rId5"/>
    <p:sldId id="450" r:id="rId6"/>
    <p:sldId id="451" r:id="rId7"/>
    <p:sldId id="452" r:id="rId8"/>
    <p:sldId id="453" r:id="rId9"/>
    <p:sldId id="454" r:id="rId10"/>
    <p:sldId id="455" r:id="rId11"/>
    <p:sldId id="456" r:id="rId12"/>
    <p:sldId id="457" r:id="rId13"/>
    <p:sldId id="458" r:id="rId14"/>
    <p:sldId id="459" r:id="rId15"/>
    <p:sldId id="467" r:id="rId16"/>
    <p:sldId id="460" r:id="rId17"/>
    <p:sldId id="461" r:id="rId18"/>
    <p:sldId id="462" r:id="rId19"/>
    <p:sldId id="463" r:id="rId20"/>
    <p:sldId id="464" r:id="rId21"/>
    <p:sldId id="468" r:id="rId22"/>
    <p:sldId id="378" r:id="rId23"/>
    <p:sldId id="379" r:id="rId24"/>
    <p:sldId id="380" r:id="rId25"/>
    <p:sldId id="381" r:id="rId26"/>
    <p:sldId id="383" r:id="rId27"/>
    <p:sldId id="384" r:id="rId28"/>
    <p:sldId id="385" r:id="rId29"/>
    <p:sldId id="386" r:id="rId30"/>
    <p:sldId id="387" r:id="rId31"/>
    <p:sldId id="388" r:id="rId32"/>
    <p:sldId id="469" r:id="rId33"/>
    <p:sldId id="389" r:id="rId34"/>
    <p:sldId id="390" r:id="rId35"/>
    <p:sldId id="391" r:id="rId36"/>
    <p:sldId id="392" r:id="rId37"/>
    <p:sldId id="415" r:id="rId38"/>
    <p:sldId id="470" r:id="rId39"/>
    <p:sldId id="471" r:id="rId40"/>
    <p:sldId id="472" r:id="rId41"/>
    <p:sldId id="473" r:id="rId42"/>
    <p:sldId id="474" r:id="rId43"/>
    <p:sldId id="475" r:id="rId44"/>
    <p:sldId id="476" r:id="rId45"/>
    <p:sldId id="477" r:id="rId46"/>
    <p:sldId id="479" r:id="rId47"/>
    <p:sldId id="480" r:id="rId48"/>
    <p:sldId id="481" r:id="rId49"/>
    <p:sldId id="502" r:id="rId50"/>
    <p:sldId id="490" r:id="rId51"/>
    <p:sldId id="484" r:id="rId52"/>
    <p:sldId id="485" r:id="rId53"/>
    <p:sldId id="486" r:id="rId54"/>
    <p:sldId id="487" r:id="rId55"/>
    <p:sldId id="488" r:id="rId56"/>
    <p:sldId id="489" r:id="rId57"/>
    <p:sldId id="483" r:id="rId58"/>
    <p:sldId id="498" r:id="rId59"/>
    <p:sldId id="491" r:id="rId60"/>
    <p:sldId id="492" r:id="rId61"/>
    <p:sldId id="493" r:id="rId62"/>
    <p:sldId id="494" r:id="rId63"/>
    <p:sldId id="495" r:id="rId64"/>
    <p:sldId id="496" r:id="rId65"/>
    <p:sldId id="497" r:id="rId66"/>
    <p:sldId id="499" r:id="rId67"/>
    <p:sldId id="500" r:id="rId68"/>
    <p:sldId id="501" r:id="rId6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Lucida Sans" pitchFamily="34" charset="0"/>
        <a:ea typeface="+mn-ea"/>
        <a:cs typeface="+mn-cs"/>
      </a:defRPr>
    </a:lvl1pPr>
    <a:lvl2pPr marL="457200" algn="l" rtl="0" fontAlgn="base">
      <a:spcBef>
        <a:spcPct val="0"/>
      </a:spcBef>
      <a:spcAft>
        <a:spcPct val="0"/>
      </a:spcAft>
      <a:defRPr sz="2400" kern="1200">
        <a:solidFill>
          <a:schemeClr val="tx1"/>
        </a:solidFill>
        <a:latin typeface="Lucida Sans" pitchFamily="34" charset="0"/>
        <a:ea typeface="+mn-ea"/>
        <a:cs typeface="+mn-cs"/>
      </a:defRPr>
    </a:lvl2pPr>
    <a:lvl3pPr marL="914400" algn="l" rtl="0" fontAlgn="base">
      <a:spcBef>
        <a:spcPct val="0"/>
      </a:spcBef>
      <a:spcAft>
        <a:spcPct val="0"/>
      </a:spcAft>
      <a:defRPr sz="2400" kern="1200">
        <a:solidFill>
          <a:schemeClr val="tx1"/>
        </a:solidFill>
        <a:latin typeface="Lucida Sans" pitchFamily="34" charset="0"/>
        <a:ea typeface="+mn-ea"/>
        <a:cs typeface="+mn-cs"/>
      </a:defRPr>
    </a:lvl3pPr>
    <a:lvl4pPr marL="1371600" algn="l" rtl="0" fontAlgn="base">
      <a:spcBef>
        <a:spcPct val="0"/>
      </a:spcBef>
      <a:spcAft>
        <a:spcPct val="0"/>
      </a:spcAft>
      <a:defRPr sz="2400" kern="1200">
        <a:solidFill>
          <a:schemeClr val="tx1"/>
        </a:solidFill>
        <a:latin typeface="Lucida Sans" pitchFamily="34" charset="0"/>
        <a:ea typeface="+mn-ea"/>
        <a:cs typeface="+mn-cs"/>
      </a:defRPr>
    </a:lvl4pPr>
    <a:lvl5pPr marL="1828800" algn="l" rtl="0" fontAlgn="base">
      <a:spcBef>
        <a:spcPct val="0"/>
      </a:spcBef>
      <a:spcAft>
        <a:spcPct val="0"/>
      </a:spcAft>
      <a:defRPr sz="2400" kern="1200">
        <a:solidFill>
          <a:schemeClr val="tx1"/>
        </a:solidFill>
        <a:latin typeface="Lucida Sans" pitchFamily="34" charset="0"/>
        <a:ea typeface="+mn-ea"/>
        <a:cs typeface="+mn-cs"/>
      </a:defRPr>
    </a:lvl5pPr>
    <a:lvl6pPr marL="2286000" algn="l" defTabSz="914400" rtl="0" eaLnBrk="1" latinLnBrk="0" hangingPunct="1">
      <a:defRPr sz="2400" kern="1200">
        <a:solidFill>
          <a:schemeClr val="tx1"/>
        </a:solidFill>
        <a:latin typeface="Lucida Sans" pitchFamily="34" charset="0"/>
        <a:ea typeface="+mn-ea"/>
        <a:cs typeface="+mn-cs"/>
      </a:defRPr>
    </a:lvl6pPr>
    <a:lvl7pPr marL="2743200" algn="l" defTabSz="914400" rtl="0" eaLnBrk="1" latinLnBrk="0" hangingPunct="1">
      <a:defRPr sz="2400" kern="1200">
        <a:solidFill>
          <a:schemeClr val="tx1"/>
        </a:solidFill>
        <a:latin typeface="Lucida Sans" pitchFamily="34" charset="0"/>
        <a:ea typeface="+mn-ea"/>
        <a:cs typeface="+mn-cs"/>
      </a:defRPr>
    </a:lvl7pPr>
    <a:lvl8pPr marL="3200400" algn="l" defTabSz="914400" rtl="0" eaLnBrk="1" latinLnBrk="0" hangingPunct="1">
      <a:defRPr sz="2400" kern="1200">
        <a:solidFill>
          <a:schemeClr val="tx1"/>
        </a:solidFill>
        <a:latin typeface="Lucida Sans" pitchFamily="34" charset="0"/>
        <a:ea typeface="+mn-ea"/>
        <a:cs typeface="+mn-cs"/>
      </a:defRPr>
    </a:lvl8pPr>
    <a:lvl9pPr marL="3657600" algn="l" defTabSz="914400" rtl="0" eaLnBrk="1" latinLnBrk="0" hangingPunct="1">
      <a:defRPr sz="2400" kern="1200">
        <a:solidFill>
          <a:schemeClr val="tx1"/>
        </a:solidFill>
        <a:latin typeface="Lucida San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9966"/>
    <a:srgbClr val="F4F3EB"/>
    <a:srgbClr val="F0EEEB"/>
    <a:srgbClr val="00A000"/>
    <a:srgbClr val="A40508"/>
    <a:srgbClr val="A50021"/>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A488322-F2BA-4B5B-9748-0D474271808F}" styleName="Közepesen sötét stílus 3 – 6.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Közepesen sötét stílus 3 – 2.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Közepesen sötét stílus 2 – 6.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0" autoAdjust="0"/>
    <p:restoredTop sz="91119" autoAdjust="0"/>
  </p:normalViewPr>
  <p:slideViewPr>
    <p:cSldViewPr>
      <p:cViewPr>
        <p:scale>
          <a:sx n="70" d="100"/>
          <a:sy n="70" d="100"/>
        </p:scale>
        <p:origin x="-1248" y="108"/>
      </p:cViewPr>
      <p:guideLst>
        <p:guide orient="horz" pos="2160"/>
        <p:guide pos="2880"/>
      </p:guideLst>
    </p:cSldViewPr>
  </p:slideViewPr>
  <p:outlineViewPr>
    <p:cViewPr>
      <p:scale>
        <a:sx n="33" d="100"/>
        <a:sy n="33" d="100"/>
      </p:scale>
      <p:origin x="0" y="42888"/>
    </p:cViewPr>
  </p:outlineViewPr>
  <p:notesTextViewPr>
    <p:cViewPr>
      <p:scale>
        <a:sx n="100" d="100"/>
        <a:sy n="100" d="100"/>
      </p:scale>
      <p:origin x="0" y="0"/>
    </p:cViewPr>
  </p:notesTextViewPr>
  <p:sorterViewPr>
    <p:cViewPr>
      <p:scale>
        <a:sx n="66" d="100"/>
        <a:sy n="66" d="100"/>
      </p:scale>
      <p:origin x="0" y="5220"/>
    </p:cViewPr>
  </p:sorterViewPr>
  <p:notesViewPr>
    <p:cSldViewPr>
      <p:cViewPr varScale="1">
        <p:scale>
          <a:sx n="66" d="100"/>
          <a:sy n="66" d="100"/>
        </p:scale>
        <p:origin x="65536" y="13457817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US"/>
          </a:p>
        </p:txBody>
      </p:sp>
      <p:sp>
        <p:nvSpPr>
          <p:cNvPr id="972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9728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US"/>
          </a:p>
        </p:txBody>
      </p:sp>
      <p:sp>
        <p:nvSpPr>
          <p:cNvPr id="9728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6BCF46BA-8A8F-450B-9900-8E26FA9E3AAE}" type="slidenum">
              <a:rPr lang="en-US"/>
              <a:pPr/>
              <a:t>‹#›</a:t>
            </a:fld>
            <a:endParaRPr lang="en-US"/>
          </a:p>
        </p:txBody>
      </p:sp>
    </p:spTree>
    <p:extLst>
      <p:ext uri="{BB962C8B-B14F-4D97-AF65-F5344CB8AC3E}">
        <p14:creationId xmlns:p14="http://schemas.microsoft.com/office/powerpoint/2010/main" val="2424569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13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13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13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D536227-6B08-4206-B590-02E833C1556B}" type="slidenum">
              <a:rPr lang="en-US"/>
              <a:pPr/>
              <a:t>‹#›</a:t>
            </a:fld>
            <a:endParaRPr lang="en-US"/>
          </a:p>
        </p:txBody>
      </p:sp>
    </p:spTree>
    <p:extLst>
      <p:ext uri="{BB962C8B-B14F-4D97-AF65-F5344CB8AC3E}">
        <p14:creationId xmlns:p14="http://schemas.microsoft.com/office/powerpoint/2010/main" val="19951940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F64483E6-2FB4-497E-9D40-A5BC52F541DD}" type="slidenum">
              <a:rPr lang="en-US" sz="1200" smtClean="0"/>
              <a:pPr eaLnBrk="1" hangingPunct="1"/>
              <a:t>1</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4184EFA5-B506-4C8D-BB83-FC36458EA563}" type="slidenum">
              <a:rPr lang="en-US" sz="1200" smtClean="0"/>
              <a:pPr eaLnBrk="1" hangingPunct="1"/>
              <a:t>14</a:t>
            </a:fld>
            <a:endParaRPr lang="en-US" sz="12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8AEEEDD-B9DA-4CDA-A090-A8A5B4D205C8}" type="slidenum">
              <a:rPr lang="hu-HU" smtClean="0"/>
              <a:pPr/>
              <a:t>15</a:t>
            </a:fld>
            <a:endParaRPr lang="hu-HU"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hu-H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C7F3120A-CA0D-4438-ADC3-0778C30FE9DA}" type="slidenum">
              <a:rPr lang="en-US" sz="1200" smtClean="0"/>
              <a:pPr eaLnBrk="1" hangingPunct="1"/>
              <a:t>16</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7817B29C-5DBE-4E18-A92B-E34DB48BE061}" type="slidenum">
              <a:rPr lang="en-US" sz="1200" smtClean="0"/>
              <a:pPr eaLnBrk="1" hangingPunct="1"/>
              <a:t>17</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76FB12BE-D447-4039-BDE9-D921EFE0C1E9}" type="slidenum">
              <a:rPr lang="en-US" sz="1200" smtClean="0"/>
              <a:pPr eaLnBrk="1" hangingPunct="1"/>
              <a:t>19</a:t>
            </a:fld>
            <a:endParaRPr 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DCBA70C4-B1CB-452A-B523-7DABBF5300EB}" type="slidenum">
              <a:rPr lang="en-US" sz="1200" smtClean="0"/>
              <a:pPr eaLnBrk="1" hangingPunct="1"/>
              <a:t>20</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6BEEA2-4459-460E-93A8-D2D400E1CDC5}" type="slidenum">
              <a:rPr lang="en-US"/>
              <a:pPr/>
              <a:t>22</a:t>
            </a:fld>
            <a:endParaRPr lang="en-US"/>
          </a:p>
        </p:txBody>
      </p:sp>
      <p:sp>
        <p:nvSpPr>
          <p:cNvPr id="1371138" name="Rectangle 2"/>
          <p:cNvSpPr>
            <a:spLocks noGrp="1" noRot="1" noChangeAspect="1" noChangeArrowheads="1" noTextEdit="1"/>
          </p:cNvSpPr>
          <p:nvPr>
            <p:ph type="sldImg"/>
          </p:nvPr>
        </p:nvSpPr>
        <p:spPr>
          <a:ln/>
        </p:spPr>
      </p:sp>
      <p:sp>
        <p:nvSpPr>
          <p:cNvPr id="1371139" name="Rectangle 3"/>
          <p:cNvSpPr>
            <a:spLocks noGrp="1" noChangeArrowheads="1"/>
          </p:cNvSpPr>
          <p:nvPr>
            <p:ph type="body" idx="1"/>
          </p:nvPr>
        </p:nvSpPr>
        <p:spPr/>
        <p:txBody>
          <a:bodyPr/>
          <a:lstStyle/>
          <a:p>
            <a:endParaRPr lang="hu-H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FCCD9A-734C-46F7-B5F0-34476422BB36}" type="slidenum">
              <a:rPr lang="en-US"/>
              <a:pPr/>
              <a:t>23</a:t>
            </a:fld>
            <a:endParaRPr lang="en-US"/>
          </a:p>
        </p:txBody>
      </p:sp>
      <p:sp>
        <p:nvSpPr>
          <p:cNvPr id="1373186" name="Rectangle 2"/>
          <p:cNvSpPr>
            <a:spLocks noGrp="1" noRot="1" noChangeAspect="1" noChangeArrowheads="1" noTextEdit="1"/>
          </p:cNvSpPr>
          <p:nvPr>
            <p:ph type="sldImg"/>
          </p:nvPr>
        </p:nvSpPr>
        <p:spPr>
          <a:ln/>
        </p:spPr>
      </p:sp>
      <p:sp>
        <p:nvSpPr>
          <p:cNvPr id="1373187" name="Rectangle 3"/>
          <p:cNvSpPr>
            <a:spLocks noGrp="1" noChangeArrowheads="1"/>
          </p:cNvSpPr>
          <p:nvPr>
            <p:ph type="body" idx="1"/>
          </p:nvPr>
        </p:nvSpPr>
        <p:spPr/>
        <p:txBody>
          <a:bodyPr/>
          <a:lstStyle/>
          <a:p>
            <a:endParaRPr lang="hu-H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AC5858-C4C7-4717-B6AC-3FC2A51B6F2A}" type="slidenum">
              <a:rPr lang="en-US"/>
              <a:pPr/>
              <a:t>24</a:t>
            </a:fld>
            <a:endParaRPr lang="en-US"/>
          </a:p>
        </p:txBody>
      </p:sp>
      <p:sp>
        <p:nvSpPr>
          <p:cNvPr id="1375234" name="Rectangle 2"/>
          <p:cNvSpPr>
            <a:spLocks noGrp="1" noRot="1" noChangeAspect="1" noChangeArrowheads="1" noTextEdit="1"/>
          </p:cNvSpPr>
          <p:nvPr>
            <p:ph type="sldImg"/>
          </p:nvPr>
        </p:nvSpPr>
        <p:spPr>
          <a:ln/>
        </p:spPr>
      </p:sp>
      <p:sp>
        <p:nvSpPr>
          <p:cNvPr id="1375235" name="Rectangle 3"/>
          <p:cNvSpPr>
            <a:spLocks noGrp="1" noChangeArrowheads="1"/>
          </p:cNvSpPr>
          <p:nvPr>
            <p:ph type="body" idx="1"/>
          </p:nvPr>
        </p:nvSpPr>
        <p:spPr/>
        <p:txBody>
          <a:bodyPr/>
          <a:lstStyle/>
          <a:p>
            <a:endParaRPr lang="hu-H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71CB9-EB65-48A8-A1F0-938738F7F18A}" type="slidenum">
              <a:rPr lang="en-US"/>
              <a:pPr/>
              <a:t>25</a:t>
            </a:fld>
            <a:endParaRPr lang="en-US"/>
          </a:p>
        </p:txBody>
      </p:sp>
      <p:sp>
        <p:nvSpPr>
          <p:cNvPr id="1377282" name="Rectangle 2"/>
          <p:cNvSpPr>
            <a:spLocks noGrp="1" noRot="1" noChangeAspect="1" noChangeArrowheads="1" noTextEdit="1"/>
          </p:cNvSpPr>
          <p:nvPr>
            <p:ph type="sldImg"/>
          </p:nvPr>
        </p:nvSpPr>
        <p:spPr>
          <a:ln/>
        </p:spPr>
      </p:sp>
      <p:sp>
        <p:nvSpPr>
          <p:cNvPr id="1377283"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C66A4851-527A-4BA8-A142-5F09563E56FD}" type="slidenum">
              <a:rPr lang="en-US" sz="1200" smtClean="0"/>
              <a:pPr eaLnBrk="1" hangingPunct="1"/>
              <a:t>6</a:t>
            </a:fld>
            <a:endParaRPr 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7577A-A9E8-4AFC-B6B6-3727ADDD99BE}" type="slidenum">
              <a:rPr lang="en-US"/>
              <a:pPr/>
              <a:t>26</a:t>
            </a:fld>
            <a:endParaRPr lang="en-US"/>
          </a:p>
        </p:txBody>
      </p:sp>
      <p:sp>
        <p:nvSpPr>
          <p:cNvPr id="1381378" name="Rectangle 2"/>
          <p:cNvSpPr>
            <a:spLocks noGrp="1" noRot="1" noChangeAspect="1" noChangeArrowheads="1" noTextEdit="1"/>
          </p:cNvSpPr>
          <p:nvPr>
            <p:ph type="sldImg"/>
          </p:nvPr>
        </p:nvSpPr>
        <p:spPr>
          <a:ln/>
        </p:spPr>
      </p:sp>
      <p:sp>
        <p:nvSpPr>
          <p:cNvPr id="1381379"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A8F5A-5B96-45B6-B0AE-42A0008D8106}" type="slidenum">
              <a:rPr lang="en-US"/>
              <a:pPr/>
              <a:t>27</a:t>
            </a:fld>
            <a:endParaRPr lang="en-US"/>
          </a:p>
        </p:txBody>
      </p:sp>
      <p:sp>
        <p:nvSpPr>
          <p:cNvPr id="1383426" name="Rectangle 2"/>
          <p:cNvSpPr>
            <a:spLocks noGrp="1" noRot="1" noChangeAspect="1" noChangeArrowheads="1" noTextEdit="1"/>
          </p:cNvSpPr>
          <p:nvPr>
            <p:ph type="sldImg"/>
          </p:nvPr>
        </p:nvSpPr>
        <p:spPr>
          <a:ln/>
        </p:spPr>
      </p:sp>
      <p:sp>
        <p:nvSpPr>
          <p:cNvPr id="1383427"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113F2E-EDE0-44B2-994D-CFA655E40BEC}" type="slidenum">
              <a:rPr lang="en-US"/>
              <a:pPr/>
              <a:t>28</a:t>
            </a:fld>
            <a:endParaRPr lang="en-US"/>
          </a:p>
        </p:txBody>
      </p:sp>
      <p:sp>
        <p:nvSpPr>
          <p:cNvPr id="1385474" name="Rectangle 2"/>
          <p:cNvSpPr>
            <a:spLocks noGrp="1" noRot="1" noChangeAspect="1" noChangeArrowheads="1" noTextEdit="1"/>
          </p:cNvSpPr>
          <p:nvPr>
            <p:ph type="sldImg"/>
          </p:nvPr>
        </p:nvSpPr>
        <p:spPr>
          <a:ln/>
        </p:spPr>
      </p:sp>
      <p:sp>
        <p:nvSpPr>
          <p:cNvPr id="1385475"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3D7D0-FE65-4C34-BC08-4C5D0E575006}" type="slidenum">
              <a:rPr lang="en-US"/>
              <a:pPr/>
              <a:t>29</a:t>
            </a:fld>
            <a:endParaRPr lang="en-US"/>
          </a:p>
        </p:txBody>
      </p:sp>
      <p:sp>
        <p:nvSpPr>
          <p:cNvPr id="1387522" name="Rectangle 2"/>
          <p:cNvSpPr>
            <a:spLocks noGrp="1" noRot="1" noChangeAspect="1" noChangeArrowheads="1" noTextEdit="1"/>
          </p:cNvSpPr>
          <p:nvPr>
            <p:ph type="sldImg"/>
          </p:nvPr>
        </p:nvSpPr>
        <p:spPr>
          <a:ln/>
        </p:spPr>
      </p:sp>
      <p:sp>
        <p:nvSpPr>
          <p:cNvPr id="1387523"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123E1C-3699-4222-B80E-DAEA5DBC0658}" type="slidenum">
              <a:rPr lang="en-US"/>
              <a:pPr/>
              <a:t>30</a:t>
            </a:fld>
            <a:endParaRPr lang="en-US"/>
          </a:p>
        </p:txBody>
      </p:sp>
      <p:sp>
        <p:nvSpPr>
          <p:cNvPr id="1389570" name="Rectangle 2"/>
          <p:cNvSpPr>
            <a:spLocks noGrp="1" noRot="1" noChangeAspect="1" noChangeArrowheads="1" noTextEdit="1"/>
          </p:cNvSpPr>
          <p:nvPr>
            <p:ph type="sldImg"/>
          </p:nvPr>
        </p:nvSpPr>
        <p:spPr>
          <a:ln/>
        </p:spPr>
      </p:sp>
      <p:sp>
        <p:nvSpPr>
          <p:cNvPr id="1389571"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85C03-C6B2-47EE-9497-95BDCB26D323}" type="slidenum">
              <a:rPr lang="en-US"/>
              <a:pPr/>
              <a:t>31</a:t>
            </a:fld>
            <a:endParaRPr lang="en-US"/>
          </a:p>
        </p:txBody>
      </p:sp>
      <p:sp>
        <p:nvSpPr>
          <p:cNvPr id="1391618" name="Rectangle 2"/>
          <p:cNvSpPr>
            <a:spLocks noGrp="1" noRot="1" noChangeAspect="1" noChangeArrowheads="1" noTextEdit="1"/>
          </p:cNvSpPr>
          <p:nvPr>
            <p:ph type="sldImg"/>
          </p:nvPr>
        </p:nvSpPr>
        <p:spPr>
          <a:ln/>
        </p:spPr>
      </p:sp>
      <p:sp>
        <p:nvSpPr>
          <p:cNvPr id="1391619"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9B57E-D09D-43B2-8A0E-F7ACDF22418C}" type="slidenum">
              <a:rPr lang="en-US"/>
              <a:pPr/>
              <a:t>33</a:t>
            </a:fld>
            <a:endParaRPr lang="en-US"/>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51095-3470-4D39-A6DC-E81888462B33}" type="slidenum">
              <a:rPr lang="en-US"/>
              <a:pPr/>
              <a:t>34</a:t>
            </a:fld>
            <a:endParaRPr lang="en-US"/>
          </a:p>
        </p:txBody>
      </p:sp>
      <p:sp>
        <p:nvSpPr>
          <p:cNvPr id="1395714" name="Rectangle 2"/>
          <p:cNvSpPr>
            <a:spLocks noGrp="1" noRot="1" noChangeAspect="1" noChangeArrowheads="1" noTextEdit="1"/>
          </p:cNvSpPr>
          <p:nvPr>
            <p:ph type="sldImg"/>
          </p:nvPr>
        </p:nvSpPr>
        <p:spPr>
          <a:ln/>
        </p:spPr>
      </p:sp>
      <p:sp>
        <p:nvSpPr>
          <p:cNvPr id="1395715"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BEFBEF-651A-4027-A3DD-36C39350CD72}" type="slidenum">
              <a:rPr lang="en-US"/>
              <a:pPr/>
              <a:t>35</a:t>
            </a:fld>
            <a:endParaRPr lang="en-US"/>
          </a:p>
        </p:txBody>
      </p:sp>
      <p:sp>
        <p:nvSpPr>
          <p:cNvPr id="1397762" name="Rectangle 2"/>
          <p:cNvSpPr>
            <a:spLocks noGrp="1" noRot="1" noChangeAspect="1" noChangeArrowheads="1" noTextEdit="1"/>
          </p:cNvSpPr>
          <p:nvPr>
            <p:ph type="sldImg"/>
          </p:nvPr>
        </p:nvSpPr>
        <p:spPr>
          <a:ln/>
        </p:spPr>
      </p:sp>
      <p:sp>
        <p:nvSpPr>
          <p:cNvPr id="1397763" name="Rectangle 3"/>
          <p:cNvSpPr>
            <a:spLocks noGrp="1" noChangeArrowheads="1"/>
          </p:cNvSpPr>
          <p:nvPr>
            <p:ph type="body" idx="1"/>
          </p:nvPr>
        </p:nvSpPr>
        <p:spPr/>
        <p:txBody>
          <a:bodyPr/>
          <a:lstStyle/>
          <a:p>
            <a:endParaRPr lang="hu-H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8D8A1-EFE8-4110-9B43-6440993353DB}" type="slidenum">
              <a:rPr lang="en-US"/>
              <a:pPr/>
              <a:t>36</a:t>
            </a:fld>
            <a:endParaRPr lang="en-US"/>
          </a:p>
        </p:txBody>
      </p:sp>
      <p:sp>
        <p:nvSpPr>
          <p:cNvPr id="1399810" name="Rectangle 2"/>
          <p:cNvSpPr>
            <a:spLocks noGrp="1" noRot="1" noChangeAspect="1" noChangeArrowheads="1" noTextEdit="1"/>
          </p:cNvSpPr>
          <p:nvPr>
            <p:ph type="sldImg"/>
          </p:nvPr>
        </p:nvSpPr>
        <p:spPr>
          <a:ln/>
        </p:spPr>
      </p:sp>
      <p:sp>
        <p:nvSpPr>
          <p:cNvPr id="1399811" name="Rectangle 3"/>
          <p:cNvSpPr>
            <a:spLocks noGrp="1" noChangeArrowheads="1"/>
          </p:cNvSpPr>
          <p:nvPr>
            <p:ph type="body" idx="1"/>
          </p:nvPr>
        </p:nvSpPr>
        <p:spPr/>
        <p:txBody>
          <a:bodyPr/>
          <a:lstStyle/>
          <a:p>
            <a:endParaRPr lang="hu-H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4F50151F-42D2-4049-AA27-607C0F6FBD75}" type="slidenum">
              <a:rPr lang="en-US" sz="1200" smtClean="0"/>
              <a:pPr eaLnBrk="1" hangingPunct="1"/>
              <a:t>7</a:t>
            </a:fld>
            <a:endParaRPr 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fld id="{5B6746B8-AC0D-4923-85D9-A398044B21AB}" type="slidenum">
              <a:rPr lang="hu-HU" sz="1200">
                <a:latin typeface="Arial" charset="0"/>
              </a:rPr>
              <a:pPr eaLnBrk="1" hangingPunct="1"/>
              <a:t>51</a:t>
            </a:fld>
            <a:endParaRPr lang="hu-HU" sz="120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fld id="{49FC7C0D-8BB6-4E42-979C-6750E2D479BF}" type="slidenum">
              <a:rPr lang="hu-HU" sz="1200">
                <a:latin typeface="Arial" charset="0"/>
              </a:rPr>
              <a:pPr eaLnBrk="1" hangingPunct="1"/>
              <a:t>52</a:t>
            </a:fld>
            <a:endParaRPr lang="hu-HU" sz="120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fld id="{EB09CA0D-C49D-43CF-8FD8-46D2EB3CAB1C}" type="slidenum">
              <a:rPr lang="hu-HU" sz="1200">
                <a:latin typeface="Arial" charset="0"/>
              </a:rPr>
              <a:pPr eaLnBrk="1" hangingPunct="1"/>
              <a:t>53</a:t>
            </a:fld>
            <a:endParaRPr lang="hu-HU" sz="120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fld id="{13547054-7644-4D1E-BEEB-AF4527F4E7AA}" type="slidenum">
              <a:rPr lang="hu-HU" sz="1200">
                <a:latin typeface="Arial" charset="0"/>
              </a:rPr>
              <a:pPr eaLnBrk="1" hangingPunct="1"/>
              <a:t>54</a:t>
            </a:fld>
            <a:endParaRPr lang="hu-HU" sz="1200">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fld id="{1ACEAB7A-08EA-4CE8-A3E1-1F0D52194014}" type="slidenum">
              <a:rPr lang="hu-HU" sz="1200">
                <a:latin typeface="Arial" charset="0"/>
              </a:rPr>
              <a:pPr eaLnBrk="1" hangingPunct="1"/>
              <a:t>55</a:t>
            </a:fld>
            <a:endParaRPr lang="hu-HU" sz="1200">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fld id="{06896995-B135-4A26-9C33-342D3701BEE5}" type="slidenum">
              <a:rPr lang="hu-HU" sz="1200">
                <a:latin typeface="Arial" charset="0"/>
              </a:rPr>
              <a:pPr eaLnBrk="1" hangingPunct="1"/>
              <a:t>56</a:t>
            </a:fld>
            <a:endParaRPr lang="hu-HU" sz="120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fld id="{24A7282D-3C65-4A47-98CC-C860DB24B76B}" type="slidenum">
              <a:rPr lang="hu-HU" sz="1200">
                <a:latin typeface="Arial" charset="0"/>
              </a:rPr>
              <a:pPr eaLnBrk="1" hangingPunct="1"/>
              <a:t>57</a:t>
            </a:fld>
            <a:endParaRPr lang="hu-HU" sz="1200">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BB73DD7D-1E82-4F71-8B0A-7B1D53D31DEA}" type="slidenum">
              <a:rPr lang="en-US" sz="1200" smtClean="0"/>
              <a:pPr eaLnBrk="1" hangingPunct="1"/>
              <a:t>8</a:t>
            </a:fld>
            <a:endParaRPr 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23479D33-0071-4F88-B3EA-CB342C9FA88E}" type="slidenum">
              <a:rPr lang="en-US" sz="1200" smtClean="0"/>
              <a:pPr eaLnBrk="1" hangingPunct="1"/>
              <a:t>9</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C90DB622-58EA-40FC-9EA7-3918EB9948EB}" type="slidenum">
              <a:rPr lang="en-US" sz="1200" smtClean="0"/>
              <a:pPr eaLnBrk="1" hangingPunct="1"/>
              <a:t>10</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AF94E4D4-7DFD-4B0D-816F-35F545584FAE}" type="slidenum">
              <a:rPr lang="en-US" sz="1200" smtClean="0"/>
              <a:pPr eaLnBrk="1" hangingPunct="1"/>
              <a:t>11</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FF174E37-2FCD-4986-B054-05B9130795B4}" type="slidenum">
              <a:rPr lang="en-US" sz="1200" smtClean="0"/>
              <a:pPr eaLnBrk="1" hangingPunct="1"/>
              <a:t>12</a:t>
            </a:fld>
            <a:endParaRPr 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fld id="{9DCC3E90-FD58-42A7-A1A0-465DCC7E4429}" type="slidenum">
              <a:rPr lang="en-US" sz="1200" smtClean="0"/>
              <a:pPr eaLnBrk="1" hangingPunct="1"/>
              <a:t>13</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685800" y="914400"/>
            <a:ext cx="7772400" cy="1143000"/>
          </a:xfrm>
        </p:spPr>
        <p:txBody>
          <a:bodyPr/>
          <a:lstStyle>
            <a:lvl1pPr algn="ctr">
              <a:defRPr/>
            </a:lvl1pPr>
          </a:lstStyle>
          <a:p>
            <a:pPr lvl="0"/>
            <a:r>
              <a:rPr lang="en-US" noProof="0" smtClean="0"/>
              <a:t>Click to edit Master title style</a:t>
            </a:r>
          </a:p>
        </p:txBody>
      </p:sp>
      <p:sp>
        <p:nvSpPr>
          <p:cNvPr id="65549" name="Rectangle 13"/>
          <p:cNvSpPr>
            <a:spLocks noGrp="1" noChangeArrowheads="1"/>
          </p:cNvSpPr>
          <p:nvPr>
            <p:ph type="subTitle" idx="1"/>
          </p:nvPr>
        </p:nvSpPr>
        <p:spPr>
          <a:xfrm>
            <a:off x="1371600" y="41910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65550" name="Rectangle 14"/>
          <p:cNvSpPr>
            <a:spLocks noGrp="1" noChangeArrowheads="1"/>
          </p:cNvSpPr>
          <p:nvPr>
            <p:ph type="dt" sz="half" idx="2"/>
          </p:nvPr>
        </p:nvSpPr>
        <p:spPr>
          <a:xfrm>
            <a:off x="990600" y="6248400"/>
            <a:ext cx="1905000" cy="457200"/>
          </a:xfrm>
        </p:spPr>
        <p:txBody>
          <a:bodyPr anchor="b"/>
          <a:lstStyle>
            <a:lvl1pPr>
              <a:defRPr>
                <a:solidFill>
                  <a:schemeClr val="bg2"/>
                </a:solidFill>
                <a:latin typeface="Tahoma" pitchFamily="34" charset="0"/>
              </a:defRPr>
            </a:lvl1pPr>
          </a:lstStyle>
          <a:p>
            <a:r>
              <a:rPr lang="en-US" smtClean="0"/>
              <a:t>2012. 06. 07.</a:t>
            </a:r>
            <a:endParaRPr lang="en-US"/>
          </a:p>
        </p:txBody>
      </p:sp>
      <p:sp>
        <p:nvSpPr>
          <p:cNvPr id="65551" name="Rectangle 15"/>
          <p:cNvSpPr>
            <a:spLocks noGrp="1" noChangeArrowheads="1"/>
          </p:cNvSpPr>
          <p:nvPr>
            <p:ph type="ftr" sz="quarter" idx="3"/>
          </p:nvPr>
        </p:nvSpPr>
        <p:spPr>
          <a:xfrm>
            <a:off x="3429000" y="6248400"/>
            <a:ext cx="2895600" cy="457200"/>
          </a:xfrm>
        </p:spPr>
        <p:txBody>
          <a:bodyPr anchor="b"/>
          <a:lstStyle>
            <a:lvl1pPr>
              <a:defRPr>
                <a:solidFill>
                  <a:schemeClr val="bg2"/>
                </a:solidFill>
                <a:latin typeface="Tahoma" pitchFamily="34" charset="0"/>
              </a:defRPr>
            </a:lvl1pPr>
          </a:lstStyle>
          <a:p>
            <a:r>
              <a:rPr lang="en-US" smtClean="0"/>
              <a:t>Solt Illés - Szövegbányászat </a:t>
            </a:r>
            <a:endParaRPr lang="en-US"/>
          </a:p>
        </p:txBody>
      </p:sp>
      <p:sp>
        <p:nvSpPr>
          <p:cNvPr id="65552" name="Rectangle 16"/>
          <p:cNvSpPr>
            <a:spLocks noGrp="1" noChangeArrowheads="1"/>
          </p:cNvSpPr>
          <p:nvPr>
            <p:ph type="sldNum" sz="quarter" idx="4"/>
          </p:nvPr>
        </p:nvSpPr>
        <p:spPr>
          <a:xfrm>
            <a:off x="6858000" y="6248400"/>
            <a:ext cx="1905000" cy="457200"/>
          </a:xfrm>
        </p:spPr>
        <p:txBody>
          <a:bodyPr anchor="b"/>
          <a:lstStyle>
            <a:lvl1pPr>
              <a:defRPr>
                <a:solidFill>
                  <a:schemeClr val="bg2"/>
                </a:solidFill>
                <a:latin typeface="Tahoma" pitchFamily="34" charset="0"/>
              </a:defRPr>
            </a:lvl1pPr>
          </a:lstStyle>
          <a:p>
            <a:fld id="{8FAE3E73-715A-4E9D-9244-D19989DCD72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10"/>
          </p:nvPr>
        </p:nvSpPr>
        <p:spPr/>
        <p:txBody>
          <a:bodyPr/>
          <a:lstStyle>
            <a:lvl1pPr>
              <a:defRPr/>
            </a:lvl1pPr>
          </a:lstStyle>
          <a:p>
            <a:r>
              <a:rPr lang="en-US" smtClean="0"/>
              <a:t>2012. 06. 07.</a:t>
            </a:r>
            <a:endParaRPr lang="en-US"/>
          </a:p>
        </p:txBody>
      </p:sp>
      <p:sp>
        <p:nvSpPr>
          <p:cNvPr id="5" name="Élőláb helye 4"/>
          <p:cNvSpPr>
            <a:spLocks noGrp="1"/>
          </p:cNvSpPr>
          <p:nvPr>
            <p:ph type="ftr" sz="quarter" idx="11"/>
          </p:nvPr>
        </p:nvSpPr>
        <p:spPr/>
        <p:txBody>
          <a:bodyPr/>
          <a:lstStyle>
            <a:lvl1pPr>
              <a:defRPr/>
            </a:lvl1pPr>
          </a:lstStyle>
          <a:p>
            <a:r>
              <a:rPr lang="en-US" smtClean="0"/>
              <a:t>Solt Illés - Szövegbányászat </a:t>
            </a:r>
            <a:endParaRPr lang="en-US"/>
          </a:p>
        </p:txBody>
      </p:sp>
      <p:sp>
        <p:nvSpPr>
          <p:cNvPr id="6" name="Dia számának helye 5"/>
          <p:cNvSpPr>
            <a:spLocks noGrp="1"/>
          </p:cNvSpPr>
          <p:nvPr>
            <p:ph type="sldNum" sz="quarter" idx="12"/>
          </p:nvPr>
        </p:nvSpPr>
        <p:spPr/>
        <p:txBody>
          <a:bodyPr/>
          <a:lstStyle>
            <a:lvl1pPr>
              <a:defRPr/>
            </a:lvl1pPr>
          </a:lstStyle>
          <a:p>
            <a:fld id="{4DB6A8A6-47AB-44CD-BF5D-17E898B731D3}" type="slidenum">
              <a:rPr lang="en-US"/>
              <a:pPr/>
              <a:t>‹#›</a:t>
            </a:fld>
            <a:endParaRPr lang="en-US"/>
          </a:p>
        </p:txBody>
      </p:sp>
    </p:spTree>
    <p:extLst>
      <p:ext uri="{BB962C8B-B14F-4D97-AF65-F5344CB8AC3E}">
        <p14:creationId xmlns:p14="http://schemas.microsoft.com/office/powerpoint/2010/main" val="362895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91300" y="381000"/>
            <a:ext cx="2019300" cy="6248400"/>
          </a:xfrm>
        </p:spPr>
        <p:txBody>
          <a:bodyPr vert="eaVert"/>
          <a:lstStyle/>
          <a:p>
            <a:r>
              <a:rPr lang="hu-HU" smtClean="0"/>
              <a:t>Mintacím szerkesztése</a:t>
            </a:r>
            <a:endParaRPr lang="en-US"/>
          </a:p>
        </p:txBody>
      </p:sp>
      <p:sp>
        <p:nvSpPr>
          <p:cNvPr id="3" name="Függőleges szöveg helye 2"/>
          <p:cNvSpPr>
            <a:spLocks noGrp="1"/>
          </p:cNvSpPr>
          <p:nvPr>
            <p:ph type="body" orient="vert" idx="1"/>
          </p:nvPr>
        </p:nvSpPr>
        <p:spPr>
          <a:xfrm>
            <a:off x="533400" y="381000"/>
            <a:ext cx="5905500" cy="6248400"/>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10"/>
          </p:nvPr>
        </p:nvSpPr>
        <p:spPr/>
        <p:txBody>
          <a:bodyPr/>
          <a:lstStyle>
            <a:lvl1pPr>
              <a:defRPr/>
            </a:lvl1pPr>
          </a:lstStyle>
          <a:p>
            <a:r>
              <a:rPr lang="en-US" smtClean="0"/>
              <a:t>2012. 06. 07.</a:t>
            </a:r>
            <a:endParaRPr lang="en-US"/>
          </a:p>
        </p:txBody>
      </p:sp>
      <p:sp>
        <p:nvSpPr>
          <p:cNvPr id="5" name="Élőláb helye 4"/>
          <p:cNvSpPr>
            <a:spLocks noGrp="1"/>
          </p:cNvSpPr>
          <p:nvPr>
            <p:ph type="ftr" sz="quarter" idx="11"/>
          </p:nvPr>
        </p:nvSpPr>
        <p:spPr/>
        <p:txBody>
          <a:bodyPr/>
          <a:lstStyle>
            <a:lvl1pPr>
              <a:defRPr/>
            </a:lvl1pPr>
          </a:lstStyle>
          <a:p>
            <a:r>
              <a:rPr lang="en-US" smtClean="0"/>
              <a:t>Solt Illés - Szövegbányászat </a:t>
            </a:r>
            <a:endParaRPr lang="en-US"/>
          </a:p>
        </p:txBody>
      </p:sp>
      <p:sp>
        <p:nvSpPr>
          <p:cNvPr id="6" name="Dia számának helye 5"/>
          <p:cNvSpPr>
            <a:spLocks noGrp="1"/>
          </p:cNvSpPr>
          <p:nvPr>
            <p:ph type="sldNum" sz="quarter" idx="12"/>
          </p:nvPr>
        </p:nvSpPr>
        <p:spPr/>
        <p:txBody>
          <a:bodyPr/>
          <a:lstStyle>
            <a:lvl1pPr>
              <a:defRPr/>
            </a:lvl1pPr>
          </a:lstStyle>
          <a:p>
            <a:fld id="{269F7C04-622B-4B6A-A94E-A74BEA642AD3}" type="slidenum">
              <a:rPr lang="en-US"/>
              <a:pPr/>
              <a:t>‹#›</a:t>
            </a:fld>
            <a:endParaRPr lang="en-US"/>
          </a:p>
        </p:txBody>
      </p:sp>
    </p:spTree>
    <p:extLst>
      <p:ext uri="{BB962C8B-B14F-4D97-AF65-F5344CB8AC3E}">
        <p14:creationId xmlns:p14="http://schemas.microsoft.com/office/powerpoint/2010/main" val="1417200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Cím és tartalom a szöveg felett">
    <p:spTree>
      <p:nvGrpSpPr>
        <p:cNvPr id="1" name=""/>
        <p:cNvGrpSpPr/>
        <p:nvPr/>
      </p:nvGrpSpPr>
      <p:grpSpPr>
        <a:xfrm>
          <a:off x="0" y="0"/>
          <a:ext cx="0" cy="0"/>
          <a:chOff x="0" y="0"/>
          <a:chExt cx="0" cy="0"/>
        </a:xfrm>
      </p:grpSpPr>
      <p:sp>
        <p:nvSpPr>
          <p:cNvPr id="2" name="Cím 1"/>
          <p:cNvSpPr>
            <a:spLocks noGrp="1"/>
          </p:cNvSpPr>
          <p:nvPr>
            <p:ph type="title"/>
          </p:nvPr>
        </p:nvSpPr>
        <p:spPr>
          <a:xfrm>
            <a:off x="533400" y="381000"/>
            <a:ext cx="8077200" cy="990600"/>
          </a:xfrm>
        </p:spPr>
        <p:txBody>
          <a:bodyPr/>
          <a:lstStyle/>
          <a:p>
            <a:r>
              <a:rPr lang="hu-HU" smtClean="0"/>
              <a:t>Mintacím szerkesztése</a:t>
            </a:r>
            <a:endParaRPr lang="en-US"/>
          </a:p>
        </p:txBody>
      </p:sp>
      <p:sp>
        <p:nvSpPr>
          <p:cNvPr id="3" name="Tartalom helye 2"/>
          <p:cNvSpPr>
            <a:spLocks noGrp="1"/>
          </p:cNvSpPr>
          <p:nvPr>
            <p:ph sz="half" idx="1"/>
          </p:nvPr>
        </p:nvSpPr>
        <p:spPr>
          <a:xfrm>
            <a:off x="685800" y="1752600"/>
            <a:ext cx="7772400" cy="2362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Szöveg helye 3"/>
          <p:cNvSpPr>
            <a:spLocks noGrp="1"/>
          </p:cNvSpPr>
          <p:nvPr>
            <p:ph type="body" sz="half" idx="2"/>
          </p:nvPr>
        </p:nvSpPr>
        <p:spPr>
          <a:xfrm>
            <a:off x="685800" y="4267200"/>
            <a:ext cx="7772400" cy="2362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5" name="Dátum helye 4"/>
          <p:cNvSpPr>
            <a:spLocks noGrp="1"/>
          </p:cNvSpPr>
          <p:nvPr>
            <p:ph type="dt" sz="half" idx="10"/>
          </p:nvPr>
        </p:nvSpPr>
        <p:spPr>
          <a:xfrm>
            <a:off x="685800" y="6248400"/>
            <a:ext cx="1905000" cy="457200"/>
          </a:xfrm>
        </p:spPr>
        <p:txBody>
          <a:bodyPr/>
          <a:lstStyle>
            <a:lvl1pPr>
              <a:defRPr/>
            </a:lvl1pPr>
          </a:lstStyle>
          <a:p>
            <a:r>
              <a:rPr lang="en-US" smtClean="0"/>
              <a:t>2012. 06. 07.</a:t>
            </a:r>
            <a:endParaRPr lang="en-US"/>
          </a:p>
        </p:txBody>
      </p:sp>
      <p:sp>
        <p:nvSpPr>
          <p:cNvPr id="6" name="Élőláb helye 5"/>
          <p:cNvSpPr>
            <a:spLocks noGrp="1"/>
          </p:cNvSpPr>
          <p:nvPr>
            <p:ph type="ftr" sz="quarter" idx="11"/>
          </p:nvPr>
        </p:nvSpPr>
        <p:spPr>
          <a:xfrm>
            <a:off x="3124200" y="6248400"/>
            <a:ext cx="2895600" cy="457200"/>
          </a:xfrm>
        </p:spPr>
        <p:txBody>
          <a:bodyPr/>
          <a:lstStyle>
            <a:lvl1pPr>
              <a:defRPr/>
            </a:lvl1pPr>
          </a:lstStyle>
          <a:p>
            <a:r>
              <a:rPr lang="en-US" smtClean="0"/>
              <a:t>Solt Illés - Szövegbányászat </a:t>
            </a:r>
            <a:endParaRPr lang="en-US"/>
          </a:p>
        </p:txBody>
      </p:sp>
      <p:sp>
        <p:nvSpPr>
          <p:cNvPr id="7" name="Dia számának helye 6"/>
          <p:cNvSpPr>
            <a:spLocks noGrp="1"/>
          </p:cNvSpPr>
          <p:nvPr>
            <p:ph type="sldNum" sz="quarter" idx="12"/>
          </p:nvPr>
        </p:nvSpPr>
        <p:spPr>
          <a:xfrm>
            <a:off x="6553200" y="6248400"/>
            <a:ext cx="1905000" cy="457200"/>
          </a:xfrm>
        </p:spPr>
        <p:txBody>
          <a:bodyPr/>
          <a:lstStyle>
            <a:lvl1pPr>
              <a:defRPr/>
            </a:lvl1pPr>
          </a:lstStyle>
          <a:p>
            <a:fld id="{D367751B-010F-490F-9AE2-FA44B131341E}" type="slidenum">
              <a:rPr lang="en-US"/>
              <a:pPr/>
              <a:t>‹#›</a:t>
            </a:fld>
            <a:endParaRPr lang="en-US"/>
          </a:p>
        </p:txBody>
      </p:sp>
    </p:spTree>
    <p:extLst>
      <p:ext uri="{BB962C8B-B14F-4D97-AF65-F5344CB8AC3E}">
        <p14:creationId xmlns:p14="http://schemas.microsoft.com/office/powerpoint/2010/main" val="78810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Cím és táblázat">
    <p:spTree>
      <p:nvGrpSpPr>
        <p:cNvPr id="1" name=""/>
        <p:cNvGrpSpPr/>
        <p:nvPr/>
      </p:nvGrpSpPr>
      <p:grpSpPr>
        <a:xfrm>
          <a:off x="0" y="0"/>
          <a:ext cx="0" cy="0"/>
          <a:chOff x="0" y="0"/>
          <a:chExt cx="0" cy="0"/>
        </a:xfrm>
      </p:grpSpPr>
      <p:sp>
        <p:nvSpPr>
          <p:cNvPr id="2" name="Cím 1"/>
          <p:cNvSpPr>
            <a:spLocks noGrp="1"/>
          </p:cNvSpPr>
          <p:nvPr>
            <p:ph type="title"/>
          </p:nvPr>
        </p:nvSpPr>
        <p:spPr>
          <a:xfrm>
            <a:off x="533400" y="381000"/>
            <a:ext cx="8077200" cy="990600"/>
          </a:xfrm>
        </p:spPr>
        <p:txBody>
          <a:bodyPr/>
          <a:lstStyle/>
          <a:p>
            <a:r>
              <a:rPr lang="hu-HU" smtClean="0"/>
              <a:t>Mintacím szerkesztése</a:t>
            </a:r>
            <a:endParaRPr lang="en-US"/>
          </a:p>
        </p:txBody>
      </p:sp>
      <p:sp>
        <p:nvSpPr>
          <p:cNvPr id="3" name="Táblázat helye 2"/>
          <p:cNvSpPr>
            <a:spLocks noGrp="1"/>
          </p:cNvSpPr>
          <p:nvPr>
            <p:ph type="tbl" idx="1"/>
          </p:nvPr>
        </p:nvSpPr>
        <p:spPr>
          <a:xfrm>
            <a:off x="685800" y="1752600"/>
            <a:ext cx="7772400" cy="4876800"/>
          </a:xfrm>
        </p:spPr>
        <p:txBody>
          <a:bodyPr/>
          <a:lstStyle/>
          <a:p>
            <a:endParaRPr lang="en-US"/>
          </a:p>
        </p:txBody>
      </p:sp>
      <p:sp>
        <p:nvSpPr>
          <p:cNvPr id="4" name="Dátum helye 3"/>
          <p:cNvSpPr>
            <a:spLocks noGrp="1"/>
          </p:cNvSpPr>
          <p:nvPr>
            <p:ph type="dt" sz="half" idx="10"/>
          </p:nvPr>
        </p:nvSpPr>
        <p:spPr>
          <a:xfrm>
            <a:off x="685800" y="6248400"/>
            <a:ext cx="1905000" cy="457200"/>
          </a:xfrm>
        </p:spPr>
        <p:txBody>
          <a:bodyPr/>
          <a:lstStyle>
            <a:lvl1pPr>
              <a:defRPr/>
            </a:lvl1pPr>
          </a:lstStyle>
          <a:p>
            <a:r>
              <a:rPr lang="en-US" smtClean="0"/>
              <a:t>2012. 06. 07.</a:t>
            </a:r>
            <a:endParaRPr lang="en-US"/>
          </a:p>
        </p:txBody>
      </p:sp>
      <p:sp>
        <p:nvSpPr>
          <p:cNvPr id="5" name="Élőláb helye 4"/>
          <p:cNvSpPr>
            <a:spLocks noGrp="1"/>
          </p:cNvSpPr>
          <p:nvPr>
            <p:ph type="ftr" sz="quarter" idx="11"/>
          </p:nvPr>
        </p:nvSpPr>
        <p:spPr>
          <a:xfrm>
            <a:off x="3124200" y="6248400"/>
            <a:ext cx="2895600" cy="457200"/>
          </a:xfrm>
        </p:spPr>
        <p:txBody>
          <a:bodyPr/>
          <a:lstStyle>
            <a:lvl1pPr>
              <a:defRPr/>
            </a:lvl1pPr>
          </a:lstStyle>
          <a:p>
            <a:r>
              <a:rPr lang="en-US" smtClean="0"/>
              <a:t>Solt Illés - Szövegbányászat </a:t>
            </a:r>
            <a:endParaRPr lang="en-US"/>
          </a:p>
        </p:txBody>
      </p:sp>
      <p:sp>
        <p:nvSpPr>
          <p:cNvPr id="6" name="Dia számának helye 5"/>
          <p:cNvSpPr>
            <a:spLocks noGrp="1"/>
          </p:cNvSpPr>
          <p:nvPr>
            <p:ph type="sldNum" sz="quarter" idx="12"/>
          </p:nvPr>
        </p:nvSpPr>
        <p:spPr>
          <a:xfrm>
            <a:off x="6553200" y="6248400"/>
            <a:ext cx="1905000" cy="457200"/>
          </a:xfrm>
        </p:spPr>
        <p:txBody>
          <a:bodyPr/>
          <a:lstStyle>
            <a:lvl1pPr>
              <a:defRPr/>
            </a:lvl1pPr>
          </a:lstStyle>
          <a:p>
            <a:fld id="{EC28B837-D217-4B65-AB5F-1502D8E7E1DF}" type="slidenum">
              <a:rPr lang="en-US"/>
              <a:pPr/>
              <a:t>‹#›</a:t>
            </a:fld>
            <a:endParaRPr lang="en-US"/>
          </a:p>
        </p:txBody>
      </p:sp>
    </p:spTree>
    <p:extLst>
      <p:ext uri="{BB962C8B-B14F-4D97-AF65-F5344CB8AC3E}">
        <p14:creationId xmlns:p14="http://schemas.microsoft.com/office/powerpoint/2010/main" val="101813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10"/>
          </p:nvPr>
        </p:nvSpPr>
        <p:spPr/>
        <p:txBody>
          <a:bodyPr/>
          <a:lstStyle>
            <a:lvl1pPr>
              <a:defRPr/>
            </a:lvl1pPr>
          </a:lstStyle>
          <a:p>
            <a:r>
              <a:rPr lang="en-US" smtClean="0"/>
              <a:t>2012. 06. 07.</a:t>
            </a:r>
            <a:endParaRPr lang="en-US"/>
          </a:p>
        </p:txBody>
      </p:sp>
      <p:sp>
        <p:nvSpPr>
          <p:cNvPr id="5" name="Élőláb helye 4"/>
          <p:cNvSpPr>
            <a:spLocks noGrp="1"/>
          </p:cNvSpPr>
          <p:nvPr>
            <p:ph type="ftr" sz="quarter" idx="11"/>
          </p:nvPr>
        </p:nvSpPr>
        <p:spPr/>
        <p:txBody>
          <a:bodyPr/>
          <a:lstStyle>
            <a:lvl1pPr>
              <a:defRPr/>
            </a:lvl1pPr>
          </a:lstStyle>
          <a:p>
            <a:r>
              <a:rPr lang="en-US" smtClean="0"/>
              <a:t>Solt Illés - Szövegbányászat </a:t>
            </a:r>
            <a:endParaRPr lang="en-US"/>
          </a:p>
        </p:txBody>
      </p:sp>
      <p:sp>
        <p:nvSpPr>
          <p:cNvPr id="6" name="Dia számának helye 5"/>
          <p:cNvSpPr>
            <a:spLocks noGrp="1"/>
          </p:cNvSpPr>
          <p:nvPr>
            <p:ph type="sldNum" sz="quarter" idx="12"/>
          </p:nvPr>
        </p:nvSpPr>
        <p:spPr/>
        <p:txBody>
          <a:bodyPr/>
          <a:lstStyle>
            <a:lvl1pPr>
              <a:defRPr/>
            </a:lvl1pPr>
          </a:lstStyle>
          <a:p>
            <a:fld id="{7A2A935E-66AE-433C-8C7A-FB9FBB861156}" type="slidenum">
              <a:rPr lang="en-US"/>
              <a:pPr/>
              <a:t>‹#›</a:t>
            </a:fld>
            <a:endParaRPr lang="en-US"/>
          </a:p>
        </p:txBody>
      </p:sp>
    </p:spTree>
    <p:extLst>
      <p:ext uri="{BB962C8B-B14F-4D97-AF65-F5344CB8AC3E}">
        <p14:creationId xmlns:p14="http://schemas.microsoft.com/office/powerpoint/2010/main" val="150867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US"/>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Dátum helye 3"/>
          <p:cNvSpPr>
            <a:spLocks noGrp="1"/>
          </p:cNvSpPr>
          <p:nvPr>
            <p:ph type="dt" sz="half" idx="10"/>
          </p:nvPr>
        </p:nvSpPr>
        <p:spPr/>
        <p:txBody>
          <a:bodyPr/>
          <a:lstStyle>
            <a:lvl1pPr>
              <a:defRPr/>
            </a:lvl1pPr>
          </a:lstStyle>
          <a:p>
            <a:r>
              <a:rPr lang="en-US" smtClean="0"/>
              <a:t>2012. 06. 07.</a:t>
            </a:r>
            <a:endParaRPr lang="en-US"/>
          </a:p>
        </p:txBody>
      </p:sp>
      <p:sp>
        <p:nvSpPr>
          <p:cNvPr id="5" name="Élőláb helye 4"/>
          <p:cNvSpPr>
            <a:spLocks noGrp="1"/>
          </p:cNvSpPr>
          <p:nvPr>
            <p:ph type="ftr" sz="quarter" idx="11"/>
          </p:nvPr>
        </p:nvSpPr>
        <p:spPr/>
        <p:txBody>
          <a:bodyPr/>
          <a:lstStyle>
            <a:lvl1pPr>
              <a:defRPr/>
            </a:lvl1pPr>
          </a:lstStyle>
          <a:p>
            <a:r>
              <a:rPr lang="en-US" smtClean="0"/>
              <a:t>Solt Illés - Szövegbányászat </a:t>
            </a:r>
            <a:endParaRPr lang="en-US"/>
          </a:p>
        </p:txBody>
      </p:sp>
      <p:sp>
        <p:nvSpPr>
          <p:cNvPr id="6" name="Dia számának helye 5"/>
          <p:cNvSpPr>
            <a:spLocks noGrp="1"/>
          </p:cNvSpPr>
          <p:nvPr>
            <p:ph type="sldNum" sz="quarter" idx="12"/>
          </p:nvPr>
        </p:nvSpPr>
        <p:spPr/>
        <p:txBody>
          <a:bodyPr/>
          <a:lstStyle>
            <a:lvl1pPr>
              <a:defRPr/>
            </a:lvl1pPr>
          </a:lstStyle>
          <a:p>
            <a:fld id="{662A37C7-0BDC-4385-97A7-0A9DE4EEC7C4}" type="slidenum">
              <a:rPr lang="en-US"/>
              <a:pPr/>
              <a:t>‹#›</a:t>
            </a:fld>
            <a:endParaRPr lang="en-US"/>
          </a:p>
        </p:txBody>
      </p:sp>
    </p:spTree>
    <p:extLst>
      <p:ext uri="{BB962C8B-B14F-4D97-AF65-F5344CB8AC3E}">
        <p14:creationId xmlns:p14="http://schemas.microsoft.com/office/powerpoint/2010/main" val="3614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Tartalom helye 2"/>
          <p:cNvSpPr>
            <a:spLocks noGrp="1"/>
          </p:cNvSpPr>
          <p:nvPr>
            <p:ph sz="half" idx="1"/>
          </p:nvPr>
        </p:nvSpPr>
        <p:spPr>
          <a:xfrm>
            <a:off x="685800" y="1752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Tartalom helye 3"/>
          <p:cNvSpPr>
            <a:spLocks noGrp="1"/>
          </p:cNvSpPr>
          <p:nvPr>
            <p:ph sz="half" idx="2"/>
          </p:nvPr>
        </p:nvSpPr>
        <p:spPr>
          <a:xfrm>
            <a:off x="4648200" y="1752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5" name="Dátum helye 4"/>
          <p:cNvSpPr>
            <a:spLocks noGrp="1"/>
          </p:cNvSpPr>
          <p:nvPr>
            <p:ph type="dt" sz="half" idx="10"/>
          </p:nvPr>
        </p:nvSpPr>
        <p:spPr/>
        <p:txBody>
          <a:bodyPr/>
          <a:lstStyle>
            <a:lvl1pPr>
              <a:defRPr/>
            </a:lvl1pPr>
          </a:lstStyle>
          <a:p>
            <a:r>
              <a:rPr lang="en-US" smtClean="0"/>
              <a:t>2012. 06. 07.</a:t>
            </a:r>
            <a:endParaRPr lang="en-US"/>
          </a:p>
        </p:txBody>
      </p:sp>
      <p:sp>
        <p:nvSpPr>
          <p:cNvPr id="6" name="Élőláb helye 5"/>
          <p:cNvSpPr>
            <a:spLocks noGrp="1"/>
          </p:cNvSpPr>
          <p:nvPr>
            <p:ph type="ftr" sz="quarter" idx="11"/>
          </p:nvPr>
        </p:nvSpPr>
        <p:spPr/>
        <p:txBody>
          <a:bodyPr/>
          <a:lstStyle>
            <a:lvl1pPr>
              <a:defRPr/>
            </a:lvl1pPr>
          </a:lstStyle>
          <a:p>
            <a:r>
              <a:rPr lang="en-US" smtClean="0"/>
              <a:t>Solt Illés - Szövegbányászat </a:t>
            </a:r>
            <a:endParaRPr lang="en-US"/>
          </a:p>
        </p:txBody>
      </p:sp>
      <p:sp>
        <p:nvSpPr>
          <p:cNvPr id="7" name="Dia számának helye 6"/>
          <p:cNvSpPr>
            <a:spLocks noGrp="1"/>
          </p:cNvSpPr>
          <p:nvPr>
            <p:ph type="sldNum" sz="quarter" idx="12"/>
          </p:nvPr>
        </p:nvSpPr>
        <p:spPr/>
        <p:txBody>
          <a:bodyPr/>
          <a:lstStyle>
            <a:lvl1pPr>
              <a:defRPr/>
            </a:lvl1pPr>
          </a:lstStyle>
          <a:p>
            <a:fld id="{EDF9690A-4E6C-41EE-AC73-E3F12498EC10}" type="slidenum">
              <a:rPr lang="en-US"/>
              <a:pPr/>
              <a:t>‹#›</a:t>
            </a:fld>
            <a:endParaRPr lang="en-US"/>
          </a:p>
        </p:txBody>
      </p:sp>
    </p:spTree>
    <p:extLst>
      <p:ext uri="{BB962C8B-B14F-4D97-AF65-F5344CB8AC3E}">
        <p14:creationId xmlns:p14="http://schemas.microsoft.com/office/powerpoint/2010/main" val="1563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lvl1pPr>
              <a:defRPr/>
            </a:lvl1pPr>
          </a:lstStyle>
          <a:p>
            <a:r>
              <a:rPr lang="hu-HU" smtClean="0"/>
              <a:t>Mintacím szerkesztése</a:t>
            </a:r>
            <a:endParaRPr lang="en-US"/>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7" name="Dátum helye 6"/>
          <p:cNvSpPr>
            <a:spLocks noGrp="1"/>
          </p:cNvSpPr>
          <p:nvPr>
            <p:ph type="dt" sz="half" idx="10"/>
          </p:nvPr>
        </p:nvSpPr>
        <p:spPr/>
        <p:txBody>
          <a:bodyPr/>
          <a:lstStyle>
            <a:lvl1pPr>
              <a:defRPr/>
            </a:lvl1pPr>
          </a:lstStyle>
          <a:p>
            <a:r>
              <a:rPr lang="en-US" smtClean="0"/>
              <a:t>2012. 06. 07.</a:t>
            </a:r>
            <a:endParaRPr lang="en-US"/>
          </a:p>
        </p:txBody>
      </p:sp>
      <p:sp>
        <p:nvSpPr>
          <p:cNvPr id="8" name="Élőláb helye 7"/>
          <p:cNvSpPr>
            <a:spLocks noGrp="1"/>
          </p:cNvSpPr>
          <p:nvPr>
            <p:ph type="ftr" sz="quarter" idx="11"/>
          </p:nvPr>
        </p:nvSpPr>
        <p:spPr/>
        <p:txBody>
          <a:bodyPr/>
          <a:lstStyle>
            <a:lvl1pPr>
              <a:defRPr/>
            </a:lvl1pPr>
          </a:lstStyle>
          <a:p>
            <a:r>
              <a:rPr lang="en-US" smtClean="0"/>
              <a:t>Solt Illés - Szövegbányászat </a:t>
            </a:r>
            <a:endParaRPr lang="en-US"/>
          </a:p>
        </p:txBody>
      </p:sp>
      <p:sp>
        <p:nvSpPr>
          <p:cNvPr id="9" name="Dia számának helye 8"/>
          <p:cNvSpPr>
            <a:spLocks noGrp="1"/>
          </p:cNvSpPr>
          <p:nvPr>
            <p:ph type="sldNum" sz="quarter" idx="12"/>
          </p:nvPr>
        </p:nvSpPr>
        <p:spPr/>
        <p:txBody>
          <a:bodyPr/>
          <a:lstStyle>
            <a:lvl1pPr>
              <a:defRPr/>
            </a:lvl1pPr>
          </a:lstStyle>
          <a:p>
            <a:fld id="{B08FBDEC-0236-4EFC-A36F-FABCD870F435}" type="slidenum">
              <a:rPr lang="en-US"/>
              <a:pPr/>
              <a:t>‹#›</a:t>
            </a:fld>
            <a:endParaRPr lang="en-US"/>
          </a:p>
        </p:txBody>
      </p:sp>
    </p:spTree>
    <p:extLst>
      <p:ext uri="{BB962C8B-B14F-4D97-AF65-F5344CB8AC3E}">
        <p14:creationId xmlns:p14="http://schemas.microsoft.com/office/powerpoint/2010/main" val="239806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Dátum helye 2"/>
          <p:cNvSpPr>
            <a:spLocks noGrp="1"/>
          </p:cNvSpPr>
          <p:nvPr>
            <p:ph type="dt" sz="half" idx="10"/>
          </p:nvPr>
        </p:nvSpPr>
        <p:spPr/>
        <p:txBody>
          <a:bodyPr/>
          <a:lstStyle>
            <a:lvl1pPr>
              <a:defRPr/>
            </a:lvl1pPr>
          </a:lstStyle>
          <a:p>
            <a:r>
              <a:rPr lang="en-US" smtClean="0"/>
              <a:t>2012. 06. 07.</a:t>
            </a:r>
            <a:endParaRPr lang="en-US"/>
          </a:p>
        </p:txBody>
      </p:sp>
      <p:sp>
        <p:nvSpPr>
          <p:cNvPr id="4" name="Élőláb helye 3"/>
          <p:cNvSpPr>
            <a:spLocks noGrp="1"/>
          </p:cNvSpPr>
          <p:nvPr>
            <p:ph type="ftr" sz="quarter" idx="11"/>
          </p:nvPr>
        </p:nvSpPr>
        <p:spPr/>
        <p:txBody>
          <a:bodyPr/>
          <a:lstStyle>
            <a:lvl1pPr>
              <a:defRPr/>
            </a:lvl1pPr>
          </a:lstStyle>
          <a:p>
            <a:r>
              <a:rPr lang="en-US" smtClean="0"/>
              <a:t>Solt Illés - Szövegbányászat </a:t>
            </a:r>
            <a:endParaRPr lang="en-US"/>
          </a:p>
        </p:txBody>
      </p:sp>
      <p:sp>
        <p:nvSpPr>
          <p:cNvPr id="5" name="Dia számának helye 4"/>
          <p:cNvSpPr>
            <a:spLocks noGrp="1"/>
          </p:cNvSpPr>
          <p:nvPr>
            <p:ph type="sldNum" sz="quarter" idx="12"/>
          </p:nvPr>
        </p:nvSpPr>
        <p:spPr/>
        <p:txBody>
          <a:bodyPr/>
          <a:lstStyle>
            <a:lvl1pPr>
              <a:defRPr/>
            </a:lvl1pPr>
          </a:lstStyle>
          <a:p>
            <a:fld id="{9CFF121C-C379-4D24-A789-4AA6B23BE161}" type="slidenum">
              <a:rPr lang="en-US"/>
              <a:pPr/>
              <a:t>‹#›</a:t>
            </a:fld>
            <a:endParaRPr lang="en-US"/>
          </a:p>
        </p:txBody>
      </p:sp>
    </p:spTree>
    <p:extLst>
      <p:ext uri="{BB962C8B-B14F-4D97-AF65-F5344CB8AC3E}">
        <p14:creationId xmlns:p14="http://schemas.microsoft.com/office/powerpoint/2010/main" val="191700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lvl1pPr>
              <a:defRPr/>
            </a:lvl1pPr>
          </a:lstStyle>
          <a:p>
            <a:r>
              <a:rPr lang="en-US" smtClean="0"/>
              <a:t>2012. 06. 07.</a:t>
            </a:r>
            <a:endParaRPr lang="en-US"/>
          </a:p>
        </p:txBody>
      </p:sp>
      <p:sp>
        <p:nvSpPr>
          <p:cNvPr id="3" name="Élőláb helye 2"/>
          <p:cNvSpPr>
            <a:spLocks noGrp="1"/>
          </p:cNvSpPr>
          <p:nvPr>
            <p:ph type="ftr" sz="quarter" idx="11"/>
          </p:nvPr>
        </p:nvSpPr>
        <p:spPr/>
        <p:txBody>
          <a:bodyPr/>
          <a:lstStyle>
            <a:lvl1pPr>
              <a:defRPr/>
            </a:lvl1pPr>
          </a:lstStyle>
          <a:p>
            <a:r>
              <a:rPr lang="en-US" smtClean="0"/>
              <a:t>Solt Illés - Szövegbányászat </a:t>
            </a:r>
            <a:endParaRPr lang="en-US"/>
          </a:p>
        </p:txBody>
      </p:sp>
      <p:sp>
        <p:nvSpPr>
          <p:cNvPr id="4" name="Dia számának helye 3"/>
          <p:cNvSpPr>
            <a:spLocks noGrp="1"/>
          </p:cNvSpPr>
          <p:nvPr>
            <p:ph type="sldNum" sz="quarter" idx="12"/>
          </p:nvPr>
        </p:nvSpPr>
        <p:spPr/>
        <p:txBody>
          <a:bodyPr/>
          <a:lstStyle>
            <a:lvl1pPr>
              <a:defRPr/>
            </a:lvl1pPr>
          </a:lstStyle>
          <a:p>
            <a:fld id="{304C5BE0-7026-48E0-9FAD-E452CF7F2A15}" type="slidenum">
              <a:rPr lang="en-US"/>
              <a:pPr/>
              <a:t>‹#›</a:t>
            </a:fld>
            <a:endParaRPr lang="en-US"/>
          </a:p>
        </p:txBody>
      </p:sp>
    </p:spTree>
    <p:extLst>
      <p:ext uri="{BB962C8B-B14F-4D97-AF65-F5344CB8AC3E}">
        <p14:creationId xmlns:p14="http://schemas.microsoft.com/office/powerpoint/2010/main" val="245052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lstStyle>
            <a:lvl1pPr algn="l">
              <a:defRPr sz="2000" b="1"/>
            </a:lvl1pPr>
          </a:lstStyle>
          <a:p>
            <a:r>
              <a:rPr lang="hu-HU" smtClean="0"/>
              <a:t>Mintacím szerkesztése</a:t>
            </a:r>
            <a:endParaRPr lang="en-US"/>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lvl1pPr>
              <a:defRPr/>
            </a:lvl1pPr>
          </a:lstStyle>
          <a:p>
            <a:r>
              <a:rPr lang="en-US" smtClean="0"/>
              <a:t>2012. 06. 07.</a:t>
            </a:r>
            <a:endParaRPr lang="en-US"/>
          </a:p>
        </p:txBody>
      </p:sp>
      <p:sp>
        <p:nvSpPr>
          <p:cNvPr id="6" name="Élőláb helye 5"/>
          <p:cNvSpPr>
            <a:spLocks noGrp="1"/>
          </p:cNvSpPr>
          <p:nvPr>
            <p:ph type="ftr" sz="quarter" idx="11"/>
          </p:nvPr>
        </p:nvSpPr>
        <p:spPr/>
        <p:txBody>
          <a:bodyPr/>
          <a:lstStyle>
            <a:lvl1pPr>
              <a:defRPr/>
            </a:lvl1pPr>
          </a:lstStyle>
          <a:p>
            <a:r>
              <a:rPr lang="en-US" smtClean="0"/>
              <a:t>Solt Illés - Szövegbányászat </a:t>
            </a:r>
            <a:endParaRPr lang="en-US"/>
          </a:p>
        </p:txBody>
      </p:sp>
      <p:sp>
        <p:nvSpPr>
          <p:cNvPr id="7" name="Dia számának helye 6"/>
          <p:cNvSpPr>
            <a:spLocks noGrp="1"/>
          </p:cNvSpPr>
          <p:nvPr>
            <p:ph type="sldNum" sz="quarter" idx="12"/>
          </p:nvPr>
        </p:nvSpPr>
        <p:spPr/>
        <p:txBody>
          <a:bodyPr/>
          <a:lstStyle>
            <a:lvl1pPr>
              <a:defRPr/>
            </a:lvl1pPr>
          </a:lstStyle>
          <a:p>
            <a:fld id="{4B27FF89-3500-49EB-A790-97B733A3B5E6}" type="slidenum">
              <a:rPr lang="en-US"/>
              <a:pPr/>
              <a:t>‹#›</a:t>
            </a:fld>
            <a:endParaRPr lang="en-US"/>
          </a:p>
        </p:txBody>
      </p:sp>
    </p:spTree>
    <p:extLst>
      <p:ext uri="{BB962C8B-B14F-4D97-AF65-F5344CB8AC3E}">
        <p14:creationId xmlns:p14="http://schemas.microsoft.com/office/powerpoint/2010/main" val="116368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lstStyle>
            <a:lvl1pPr algn="l">
              <a:defRPr sz="2000" b="1"/>
            </a:lvl1pPr>
          </a:lstStyle>
          <a:p>
            <a:r>
              <a:rPr lang="hu-HU" smtClean="0"/>
              <a:t>Mintacím szerkesztése</a:t>
            </a:r>
            <a:endParaRPr lang="en-US"/>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lvl1pPr>
              <a:defRPr/>
            </a:lvl1pPr>
          </a:lstStyle>
          <a:p>
            <a:r>
              <a:rPr lang="en-US" smtClean="0"/>
              <a:t>2012. 06. 07.</a:t>
            </a:r>
            <a:endParaRPr lang="en-US"/>
          </a:p>
        </p:txBody>
      </p:sp>
      <p:sp>
        <p:nvSpPr>
          <p:cNvPr id="6" name="Élőláb helye 5"/>
          <p:cNvSpPr>
            <a:spLocks noGrp="1"/>
          </p:cNvSpPr>
          <p:nvPr>
            <p:ph type="ftr" sz="quarter" idx="11"/>
          </p:nvPr>
        </p:nvSpPr>
        <p:spPr/>
        <p:txBody>
          <a:bodyPr/>
          <a:lstStyle>
            <a:lvl1pPr>
              <a:defRPr/>
            </a:lvl1pPr>
          </a:lstStyle>
          <a:p>
            <a:r>
              <a:rPr lang="en-US" smtClean="0"/>
              <a:t>Solt Illés - Szövegbányászat </a:t>
            </a:r>
            <a:endParaRPr lang="en-US"/>
          </a:p>
        </p:txBody>
      </p:sp>
      <p:sp>
        <p:nvSpPr>
          <p:cNvPr id="7" name="Dia számának helye 6"/>
          <p:cNvSpPr>
            <a:spLocks noGrp="1"/>
          </p:cNvSpPr>
          <p:nvPr>
            <p:ph type="sldNum" sz="quarter" idx="12"/>
          </p:nvPr>
        </p:nvSpPr>
        <p:spPr/>
        <p:txBody>
          <a:bodyPr/>
          <a:lstStyle>
            <a:lvl1pPr>
              <a:defRPr/>
            </a:lvl1pPr>
          </a:lstStyle>
          <a:p>
            <a:fld id="{1B61D6F6-7347-4550-AD82-2810F5006FC5}" type="slidenum">
              <a:rPr lang="en-US"/>
              <a:pPr/>
              <a:t>‹#›</a:t>
            </a:fld>
            <a:endParaRPr lang="en-US"/>
          </a:p>
        </p:txBody>
      </p:sp>
    </p:spTree>
    <p:extLst>
      <p:ext uri="{BB962C8B-B14F-4D97-AF65-F5344CB8AC3E}">
        <p14:creationId xmlns:p14="http://schemas.microsoft.com/office/powerpoint/2010/main" val="251861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3EB"/>
        </a:solidFill>
        <a:effectLst/>
      </p:bgPr>
    </p:bg>
    <p:spTree>
      <p:nvGrpSpPr>
        <p:cNvPr id="1" name=""/>
        <p:cNvGrpSpPr/>
        <p:nvPr/>
      </p:nvGrpSpPr>
      <p:grpSpPr>
        <a:xfrm>
          <a:off x="0" y="0"/>
          <a:ext cx="0" cy="0"/>
          <a:chOff x="0" y="0"/>
          <a:chExt cx="0" cy="0"/>
        </a:xfrm>
      </p:grpSpPr>
      <p:sp>
        <p:nvSpPr>
          <p:cNvPr id="64526" name="Rectangle 14"/>
          <p:cNvSpPr>
            <a:spLocks noGrp="1" noChangeArrowheads="1"/>
          </p:cNvSpPr>
          <p:nvPr>
            <p:ph type="title"/>
          </p:nvPr>
        </p:nvSpPr>
        <p:spPr bwMode="auto">
          <a:xfrm>
            <a:off x="533400" y="381000"/>
            <a:ext cx="807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4527" name="Rectangle 15"/>
          <p:cNvSpPr>
            <a:spLocks noGrp="1" noChangeArrowheads="1"/>
          </p:cNvSpPr>
          <p:nvPr>
            <p:ph type="body" idx="1"/>
          </p:nvPr>
        </p:nvSpPr>
        <p:spPr bwMode="auto">
          <a:xfrm>
            <a:off x="685800" y="17526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28" name="Rectangle 1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r>
              <a:rPr lang="en-US" smtClean="0"/>
              <a:t>2012. 06. 07.</a:t>
            </a:r>
            <a:endParaRPr lang="en-US"/>
          </a:p>
        </p:txBody>
      </p:sp>
      <p:sp>
        <p:nvSpPr>
          <p:cNvPr id="64529" name="Rectangle 1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r>
              <a:rPr lang="en-US" smtClean="0"/>
              <a:t>Solt Illés - Szövegbányászat </a:t>
            </a:r>
            <a:endParaRPr lang="en-US"/>
          </a:p>
        </p:txBody>
      </p:sp>
      <p:sp>
        <p:nvSpPr>
          <p:cNvPr id="64530" name="Rectangle 1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fld id="{FE6C058C-A087-4687-A79C-BE098216E32B}" type="slidenum">
              <a:rPr lang="en-US"/>
              <a:pPr/>
              <a:t>‹#›</a:t>
            </a:fld>
            <a:endParaRPr lang="en-US"/>
          </a:p>
        </p:txBody>
      </p:sp>
      <p:sp>
        <p:nvSpPr>
          <p:cNvPr id="64531" name="Rectangle 19"/>
          <p:cNvSpPr>
            <a:spLocks noChangeArrowheads="1"/>
          </p:cNvSpPr>
          <p:nvPr/>
        </p:nvSpPr>
        <p:spPr bwMode="auto">
          <a:xfrm>
            <a:off x="533400" y="1371600"/>
            <a:ext cx="8080375" cy="155575"/>
          </a:xfrm>
          <a:prstGeom prst="rect">
            <a:avLst/>
          </a:prstGeom>
          <a:gradFill rotWithShape="0">
            <a:gsLst>
              <a:gs pos="0">
                <a:srgbClr val="A50021"/>
              </a:gs>
              <a:gs pos="100000">
                <a:schemeClr val="tx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hu-HU">
              <a:solidFill>
                <a:srgbClr val="A50021"/>
              </a:solidFill>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sldNum="0" hdr="0" ftr="0" dt="0"/>
  <p:txStyles>
    <p:titleStyle>
      <a:lvl1pPr algn="l" rtl="0" fontAlgn="base">
        <a:spcBef>
          <a:spcPct val="0"/>
        </a:spcBef>
        <a:spcAft>
          <a:spcPct val="0"/>
        </a:spcAft>
        <a:defRPr sz="4000">
          <a:solidFill>
            <a:schemeClr val="tx1"/>
          </a:solidFill>
          <a:latin typeface="+mj-lt"/>
          <a:ea typeface="+mj-ea"/>
          <a:cs typeface="+mj-cs"/>
        </a:defRPr>
      </a:lvl1pPr>
      <a:lvl2pPr algn="l" rtl="0" fontAlgn="base">
        <a:spcBef>
          <a:spcPct val="0"/>
        </a:spcBef>
        <a:spcAft>
          <a:spcPct val="0"/>
        </a:spcAft>
        <a:defRPr sz="4000">
          <a:solidFill>
            <a:schemeClr val="tx1"/>
          </a:solidFill>
          <a:latin typeface="Lucida Sans" pitchFamily="34" charset="0"/>
        </a:defRPr>
      </a:lvl2pPr>
      <a:lvl3pPr algn="l" rtl="0" fontAlgn="base">
        <a:spcBef>
          <a:spcPct val="0"/>
        </a:spcBef>
        <a:spcAft>
          <a:spcPct val="0"/>
        </a:spcAft>
        <a:defRPr sz="4000">
          <a:solidFill>
            <a:schemeClr val="tx1"/>
          </a:solidFill>
          <a:latin typeface="Lucida Sans" pitchFamily="34" charset="0"/>
        </a:defRPr>
      </a:lvl3pPr>
      <a:lvl4pPr algn="l" rtl="0" fontAlgn="base">
        <a:spcBef>
          <a:spcPct val="0"/>
        </a:spcBef>
        <a:spcAft>
          <a:spcPct val="0"/>
        </a:spcAft>
        <a:defRPr sz="4000">
          <a:solidFill>
            <a:schemeClr val="tx1"/>
          </a:solidFill>
          <a:latin typeface="Lucida Sans" pitchFamily="34" charset="0"/>
        </a:defRPr>
      </a:lvl4pPr>
      <a:lvl5pPr algn="l" rtl="0" fontAlgn="base">
        <a:spcBef>
          <a:spcPct val="0"/>
        </a:spcBef>
        <a:spcAft>
          <a:spcPct val="0"/>
        </a:spcAft>
        <a:defRPr sz="4000">
          <a:solidFill>
            <a:schemeClr val="tx1"/>
          </a:solidFill>
          <a:latin typeface="Lucida Sans" pitchFamily="34" charset="0"/>
        </a:defRPr>
      </a:lvl5pPr>
      <a:lvl6pPr marL="457200" algn="l" rtl="0" fontAlgn="base">
        <a:spcBef>
          <a:spcPct val="0"/>
        </a:spcBef>
        <a:spcAft>
          <a:spcPct val="0"/>
        </a:spcAft>
        <a:defRPr sz="4000">
          <a:solidFill>
            <a:schemeClr val="tx1"/>
          </a:solidFill>
          <a:latin typeface="Lucida Sans" pitchFamily="34" charset="0"/>
        </a:defRPr>
      </a:lvl6pPr>
      <a:lvl7pPr marL="914400" algn="l" rtl="0" fontAlgn="base">
        <a:spcBef>
          <a:spcPct val="0"/>
        </a:spcBef>
        <a:spcAft>
          <a:spcPct val="0"/>
        </a:spcAft>
        <a:defRPr sz="4000">
          <a:solidFill>
            <a:schemeClr val="tx1"/>
          </a:solidFill>
          <a:latin typeface="Lucida Sans" pitchFamily="34" charset="0"/>
        </a:defRPr>
      </a:lvl7pPr>
      <a:lvl8pPr marL="1371600" algn="l" rtl="0" fontAlgn="base">
        <a:spcBef>
          <a:spcPct val="0"/>
        </a:spcBef>
        <a:spcAft>
          <a:spcPct val="0"/>
        </a:spcAft>
        <a:defRPr sz="4000">
          <a:solidFill>
            <a:schemeClr val="tx1"/>
          </a:solidFill>
          <a:latin typeface="Lucida Sans" pitchFamily="34" charset="0"/>
        </a:defRPr>
      </a:lvl8pPr>
      <a:lvl9pPr marL="1828800" algn="l" rtl="0" fontAlgn="base">
        <a:spcBef>
          <a:spcPct val="0"/>
        </a:spcBef>
        <a:spcAft>
          <a:spcPct val="0"/>
        </a:spcAft>
        <a:defRPr sz="4000">
          <a:solidFill>
            <a:schemeClr val="tx1"/>
          </a:solidFill>
          <a:latin typeface="Lucida Sans" pitchFamily="34" charset="0"/>
        </a:defRPr>
      </a:lvl9pPr>
    </p:titleStyle>
    <p:bodyStyle>
      <a:lvl1pPr marL="342900" indent="-342900" algn="l" rtl="0" fontAlgn="base">
        <a:spcBef>
          <a:spcPct val="20000"/>
        </a:spcBef>
        <a:spcAft>
          <a:spcPct val="0"/>
        </a:spcAft>
        <a:buClr>
          <a:srgbClr val="A50021"/>
        </a:buClr>
        <a:buSzPct val="60000"/>
        <a:buFont typeface="Wingdings" pitchFamily="2" charset="2"/>
        <a:buChar char="n"/>
        <a:defRPr sz="2600">
          <a:solidFill>
            <a:schemeClr val="tx1"/>
          </a:solidFill>
          <a:latin typeface="+mn-lt"/>
          <a:ea typeface="+mn-ea"/>
          <a:cs typeface="+mn-cs"/>
        </a:defRPr>
      </a:lvl1pPr>
      <a:lvl2pPr marL="742950" indent="-285750" algn="l" rtl="0" fontAlgn="base">
        <a:spcBef>
          <a:spcPct val="20000"/>
        </a:spcBef>
        <a:spcAft>
          <a:spcPct val="0"/>
        </a:spcAft>
        <a:buClr>
          <a:schemeClr val="tx1"/>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3pPr>
      <a:lvl4pPr marL="1600200" indent="-228600" algn="l" rtl="0" fontAlgn="base">
        <a:spcBef>
          <a:spcPct val="20000"/>
        </a:spcBef>
        <a:spcAft>
          <a:spcPct val="0"/>
        </a:spcAft>
        <a:buClr>
          <a:schemeClr val="tx1"/>
        </a:buClr>
        <a:buSzPct val="5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rgbClr val="A5002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rgbClr val="A5002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rgbClr val="A5002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rgbClr val="A5002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rgbClr val="A5002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ikk.domonkos@nik.uni-obuda.h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10.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infospace.ischool.syr.edu/2013/04/23/what-is-text-mi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9ol.es/porter_js_demo.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text-processing.com/demo/ste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inf.u-szeged.hu/rgai/magyarlanc" TargetMode="External"/><Relationship Id="rId2" Type="http://schemas.openxmlformats.org/officeDocument/2006/relationships/hyperlink" Target="http://mokk.bme.hu/resources/hunmorph/" TargetMode="External"/><Relationship Id="rId1" Type="http://schemas.openxmlformats.org/officeDocument/2006/relationships/slideLayout" Target="../slideLayouts/slideLayout2.xml"/><Relationship Id="rId4" Type="http://schemas.openxmlformats.org/officeDocument/2006/relationships/hyperlink" Target="http://www.inf.u-szeged.hu/rgai/magyarlanc-servic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524000"/>
            <a:ext cx="7772400" cy="2697163"/>
          </a:xfrm>
        </p:spPr>
        <p:txBody>
          <a:bodyPr/>
          <a:lstStyle/>
          <a:p>
            <a:pPr eaLnBrk="1" hangingPunct="1"/>
            <a:r>
              <a:rPr lang="hu-HU" sz="4400" b="1" noProof="0" smtClean="0"/>
              <a:t>Adatbányászat és szövegbányászat</a:t>
            </a:r>
            <a:br>
              <a:rPr lang="hu-HU" sz="4400" b="1" noProof="0" smtClean="0"/>
            </a:br>
            <a:r>
              <a:rPr lang="hu-HU" sz="3600" noProof="0" smtClean="0"/>
              <a:t/>
            </a:r>
            <a:br>
              <a:rPr lang="hu-HU" sz="3600" noProof="0" smtClean="0"/>
            </a:br>
            <a:r>
              <a:rPr lang="hu-HU" sz="2000" noProof="0" smtClean="0"/>
              <a:t>Szó-dokumentum mátrix, tokenizálás, szótövezés, információkinyerés</a:t>
            </a:r>
            <a:endParaRPr lang="hu-HU" sz="2800" noProof="0" smtClean="0"/>
          </a:p>
        </p:txBody>
      </p:sp>
      <p:sp>
        <p:nvSpPr>
          <p:cNvPr id="4099" name="Rectangle 3"/>
          <p:cNvSpPr>
            <a:spLocks noGrp="1" noChangeArrowheads="1"/>
          </p:cNvSpPr>
          <p:nvPr>
            <p:ph type="subTitle" idx="1"/>
          </p:nvPr>
        </p:nvSpPr>
        <p:spPr>
          <a:xfrm>
            <a:off x="611188" y="4191000"/>
            <a:ext cx="7921625" cy="2262188"/>
          </a:xfrm>
        </p:spPr>
        <p:txBody>
          <a:bodyPr/>
          <a:lstStyle/>
          <a:p>
            <a:pPr eaLnBrk="1" hangingPunct="1">
              <a:lnSpc>
                <a:spcPct val="90000"/>
              </a:lnSpc>
            </a:pPr>
            <a:endParaRPr lang="hu-HU" noProof="0" smtClean="0"/>
          </a:p>
          <a:p>
            <a:pPr eaLnBrk="1" hangingPunct="1">
              <a:lnSpc>
                <a:spcPct val="90000"/>
              </a:lnSpc>
            </a:pPr>
            <a:r>
              <a:rPr lang="hu-HU" b="1" noProof="0" smtClean="0"/>
              <a:t>Tikk Domonkos</a:t>
            </a:r>
          </a:p>
          <a:p>
            <a:pPr eaLnBrk="1" hangingPunct="1">
              <a:lnSpc>
                <a:spcPct val="90000"/>
              </a:lnSpc>
            </a:pPr>
            <a:r>
              <a:rPr lang="hu-HU" b="1" noProof="0" smtClean="0">
                <a:hlinkClick r:id="rId3"/>
              </a:rPr>
              <a:t>tikk.domonkos@nik.uni-obuda.hu</a:t>
            </a:r>
            <a:r>
              <a:rPr lang="hu-HU" b="1" noProof="0" smtClean="0"/>
              <a:t> </a:t>
            </a:r>
          </a:p>
          <a:p>
            <a:pPr eaLnBrk="1" hangingPunct="1">
              <a:lnSpc>
                <a:spcPct val="90000"/>
              </a:lnSpc>
            </a:pPr>
            <a:endParaRPr lang="hu-HU" b="1" noProof="0" smtClean="0"/>
          </a:p>
        </p:txBody>
      </p:sp>
    </p:spTree>
    <p:extLst>
      <p:ext uri="{BB962C8B-B14F-4D97-AF65-F5344CB8AC3E}">
        <p14:creationId xmlns:p14="http://schemas.microsoft.com/office/powerpoint/2010/main" val="2890478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hu-HU" noProof="0" smtClean="0"/>
              <a:t>Illeszkedés skalárszorzattal</a:t>
            </a:r>
          </a:p>
        </p:txBody>
      </p:sp>
      <p:sp>
        <p:nvSpPr>
          <p:cNvPr id="28676" name="Rectangle 3"/>
          <p:cNvSpPr>
            <a:spLocks noGrp="1" noChangeArrowheads="1"/>
          </p:cNvSpPr>
          <p:nvPr>
            <p:ph type="body" idx="1"/>
          </p:nvPr>
        </p:nvSpPr>
        <p:spPr>
          <a:xfrm>
            <a:off x="685800" y="1752600"/>
            <a:ext cx="7924800" cy="4876800"/>
          </a:xfrm>
        </p:spPr>
        <p:txBody>
          <a:bodyPr/>
          <a:lstStyle/>
          <a:p>
            <a:pPr eaLnBrk="1" hangingPunct="1"/>
            <a:r>
              <a:rPr lang="hu-HU" noProof="0" smtClean="0"/>
              <a:t>Az illeszkedést a keresőszó (query) és a dokumentum közt skalárszorzataként számoljuk</a:t>
            </a:r>
          </a:p>
          <a:p>
            <a:pPr eaLnBrk="1" hangingPunct="1"/>
            <a:endParaRPr lang="hu-HU" noProof="0" smtClean="0"/>
          </a:p>
          <a:p>
            <a:pPr eaLnBrk="1" hangingPunct="1"/>
            <a:endParaRPr lang="hu-HU" noProof="0" smtClean="0"/>
          </a:p>
          <a:p>
            <a:pPr eaLnBrk="1" hangingPunct="1"/>
            <a:r>
              <a:rPr lang="hu-HU" noProof="0" smtClean="0">
                <a:solidFill>
                  <a:srgbClr val="00A000"/>
                </a:solidFill>
              </a:rPr>
              <a:t>[Megj: 0 ha merőleges (nincs közös szó)]</a:t>
            </a:r>
          </a:p>
          <a:p>
            <a:pPr eaLnBrk="1" hangingPunct="1"/>
            <a:r>
              <a:rPr lang="hu-HU" noProof="0" smtClean="0"/>
              <a:t>Illeszkedés szerinti rangsor</a:t>
            </a:r>
          </a:p>
          <a:p>
            <a:pPr eaLnBrk="1" hangingPunct="1"/>
            <a:r>
              <a:rPr lang="hu-HU" i="1" noProof="0" smtClean="0">
                <a:solidFill>
                  <a:srgbClr val="00A000"/>
                </a:solidFill>
              </a:rPr>
              <a:t>wf</a:t>
            </a:r>
            <a:r>
              <a:rPr lang="hu-HU" noProof="0" smtClean="0">
                <a:solidFill>
                  <a:srgbClr val="00A000"/>
                </a:solidFill>
              </a:rPr>
              <a:t>  is használható </a:t>
            </a:r>
            <a:r>
              <a:rPr lang="hu-HU" i="1" noProof="0" smtClean="0">
                <a:solidFill>
                  <a:srgbClr val="00A000"/>
                </a:solidFill>
              </a:rPr>
              <a:t>tf</a:t>
            </a:r>
            <a:r>
              <a:rPr lang="hu-HU" noProof="0" smtClean="0">
                <a:solidFill>
                  <a:srgbClr val="00A000"/>
                </a:solidFill>
              </a:rPr>
              <a:t>  helyett</a:t>
            </a:r>
          </a:p>
          <a:p>
            <a:pPr eaLnBrk="1" hangingPunct="1"/>
            <a:r>
              <a:rPr lang="hu-HU" noProof="0" smtClean="0"/>
              <a:t>Még mindig nem vesszük figyelembe a szavak ritkaságát (</a:t>
            </a:r>
            <a:r>
              <a:rPr lang="hu-HU" b="1" i="1" noProof="0" smtClean="0"/>
              <a:t>ides</a:t>
            </a:r>
            <a:r>
              <a:rPr lang="hu-HU" noProof="0" smtClean="0"/>
              <a:t> ritkább mint az </a:t>
            </a:r>
            <a:r>
              <a:rPr lang="hu-HU" b="1" i="1" noProof="0" smtClean="0"/>
              <a:t>of</a:t>
            </a:r>
            <a:r>
              <a:rPr lang="hu-HU" i="1" noProof="0" smtClean="0"/>
              <a:t>)</a:t>
            </a:r>
          </a:p>
        </p:txBody>
      </p:sp>
      <p:graphicFrame>
        <p:nvGraphicFramePr>
          <p:cNvPr id="28677" name="Object 2"/>
          <p:cNvGraphicFramePr>
            <a:graphicFrameLocks noChangeAspect="1"/>
          </p:cNvGraphicFramePr>
          <p:nvPr>
            <p:extLst>
              <p:ext uri="{D42A27DB-BD31-4B8C-83A1-F6EECF244321}">
                <p14:modId xmlns:p14="http://schemas.microsoft.com/office/powerpoint/2010/main" val="240592966"/>
              </p:ext>
            </p:extLst>
          </p:nvPr>
        </p:nvGraphicFramePr>
        <p:xfrm>
          <a:off x="2771800" y="3068960"/>
          <a:ext cx="2984500" cy="639762"/>
        </p:xfrm>
        <a:graphic>
          <a:graphicData uri="http://schemas.openxmlformats.org/presentationml/2006/ole">
            <mc:AlternateContent xmlns:mc="http://schemas.openxmlformats.org/markup-compatibility/2006">
              <mc:Choice xmlns:v="urn:schemas-microsoft-com:vml" Requires="v">
                <p:oleObj spid="_x0000_s1449998" name="Equation" r:id="rId4" imgW="1244060" imgH="266584" progId="Equation.3">
                  <p:embed/>
                </p:oleObj>
              </mc:Choice>
              <mc:Fallback>
                <p:oleObj name="Equation" r:id="rId4" imgW="1244060" imgH="26658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3068960"/>
                        <a:ext cx="29845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7791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hu-HU" noProof="0" smtClean="0"/>
              <a:t>A terminus globális előfordulásának szerepe</a:t>
            </a:r>
          </a:p>
        </p:txBody>
      </p:sp>
      <p:sp>
        <p:nvSpPr>
          <p:cNvPr id="29700" name="Rectangle 3"/>
          <p:cNvSpPr>
            <a:spLocks noGrp="1" noChangeArrowheads="1"/>
          </p:cNvSpPr>
          <p:nvPr>
            <p:ph type="body" idx="1"/>
          </p:nvPr>
        </p:nvSpPr>
        <p:spPr/>
        <p:txBody>
          <a:bodyPr/>
          <a:lstStyle/>
          <a:p>
            <a:pPr eaLnBrk="1" hangingPunct="1"/>
            <a:r>
              <a:rPr lang="hu-HU" noProof="0" smtClean="0"/>
              <a:t>Melyik mond többet egy dokumentumról?</a:t>
            </a:r>
          </a:p>
          <a:p>
            <a:pPr lvl="1" eaLnBrk="1" hangingPunct="1"/>
            <a:r>
              <a:rPr lang="hu-HU" i="1" noProof="0" smtClean="0"/>
              <a:t>Hernia </a:t>
            </a:r>
            <a:r>
              <a:rPr lang="hu-HU" noProof="0" smtClean="0"/>
              <a:t>10 előfordulása?</a:t>
            </a:r>
          </a:p>
          <a:p>
            <a:pPr lvl="1" eaLnBrk="1" hangingPunct="1"/>
            <a:r>
              <a:rPr lang="hu-HU" i="1" noProof="0" smtClean="0"/>
              <a:t>The </a:t>
            </a:r>
            <a:r>
              <a:rPr lang="hu-HU" noProof="0" smtClean="0"/>
              <a:t>10 előfordulása?</a:t>
            </a:r>
          </a:p>
          <a:p>
            <a:pPr eaLnBrk="1" hangingPunct="1"/>
            <a:r>
              <a:rPr lang="hu-HU" u="sng" noProof="0" smtClean="0"/>
              <a:t>Ötlet</a:t>
            </a:r>
            <a:r>
              <a:rPr lang="hu-HU" noProof="0" smtClean="0"/>
              <a:t>: a gyakori szavak súlyát csökkentenénk</a:t>
            </a:r>
          </a:p>
          <a:p>
            <a:pPr lvl="1" eaLnBrk="1" hangingPunct="1"/>
            <a:r>
              <a:rPr lang="hu-HU" noProof="0" smtClean="0"/>
              <a:t>De mi számít „gyakorinak”?</a:t>
            </a:r>
          </a:p>
          <a:p>
            <a:pPr eaLnBrk="1" hangingPunct="1"/>
            <a:r>
              <a:rPr lang="hu-HU" noProof="0" smtClean="0"/>
              <a:t>Egy megoldási lehetőség: korpuszgyakoriság (</a:t>
            </a:r>
            <a:r>
              <a:rPr lang="hu-HU" i="1" noProof="0" smtClean="0"/>
              <a:t>cf </a:t>
            </a:r>
            <a:r>
              <a:rPr lang="hu-HU" noProof="0" smtClean="0"/>
              <a:t>)</a:t>
            </a:r>
          </a:p>
          <a:p>
            <a:pPr lvl="1" eaLnBrk="1" hangingPunct="1"/>
            <a:r>
              <a:rPr lang="hu-HU" noProof="0" smtClean="0"/>
              <a:t>A teljes korpuszban az adott terminus hányszor fordul elő</a:t>
            </a:r>
          </a:p>
          <a:p>
            <a:pPr eaLnBrk="1" hangingPunct="1"/>
            <a:endParaRPr lang="hu-HU" noProof="0" smtClean="0"/>
          </a:p>
        </p:txBody>
      </p:sp>
    </p:spTree>
    <p:extLst>
      <p:ext uri="{BB962C8B-B14F-4D97-AF65-F5344CB8AC3E}">
        <p14:creationId xmlns:p14="http://schemas.microsoft.com/office/powerpoint/2010/main" val="2847477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hu-HU" noProof="0" smtClean="0"/>
              <a:t>Dokumentumgyakoriság</a:t>
            </a:r>
          </a:p>
        </p:txBody>
      </p:sp>
      <p:sp>
        <p:nvSpPr>
          <p:cNvPr id="30724" name="Rectangle 3"/>
          <p:cNvSpPr>
            <a:spLocks noGrp="1" noChangeArrowheads="1"/>
          </p:cNvSpPr>
          <p:nvPr>
            <p:ph type="body" idx="1"/>
          </p:nvPr>
        </p:nvSpPr>
        <p:spPr/>
        <p:txBody>
          <a:bodyPr/>
          <a:lstStyle/>
          <a:p>
            <a:pPr eaLnBrk="1" hangingPunct="1"/>
            <a:r>
              <a:rPr lang="hu-HU" noProof="0" smtClean="0"/>
              <a:t>De a dokumentumgyakoriság (</a:t>
            </a:r>
            <a:r>
              <a:rPr lang="hu-HU" i="1" noProof="0" smtClean="0"/>
              <a:t>df </a:t>
            </a:r>
            <a:r>
              <a:rPr lang="hu-HU" noProof="0" smtClean="0"/>
              <a:t>) jobbnak tűnik:</a:t>
            </a:r>
          </a:p>
          <a:p>
            <a:pPr eaLnBrk="1" hangingPunct="1">
              <a:buFont typeface="Wingdings" pitchFamily="2" charset="2"/>
              <a:buNone/>
            </a:pPr>
            <a:r>
              <a:rPr lang="hu-HU" noProof="0" smtClean="0"/>
              <a:t>			Szó		cf		df</a:t>
            </a:r>
          </a:p>
          <a:p>
            <a:pPr eaLnBrk="1" hangingPunct="1">
              <a:buFont typeface="Wingdings" pitchFamily="2" charset="2"/>
              <a:buNone/>
            </a:pPr>
            <a:r>
              <a:rPr lang="hu-HU" noProof="0" smtClean="0"/>
              <a:t>			</a:t>
            </a:r>
            <a:r>
              <a:rPr lang="hu-HU" i="1" noProof="0" smtClean="0"/>
              <a:t>try		</a:t>
            </a:r>
            <a:r>
              <a:rPr lang="hu-HU" noProof="0" smtClean="0"/>
              <a:t>10422	8760</a:t>
            </a:r>
          </a:p>
          <a:p>
            <a:pPr eaLnBrk="1" hangingPunct="1">
              <a:buFont typeface="Wingdings" pitchFamily="2" charset="2"/>
              <a:buNone/>
            </a:pPr>
            <a:r>
              <a:rPr lang="hu-HU" noProof="0" smtClean="0"/>
              <a:t>			</a:t>
            </a:r>
            <a:r>
              <a:rPr lang="hu-HU" i="1" noProof="0" smtClean="0"/>
              <a:t>insurance	</a:t>
            </a:r>
            <a:r>
              <a:rPr lang="hu-HU" noProof="0" smtClean="0"/>
              <a:t>10440	3997</a:t>
            </a:r>
          </a:p>
          <a:p>
            <a:pPr eaLnBrk="1" hangingPunct="1"/>
            <a:r>
              <a:rPr lang="hu-HU" noProof="0" smtClean="0"/>
              <a:t>A dokumentum- vagy korpuszgyakoriság, csak ismert (statikus) korpuszok esetén működik.</a:t>
            </a:r>
          </a:p>
          <a:p>
            <a:pPr eaLnBrk="1" hangingPunct="1"/>
            <a:r>
              <a:rPr lang="hu-HU" noProof="0" smtClean="0"/>
              <a:t>Hogyan használjuk akkor a </a:t>
            </a:r>
            <a:r>
              <a:rPr lang="hu-HU" i="1" noProof="0" smtClean="0"/>
              <a:t>df-et</a:t>
            </a:r>
            <a:r>
              <a:rPr lang="hu-HU" noProof="0" smtClean="0"/>
              <a:t>?</a:t>
            </a:r>
          </a:p>
        </p:txBody>
      </p:sp>
    </p:spTree>
    <p:extLst>
      <p:ext uri="{BB962C8B-B14F-4D97-AF65-F5344CB8AC3E}">
        <p14:creationId xmlns:p14="http://schemas.microsoft.com/office/powerpoint/2010/main" val="2644583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hu-HU" noProof="0" smtClean="0"/>
              <a:t>tf x idf</a:t>
            </a:r>
          </a:p>
        </p:txBody>
      </p:sp>
      <p:sp>
        <p:nvSpPr>
          <p:cNvPr id="31748" name="Rectangle 3"/>
          <p:cNvSpPr>
            <a:spLocks noGrp="1" noChangeArrowheads="1"/>
          </p:cNvSpPr>
          <p:nvPr>
            <p:ph type="body" idx="1"/>
          </p:nvPr>
        </p:nvSpPr>
        <p:spPr>
          <a:xfrm>
            <a:off x="685800" y="1752600"/>
            <a:ext cx="7772400" cy="4772744"/>
          </a:xfrm>
        </p:spPr>
        <p:txBody>
          <a:bodyPr/>
          <a:lstStyle/>
          <a:p>
            <a:pPr eaLnBrk="1" hangingPunct="1">
              <a:lnSpc>
                <a:spcPct val="90000"/>
              </a:lnSpc>
            </a:pPr>
            <a:r>
              <a:rPr lang="hu-HU" noProof="0" smtClean="0"/>
              <a:t>tf x idf súlyozási séma kombinálja:</a:t>
            </a:r>
          </a:p>
          <a:p>
            <a:pPr lvl="1" eaLnBrk="1" hangingPunct="1">
              <a:lnSpc>
                <a:spcPct val="90000"/>
              </a:lnSpc>
            </a:pPr>
            <a:r>
              <a:rPr lang="hu-HU" noProof="0" smtClean="0"/>
              <a:t>term frequency (</a:t>
            </a:r>
            <a:r>
              <a:rPr lang="hu-HU" i="1" noProof="0" smtClean="0"/>
              <a:t>tf </a:t>
            </a:r>
            <a:r>
              <a:rPr lang="hu-HU" noProof="0" smtClean="0"/>
              <a:t>)</a:t>
            </a:r>
          </a:p>
          <a:p>
            <a:pPr lvl="2" eaLnBrk="1" hangingPunct="1">
              <a:lnSpc>
                <a:spcPct val="90000"/>
              </a:lnSpc>
            </a:pPr>
            <a:r>
              <a:rPr lang="hu-HU" noProof="0" smtClean="0"/>
              <a:t>vagy </a:t>
            </a:r>
            <a:r>
              <a:rPr lang="hu-HU" i="1" noProof="0" smtClean="0"/>
              <a:t>wf</a:t>
            </a:r>
            <a:r>
              <a:rPr lang="hu-HU" noProof="0" smtClean="0"/>
              <a:t>, a terminus doc-beli gyakorisága</a:t>
            </a:r>
          </a:p>
          <a:p>
            <a:pPr lvl="1" eaLnBrk="1" hangingPunct="1">
              <a:lnSpc>
                <a:spcPct val="90000"/>
              </a:lnSpc>
            </a:pPr>
            <a:r>
              <a:rPr lang="hu-HU" noProof="0" smtClean="0"/>
              <a:t>Inverz dokumentgyakoriság (</a:t>
            </a:r>
            <a:r>
              <a:rPr lang="hu-HU" i="1" noProof="0" smtClean="0"/>
              <a:t>idf </a:t>
            </a:r>
            <a:r>
              <a:rPr lang="hu-HU" noProof="0" smtClean="0"/>
              <a:t>) </a:t>
            </a:r>
          </a:p>
          <a:p>
            <a:pPr lvl="2" eaLnBrk="1" hangingPunct="1">
              <a:lnSpc>
                <a:spcPct val="90000"/>
              </a:lnSpc>
            </a:pPr>
            <a:r>
              <a:rPr lang="hu-HU" noProof="0" smtClean="0"/>
              <a:t>A terminus információtartalmát vizsgálja, az egész korpuszon mért ritkaságát</a:t>
            </a:r>
          </a:p>
          <a:p>
            <a:pPr lvl="2" eaLnBrk="1" hangingPunct="1">
              <a:lnSpc>
                <a:spcPct val="90000"/>
              </a:lnSpc>
            </a:pPr>
            <a:r>
              <a:rPr lang="hu-HU" noProof="0" smtClean="0"/>
              <a:t>Számolható egyszerűen azon dokumentumok számával, amiben a terminus előfordul (</a:t>
            </a:r>
            <a:r>
              <a:rPr lang="hu-HU" i="1" noProof="0" smtClean="0"/>
              <a:t>idf</a:t>
            </a:r>
            <a:r>
              <a:rPr lang="hu-HU" i="1" baseline="-25000" noProof="0" smtClean="0"/>
              <a:t>i</a:t>
            </a:r>
            <a:r>
              <a:rPr lang="hu-HU" i="1" noProof="0" smtClean="0"/>
              <a:t> = </a:t>
            </a:r>
            <a:r>
              <a:rPr lang="hu-HU" noProof="0" smtClean="0"/>
              <a:t>1/</a:t>
            </a:r>
            <a:r>
              <a:rPr lang="hu-HU" i="1" noProof="0" smtClean="0"/>
              <a:t>df</a:t>
            </a:r>
            <a:r>
              <a:rPr lang="hu-HU" i="1" baseline="-25000" noProof="0" smtClean="0"/>
              <a:t>i</a:t>
            </a:r>
            <a:r>
              <a:rPr lang="hu-HU" noProof="0" smtClean="0"/>
              <a:t>)</a:t>
            </a:r>
          </a:p>
          <a:p>
            <a:pPr lvl="2" eaLnBrk="1" hangingPunct="1">
              <a:lnSpc>
                <a:spcPct val="90000"/>
              </a:lnSpc>
            </a:pPr>
            <a:r>
              <a:rPr lang="hu-HU" noProof="0" smtClean="0"/>
              <a:t>De a legelterjedtebb verzió:</a:t>
            </a:r>
          </a:p>
        </p:txBody>
      </p:sp>
      <p:graphicFrame>
        <p:nvGraphicFramePr>
          <p:cNvPr id="31749" name="Object 2"/>
          <p:cNvGraphicFramePr>
            <a:graphicFrameLocks noChangeAspect="1"/>
          </p:cNvGraphicFramePr>
          <p:nvPr/>
        </p:nvGraphicFramePr>
        <p:xfrm>
          <a:off x="2763838" y="4803775"/>
          <a:ext cx="2849562" cy="1139825"/>
        </p:xfrm>
        <a:graphic>
          <a:graphicData uri="http://schemas.openxmlformats.org/presentationml/2006/ole">
            <mc:AlternateContent xmlns:mc="http://schemas.openxmlformats.org/markup-compatibility/2006">
              <mc:Choice xmlns:v="urn:schemas-microsoft-com:vml" Requires="v">
                <p:oleObj spid="_x0000_s1451022" name="Equation" r:id="rId4" imgW="1079032" imgH="431613" progId="Equation.3">
                  <p:embed/>
                </p:oleObj>
              </mc:Choice>
              <mc:Fallback>
                <p:oleObj name="Equation" r:id="rId4" imgW="1079032"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838" y="4803775"/>
                        <a:ext cx="2849562" cy="11398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45523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hu-HU" noProof="0" smtClean="0"/>
              <a:t>Összefoglalás: tf x idf</a:t>
            </a:r>
          </a:p>
        </p:txBody>
      </p:sp>
      <mc:AlternateContent xmlns:mc="http://schemas.openxmlformats.org/markup-compatibility/2006" xmlns:a14="http://schemas.microsoft.com/office/drawing/2010/main">
        <mc:Choice Requires="a14">
          <p:sp>
            <p:nvSpPr>
              <p:cNvPr id="7174" name="Rectangle 3"/>
              <p:cNvSpPr>
                <a:spLocks noGrp="1" noChangeArrowheads="1"/>
              </p:cNvSpPr>
              <p:nvPr>
                <p:ph type="body" idx="1"/>
              </p:nvPr>
            </p:nvSpPr>
            <p:spPr>
              <a:xfrm>
                <a:off x="685800" y="1752600"/>
                <a:ext cx="8229600" cy="4876800"/>
              </a:xfrm>
            </p:spPr>
            <p:txBody>
              <a:bodyPr/>
              <a:lstStyle/>
              <a:p>
                <a:pPr eaLnBrk="1" hangingPunct="1">
                  <a:defRPr/>
                </a:pPr>
                <a:r>
                  <a:rPr lang="hu-HU" sz="2400" noProof="0" smtClean="0">
                    <a:latin typeface="Arial" pitchFamily="34" charset="0"/>
                    <a:cs typeface="Arial" pitchFamily="34" charset="0"/>
                  </a:rPr>
                  <a:t>A tf.idf súly minden </a:t>
                </a:r>
                <a14:m>
                  <m:oMath xmlns:m="http://schemas.openxmlformats.org/officeDocument/2006/math">
                    <m:r>
                      <a:rPr lang="hu-HU" sz="2400" i="1" noProof="0" smtClean="0">
                        <a:latin typeface="Cambria Math"/>
                        <a:cs typeface="Arial" pitchFamily="34" charset="0"/>
                      </a:rPr>
                      <m:t>𝑑</m:t>
                    </m:r>
                  </m:oMath>
                </a14:m>
                <a:r>
                  <a:rPr lang="hu-HU" sz="2400" i="1" noProof="0" smtClean="0">
                    <a:latin typeface="Arial" pitchFamily="34" charset="0"/>
                    <a:cs typeface="Arial" pitchFamily="34" charset="0"/>
                  </a:rPr>
                  <a:t> </a:t>
                </a:r>
                <a:r>
                  <a:rPr lang="hu-HU" sz="2400" noProof="0" smtClean="0">
                    <a:latin typeface="Arial" pitchFamily="34" charset="0"/>
                    <a:cs typeface="Arial" pitchFamily="34" charset="0"/>
                  </a:rPr>
                  <a:t>dokumentum minden </a:t>
                </a:r>
                <a14:m>
                  <m:oMath xmlns:m="http://schemas.openxmlformats.org/officeDocument/2006/math">
                    <m:r>
                      <a:rPr lang="hu-HU" sz="2400" i="1" noProof="0" smtClean="0">
                        <a:latin typeface="Cambria Math"/>
                        <a:cs typeface="Arial" pitchFamily="34" charset="0"/>
                      </a:rPr>
                      <m:t>𝑖</m:t>
                    </m:r>
                  </m:oMath>
                </a14:m>
                <a:r>
                  <a:rPr lang="hu-HU" sz="2400" noProof="0" smtClean="0">
                    <a:latin typeface="Arial" pitchFamily="34" charset="0"/>
                    <a:cs typeface="Arial" pitchFamily="34" charset="0"/>
                  </a:rPr>
                  <a:t> terminusához</a:t>
                </a:r>
                <a:endParaRPr lang="hu-HU" sz="2400" i="1" noProof="0" smtClean="0">
                  <a:latin typeface="Arial" pitchFamily="34" charset="0"/>
                  <a:cs typeface="Arial" pitchFamily="34" charset="0"/>
                </a:endParaRPr>
              </a:p>
              <a:p>
                <a:pPr eaLnBrk="1" hangingPunct="1">
                  <a:defRPr/>
                </a:pPr>
                <a:endParaRPr lang="hu-HU" i="1" noProof="0" smtClean="0"/>
              </a:p>
              <a:p>
                <a:pPr eaLnBrk="1" hangingPunct="1">
                  <a:defRPr/>
                </a:pPr>
                <a:endParaRPr lang="hu-HU" i="1" noProof="0" smtClean="0"/>
              </a:p>
              <a:p>
                <a:pPr eaLnBrk="1" hangingPunct="1">
                  <a:defRPr/>
                </a:pPr>
                <a:endParaRPr lang="hu-HU" i="1" noProof="0" smtClean="0"/>
              </a:p>
              <a:p>
                <a:pPr eaLnBrk="1" hangingPunct="1">
                  <a:defRPr/>
                </a:pPr>
                <a:endParaRPr lang="hu-HU" i="1" noProof="0" smtClean="0"/>
              </a:p>
              <a:p>
                <a:pPr eaLnBrk="1" hangingPunct="1">
                  <a:defRPr/>
                </a:pPr>
                <a:endParaRPr lang="hu-HU" i="1" noProof="0" smtClean="0"/>
              </a:p>
              <a:p>
                <a:pPr marL="0" indent="0" eaLnBrk="1" hangingPunct="1">
                  <a:buFont typeface="Wingdings" pitchFamily="2" charset="2"/>
                  <a:buNone/>
                  <a:defRPr/>
                </a:pPr>
                <a:endParaRPr lang="hu-HU" sz="1800" i="1" noProof="0" smtClean="0"/>
              </a:p>
              <a:p>
                <a:pPr eaLnBrk="1" hangingPunct="1">
                  <a:defRPr/>
                </a:pPr>
                <a:r>
                  <a:rPr lang="hu-HU" sz="2400" noProof="0" smtClean="0">
                    <a:latin typeface="Arial" pitchFamily="34" charset="0"/>
                    <a:cs typeface="Arial" pitchFamily="34" charset="0"/>
                  </a:rPr>
                  <a:t>Növekszik a dokumentumon belüli előfordulások számával</a:t>
                </a:r>
              </a:p>
              <a:p>
                <a:pPr eaLnBrk="1" hangingPunct="1">
                  <a:defRPr/>
                </a:pPr>
                <a:r>
                  <a:rPr lang="hu-HU" sz="2400" noProof="0" smtClean="0">
                    <a:latin typeface="Arial" pitchFamily="34" charset="0"/>
                    <a:cs typeface="Arial" pitchFamily="34" charset="0"/>
                  </a:rPr>
                  <a:t>Növekszik a terminus egész korpuszon megfigyelt ritkaságával</a:t>
                </a:r>
                <a:endParaRPr lang="hu-HU" sz="2800" noProof="0" smtClean="0">
                  <a:latin typeface="Arial" pitchFamily="34" charset="0"/>
                  <a:cs typeface="Arial" pitchFamily="34" charset="0"/>
                </a:endParaRPr>
              </a:p>
            </p:txBody>
          </p:sp>
        </mc:Choice>
        <mc:Fallback xmlns="">
          <p:sp>
            <p:nvSpPr>
              <p:cNvPr id="7174" name="Rectangle 3"/>
              <p:cNvSpPr>
                <a:spLocks noGrp="1" noRot="1" noChangeAspect="1" noMove="1" noResize="1" noEditPoints="1" noAdjustHandles="1" noChangeArrowheads="1" noChangeShapeType="1" noTextEdit="1"/>
              </p:cNvSpPr>
              <p:nvPr>
                <p:ph type="body" idx="1"/>
              </p:nvPr>
            </p:nvSpPr>
            <p:spPr>
              <a:xfrm>
                <a:off x="685800" y="1752600"/>
                <a:ext cx="8229600" cy="4876800"/>
              </a:xfrm>
              <a:blipFill rotWithShape="1">
                <a:blip r:embed="rId4"/>
                <a:stretch>
                  <a:fillRect l="-148" t="-875" b="-8250"/>
                </a:stretch>
              </a:blipFill>
            </p:spPr>
            <p:txBody>
              <a:bodyPr/>
              <a:lstStyle/>
              <a:p>
                <a:r>
                  <a:rPr lang="en-US">
                    <a:noFill/>
                  </a:rPr>
                  <a:t> </a:t>
                </a:r>
              </a:p>
            </p:txBody>
          </p:sp>
        </mc:Fallback>
      </mc:AlternateContent>
      <p:graphicFrame>
        <p:nvGraphicFramePr>
          <p:cNvPr id="32773" name="Object 2"/>
          <p:cNvGraphicFramePr>
            <a:graphicFrameLocks noChangeAspect="1"/>
          </p:cNvGraphicFramePr>
          <p:nvPr/>
        </p:nvGraphicFramePr>
        <p:xfrm>
          <a:off x="1749425" y="2708275"/>
          <a:ext cx="4351338" cy="746125"/>
        </p:xfrm>
        <a:graphic>
          <a:graphicData uri="http://schemas.openxmlformats.org/presentationml/2006/ole">
            <mc:AlternateContent xmlns:mc="http://schemas.openxmlformats.org/markup-compatibility/2006">
              <mc:Choice xmlns:v="urn:schemas-microsoft-com:vml" Requires="v">
                <p:oleObj spid="_x0000_s1452058" name="Equation" r:id="rId5" imgW="1397000" imgH="241300" progId="Equation.3">
                  <p:embed/>
                </p:oleObj>
              </mc:Choice>
              <mc:Fallback>
                <p:oleObj name="Equation" r:id="rId5" imgW="13970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9425" y="2708275"/>
                        <a:ext cx="4351338"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3"/>
          <p:cNvGraphicFramePr>
            <a:graphicFrameLocks noChangeAspect="1"/>
          </p:cNvGraphicFramePr>
          <p:nvPr/>
        </p:nvGraphicFramePr>
        <p:xfrm>
          <a:off x="992188" y="3789363"/>
          <a:ext cx="8188325" cy="1581150"/>
        </p:xfrm>
        <a:graphic>
          <a:graphicData uri="http://schemas.openxmlformats.org/presentationml/2006/ole">
            <mc:AlternateContent xmlns:mc="http://schemas.openxmlformats.org/markup-compatibility/2006">
              <mc:Choice xmlns:v="urn:schemas-microsoft-com:vml" Requires="v">
                <p:oleObj spid="_x0000_s1452059" name="Equation" r:id="rId7" imgW="3619440" imgH="698400" progId="Equation.3">
                  <p:embed/>
                </p:oleObj>
              </mc:Choice>
              <mc:Fallback>
                <p:oleObj name="Equation" r:id="rId7" imgW="3619440" imgH="698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2188" y="3789363"/>
                        <a:ext cx="8188325" cy="158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AutoShape 6"/>
          <p:cNvSpPr>
            <a:spLocks noChangeArrowheads="1"/>
          </p:cNvSpPr>
          <p:nvPr/>
        </p:nvSpPr>
        <p:spPr bwMode="auto">
          <a:xfrm>
            <a:off x="6172200" y="2205038"/>
            <a:ext cx="2863850" cy="1439862"/>
          </a:xfrm>
          <a:prstGeom prst="leftArrowCallout">
            <a:avLst>
              <a:gd name="adj1" fmla="val 25000"/>
              <a:gd name="adj2" fmla="val 25000"/>
              <a:gd name="adj3" fmla="val 28555"/>
              <a:gd name="adj4" fmla="val 66667"/>
            </a:avLst>
          </a:prstGeom>
          <a:solidFill>
            <a:schemeClr val="accent1">
              <a:alpha val="50195"/>
            </a:schemeClr>
          </a:solidFill>
          <a:ln w="9525">
            <a:solidFill>
              <a:schemeClr val="tx1"/>
            </a:solidFill>
            <a:miter lim="800000"/>
            <a:headEnd/>
            <a:tailEnd/>
          </a:ln>
        </p:spPr>
        <p:txBody>
          <a:bodyPr wrap="none"/>
          <a:lstStyle/>
          <a:p>
            <a:pPr algn="ctr" eaLnBrk="0" hangingPunct="0"/>
            <a:r>
              <a:rPr lang="hu-HU" sz="2200" i="1" dirty="0">
                <a:latin typeface="Times New Roman" pitchFamily="18" charset="0"/>
              </a:rPr>
              <a:t>Mi lesz a </a:t>
            </a:r>
          </a:p>
          <a:p>
            <a:pPr algn="ctr" eaLnBrk="0" hangingPunct="0"/>
            <a:r>
              <a:rPr lang="hu-HU" sz="2200" i="1" dirty="0">
                <a:latin typeface="Times New Roman" pitchFamily="18" charset="0"/>
              </a:rPr>
              <a:t>minden </a:t>
            </a:r>
            <a:r>
              <a:rPr lang="hu-HU" sz="2200" i="1" dirty="0" err="1">
                <a:latin typeface="Times New Roman" pitchFamily="18" charset="0"/>
              </a:rPr>
              <a:t>doc-</a:t>
            </a:r>
            <a:endParaRPr lang="hu-HU" sz="2200" i="1" dirty="0">
              <a:latin typeface="Times New Roman" pitchFamily="18" charset="0"/>
            </a:endParaRPr>
          </a:p>
          <a:p>
            <a:pPr algn="ctr" eaLnBrk="0" hangingPunct="0"/>
            <a:r>
              <a:rPr lang="hu-HU" sz="2200" i="1" dirty="0" err="1">
                <a:latin typeface="Times New Roman" pitchFamily="18" charset="0"/>
              </a:rPr>
              <a:t>ban</a:t>
            </a:r>
            <a:r>
              <a:rPr lang="hu-HU" sz="2200" i="1" dirty="0">
                <a:latin typeface="Times New Roman" pitchFamily="18" charset="0"/>
              </a:rPr>
              <a:t> előforduló</a:t>
            </a:r>
          </a:p>
          <a:p>
            <a:pPr algn="ctr" eaLnBrk="0" hangingPunct="0"/>
            <a:r>
              <a:rPr lang="hu-HU" sz="2200" i="1" dirty="0">
                <a:latin typeface="Times New Roman" pitchFamily="18" charset="0"/>
              </a:rPr>
              <a:t>szavak súlya</a:t>
            </a:r>
            <a:r>
              <a:rPr lang="en-US" sz="2200" i="1" dirty="0">
                <a:latin typeface="Times New Roman" pitchFamily="18" charset="0"/>
              </a:rPr>
              <a:t>?</a:t>
            </a:r>
          </a:p>
        </p:txBody>
      </p:sp>
    </p:spTree>
    <p:extLst>
      <p:ext uri="{BB962C8B-B14F-4D97-AF65-F5344CB8AC3E}">
        <p14:creationId xmlns:p14="http://schemas.microsoft.com/office/powerpoint/2010/main" val="3777150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normAutofit/>
          </a:bodyPr>
          <a:lstStyle/>
          <a:p>
            <a:pPr>
              <a:defRPr/>
            </a:pPr>
            <a:r>
              <a:rPr lang="hu-HU" sz="4000" noProof="0" smtClean="0"/>
              <a:t>Emlékeztető: rangsorolás</a:t>
            </a:r>
          </a:p>
        </p:txBody>
      </p:sp>
      <mc:AlternateContent xmlns:mc="http://schemas.openxmlformats.org/markup-compatibility/2006" xmlns:a14="http://schemas.microsoft.com/office/drawing/2010/main">
        <mc:Choice Requires="a14">
          <p:sp>
            <p:nvSpPr>
              <p:cNvPr id="29699" name="Tartalom helye 4"/>
              <p:cNvSpPr>
                <a:spLocks noGrp="1"/>
              </p:cNvSpPr>
              <p:nvPr>
                <p:ph idx="1"/>
              </p:nvPr>
            </p:nvSpPr>
            <p:spPr/>
            <p:txBody>
              <a:bodyPr/>
              <a:lstStyle/>
              <a:p>
                <a:r>
                  <a:rPr lang="hu-HU" sz="2400" noProof="0" smtClean="0"/>
                  <a:t>Szóelőfordulás: pl. OKAPI BM25</a:t>
                </a:r>
              </a:p>
              <a:p>
                <a:pPr lvl="1"/>
                <a14:m>
                  <m:oMath xmlns:m="http://schemas.openxmlformats.org/officeDocument/2006/math">
                    <m:r>
                      <a:rPr lang="hu-HU" sz="2200" i="1" noProof="0" smtClean="0">
                        <a:latin typeface="Cambria Math"/>
                      </a:rPr>
                      <m:t>𝑄</m:t>
                    </m:r>
                    <m:r>
                      <a:rPr lang="hu-HU" sz="2200" i="1" noProof="0" smtClean="0">
                        <a:latin typeface="Cambria Math"/>
                      </a:rPr>
                      <m:t> = (</m:t>
                    </m:r>
                    <m:r>
                      <a:rPr lang="hu-HU" sz="2200" i="1" noProof="0" smtClean="0">
                        <a:latin typeface="Cambria Math"/>
                      </a:rPr>
                      <m:t>𝑞</m:t>
                    </m:r>
                    <m:r>
                      <a:rPr lang="hu-HU" sz="2200" i="1" baseline="-25000" noProof="0" smtClean="0">
                        <a:latin typeface="Cambria Math"/>
                      </a:rPr>
                      <m:t>1</m:t>
                    </m:r>
                    <m:r>
                      <a:rPr lang="hu-HU" sz="2200" i="1" noProof="0" smtClean="0">
                        <a:latin typeface="Cambria Math"/>
                      </a:rPr>
                      <m:t>, … ,</m:t>
                    </m:r>
                    <m:r>
                      <a:rPr lang="hu-HU" sz="2200" i="1" noProof="0" smtClean="0">
                        <a:latin typeface="Cambria Math"/>
                      </a:rPr>
                      <m:t>𝑞𝑛</m:t>
                    </m:r>
                    <m:r>
                      <a:rPr lang="hu-HU" sz="2200" i="1" noProof="0" smtClean="0">
                        <a:latin typeface="Cambria Math"/>
                      </a:rPr>
                      <m:t>) </m:t>
                    </m:r>
                  </m:oMath>
                </a14:m>
                <a:r>
                  <a:rPr lang="hu-HU" sz="2200" noProof="0" smtClean="0"/>
                  <a:t>szavak</a:t>
                </a:r>
              </a:p>
              <a:p>
                <a:pPr lvl="1"/>
                <a14:m>
                  <m:oMath xmlns:m="http://schemas.openxmlformats.org/officeDocument/2006/math">
                    <m:r>
                      <a:rPr lang="hu-HU" sz="2200" b="0" i="1" noProof="0" smtClean="0">
                        <a:latin typeface="Cambria Math"/>
                      </a:rPr>
                      <m:t>𝑓</m:t>
                    </m:r>
                    <m:r>
                      <a:rPr lang="hu-HU" sz="2200" b="0" i="1" noProof="0" smtClean="0">
                        <a:latin typeface="Cambria Math"/>
                      </a:rPr>
                      <m:t>(</m:t>
                    </m:r>
                    <m:sSub>
                      <m:sSubPr>
                        <m:ctrlPr>
                          <a:rPr lang="hu-HU" sz="2200" b="0" i="1" noProof="0" smtClean="0">
                            <a:latin typeface="Cambria Math"/>
                          </a:rPr>
                        </m:ctrlPr>
                      </m:sSubPr>
                      <m:e>
                        <m:r>
                          <a:rPr lang="hu-HU" sz="2200" b="0" i="1" noProof="0" smtClean="0">
                            <a:latin typeface="Cambria Math"/>
                          </a:rPr>
                          <m:t>𝑞</m:t>
                        </m:r>
                      </m:e>
                      <m:sub>
                        <m:r>
                          <a:rPr lang="hu-HU" sz="2200" b="0" i="1" noProof="0" smtClean="0">
                            <a:latin typeface="Cambria Math"/>
                          </a:rPr>
                          <m:t>𝑖</m:t>
                        </m:r>
                      </m:sub>
                    </m:sSub>
                    <m:r>
                      <a:rPr lang="hu-HU" sz="2200" b="0" i="1" noProof="0" smtClean="0">
                        <a:latin typeface="Cambria Math"/>
                      </a:rPr>
                      <m:t>, </m:t>
                    </m:r>
                    <m:r>
                      <a:rPr lang="hu-HU" sz="2200" i="1" noProof="0" smtClean="0">
                        <a:latin typeface="Cambria Math"/>
                      </a:rPr>
                      <m:t>𝐷</m:t>
                    </m:r>
                    <m:r>
                      <a:rPr lang="hu-HU" sz="2200" b="0" i="1" noProof="0" smtClean="0">
                        <a:latin typeface="Cambria Math"/>
                      </a:rPr>
                      <m:t>)</m:t>
                    </m:r>
                  </m:oMath>
                </a14:m>
                <a:r>
                  <a:rPr lang="hu-HU" sz="2200" noProof="0" smtClean="0"/>
                  <a:t>: </a:t>
                </a:r>
                <a14:m>
                  <m:oMath xmlns:m="http://schemas.openxmlformats.org/officeDocument/2006/math">
                    <m:r>
                      <a:rPr lang="hu-HU" sz="2200" i="1" noProof="0" smtClean="0">
                        <a:latin typeface="Cambria Math"/>
                      </a:rPr>
                      <m:t>𝐷</m:t>
                    </m:r>
                  </m:oMath>
                </a14:m>
                <a:r>
                  <a:rPr lang="hu-HU" sz="2200" noProof="0" smtClean="0"/>
                  <a:t>-ben </a:t>
                </a:r>
                <a14:m>
                  <m:oMath xmlns:m="http://schemas.openxmlformats.org/officeDocument/2006/math">
                    <m:sSub>
                      <m:sSubPr>
                        <m:ctrlPr>
                          <a:rPr lang="hu-HU" sz="2200" i="1" noProof="0" smtClean="0">
                            <a:latin typeface="Cambria Math"/>
                          </a:rPr>
                        </m:ctrlPr>
                      </m:sSubPr>
                      <m:e>
                        <m:r>
                          <a:rPr lang="hu-HU" sz="2200" i="1" noProof="0" smtClean="0">
                            <a:latin typeface="Cambria Math"/>
                          </a:rPr>
                          <m:t>𝑞</m:t>
                        </m:r>
                      </m:e>
                      <m:sub>
                        <m:r>
                          <a:rPr lang="hu-HU" sz="2200" i="1" noProof="0" smtClean="0">
                            <a:latin typeface="Cambria Math"/>
                          </a:rPr>
                          <m:t>𝑖</m:t>
                        </m:r>
                      </m:sub>
                    </m:sSub>
                  </m:oMath>
                </a14:m>
                <a:r>
                  <a:rPr lang="hu-HU" sz="2200" noProof="0" smtClean="0"/>
                  <a:t> gyakorisága</a:t>
                </a:r>
              </a:p>
              <a:p>
                <a:pPr lvl="1"/>
                <a14:m>
                  <m:oMath xmlns:m="http://schemas.openxmlformats.org/officeDocument/2006/math">
                    <m:r>
                      <a:rPr lang="hu-HU" sz="2200" i="1" noProof="0" smtClean="0">
                        <a:latin typeface="Cambria Math"/>
                      </a:rPr>
                      <m:t>|</m:t>
                    </m:r>
                    <m:r>
                      <a:rPr lang="hu-HU" sz="2200" i="1" noProof="0" smtClean="0">
                        <a:latin typeface="Cambria Math"/>
                      </a:rPr>
                      <m:t>𝐷</m:t>
                    </m:r>
                    <m:r>
                      <a:rPr lang="hu-HU" sz="2200" i="1" noProof="0" smtClean="0">
                        <a:latin typeface="Cambria Math"/>
                      </a:rPr>
                      <m:t>|: </m:t>
                    </m:r>
                    <m:r>
                      <a:rPr lang="hu-HU" sz="2400" i="1" noProof="0" smtClean="0">
                        <a:latin typeface="Cambria Math"/>
                      </a:rPr>
                      <m:t>𝐷</m:t>
                    </m:r>
                  </m:oMath>
                </a14:m>
                <a:r>
                  <a:rPr lang="hu-HU" sz="2400" noProof="0" smtClean="0"/>
                  <a:t> szavainak száma, </a:t>
                </a:r>
                <a:r>
                  <a:rPr lang="hu-HU" sz="2400" i="1" noProof="0" smtClean="0"/>
                  <a:t>avgdl</a:t>
                </a:r>
                <a:r>
                  <a:rPr lang="hu-HU" sz="2400" noProof="0" smtClean="0"/>
                  <a:t>: átlag szószám</a:t>
                </a:r>
              </a:p>
              <a:p>
                <a:pPr lvl="1"/>
                <a14:m>
                  <m:oMath xmlns:m="http://schemas.openxmlformats.org/officeDocument/2006/math">
                    <m:r>
                      <a:rPr lang="hu-HU" sz="2400" i="1" noProof="0" smtClean="0">
                        <a:latin typeface="Cambria Math"/>
                      </a:rPr>
                      <m:t>𝑘</m:t>
                    </m:r>
                    <m:r>
                      <a:rPr lang="hu-HU" sz="2400" i="1" baseline="-25000" noProof="0" smtClean="0">
                        <a:latin typeface="Cambria Math"/>
                      </a:rPr>
                      <m:t>1</m:t>
                    </m:r>
                    <m:r>
                      <a:rPr lang="hu-HU" sz="2400" i="1" noProof="0" smtClean="0">
                        <a:latin typeface="Cambria Math"/>
                      </a:rPr>
                      <m:t>, </m:t>
                    </m:r>
                    <m:r>
                      <a:rPr lang="hu-HU" sz="2400" i="1" noProof="0" smtClean="0">
                        <a:latin typeface="Cambria Math"/>
                      </a:rPr>
                      <m:t>𝑏</m:t>
                    </m:r>
                  </m:oMath>
                </a14:m>
                <a:r>
                  <a:rPr lang="hu-HU" sz="2400" noProof="0" smtClean="0"/>
                  <a:t> konstansok</a:t>
                </a:r>
              </a:p>
              <a:p>
                <a:endParaRPr lang="hu-HU" sz="2400" noProof="0" smtClean="0"/>
              </a:p>
              <a:p>
                <a:endParaRPr lang="hu-HU" sz="2400" noProof="0" smtClean="0"/>
              </a:p>
              <a:p>
                <a14:m>
                  <m:oMath xmlns:m="http://schemas.openxmlformats.org/officeDocument/2006/math">
                    <m:r>
                      <a:rPr lang="hu-HU" sz="2400" i="1" noProof="0" smtClean="0">
                        <a:latin typeface="Cambria Math"/>
                      </a:rPr>
                      <m:t>𝑛</m:t>
                    </m:r>
                    <m:r>
                      <a:rPr lang="hu-HU" sz="2400" i="1" noProof="0" smtClean="0">
                        <a:latin typeface="Cambria Math"/>
                      </a:rPr>
                      <m:t>(</m:t>
                    </m:r>
                    <m:sSub>
                      <m:sSubPr>
                        <m:ctrlPr>
                          <a:rPr lang="hu-HU" sz="2400" i="1" noProof="0" smtClean="0">
                            <a:latin typeface="Cambria Math"/>
                          </a:rPr>
                        </m:ctrlPr>
                      </m:sSubPr>
                      <m:e>
                        <m:r>
                          <a:rPr lang="hu-HU" sz="2400" i="1" noProof="0" smtClean="0">
                            <a:latin typeface="Cambria Math"/>
                          </a:rPr>
                          <m:t>𝑞</m:t>
                        </m:r>
                      </m:e>
                      <m:sub>
                        <m:r>
                          <a:rPr lang="hu-HU" sz="2400" i="1" noProof="0" smtClean="0">
                            <a:latin typeface="Cambria Math"/>
                          </a:rPr>
                          <m:t>𝑖</m:t>
                        </m:r>
                      </m:sub>
                    </m:sSub>
                    <m:r>
                      <a:rPr lang="hu-HU" sz="2400" i="1" noProof="0" smtClean="0">
                        <a:latin typeface="Cambria Math"/>
                      </a:rPr>
                      <m:t>)</m:t>
                    </m:r>
                  </m:oMath>
                </a14:m>
                <a:r>
                  <a:rPr lang="hu-HU" sz="2400" noProof="0" smtClean="0"/>
                  <a:t>: hány dokumentum tartalmazza </a:t>
                </a:r>
                <a14:m>
                  <m:oMath xmlns:m="http://schemas.openxmlformats.org/officeDocument/2006/math">
                    <m:sSub>
                      <m:sSubPr>
                        <m:ctrlPr>
                          <a:rPr lang="hu-HU" sz="2400" i="1" noProof="0" smtClean="0">
                            <a:latin typeface="Cambria Math"/>
                          </a:rPr>
                        </m:ctrlPr>
                      </m:sSubPr>
                      <m:e>
                        <m:r>
                          <a:rPr lang="hu-HU" sz="2400" i="1" noProof="0" smtClean="0">
                            <a:latin typeface="Cambria Math"/>
                          </a:rPr>
                          <m:t>𝑞</m:t>
                        </m:r>
                      </m:e>
                      <m:sub>
                        <m:r>
                          <a:rPr lang="hu-HU" sz="2400" i="1" noProof="0" smtClean="0">
                            <a:latin typeface="Cambria Math"/>
                          </a:rPr>
                          <m:t>𝑖</m:t>
                        </m:r>
                      </m:sub>
                    </m:sSub>
                  </m:oMath>
                </a14:m>
                <a:r>
                  <a:rPr lang="hu-HU" sz="2400" noProof="0" smtClean="0"/>
                  <a:t>-t</a:t>
                </a:r>
              </a:p>
            </p:txBody>
          </p:sp>
        </mc:Choice>
        <mc:Fallback xmlns="">
          <p:sp>
            <p:nvSpPr>
              <p:cNvPr id="29699" name="Tartalom helye 4"/>
              <p:cNvSpPr>
                <a:spLocks noGrp="1" noRot="1" noChangeAspect="1" noMove="1" noResize="1" noEditPoints="1" noAdjustHandles="1" noChangeArrowheads="1" noChangeShapeType="1" noTextEdit="1"/>
              </p:cNvSpPr>
              <p:nvPr>
                <p:ph idx="1"/>
              </p:nvPr>
            </p:nvSpPr>
            <p:spPr>
              <a:blipFill rotWithShape="1">
                <a:blip r:embed="rId3"/>
                <a:stretch>
                  <a:fillRect l="-157" t="-1000"/>
                </a:stretch>
              </a:blipFill>
            </p:spPr>
            <p:txBody>
              <a:bodyPr/>
              <a:lstStyle/>
              <a:p>
                <a:r>
                  <a:rPr lang="en-US">
                    <a:noFill/>
                  </a:rPr>
                  <a:t> </a:t>
                </a:r>
              </a:p>
            </p:txBody>
          </p:sp>
        </mc:Fallback>
      </mc:AlternateContent>
      <p:pic>
        <p:nvPicPr>
          <p:cNvPr id="29700" name="Picture 2" descr="http://upload.wikimedia.org/math/2/d/d/2ddc5e204a1aa0069ca9c744b39fa3eb.png"/>
          <p:cNvPicPr>
            <a:picLocks noChangeAspect="1" noChangeArrowheads="1"/>
          </p:cNvPicPr>
          <p:nvPr/>
        </p:nvPicPr>
        <p:blipFill>
          <a:blip r:embed="rId4" cstate="print"/>
          <a:srcRect/>
          <a:stretch>
            <a:fillRect/>
          </a:stretch>
        </p:blipFill>
        <p:spPr bwMode="auto">
          <a:xfrm>
            <a:off x="960759" y="3923003"/>
            <a:ext cx="7567613" cy="863600"/>
          </a:xfrm>
          <a:prstGeom prst="rect">
            <a:avLst/>
          </a:prstGeom>
          <a:noFill/>
          <a:ln w="9525">
            <a:noFill/>
            <a:miter lim="800000"/>
            <a:headEnd/>
            <a:tailEnd/>
          </a:ln>
        </p:spPr>
      </p:pic>
      <p:pic>
        <p:nvPicPr>
          <p:cNvPr id="29701" name="Picture 4" descr="\text{IDF}(q_i) = \log \frac{N - n(q_i) + 0.5}{n(q_i) + 0.5},"/>
          <p:cNvPicPr>
            <a:picLocks noChangeAspect="1" noChangeArrowheads="1"/>
          </p:cNvPicPr>
          <p:nvPr/>
        </p:nvPicPr>
        <p:blipFill>
          <a:blip r:embed="rId5" cstate="print"/>
          <a:srcRect/>
          <a:stretch>
            <a:fillRect/>
          </a:stretch>
        </p:blipFill>
        <p:spPr bwMode="auto">
          <a:xfrm>
            <a:off x="2627784" y="5445596"/>
            <a:ext cx="3497263" cy="647700"/>
          </a:xfrm>
          <a:prstGeom prst="rect">
            <a:avLst/>
          </a:prstGeom>
          <a:noFill/>
          <a:ln w="9525">
            <a:noFill/>
            <a:miter lim="800000"/>
            <a:headEnd/>
            <a:tailEnd/>
          </a:ln>
        </p:spPr>
      </p:pic>
    </p:spTree>
    <p:extLst>
      <p:ext uri="{BB962C8B-B14F-4D97-AF65-F5344CB8AC3E}">
        <p14:creationId xmlns:p14="http://schemas.microsoft.com/office/powerpoint/2010/main" val="12924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hu-HU" noProof="0" smtClean="0"/>
              <a:t>Valós értékú szó–dokumentum mátrix</a:t>
            </a:r>
          </a:p>
        </p:txBody>
      </p:sp>
      <p:sp>
        <p:nvSpPr>
          <p:cNvPr id="33796" name="Rectangle 3"/>
          <p:cNvSpPr>
            <a:spLocks noGrp="1" noChangeArrowheads="1"/>
          </p:cNvSpPr>
          <p:nvPr>
            <p:ph type="body" idx="1"/>
          </p:nvPr>
        </p:nvSpPr>
        <p:spPr/>
        <p:txBody>
          <a:bodyPr/>
          <a:lstStyle/>
          <a:p>
            <a:pPr eaLnBrk="1" hangingPunct="1"/>
            <a:r>
              <a:rPr lang="hu-HU" noProof="0" smtClean="0"/>
              <a:t>Skálázzuk a szavak előfordulását a dokumentumban: </a:t>
            </a:r>
          </a:p>
          <a:p>
            <a:pPr lvl="1" eaLnBrk="1" hangingPunct="1"/>
            <a:r>
              <a:rPr lang="hu-HU" u="sng" noProof="0" smtClean="0"/>
              <a:t>Szózsákmodell</a:t>
            </a:r>
            <a:endParaRPr lang="hu-HU" noProof="0" smtClean="0"/>
          </a:p>
          <a:p>
            <a:pPr lvl="1" eaLnBrk="1" hangingPunct="1"/>
            <a:r>
              <a:rPr lang="hu-HU" noProof="0" smtClean="0"/>
              <a:t>Minden vektor </a:t>
            </a:r>
            <a:r>
              <a:rPr lang="hu-HU" noProof="0" smtClean="0">
                <a:latin typeface="Lucida Sans Unicode" pitchFamily="34" charset="0"/>
                <a:cs typeface="Lucida Sans Unicode" pitchFamily="34" charset="0"/>
              </a:rPr>
              <a:t>ℝ</a:t>
            </a:r>
            <a:r>
              <a:rPr lang="hu-HU" baseline="30000" noProof="0" smtClean="0"/>
              <a:t>v</a:t>
            </a:r>
            <a:r>
              <a:rPr lang="hu-HU" noProof="0" smtClean="0"/>
              <a:t>-beli</a:t>
            </a:r>
            <a:endParaRPr lang="hu-HU" baseline="30000" noProof="0" smtClean="0"/>
          </a:p>
          <a:p>
            <a:pPr lvl="1" eaLnBrk="1" hangingPunct="1"/>
            <a:r>
              <a:rPr lang="hu-HU" noProof="0" smtClean="0"/>
              <a:t>Itt logaritmus skálán </a:t>
            </a:r>
            <a:r>
              <a:rPr lang="hu-HU" i="1" noProof="0" smtClean="0"/>
              <a:t>tf.idf</a:t>
            </a:r>
          </a:p>
        </p:txBody>
      </p:sp>
      <p:graphicFrame>
        <p:nvGraphicFramePr>
          <p:cNvPr id="33797" name="Object 2"/>
          <p:cNvGraphicFramePr>
            <a:graphicFrameLocks noChangeAspect="1"/>
          </p:cNvGraphicFramePr>
          <p:nvPr/>
        </p:nvGraphicFramePr>
        <p:xfrm>
          <a:off x="781050" y="4170363"/>
          <a:ext cx="7677150" cy="2459037"/>
        </p:xfrm>
        <a:graphic>
          <a:graphicData uri="http://schemas.openxmlformats.org/presentationml/2006/ole">
            <mc:AlternateContent xmlns:mc="http://schemas.openxmlformats.org/markup-compatibility/2006">
              <mc:Choice xmlns:v="urn:schemas-microsoft-com:vml" Requires="v">
                <p:oleObj spid="_x0000_s1453070" name="Worksheet" r:id="rId4" imgW="9525305" imgH="3057754" progId="Excel.Sheet.8">
                  <p:embed/>
                </p:oleObj>
              </mc:Choice>
              <mc:Fallback>
                <p:oleObj name="Worksheet" r:id="rId4" imgW="9525305" imgH="305775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 y="4170363"/>
                        <a:ext cx="7677150" cy="245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Rectangle 5"/>
          <p:cNvSpPr>
            <a:spLocks noChangeArrowheads="1"/>
          </p:cNvSpPr>
          <p:nvPr/>
        </p:nvSpPr>
        <p:spPr bwMode="auto">
          <a:xfrm>
            <a:off x="2438400" y="4495800"/>
            <a:ext cx="457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u-HU"/>
          </a:p>
        </p:txBody>
      </p:sp>
      <p:sp>
        <p:nvSpPr>
          <p:cNvPr id="33799" name="Text Box 6"/>
          <p:cNvSpPr txBox="1">
            <a:spLocks noChangeArrowheads="1"/>
          </p:cNvSpPr>
          <p:nvPr/>
        </p:nvSpPr>
        <p:spPr bwMode="auto">
          <a:xfrm>
            <a:off x="5927725" y="3465513"/>
            <a:ext cx="2424113" cy="461962"/>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r>
              <a:rPr lang="hu-HU"/>
              <a:t>Megj: lehet </a:t>
            </a:r>
            <a:r>
              <a:rPr lang="en-US"/>
              <a:t>&gt;1!</a:t>
            </a:r>
          </a:p>
        </p:txBody>
      </p:sp>
      <p:cxnSp>
        <p:nvCxnSpPr>
          <p:cNvPr id="33800" name="AutoShape 7"/>
          <p:cNvCxnSpPr>
            <a:cxnSpLocks noChangeShapeType="1"/>
            <a:stCxn id="33799" idx="1"/>
            <a:endCxn id="33798" idx="3"/>
          </p:cNvCxnSpPr>
          <p:nvPr/>
        </p:nvCxnSpPr>
        <p:spPr bwMode="auto">
          <a:xfrm rot="10800000" flipV="1">
            <a:off x="2895600" y="3695700"/>
            <a:ext cx="3032125" cy="9525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04823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hu-HU" noProof="0" smtClean="0"/>
              <a:t>Egy dokumentum a szózsákmodellben</a:t>
            </a:r>
          </a:p>
        </p:txBody>
      </p:sp>
      <p:sp>
        <p:nvSpPr>
          <p:cNvPr id="34820" name="Rectangle 3"/>
          <p:cNvSpPr>
            <a:spLocks noGrp="1" noChangeArrowheads="1"/>
          </p:cNvSpPr>
          <p:nvPr>
            <p:ph type="body" idx="1"/>
          </p:nvPr>
        </p:nvSpPr>
        <p:spPr>
          <a:xfrm>
            <a:off x="685800" y="1752600"/>
            <a:ext cx="8207375" cy="4876800"/>
          </a:xfrm>
        </p:spPr>
        <p:txBody>
          <a:bodyPr/>
          <a:lstStyle/>
          <a:p>
            <a:pPr eaLnBrk="1" hangingPunct="1"/>
            <a:r>
              <a:rPr lang="hu-HU" noProof="0" smtClean="0"/>
              <a:t>Ekkor nem lehet a </a:t>
            </a:r>
          </a:p>
          <a:p>
            <a:pPr lvl="1" eaLnBrk="1" hangingPunct="1"/>
            <a:r>
              <a:rPr lang="hu-HU" b="1" i="1" noProof="0" smtClean="0"/>
              <a:t>Nietzsche mondta: Isten halott</a:t>
            </a:r>
            <a:r>
              <a:rPr lang="hu-HU" noProof="0" smtClean="0"/>
              <a:t>.</a:t>
            </a:r>
          </a:p>
          <a:p>
            <a:pPr eaLnBrk="1" hangingPunct="1">
              <a:buFont typeface="Wingdings" pitchFamily="2" charset="2"/>
              <a:buNone/>
            </a:pPr>
            <a:r>
              <a:rPr lang="hu-HU" noProof="0" smtClean="0"/>
              <a:t>dokumentumot a következőtől megkülönböztetni</a:t>
            </a:r>
          </a:p>
          <a:p>
            <a:pPr lvl="1" eaLnBrk="1" hangingPunct="1"/>
            <a:r>
              <a:rPr lang="hu-HU" b="1" i="1" noProof="0" smtClean="0"/>
              <a:t>Isten mondta: Nietzsche halott</a:t>
            </a:r>
            <a:r>
              <a:rPr lang="hu-HU" noProof="0" smtClean="0"/>
              <a:t>.</a:t>
            </a:r>
          </a:p>
          <a:p>
            <a:pPr eaLnBrk="1" hangingPunct="1"/>
            <a:r>
              <a:rPr lang="hu-HU" noProof="0" smtClean="0"/>
              <a:t>Sorrendiség információja elvész</a:t>
            </a:r>
          </a:p>
          <a:p>
            <a:pPr eaLnBrk="1" hangingPunct="1"/>
            <a:r>
              <a:rPr lang="hu-HU" noProof="0" smtClean="0"/>
              <a:t>Mégis gyakran elegendő ez az egyszerűsítés</a:t>
            </a:r>
          </a:p>
          <a:p>
            <a:pPr lvl="1" eaLnBrk="1" hangingPunct="1"/>
            <a:r>
              <a:rPr lang="hu-HU" noProof="0" smtClean="0"/>
              <a:t>Keresés (legtöbbször)</a:t>
            </a:r>
          </a:p>
          <a:p>
            <a:pPr lvl="1" eaLnBrk="1" hangingPunct="1"/>
            <a:r>
              <a:rPr lang="hu-HU" noProof="0" smtClean="0"/>
              <a:t>Osztályozás, klaszterezés</a:t>
            </a:r>
          </a:p>
        </p:txBody>
      </p:sp>
    </p:spTree>
    <p:extLst>
      <p:ext uri="{BB962C8B-B14F-4D97-AF65-F5344CB8AC3E}">
        <p14:creationId xmlns:p14="http://schemas.microsoft.com/office/powerpoint/2010/main" val="2658945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ím 1"/>
          <p:cNvSpPr>
            <a:spLocks noGrp="1"/>
          </p:cNvSpPr>
          <p:nvPr>
            <p:ph type="title"/>
          </p:nvPr>
        </p:nvSpPr>
        <p:spPr/>
        <p:txBody>
          <a:bodyPr/>
          <a:lstStyle/>
          <a:p>
            <a:pPr eaLnBrk="1" hangingPunct="1"/>
            <a:r>
              <a:rPr lang="hu-HU" noProof="0" smtClean="0"/>
              <a:t>Szózsákmodell: mátrix</a:t>
            </a:r>
          </a:p>
        </p:txBody>
      </p:sp>
      <mc:AlternateContent xmlns:mc="http://schemas.openxmlformats.org/markup-compatibility/2006" xmlns:a14="http://schemas.microsoft.com/office/drawing/2010/main">
        <mc:Choice Requires="a14">
          <p:sp>
            <p:nvSpPr>
              <p:cNvPr id="35843" name="Tartalom helye 2"/>
              <p:cNvSpPr>
                <a:spLocks noGrp="1"/>
              </p:cNvSpPr>
              <p:nvPr>
                <p:ph idx="1"/>
              </p:nvPr>
            </p:nvSpPr>
            <p:spPr>
              <a:xfrm>
                <a:off x="685800" y="1752600"/>
                <a:ext cx="7772400" cy="1460500"/>
              </a:xfrm>
            </p:spPr>
            <p:txBody>
              <a:bodyPr/>
              <a:lstStyle/>
              <a:p>
                <a:pPr eaLnBrk="1" hangingPunct="1"/>
                <a:r>
                  <a:rPr lang="hu-HU" noProof="0" smtClean="0"/>
                  <a:t>A korpusz mátrixreprezentációja szózsákmodellben</a:t>
                </a:r>
              </a:p>
              <a:p>
                <a:pPr eaLnBrk="1" hangingPunct="1"/>
                <a14:m>
                  <m:oMath xmlns:m="http://schemas.openxmlformats.org/officeDocument/2006/math">
                    <m:r>
                      <a:rPr lang="hu-HU" i="1" noProof="0" smtClean="0">
                        <a:latin typeface="Cambria Math"/>
                      </a:rPr>
                      <m:t>𝑁</m:t>
                    </m:r>
                  </m:oMath>
                </a14:m>
                <a:r>
                  <a:rPr lang="hu-HU" noProof="0" smtClean="0"/>
                  <a:t>: dokumentumok</a:t>
                </a:r>
              </a:p>
              <a:p>
                <a:pPr eaLnBrk="1" hangingPunct="1"/>
                <a14:m>
                  <m:oMath xmlns:m="http://schemas.openxmlformats.org/officeDocument/2006/math">
                    <m:r>
                      <a:rPr lang="hu-HU" i="1" noProof="0" smtClean="0">
                        <a:latin typeface="Cambria Math"/>
                      </a:rPr>
                      <m:t>𝑀</m:t>
                    </m:r>
                  </m:oMath>
                </a14:m>
                <a:r>
                  <a:rPr lang="hu-HU" noProof="0" smtClean="0"/>
                  <a:t>: szavak</a:t>
                </a:r>
              </a:p>
            </p:txBody>
          </p:sp>
        </mc:Choice>
        <mc:Fallback xmlns="">
          <p:sp>
            <p:nvSpPr>
              <p:cNvPr id="35843" name="Tartalom helye 2"/>
              <p:cNvSpPr>
                <a:spLocks noGrp="1" noRot="1" noChangeAspect="1" noMove="1" noResize="1" noEditPoints="1" noAdjustHandles="1" noChangeArrowheads="1" noChangeShapeType="1" noTextEdit="1"/>
              </p:cNvSpPr>
              <p:nvPr>
                <p:ph idx="1"/>
              </p:nvPr>
            </p:nvSpPr>
            <p:spPr>
              <a:xfrm>
                <a:off x="685800" y="1752600"/>
                <a:ext cx="7772400" cy="1460500"/>
              </a:xfrm>
              <a:blipFill rotWithShape="1">
                <a:blip r:embed="rId2"/>
                <a:stretch>
                  <a:fillRect l="-314" t="-3766" b="-35983"/>
                </a:stretch>
              </a:blipFill>
            </p:spPr>
            <p:txBody>
              <a:bodyPr/>
              <a:lstStyle/>
              <a:p>
                <a:r>
                  <a:rPr lang="en-US">
                    <a:noFill/>
                  </a:rPr>
                  <a:t> </a:t>
                </a:r>
              </a:p>
            </p:txBody>
          </p:sp>
        </mc:Fallback>
      </mc:AlternateContent>
      <p:pic>
        <p:nvPicPr>
          <p:cNvPr id="358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163" y="2781300"/>
            <a:ext cx="46720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304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hu-HU" noProof="0" smtClean="0"/>
              <a:t>Dokumentumok mint vektorok</a:t>
            </a:r>
          </a:p>
        </p:txBody>
      </p:sp>
      <p:sp>
        <p:nvSpPr>
          <p:cNvPr id="36868" name="Rectangle 3"/>
          <p:cNvSpPr>
            <a:spLocks noGrp="1" noChangeArrowheads="1"/>
          </p:cNvSpPr>
          <p:nvPr>
            <p:ph type="body" idx="1"/>
          </p:nvPr>
        </p:nvSpPr>
        <p:spPr/>
        <p:txBody>
          <a:bodyPr/>
          <a:lstStyle/>
          <a:p>
            <a:pPr eaLnBrk="1" hangingPunct="1"/>
            <a:r>
              <a:rPr lang="hu-HU" noProof="0" smtClean="0"/>
              <a:t>Minden </a:t>
            </a:r>
            <a:r>
              <a:rPr lang="hu-HU" i="1" noProof="0" smtClean="0"/>
              <a:t>d</a:t>
            </a:r>
            <a:r>
              <a:rPr lang="hu-HU" noProof="0" smtClean="0"/>
              <a:t> dokumentumot tehát </a:t>
            </a:r>
            <a:r>
              <a:rPr lang="hu-HU" i="1" noProof="0" smtClean="0"/>
              <a:t>wf</a:t>
            </a:r>
            <a:r>
              <a:rPr lang="hu-HU" noProof="0" smtClean="0">
                <a:sym typeface="Symbol" pitchFamily="18" charset="2"/>
              </a:rPr>
              <a:t></a:t>
            </a:r>
            <a:r>
              <a:rPr lang="hu-HU" i="1" noProof="0" smtClean="0"/>
              <a:t>idf</a:t>
            </a:r>
            <a:r>
              <a:rPr lang="hu-HU" noProof="0" smtClean="0"/>
              <a:t> értékek vektoraként foghatunk fel, ahol minden terminusnak egy vektorelem felel meg</a:t>
            </a:r>
          </a:p>
          <a:p>
            <a:pPr eaLnBrk="1" hangingPunct="1"/>
            <a:r>
              <a:rPr lang="hu-HU" noProof="0" smtClean="0"/>
              <a:t>Kaptunk tehát egy vektorteret, ahol</a:t>
            </a:r>
          </a:p>
          <a:p>
            <a:pPr lvl="1" eaLnBrk="1" hangingPunct="1"/>
            <a:r>
              <a:rPr lang="hu-HU" noProof="0" smtClean="0"/>
              <a:t>A terminusok a tengelyek</a:t>
            </a:r>
          </a:p>
          <a:p>
            <a:pPr lvl="1" eaLnBrk="1" hangingPunct="1"/>
            <a:r>
              <a:rPr lang="hu-HU" noProof="0" smtClean="0"/>
              <a:t>Dokumentumok ebben a térben adottak</a:t>
            </a:r>
          </a:p>
          <a:p>
            <a:pPr lvl="1" eaLnBrk="1" hangingPunct="1"/>
            <a:r>
              <a:rPr lang="hu-HU" noProof="0" smtClean="0"/>
              <a:t>Még szótövezéssel is nagy sokdimenziós (20.000+)</a:t>
            </a:r>
          </a:p>
          <a:p>
            <a:pPr eaLnBrk="1" hangingPunct="1"/>
            <a:r>
              <a:rPr lang="hu-HU" noProof="0" smtClean="0">
                <a:solidFill>
                  <a:srgbClr val="00A000"/>
                </a:solidFill>
              </a:rPr>
              <a:t>(Fordított megközelítés is helytálló: a dokumentumok terében tekinthetjük a szavakat)</a:t>
            </a:r>
          </a:p>
        </p:txBody>
      </p:sp>
    </p:spTree>
    <p:extLst>
      <p:ext uri="{BB962C8B-B14F-4D97-AF65-F5344CB8AC3E}">
        <p14:creationId xmlns:p14="http://schemas.microsoft.com/office/powerpoint/2010/main" val="2425012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hu-HU" sz="3600" noProof="0" smtClean="0"/>
              <a:t/>
            </a:r>
            <a:br>
              <a:rPr lang="hu-HU" sz="3600" noProof="0" smtClean="0"/>
            </a:br>
            <a:r>
              <a:rPr lang="hu-HU" sz="3600" noProof="0" smtClean="0"/>
              <a:t>Áttekintés</a:t>
            </a:r>
          </a:p>
        </p:txBody>
      </p:sp>
      <p:sp>
        <p:nvSpPr>
          <p:cNvPr id="685059" name="Rectangle 3"/>
          <p:cNvSpPr>
            <a:spLocks noGrp="1" noChangeArrowheads="1"/>
          </p:cNvSpPr>
          <p:nvPr>
            <p:ph type="body" idx="1"/>
          </p:nvPr>
        </p:nvSpPr>
        <p:spPr>
          <a:xfrm>
            <a:off x="685800" y="1752600"/>
            <a:ext cx="4114800" cy="4876800"/>
          </a:xfrm>
        </p:spPr>
        <p:txBody>
          <a:bodyPr/>
          <a:lstStyle/>
          <a:p>
            <a:pPr eaLnBrk="1" hangingPunct="1">
              <a:lnSpc>
                <a:spcPct val="90000"/>
              </a:lnSpc>
              <a:defRPr/>
            </a:pPr>
            <a:endParaRPr lang="hu-HU" noProof="0" smtClean="0"/>
          </a:p>
          <a:p>
            <a:pPr eaLnBrk="1" hangingPunct="1">
              <a:lnSpc>
                <a:spcPct val="90000"/>
              </a:lnSpc>
              <a:defRPr/>
            </a:pPr>
            <a:r>
              <a:rPr lang="hu-HU" noProof="0" smtClean="0"/>
              <a:t>Reprezentáció: szó-dokumentum mátrix</a:t>
            </a:r>
          </a:p>
          <a:p>
            <a:pPr eaLnBrk="1" hangingPunct="1">
              <a:lnSpc>
                <a:spcPct val="90000"/>
              </a:lnSpc>
              <a:defRPr/>
            </a:pPr>
            <a:r>
              <a:rPr lang="hu-HU" noProof="0" smtClean="0"/>
              <a:t>Tokenizálás</a:t>
            </a:r>
          </a:p>
          <a:p>
            <a:pPr eaLnBrk="1" hangingPunct="1">
              <a:lnSpc>
                <a:spcPct val="90000"/>
              </a:lnSpc>
              <a:defRPr/>
            </a:pPr>
            <a:r>
              <a:rPr lang="hu-HU" noProof="0" smtClean="0"/>
              <a:t>Szótövezés</a:t>
            </a:r>
          </a:p>
          <a:p>
            <a:pPr eaLnBrk="1" hangingPunct="1">
              <a:lnSpc>
                <a:spcPct val="90000"/>
              </a:lnSpc>
              <a:defRPr/>
            </a:pPr>
            <a:r>
              <a:rPr lang="hu-HU" noProof="0" smtClean="0"/>
              <a:t>Információkinyerés</a:t>
            </a:r>
          </a:p>
          <a:p>
            <a:pPr marL="0" indent="0" eaLnBrk="1" hangingPunct="1">
              <a:lnSpc>
                <a:spcPct val="90000"/>
              </a:lnSpc>
              <a:buNone/>
              <a:defRPr/>
            </a:pPr>
            <a:endParaRPr lang="hu-HU" sz="1600" noProof="0" smtClean="0"/>
          </a:p>
          <a:p>
            <a:pPr marL="0" indent="0" eaLnBrk="1" hangingPunct="1">
              <a:lnSpc>
                <a:spcPct val="90000"/>
              </a:lnSpc>
              <a:buNone/>
              <a:defRPr/>
            </a:pPr>
            <a:endParaRPr lang="hu-HU" sz="1600" noProof="0" smtClean="0"/>
          </a:p>
          <a:p>
            <a:pPr marL="0" indent="0" eaLnBrk="1" hangingPunct="1">
              <a:lnSpc>
                <a:spcPct val="90000"/>
              </a:lnSpc>
              <a:buNone/>
              <a:defRPr/>
            </a:pPr>
            <a:endParaRPr lang="hu-HU" sz="1600" noProof="0" smtClean="0"/>
          </a:p>
          <a:p>
            <a:pPr marL="0" indent="0" eaLnBrk="1" hangingPunct="1">
              <a:lnSpc>
                <a:spcPct val="90000"/>
              </a:lnSpc>
              <a:buNone/>
              <a:defRPr/>
            </a:pPr>
            <a:endParaRPr lang="hu-HU" sz="1600" noProof="0" smtClean="0"/>
          </a:p>
          <a:p>
            <a:r>
              <a:rPr lang="hu-HU" sz="1600" noProof="0" smtClean="0"/>
              <a:t>Forrás: </a:t>
            </a:r>
            <a:r>
              <a:rPr lang="hu-HU" sz="1600" noProof="0" smtClean="0">
                <a:hlinkClick r:id="rId2"/>
              </a:rPr>
              <a:t>http://infospace.ischool.syr.edu/2013/04/23/what-is-text-mining/</a:t>
            </a:r>
            <a:endParaRPr lang="hu-HU" sz="1600" noProof="0"/>
          </a:p>
        </p:txBody>
      </p:sp>
      <p:pic>
        <p:nvPicPr>
          <p:cNvPr id="1445890" name="Picture 2" descr="http://infospace.ischool.syr.edu/files/2013/04/textmi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700808"/>
            <a:ext cx="3754388" cy="281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619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533400" y="381000"/>
            <a:ext cx="8215313" cy="990600"/>
          </a:xfrm>
        </p:spPr>
        <p:txBody>
          <a:bodyPr/>
          <a:lstStyle/>
          <a:p>
            <a:pPr eaLnBrk="1" hangingPunct="1"/>
            <a:r>
              <a:rPr lang="hu-HU" noProof="0" smtClean="0"/>
              <a:t>A keresőkifejezések mint vektorok</a:t>
            </a:r>
          </a:p>
        </p:txBody>
      </p:sp>
      <p:sp>
        <p:nvSpPr>
          <p:cNvPr id="37892" name="Rectangle 3"/>
          <p:cNvSpPr>
            <a:spLocks noGrp="1" noChangeArrowheads="1"/>
          </p:cNvSpPr>
          <p:nvPr>
            <p:ph type="body" idx="1"/>
          </p:nvPr>
        </p:nvSpPr>
        <p:spPr/>
        <p:txBody>
          <a:bodyPr/>
          <a:lstStyle/>
          <a:p>
            <a:pPr eaLnBrk="1" hangingPunct="1"/>
            <a:r>
              <a:rPr lang="hu-HU" noProof="0" smtClean="0"/>
              <a:t>Minden </a:t>
            </a:r>
            <a:r>
              <a:rPr lang="hu-HU" i="1" noProof="0" smtClean="0"/>
              <a:t>q</a:t>
            </a:r>
            <a:r>
              <a:rPr lang="hu-HU" noProof="0" smtClean="0"/>
              <a:t> query is egy vektor lesz ebben a térben</a:t>
            </a:r>
          </a:p>
          <a:p>
            <a:pPr eaLnBrk="1" hangingPunct="1"/>
            <a:r>
              <a:rPr lang="hu-HU" noProof="0" smtClean="0"/>
              <a:t>Szükség van egy </a:t>
            </a:r>
            <a:r>
              <a:rPr lang="hu-HU" i="1" noProof="0" smtClean="0"/>
              <a:t>közelség </a:t>
            </a:r>
            <a:r>
              <a:rPr lang="hu-HU" noProof="0" smtClean="0"/>
              <a:t>definícióra ebben a térben, a vektorok távolságának mérésére</a:t>
            </a:r>
          </a:p>
          <a:p>
            <a:pPr lvl="1" eaLnBrk="1" hangingPunct="1"/>
            <a:r>
              <a:rPr lang="hu-HU" noProof="0" smtClean="0"/>
              <a:t>Ekkor minden dokumentumról meg lehet majd mondani, mennyire illeszkedik a keresőkifejezésre</a:t>
            </a:r>
            <a:endParaRPr lang="hu-HU" i="1" noProof="0" smtClean="0"/>
          </a:p>
        </p:txBody>
      </p:sp>
    </p:spTree>
    <p:extLst>
      <p:ext uri="{BB962C8B-B14F-4D97-AF65-F5344CB8AC3E}">
        <p14:creationId xmlns:p14="http://schemas.microsoft.com/office/powerpoint/2010/main" val="1757709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noProof="0" smtClean="0"/>
              <a:t>Tokenizálás: az indexelés egysége</a:t>
            </a:r>
            <a:endParaRPr lang="hu-HU" noProof="0"/>
          </a:p>
        </p:txBody>
      </p:sp>
      <p:sp>
        <p:nvSpPr>
          <p:cNvPr id="3" name="Szöveg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512036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ChangeArrowheads="1"/>
          </p:cNvSpPr>
          <p:nvPr>
            <p:ph type="title"/>
          </p:nvPr>
        </p:nvSpPr>
        <p:spPr/>
        <p:txBody>
          <a:bodyPr/>
          <a:lstStyle/>
          <a:p>
            <a:r>
              <a:rPr lang="hu-HU" noProof="0" smtClean="0"/>
              <a:t>Tokenizálás</a:t>
            </a:r>
            <a:endParaRPr lang="hu-HU" noProof="0"/>
          </a:p>
        </p:txBody>
      </p:sp>
      <p:sp>
        <p:nvSpPr>
          <p:cNvPr id="1370115" name="Rectangle 3"/>
          <p:cNvSpPr>
            <a:spLocks noGrp="1" noChangeArrowheads="1"/>
          </p:cNvSpPr>
          <p:nvPr>
            <p:ph type="body" idx="1"/>
          </p:nvPr>
        </p:nvSpPr>
        <p:spPr/>
        <p:txBody>
          <a:bodyPr/>
          <a:lstStyle/>
          <a:p>
            <a:r>
              <a:rPr lang="hu-HU" sz="3000" noProof="0" smtClean="0"/>
              <a:t>A tokenizálás kérdései:</a:t>
            </a:r>
          </a:p>
          <a:p>
            <a:pPr lvl="1"/>
            <a:r>
              <a:rPr lang="hu-HU" sz="2800" b="1" i="1" noProof="0" smtClean="0"/>
              <a:t>Finland’s capital </a:t>
            </a:r>
            <a:r>
              <a:rPr lang="hu-HU" sz="2800" b="1" i="1" noProof="0" smtClean="0">
                <a:sym typeface="Symbol" pitchFamily="18" charset="2"/>
              </a:rPr>
              <a:t> Finland? Finlands? Finland’s</a:t>
            </a:r>
            <a:r>
              <a:rPr lang="hu-HU" sz="2800" noProof="0" smtClean="0">
                <a:sym typeface="Symbol" pitchFamily="18" charset="2"/>
              </a:rPr>
              <a:t>?</a:t>
            </a:r>
          </a:p>
          <a:p>
            <a:pPr lvl="1"/>
            <a:r>
              <a:rPr lang="hu-HU" sz="2800" b="1" i="1" noProof="0" smtClean="0">
                <a:sym typeface="Symbol" pitchFamily="18" charset="2"/>
              </a:rPr>
              <a:t>Hewlett-Packard</a:t>
            </a:r>
            <a:r>
              <a:rPr lang="hu-HU" sz="2800" noProof="0" smtClean="0">
                <a:sym typeface="Symbol" pitchFamily="18" charset="2"/>
              </a:rPr>
              <a:t>  </a:t>
            </a:r>
            <a:r>
              <a:rPr lang="hu-HU" sz="2800" b="1" i="1" noProof="0" smtClean="0">
                <a:sym typeface="Symbol" pitchFamily="18" charset="2"/>
              </a:rPr>
              <a:t>Hewlett</a:t>
            </a:r>
            <a:r>
              <a:rPr lang="hu-HU" sz="2800" noProof="0" smtClean="0">
                <a:sym typeface="Symbol" pitchFamily="18" charset="2"/>
              </a:rPr>
              <a:t> és </a:t>
            </a:r>
            <a:r>
              <a:rPr lang="hu-HU" sz="2800" b="1" i="1" noProof="0" smtClean="0">
                <a:sym typeface="Symbol" pitchFamily="18" charset="2"/>
              </a:rPr>
              <a:t>Packard</a:t>
            </a:r>
            <a:r>
              <a:rPr lang="hu-HU" sz="2800" noProof="0" smtClean="0">
                <a:sym typeface="Symbol" pitchFamily="18" charset="2"/>
              </a:rPr>
              <a:t> két tokenként?</a:t>
            </a:r>
          </a:p>
          <a:p>
            <a:pPr lvl="1"/>
            <a:r>
              <a:rPr lang="hu-HU" sz="2800" b="1" i="1" noProof="0" smtClean="0">
                <a:sym typeface="Symbol" pitchFamily="18" charset="2"/>
              </a:rPr>
              <a:t>San Francisco</a:t>
            </a:r>
            <a:r>
              <a:rPr lang="hu-HU" sz="2800" noProof="0" smtClean="0">
                <a:sym typeface="Symbol" pitchFamily="18" charset="2"/>
              </a:rPr>
              <a:t>: egy vagy két token? Hogyan ismerjük fel, hogy egy token?</a:t>
            </a:r>
            <a:endParaRPr lang="hu-HU" sz="2800" noProof="0">
              <a:sym typeface="Symbol" pitchFamily="18"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ChangeArrowheads="1"/>
          </p:cNvSpPr>
          <p:nvPr>
            <p:ph type="title"/>
          </p:nvPr>
        </p:nvSpPr>
        <p:spPr/>
        <p:txBody>
          <a:bodyPr/>
          <a:lstStyle/>
          <a:p>
            <a:r>
              <a:rPr lang="hu-HU" noProof="0" smtClean="0"/>
              <a:t>Nyelvi kérdések</a:t>
            </a:r>
            <a:endParaRPr lang="hu-HU" noProof="0"/>
          </a:p>
        </p:txBody>
      </p:sp>
      <p:sp>
        <p:nvSpPr>
          <p:cNvPr id="1372163" name="Rectangle 3"/>
          <p:cNvSpPr>
            <a:spLocks noGrp="1" noChangeArrowheads="1"/>
          </p:cNvSpPr>
          <p:nvPr>
            <p:ph type="body" idx="1"/>
          </p:nvPr>
        </p:nvSpPr>
        <p:spPr/>
        <p:txBody>
          <a:bodyPr/>
          <a:lstStyle/>
          <a:p>
            <a:r>
              <a:rPr lang="hu-HU" sz="3000" noProof="0" smtClean="0"/>
              <a:t>ékezetek:</a:t>
            </a:r>
            <a:r>
              <a:rPr lang="hu-HU" sz="3000" b="1" i="1" noProof="0" smtClean="0"/>
              <a:t> résumé</a:t>
            </a:r>
            <a:r>
              <a:rPr lang="hu-HU" sz="3000" noProof="0" smtClean="0"/>
              <a:t> vs. </a:t>
            </a:r>
            <a:r>
              <a:rPr lang="hu-HU" sz="3000" b="1" i="1" noProof="0" smtClean="0"/>
              <a:t>resume</a:t>
            </a:r>
            <a:r>
              <a:rPr lang="hu-HU" sz="3000" noProof="0" smtClean="0"/>
              <a:t>.</a:t>
            </a:r>
          </a:p>
          <a:p>
            <a:r>
              <a:rPr lang="hu-HU" sz="3000" b="1" i="1" noProof="0" smtClean="0"/>
              <a:t>L'ensemble</a:t>
            </a:r>
            <a:r>
              <a:rPr lang="hu-HU" sz="3000" noProof="0" smtClean="0"/>
              <a:t> </a:t>
            </a:r>
            <a:r>
              <a:rPr lang="hu-HU" sz="3000" noProof="0" smtClean="0">
                <a:sym typeface="Symbol" pitchFamily="18" charset="2"/>
              </a:rPr>
              <a:t> egy vagy kettő token?</a:t>
            </a:r>
          </a:p>
          <a:p>
            <a:pPr lvl="1"/>
            <a:r>
              <a:rPr lang="hu-HU" sz="2800" b="1" i="1" noProof="0" smtClean="0">
                <a:sym typeface="Symbol" pitchFamily="18" charset="2"/>
              </a:rPr>
              <a:t>L </a:t>
            </a:r>
            <a:r>
              <a:rPr lang="hu-HU" sz="2800" noProof="0" smtClean="0">
                <a:sym typeface="Symbol" pitchFamily="18" charset="2"/>
              </a:rPr>
              <a:t>? </a:t>
            </a:r>
            <a:r>
              <a:rPr lang="hu-HU" sz="2800" b="1" i="1" noProof="0" smtClean="0">
                <a:sym typeface="Symbol" pitchFamily="18" charset="2"/>
              </a:rPr>
              <a:t>L’ </a:t>
            </a:r>
            <a:r>
              <a:rPr lang="hu-HU" sz="2800" noProof="0" smtClean="0">
                <a:sym typeface="Symbol" pitchFamily="18" charset="2"/>
              </a:rPr>
              <a:t>? </a:t>
            </a:r>
            <a:r>
              <a:rPr lang="hu-HU" sz="2800" b="1" i="1" noProof="0" smtClean="0">
                <a:sym typeface="Symbol" pitchFamily="18" charset="2"/>
              </a:rPr>
              <a:t>Le </a:t>
            </a:r>
            <a:r>
              <a:rPr lang="hu-HU" sz="2800" noProof="0" smtClean="0">
                <a:sym typeface="Symbol" pitchFamily="18" charset="2"/>
              </a:rPr>
              <a:t>?</a:t>
            </a:r>
          </a:p>
          <a:p>
            <a:r>
              <a:rPr lang="hu-HU" sz="3000" noProof="0" smtClean="0">
                <a:sym typeface="Symbol" pitchFamily="18" charset="2"/>
              </a:rPr>
              <a:t>Hogyan használják a felhasználók a keresőkifejezésekben ezeket a szavakat?</a:t>
            </a:r>
            <a:endParaRPr lang="hu-HU" sz="3000" noProof="0">
              <a:sym typeface="Symbol" pitchFamily="18"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p:txBody>
          <a:bodyPr/>
          <a:lstStyle/>
          <a:p>
            <a:r>
              <a:rPr lang="hu-HU" noProof="0"/>
              <a:t>Tokenizálás: Nyelvi kérdések</a:t>
            </a:r>
          </a:p>
        </p:txBody>
      </p:sp>
      <p:sp>
        <p:nvSpPr>
          <p:cNvPr id="1374211" name="Rectangle 3"/>
          <p:cNvSpPr>
            <a:spLocks noGrp="1" noChangeArrowheads="1"/>
          </p:cNvSpPr>
          <p:nvPr>
            <p:ph type="body" idx="1"/>
          </p:nvPr>
        </p:nvSpPr>
        <p:spPr>
          <a:xfrm>
            <a:off x="533400" y="1676400"/>
            <a:ext cx="7899400" cy="4876800"/>
          </a:xfrm>
        </p:spPr>
        <p:txBody>
          <a:bodyPr/>
          <a:lstStyle/>
          <a:p>
            <a:r>
              <a:rPr lang="hu-HU" noProof="0" smtClean="0">
                <a:sym typeface="Symbol" pitchFamily="18" charset="2"/>
              </a:rPr>
              <a:t>Kínai és japán írásban nincs szóköz a szavak között: Nem mindig egyértelmű a tokenizálás</a:t>
            </a:r>
          </a:p>
          <a:p>
            <a:pPr lvl="1"/>
            <a:r>
              <a:rPr lang="hu-HU" noProof="0" smtClean="0">
                <a:sym typeface="Symbol" pitchFamily="18" charset="2"/>
              </a:rPr>
              <a:t>További komplikáció, hogy japánban és koreaiban különböző ábécék keveredve jelennek meg</a:t>
            </a:r>
          </a:p>
          <a:p>
            <a:pPr lvl="1"/>
            <a:r>
              <a:rPr lang="hu-HU" noProof="0" smtClean="0">
                <a:sym typeface="Symbol" pitchFamily="18" charset="2"/>
              </a:rPr>
              <a:t>Dátumok/mértékek különböző formában</a:t>
            </a:r>
            <a:endParaRPr lang="hu-HU" noProof="0"/>
          </a:p>
        </p:txBody>
      </p:sp>
      <p:sp>
        <p:nvSpPr>
          <p:cNvPr id="1374212" name="Text Box 4"/>
          <p:cNvSpPr txBox="1">
            <a:spLocks noChangeArrowheads="1"/>
          </p:cNvSpPr>
          <p:nvPr/>
        </p:nvSpPr>
        <p:spPr bwMode="auto">
          <a:xfrm>
            <a:off x="220091" y="4343400"/>
            <a:ext cx="8888413" cy="4127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Bef>
                <a:spcPct val="20000"/>
              </a:spcBef>
              <a:buClr>
                <a:schemeClr val="tx1"/>
              </a:buClr>
              <a:buSzPct val="55000"/>
              <a:buFont typeface="Wingdings" pitchFamily="2" charset="2"/>
              <a:buNone/>
            </a:pPr>
            <a:r>
              <a:rPr lang="ja-JP" altLang="en-US" sz="2100" b="1" i="1" dirty="0">
                <a:latin typeface="Tahoma" pitchFamily="34" charset="0"/>
                <a:ea typeface="ＭＳ Ｐゴシック" pitchFamily="34" charset="-128"/>
              </a:rPr>
              <a:t>フォーチュン</a:t>
            </a:r>
            <a:r>
              <a:rPr lang="en-US" altLang="ja-JP" sz="2100" b="1" i="1" dirty="0">
                <a:latin typeface="Tahoma" pitchFamily="34" charset="0"/>
                <a:ea typeface="ＭＳ Ｐゴシック" pitchFamily="34" charset="-128"/>
              </a:rPr>
              <a:t>500</a:t>
            </a:r>
            <a:r>
              <a:rPr lang="ja-JP" altLang="en-US" sz="2100" b="1" i="1" dirty="0">
                <a:latin typeface="Tahoma" pitchFamily="34" charset="0"/>
                <a:ea typeface="ＭＳ Ｐゴシック" pitchFamily="34" charset="-128"/>
              </a:rPr>
              <a:t>社は情報不足のため時間あた</a:t>
            </a:r>
            <a:r>
              <a:rPr lang="en-US" altLang="ja-JP" sz="2100" b="1" i="1" dirty="0">
                <a:latin typeface="Tahoma" pitchFamily="34" charset="0"/>
                <a:ea typeface="ＭＳ Ｐゴシック" pitchFamily="34" charset="-128"/>
              </a:rPr>
              <a:t>$500K(</a:t>
            </a:r>
            <a:r>
              <a:rPr lang="ja-JP" altLang="en-US" sz="2100" b="1" i="1" dirty="0">
                <a:latin typeface="Tahoma" pitchFamily="34" charset="0"/>
                <a:ea typeface="ＭＳ Ｐゴシック" pitchFamily="34" charset="-128"/>
              </a:rPr>
              <a:t>約</a:t>
            </a:r>
            <a:r>
              <a:rPr lang="en-US" altLang="ja-JP" sz="2100" b="1" i="1" dirty="0">
                <a:latin typeface="Tahoma" pitchFamily="34" charset="0"/>
                <a:ea typeface="ＭＳ Ｐゴシック" pitchFamily="34" charset="-128"/>
              </a:rPr>
              <a:t>6,000</a:t>
            </a:r>
            <a:r>
              <a:rPr lang="ja-JP" altLang="en-US" sz="2100" b="1" i="1" dirty="0">
                <a:latin typeface="Tahoma" pitchFamily="34" charset="0"/>
                <a:ea typeface="ＭＳ Ｐゴシック" pitchFamily="34" charset="-128"/>
              </a:rPr>
              <a:t>万円</a:t>
            </a:r>
            <a:r>
              <a:rPr lang="en-US" altLang="ja-JP" sz="2100" b="1" i="1" dirty="0">
                <a:latin typeface="Tahoma" pitchFamily="34" charset="0"/>
                <a:ea typeface="ＭＳ Ｐゴシック" pitchFamily="34" charset="-128"/>
              </a:rPr>
              <a:t>)</a:t>
            </a:r>
            <a:endParaRPr lang="en-US" b="1" i="1" dirty="0"/>
          </a:p>
        </p:txBody>
      </p:sp>
      <p:grpSp>
        <p:nvGrpSpPr>
          <p:cNvPr id="1374213" name="Group 5"/>
          <p:cNvGrpSpPr>
            <a:grpSpLocks/>
          </p:cNvGrpSpPr>
          <p:nvPr/>
        </p:nvGrpSpPr>
        <p:grpSpPr bwMode="auto">
          <a:xfrm>
            <a:off x="609600" y="4343400"/>
            <a:ext cx="6729413" cy="1066800"/>
            <a:chOff x="384" y="3408"/>
            <a:chExt cx="4239" cy="672"/>
          </a:xfrm>
        </p:grpSpPr>
        <p:grpSp>
          <p:nvGrpSpPr>
            <p:cNvPr id="1374214" name="Group 6"/>
            <p:cNvGrpSpPr>
              <a:grpSpLocks/>
            </p:cNvGrpSpPr>
            <p:nvPr/>
          </p:nvGrpSpPr>
          <p:grpSpPr bwMode="auto">
            <a:xfrm>
              <a:off x="864" y="3792"/>
              <a:ext cx="3759" cy="288"/>
              <a:chOff x="422" y="3792"/>
              <a:chExt cx="3759" cy="288"/>
            </a:xfrm>
          </p:grpSpPr>
          <p:sp>
            <p:nvSpPr>
              <p:cNvPr id="1374215" name="Text Box 7"/>
              <p:cNvSpPr txBox="1">
                <a:spLocks noChangeArrowheads="1"/>
              </p:cNvSpPr>
              <p:nvPr/>
            </p:nvSpPr>
            <p:spPr bwMode="auto">
              <a:xfrm>
                <a:off x="422" y="3792"/>
                <a:ext cx="968" cy="28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Katakana</a:t>
                </a:r>
              </a:p>
            </p:txBody>
          </p:sp>
          <p:sp>
            <p:nvSpPr>
              <p:cNvPr id="1374216" name="Text Box 8"/>
              <p:cNvSpPr txBox="1">
                <a:spLocks noChangeArrowheads="1"/>
              </p:cNvSpPr>
              <p:nvPr/>
            </p:nvSpPr>
            <p:spPr bwMode="auto">
              <a:xfrm>
                <a:off x="1499" y="3792"/>
                <a:ext cx="949" cy="28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Hiragana</a:t>
                </a:r>
              </a:p>
            </p:txBody>
          </p:sp>
          <p:sp>
            <p:nvSpPr>
              <p:cNvPr id="1374217" name="Text Box 9"/>
              <p:cNvSpPr txBox="1">
                <a:spLocks noChangeArrowheads="1"/>
              </p:cNvSpPr>
              <p:nvPr/>
            </p:nvSpPr>
            <p:spPr bwMode="auto">
              <a:xfrm>
                <a:off x="2603" y="3792"/>
                <a:ext cx="580" cy="28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Kanji</a:t>
                </a:r>
              </a:p>
            </p:txBody>
          </p:sp>
          <p:sp>
            <p:nvSpPr>
              <p:cNvPr id="1374218" name="Text Box 10"/>
              <p:cNvSpPr txBox="1">
                <a:spLocks noChangeArrowheads="1"/>
              </p:cNvSpPr>
              <p:nvPr/>
            </p:nvSpPr>
            <p:spPr bwMode="auto">
              <a:xfrm>
                <a:off x="3275" y="3792"/>
                <a:ext cx="906" cy="28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“Romaji”</a:t>
                </a:r>
              </a:p>
            </p:txBody>
          </p:sp>
        </p:grpSp>
        <p:sp>
          <p:nvSpPr>
            <p:cNvPr id="1374219" name="Rectangle 11"/>
            <p:cNvSpPr>
              <a:spLocks noChangeArrowheads="1"/>
            </p:cNvSpPr>
            <p:nvPr/>
          </p:nvSpPr>
          <p:spPr bwMode="auto">
            <a:xfrm>
              <a:off x="384" y="3408"/>
              <a:ext cx="1008" cy="24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1374220" name="AutoShape 12"/>
            <p:cNvCxnSpPr>
              <a:cxnSpLocks noChangeShapeType="1"/>
              <a:stCxn id="1374215" idx="0"/>
              <a:endCxn id="1374219" idx="2"/>
            </p:cNvCxnSpPr>
            <p:nvPr/>
          </p:nvCxnSpPr>
          <p:spPr bwMode="auto">
            <a:xfrm flipH="1" flipV="1">
              <a:off x="888" y="3648"/>
              <a:ext cx="460" cy="14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4221" name="Rectangle 13"/>
            <p:cNvSpPr>
              <a:spLocks noChangeArrowheads="1"/>
            </p:cNvSpPr>
            <p:nvPr/>
          </p:nvSpPr>
          <p:spPr bwMode="auto">
            <a:xfrm>
              <a:off x="2736" y="3408"/>
              <a:ext cx="480" cy="24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1374222" name="AutoShape 14"/>
            <p:cNvCxnSpPr>
              <a:cxnSpLocks noChangeShapeType="1"/>
              <a:stCxn id="1374216" idx="0"/>
              <a:endCxn id="1374221" idx="2"/>
            </p:cNvCxnSpPr>
            <p:nvPr/>
          </p:nvCxnSpPr>
          <p:spPr bwMode="auto">
            <a:xfrm flipV="1">
              <a:off x="2416" y="3648"/>
              <a:ext cx="560" cy="14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4223" name="Rectangle 15"/>
            <p:cNvSpPr>
              <a:spLocks noChangeArrowheads="1"/>
            </p:cNvSpPr>
            <p:nvPr/>
          </p:nvSpPr>
          <p:spPr bwMode="auto">
            <a:xfrm>
              <a:off x="3216" y="3408"/>
              <a:ext cx="384" cy="24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1374224" name="AutoShape 16"/>
            <p:cNvCxnSpPr>
              <a:cxnSpLocks noChangeShapeType="1"/>
              <a:stCxn id="1374217" idx="0"/>
              <a:endCxn id="1374223" idx="2"/>
            </p:cNvCxnSpPr>
            <p:nvPr/>
          </p:nvCxnSpPr>
          <p:spPr bwMode="auto">
            <a:xfrm flipV="1">
              <a:off x="3335" y="3648"/>
              <a:ext cx="73" cy="14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4225" name="Rectangle 17"/>
            <p:cNvSpPr>
              <a:spLocks noChangeArrowheads="1"/>
            </p:cNvSpPr>
            <p:nvPr/>
          </p:nvSpPr>
          <p:spPr bwMode="auto">
            <a:xfrm>
              <a:off x="4320" y="3408"/>
              <a:ext cx="144" cy="24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1374226" name="AutoShape 18"/>
            <p:cNvCxnSpPr>
              <a:cxnSpLocks noChangeShapeType="1"/>
              <a:stCxn id="1374218" idx="0"/>
              <a:endCxn id="1374225" idx="2"/>
            </p:cNvCxnSpPr>
            <p:nvPr/>
          </p:nvCxnSpPr>
          <p:spPr bwMode="auto">
            <a:xfrm flipV="1">
              <a:off x="4170" y="3648"/>
              <a:ext cx="222" cy="14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74227" name="Text Box 19"/>
          <p:cNvSpPr txBox="1">
            <a:spLocks noChangeArrowheads="1"/>
          </p:cNvSpPr>
          <p:nvPr/>
        </p:nvSpPr>
        <p:spPr bwMode="auto">
          <a:xfrm>
            <a:off x="533400" y="5867400"/>
            <a:ext cx="7705956" cy="46166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dirty="0"/>
              <a:t>A végfelhasználó </a:t>
            </a:r>
            <a:r>
              <a:rPr lang="hu-HU" dirty="0" smtClean="0"/>
              <a:t>pl. </a:t>
            </a:r>
            <a:r>
              <a:rPr lang="en-US" dirty="0"/>
              <a:t>Hiragana</a:t>
            </a:r>
            <a:r>
              <a:rPr lang="hu-HU" dirty="0" err="1"/>
              <a:t>-ban</a:t>
            </a:r>
            <a:r>
              <a:rPr lang="hu-HU" dirty="0"/>
              <a:t> írhat keresést!</a:t>
            </a:r>
            <a:endParaRPr lang="en-US" dirty="0"/>
          </a:p>
        </p:txBody>
      </p:sp>
      <p:grpSp>
        <p:nvGrpSpPr>
          <p:cNvPr id="1374228" name="Group 20"/>
          <p:cNvGrpSpPr>
            <a:grpSpLocks/>
          </p:cNvGrpSpPr>
          <p:nvPr/>
        </p:nvGrpSpPr>
        <p:grpSpPr bwMode="auto">
          <a:xfrm>
            <a:off x="6629400" y="4191000"/>
            <a:ext cx="1447800" cy="228600"/>
            <a:chOff x="4176" y="3168"/>
            <a:chExt cx="912" cy="144"/>
          </a:xfrm>
        </p:grpSpPr>
        <p:sp>
          <p:nvSpPr>
            <p:cNvPr id="1374229" name="Line 21"/>
            <p:cNvSpPr>
              <a:spLocks noChangeShapeType="1"/>
            </p:cNvSpPr>
            <p:nvPr/>
          </p:nvSpPr>
          <p:spPr bwMode="auto">
            <a:xfrm>
              <a:off x="4176" y="3168"/>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374230" name="Line 22"/>
            <p:cNvSpPr>
              <a:spLocks noChangeShapeType="1"/>
            </p:cNvSpPr>
            <p:nvPr/>
          </p:nvSpPr>
          <p:spPr bwMode="auto">
            <a:xfrm>
              <a:off x="4176" y="3168"/>
              <a:ext cx="912"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7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74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42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742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374228"/>
                                        </p:tgtEl>
                                        <p:attrNameLst>
                                          <p:attrName>style.visibility</p:attrName>
                                        </p:attrNameLst>
                                      </p:cBhvr>
                                      <p:to>
                                        <p:strVal val="visible"/>
                                      </p:to>
                                    </p:set>
                                    <p:anim calcmode="lin" valueType="num">
                                      <p:cBhvr additive="base">
                                        <p:cTn id="23" dur="500" fill="hold"/>
                                        <p:tgtEl>
                                          <p:spTgt spid="1374228"/>
                                        </p:tgtEl>
                                        <p:attrNameLst>
                                          <p:attrName>ppt_x</p:attrName>
                                        </p:attrNameLst>
                                      </p:cBhvr>
                                      <p:tavLst>
                                        <p:tav tm="0">
                                          <p:val>
                                            <p:strVal val="0-#ppt_w/2"/>
                                          </p:val>
                                        </p:tav>
                                        <p:tav tm="100000">
                                          <p:val>
                                            <p:strVal val="#ppt_x"/>
                                          </p:val>
                                        </p:tav>
                                      </p:tavLst>
                                    </p:anim>
                                    <p:anim calcmode="lin" valueType="num">
                                      <p:cBhvr additive="base">
                                        <p:cTn id="24" dur="500" fill="hold"/>
                                        <p:tgtEl>
                                          <p:spTgt spid="137422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374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1" grpId="0" build="p" autoUpdateAnimBg="0"/>
      <p:bldP spid="1374212" grpId="0" autoUpdateAnimBg="0"/>
      <p:bldP spid="137422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p:txBody>
          <a:bodyPr/>
          <a:lstStyle/>
          <a:p>
            <a:r>
              <a:rPr lang="hu-HU" noProof="0" smtClean="0"/>
              <a:t>Normalizálás</a:t>
            </a:r>
            <a:endParaRPr lang="hu-HU" noProof="0"/>
          </a:p>
        </p:txBody>
      </p:sp>
      <p:sp>
        <p:nvSpPr>
          <p:cNvPr id="1376259" name="Rectangle 3"/>
          <p:cNvSpPr>
            <a:spLocks noGrp="1" noChangeArrowheads="1"/>
          </p:cNvSpPr>
          <p:nvPr>
            <p:ph type="body" idx="1"/>
          </p:nvPr>
        </p:nvSpPr>
        <p:spPr/>
        <p:txBody>
          <a:bodyPr/>
          <a:lstStyle/>
          <a:p>
            <a:r>
              <a:rPr lang="hu-HU" noProof="0" smtClean="0">
                <a:sym typeface="Symbol" pitchFamily="18" charset="2"/>
              </a:rPr>
              <a:t>A „jobbról balra nyelvekben”, mint a héber és az arab előfordulnak „balról jobbra” részek (pl. EUR mennyiségek).</a:t>
            </a:r>
          </a:p>
          <a:p>
            <a:r>
              <a:rPr lang="hu-HU" noProof="0" smtClean="0">
                <a:sym typeface="Symbol" pitchFamily="18" charset="2"/>
              </a:rPr>
              <a:t>Mind az indexelt, mind a keresőszövegek „normalizálása” szükséges</a:t>
            </a:r>
          </a:p>
          <a:p>
            <a:pPr>
              <a:buFont typeface="Wingdings" pitchFamily="2" charset="2"/>
              <a:buNone/>
            </a:pPr>
            <a:endParaRPr lang="hu-HU" noProof="0" smtClean="0">
              <a:sym typeface="Symbol" pitchFamily="18" charset="2"/>
            </a:endParaRPr>
          </a:p>
          <a:p>
            <a:r>
              <a:rPr lang="hu-HU" noProof="0" smtClean="0">
                <a:sym typeface="Symbol" pitchFamily="18" charset="2"/>
              </a:rPr>
              <a:t>Karakter szintű abc-felismerés és konvertálás</a:t>
            </a:r>
          </a:p>
          <a:p>
            <a:pPr lvl="1"/>
            <a:r>
              <a:rPr lang="hu-HU" noProof="0" smtClean="0">
                <a:sym typeface="Symbol" pitchFamily="18" charset="2"/>
              </a:rPr>
              <a:t>A tokenizálás nem szétválasztható ettől</a:t>
            </a:r>
          </a:p>
          <a:p>
            <a:pPr lvl="1"/>
            <a:r>
              <a:rPr lang="hu-HU" noProof="0" smtClean="0">
                <a:sym typeface="Symbol" pitchFamily="18" charset="2"/>
              </a:rPr>
              <a:t>Néha kétértelmű:</a:t>
            </a:r>
            <a:endParaRPr lang="hu-HU" noProof="0">
              <a:sym typeface="Symbol" pitchFamily="18" charset="2"/>
            </a:endParaRPr>
          </a:p>
        </p:txBody>
      </p:sp>
      <p:grpSp>
        <p:nvGrpSpPr>
          <p:cNvPr id="1376260" name="Group 4"/>
          <p:cNvGrpSpPr>
            <a:grpSpLocks/>
          </p:cNvGrpSpPr>
          <p:nvPr/>
        </p:nvGrpSpPr>
        <p:grpSpPr bwMode="auto">
          <a:xfrm>
            <a:off x="2376488" y="3886200"/>
            <a:ext cx="3948112" cy="2743200"/>
            <a:chOff x="1497" y="2448"/>
            <a:chExt cx="2487" cy="1728"/>
          </a:xfrm>
        </p:grpSpPr>
        <p:sp>
          <p:nvSpPr>
            <p:cNvPr id="1376261" name="Text Box 5"/>
            <p:cNvSpPr txBox="1">
              <a:spLocks noChangeArrowheads="1"/>
            </p:cNvSpPr>
            <p:nvPr/>
          </p:nvSpPr>
          <p:spPr bwMode="auto">
            <a:xfrm>
              <a:off x="1772" y="2448"/>
              <a:ext cx="1433" cy="28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A40508"/>
                  </a:solidFill>
                  <a:latin typeface="楷体_GB2312"/>
                </a:rPr>
                <a:t>7月30日 vs. 7/30</a:t>
              </a:r>
            </a:p>
          </p:txBody>
        </p:sp>
        <p:sp>
          <p:nvSpPr>
            <p:cNvPr id="1376262" name="Text Box 6"/>
            <p:cNvSpPr txBox="1">
              <a:spLocks noChangeArrowheads="1"/>
            </p:cNvSpPr>
            <p:nvPr/>
          </p:nvSpPr>
          <p:spPr bwMode="auto">
            <a:xfrm>
              <a:off x="1497" y="3888"/>
              <a:ext cx="2487" cy="28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t>Morgen will ich in MIT</a:t>
              </a:r>
              <a:r>
                <a:rPr lang="en-US"/>
                <a:t> … </a:t>
              </a:r>
            </a:p>
          </p:txBody>
        </p:sp>
      </p:grpSp>
      <p:grpSp>
        <p:nvGrpSpPr>
          <p:cNvPr id="1376263" name="Group 7"/>
          <p:cNvGrpSpPr>
            <a:grpSpLocks/>
          </p:cNvGrpSpPr>
          <p:nvPr/>
        </p:nvGrpSpPr>
        <p:grpSpPr bwMode="auto">
          <a:xfrm>
            <a:off x="5364163" y="5721350"/>
            <a:ext cx="3373438" cy="876300"/>
            <a:chOff x="3379" y="3604"/>
            <a:chExt cx="2125" cy="552"/>
          </a:xfrm>
        </p:grpSpPr>
        <p:sp>
          <p:nvSpPr>
            <p:cNvPr id="1376264" name="Rectangle 8"/>
            <p:cNvSpPr>
              <a:spLocks noChangeArrowheads="1"/>
            </p:cNvSpPr>
            <p:nvPr/>
          </p:nvSpPr>
          <p:spPr bwMode="auto">
            <a:xfrm>
              <a:off x="3379" y="3916"/>
              <a:ext cx="432" cy="24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76265" name="AutoShape 9"/>
            <p:cNvSpPr>
              <a:spLocks/>
            </p:cNvSpPr>
            <p:nvPr/>
          </p:nvSpPr>
          <p:spPr bwMode="auto">
            <a:xfrm>
              <a:off x="4304" y="3604"/>
              <a:ext cx="1200" cy="524"/>
            </a:xfrm>
            <a:prstGeom prst="borderCallout2">
              <a:avLst>
                <a:gd name="adj1" fmla="val 18750"/>
                <a:gd name="adj2" fmla="val -3083"/>
                <a:gd name="adj3" fmla="val 18750"/>
                <a:gd name="adj4" fmla="val -10218"/>
                <a:gd name="adj5" fmla="val 72917"/>
                <a:gd name="adj6" fmla="val -36056"/>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hu-HU"/>
                <a:t>Ez itt </a:t>
              </a:r>
            </a:p>
            <a:p>
              <a:pPr algn="ctr"/>
              <a:r>
                <a:rPr lang="hu-HU"/>
                <a:t>német</a:t>
              </a:r>
              <a:r>
                <a:rPr lang="en-US"/>
                <a:t> “mit”?</a:t>
              </a:r>
            </a:p>
          </p:txBody>
        </p:sp>
      </p:grpSp>
      <p:sp>
        <p:nvSpPr>
          <p:cNvPr id="1376266" name="Text Box 10"/>
          <p:cNvSpPr txBox="1">
            <a:spLocks noChangeArrowheads="1"/>
          </p:cNvSpPr>
          <p:nvPr/>
        </p:nvSpPr>
        <p:spPr bwMode="auto">
          <a:xfrm>
            <a:off x="395288" y="6092825"/>
            <a:ext cx="1873250" cy="45720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p>
        </p:txBody>
      </p:sp>
      <p:sp>
        <p:nvSpPr>
          <p:cNvPr id="1376267" name="Text Box 11"/>
          <p:cNvSpPr txBox="1">
            <a:spLocks noChangeArrowheads="1"/>
          </p:cNvSpPr>
          <p:nvPr/>
        </p:nvSpPr>
        <p:spPr bwMode="auto">
          <a:xfrm>
            <a:off x="35843" y="6021288"/>
            <a:ext cx="2447925" cy="8223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hu-HU" dirty="0"/>
              <a:t>Ki tudna magyar példát?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6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62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762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7625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762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762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76267"/>
                                        </p:tgtEl>
                                        <p:attrNameLst>
                                          <p:attrName>style.visibility</p:attrName>
                                        </p:attrNameLst>
                                      </p:cBhvr>
                                      <p:to>
                                        <p:strVal val="visible"/>
                                      </p:to>
                                    </p:set>
                                    <p:animEffect transition="in" filter="blinds(horizontal)">
                                      <p:cBhvr>
                                        <p:cTn id="31" dur="500"/>
                                        <p:tgtEl>
                                          <p:spTgt spid="137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59" grpId="0" build="p" autoUpdateAnimBg="0"/>
      <p:bldP spid="13762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hu-HU" noProof="0" smtClean="0"/>
              <a:t>Írásjelek</a:t>
            </a:r>
            <a:endParaRPr lang="hu-HU" noProof="0"/>
          </a:p>
        </p:txBody>
      </p:sp>
      <p:sp>
        <p:nvSpPr>
          <p:cNvPr id="1380355" name="Rectangle 3"/>
          <p:cNvSpPr>
            <a:spLocks noGrp="1" noChangeArrowheads="1"/>
          </p:cNvSpPr>
          <p:nvPr>
            <p:ph type="body" idx="1"/>
          </p:nvPr>
        </p:nvSpPr>
        <p:spPr/>
        <p:txBody>
          <a:bodyPr/>
          <a:lstStyle/>
          <a:p>
            <a:r>
              <a:rPr lang="hu-HU" b="1" i="1" noProof="0" smtClean="0"/>
              <a:t>Ne’er</a:t>
            </a:r>
            <a:r>
              <a:rPr lang="hu-HU" noProof="0" smtClean="0"/>
              <a:t>: használata nyelvspecifikus, igazi kézműves munka ezek helyének normalizálása.</a:t>
            </a:r>
          </a:p>
          <a:p>
            <a:pPr lvl="1"/>
            <a:r>
              <a:rPr lang="hu-HU" noProof="0" smtClean="0"/>
              <a:t>Milyen nyelv?</a:t>
            </a:r>
          </a:p>
          <a:p>
            <a:pPr lvl="1"/>
            <a:r>
              <a:rPr lang="hu-HU" noProof="0" smtClean="0"/>
              <a:t>Legáltalánosabb: detektáljuk a nyelvet előre meghatározott egységeken: dokumentum/paragrafus.</a:t>
            </a:r>
          </a:p>
          <a:p>
            <a:r>
              <a:rPr lang="hu-HU" b="1" i="1" noProof="0" smtClean="0"/>
              <a:t>State-of-the-art</a:t>
            </a:r>
            <a:r>
              <a:rPr lang="hu-HU" noProof="0" smtClean="0"/>
              <a:t>: bontsuk fel a honosodott (rögzült) sorozatokat. Kifejezésindexelés.</a:t>
            </a:r>
          </a:p>
          <a:p>
            <a:r>
              <a:rPr lang="hu-HU" b="1" i="1" noProof="0" smtClean="0"/>
              <a:t>U.S.A.</a:t>
            </a:r>
            <a:r>
              <a:rPr lang="hu-HU" noProof="0" smtClean="0"/>
              <a:t> vagy </a:t>
            </a:r>
            <a:r>
              <a:rPr lang="hu-HU" b="1" i="1" noProof="0" smtClean="0"/>
              <a:t>USA </a:t>
            </a:r>
            <a:r>
              <a:rPr lang="hu-HU" noProof="0" smtClean="0"/>
              <a:t>– használjuk a szövegkörnyezetet.</a:t>
            </a:r>
          </a:p>
          <a:p>
            <a:r>
              <a:rPr lang="hu-HU" b="1" i="1" noProof="0" smtClean="0"/>
              <a:t>a.out </a:t>
            </a:r>
            <a:endParaRPr lang="hu-HU" noProof="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lstStyle/>
          <a:p>
            <a:r>
              <a:rPr lang="hu-HU" noProof="0" smtClean="0"/>
              <a:t>Számok</a:t>
            </a:r>
            <a:endParaRPr lang="hu-HU" noProof="0"/>
          </a:p>
        </p:txBody>
      </p:sp>
      <p:sp>
        <p:nvSpPr>
          <p:cNvPr id="1382403" name="Rectangle 3"/>
          <p:cNvSpPr>
            <a:spLocks noGrp="1" noChangeArrowheads="1"/>
          </p:cNvSpPr>
          <p:nvPr>
            <p:ph type="body" idx="1"/>
          </p:nvPr>
        </p:nvSpPr>
        <p:spPr/>
        <p:txBody>
          <a:bodyPr/>
          <a:lstStyle/>
          <a:p>
            <a:r>
              <a:rPr lang="hu-HU" b="1" i="1" noProof="0" smtClean="0"/>
              <a:t>3/12/91</a:t>
            </a:r>
          </a:p>
          <a:p>
            <a:r>
              <a:rPr lang="hu-HU" b="1" i="1" noProof="0" smtClean="0"/>
              <a:t>Mar. 12, 1991</a:t>
            </a:r>
          </a:p>
          <a:p>
            <a:r>
              <a:rPr lang="hu-HU" b="1" i="1" noProof="0" smtClean="0"/>
              <a:t>55 B.C.</a:t>
            </a:r>
          </a:p>
          <a:p>
            <a:r>
              <a:rPr lang="hu-HU" b="1" i="1" noProof="0" smtClean="0"/>
              <a:t>B-52</a:t>
            </a:r>
          </a:p>
          <a:p>
            <a:r>
              <a:rPr lang="hu-HU" b="1" i="1" noProof="0" smtClean="0"/>
              <a:t>My PGP key is 324a3df234cb23e</a:t>
            </a:r>
          </a:p>
          <a:p>
            <a:r>
              <a:rPr lang="hu-HU" b="1" i="1" noProof="0" smtClean="0"/>
              <a:t>100.2.86.144</a:t>
            </a:r>
          </a:p>
          <a:p>
            <a:pPr lvl="1"/>
            <a:r>
              <a:rPr lang="hu-HU" noProof="0" smtClean="0"/>
              <a:t>Általában nem indexeljük szövegnek</a:t>
            </a:r>
          </a:p>
          <a:p>
            <a:pPr lvl="1"/>
            <a:r>
              <a:rPr lang="hu-HU" noProof="0" smtClean="0"/>
              <a:t>Gyakran indexelünk „meta-adatot” elkülönülten</a:t>
            </a:r>
          </a:p>
          <a:p>
            <a:pPr lvl="2"/>
            <a:r>
              <a:rPr lang="hu-HU" noProof="0" smtClean="0"/>
              <a:t>Készítés ideje, formátum, stb.</a:t>
            </a:r>
            <a:endParaRPr lang="hu-HU" noProof="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lstStyle/>
          <a:p>
            <a:r>
              <a:rPr lang="hu-HU" noProof="0" smtClean="0"/>
              <a:t>Kis-, nagybetűk</a:t>
            </a:r>
            <a:endParaRPr lang="hu-HU" noProof="0"/>
          </a:p>
        </p:txBody>
      </p:sp>
      <p:sp>
        <p:nvSpPr>
          <p:cNvPr id="1384451" name="Rectangle 3"/>
          <p:cNvSpPr>
            <a:spLocks noGrp="1" noChangeArrowheads="1"/>
          </p:cNvSpPr>
          <p:nvPr>
            <p:ph type="body" idx="1"/>
          </p:nvPr>
        </p:nvSpPr>
        <p:spPr/>
        <p:txBody>
          <a:bodyPr/>
          <a:lstStyle/>
          <a:p>
            <a:r>
              <a:rPr lang="hu-HU" sz="3000" noProof="0" smtClean="0"/>
              <a:t>Alakítsunk mindent kisbetűssé</a:t>
            </a:r>
          </a:p>
          <a:p>
            <a:pPr lvl="1"/>
            <a:r>
              <a:rPr lang="hu-HU" sz="2800" noProof="0" smtClean="0"/>
              <a:t>Kivételek: Nagybetűk (a mondat közepén)</a:t>
            </a:r>
          </a:p>
          <a:p>
            <a:pPr lvl="2"/>
            <a:r>
              <a:rPr lang="hu-HU" sz="2400" noProof="0" smtClean="0"/>
              <a:t>Pl. </a:t>
            </a:r>
            <a:r>
              <a:rPr lang="hu-HU" sz="2400" b="1" i="1" noProof="0" smtClean="0"/>
              <a:t>General Motors</a:t>
            </a:r>
          </a:p>
          <a:p>
            <a:pPr lvl="2"/>
            <a:r>
              <a:rPr lang="hu-HU" sz="2400" b="1" i="1" noProof="0" smtClean="0"/>
              <a:t>Fed</a:t>
            </a:r>
            <a:r>
              <a:rPr lang="hu-HU" sz="2400" noProof="0" smtClean="0"/>
              <a:t> vagy </a:t>
            </a:r>
            <a:r>
              <a:rPr lang="hu-HU" sz="2400" b="1" i="1" noProof="0" smtClean="0"/>
              <a:t>fed</a:t>
            </a:r>
          </a:p>
          <a:p>
            <a:pPr lvl="2"/>
            <a:r>
              <a:rPr lang="hu-HU" sz="2400" b="1" i="1" noProof="0" smtClean="0"/>
              <a:t>SAIL </a:t>
            </a:r>
            <a:r>
              <a:rPr lang="hu-HU" sz="2400" noProof="0" smtClean="0"/>
              <a:t>vagy</a:t>
            </a:r>
            <a:r>
              <a:rPr lang="hu-HU" sz="2400" b="1" i="1" noProof="0" smtClean="0"/>
              <a:t> sail</a:t>
            </a:r>
            <a:endParaRPr lang="hu-HU" sz="2400" noProof="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ChangeArrowheads="1"/>
          </p:cNvSpPr>
          <p:nvPr>
            <p:ph type="title"/>
          </p:nvPr>
        </p:nvSpPr>
        <p:spPr/>
        <p:txBody>
          <a:bodyPr/>
          <a:lstStyle/>
          <a:p>
            <a:r>
              <a:rPr lang="hu-HU" noProof="0" smtClean="0"/>
              <a:t>Tezaurusz és soundex</a:t>
            </a:r>
            <a:endParaRPr lang="hu-HU" noProof="0"/>
          </a:p>
        </p:txBody>
      </p:sp>
      <p:sp>
        <p:nvSpPr>
          <p:cNvPr id="1386499" name="Rectangle 3"/>
          <p:cNvSpPr>
            <a:spLocks noGrp="1" noChangeArrowheads="1"/>
          </p:cNvSpPr>
          <p:nvPr>
            <p:ph type="body" idx="1"/>
          </p:nvPr>
        </p:nvSpPr>
        <p:spPr/>
        <p:txBody>
          <a:bodyPr/>
          <a:lstStyle/>
          <a:p>
            <a:r>
              <a:rPr lang="hu-HU" noProof="0" smtClean="0"/>
              <a:t>Szinonimák és homonimák kezelése</a:t>
            </a:r>
          </a:p>
          <a:p>
            <a:pPr lvl="1"/>
            <a:r>
              <a:rPr lang="hu-HU" noProof="0" smtClean="0"/>
              <a:t>Kézzel létrehozott ekvivalencia osztályok</a:t>
            </a:r>
          </a:p>
          <a:p>
            <a:pPr lvl="2"/>
            <a:r>
              <a:rPr lang="hu-HU" noProof="0" smtClean="0"/>
              <a:t>pl. </a:t>
            </a:r>
            <a:r>
              <a:rPr lang="hu-HU" b="1" i="1" noProof="0" smtClean="0"/>
              <a:t>macska</a:t>
            </a:r>
            <a:r>
              <a:rPr lang="hu-HU" noProof="0" smtClean="0"/>
              <a:t> = cica</a:t>
            </a:r>
            <a:endParaRPr lang="hu-HU" b="1" i="1" noProof="0" smtClean="0"/>
          </a:p>
          <a:p>
            <a:pPr lvl="2"/>
            <a:r>
              <a:rPr lang="hu-HU" b="1" i="1" noProof="0" smtClean="0"/>
              <a:t>your </a:t>
            </a:r>
            <a:r>
              <a:rPr lang="hu-HU" b="1" i="1" noProof="0" smtClean="0">
                <a:sym typeface="Monotype Sorts" pitchFamily="2" charset="2"/>
              </a:rPr>
              <a:t>vs.  </a:t>
            </a:r>
            <a:r>
              <a:rPr lang="hu-HU" b="1" i="1" noProof="0" smtClean="0"/>
              <a:t>you’re</a:t>
            </a:r>
          </a:p>
          <a:p>
            <a:r>
              <a:rPr lang="hu-HU" noProof="0" smtClean="0"/>
              <a:t>Ezen ekvivalenciák indexelése</a:t>
            </a:r>
          </a:p>
          <a:p>
            <a:pPr lvl="1"/>
            <a:r>
              <a:rPr lang="hu-HU" noProof="0" smtClean="0"/>
              <a:t>Amikor a dokumentum tartalmazza a cicá-t, akkor indexeljük a macska alatt is (és általában vice-versa)</a:t>
            </a:r>
          </a:p>
          <a:p>
            <a:r>
              <a:rPr lang="hu-HU" noProof="0" smtClean="0"/>
              <a:t>Vagy terjesszük ki a keresőkifejezést?</a:t>
            </a:r>
          </a:p>
          <a:p>
            <a:pPr lvl="1"/>
            <a:r>
              <a:rPr lang="hu-HU" noProof="0" smtClean="0"/>
              <a:t>Amikor a macskára keresünk, keressünk cicára is</a:t>
            </a:r>
            <a:endParaRPr lang="hu-HU" noProof="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noProof="0" smtClean="0"/>
              <a:t>Motiváció</a:t>
            </a:r>
            <a:endParaRPr lang="hu-HU" noProof="0"/>
          </a:p>
        </p:txBody>
      </p:sp>
      <p:sp>
        <p:nvSpPr>
          <p:cNvPr id="3" name="Tartalom helye 2"/>
          <p:cNvSpPr>
            <a:spLocks noGrp="1"/>
          </p:cNvSpPr>
          <p:nvPr>
            <p:ph idx="1"/>
          </p:nvPr>
        </p:nvSpPr>
        <p:spPr/>
        <p:txBody>
          <a:bodyPr/>
          <a:lstStyle/>
          <a:p>
            <a:r>
              <a:rPr lang="hu-HU" noProof="0" smtClean="0"/>
              <a:t>Adatok jelentős része nem, vagy gyengén strukturált, szöveges formában érhető el</a:t>
            </a:r>
          </a:p>
          <a:p>
            <a:r>
              <a:rPr lang="hu-HU" noProof="0" smtClean="0"/>
              <a:t>Dokumentumokban jelentős mennyiségű a hasznos és rejtett információ</a:t>
            </a:r>
          </a:p>
          <a:p>
            <a:r>
              <a:rPr lang="hu-HU" noProof="0" smtClean="0"/>
              <a:t>A feladatok egy része visszavezethető adatbányászati feladatra</a:t>
            </a:r>
          </a:p>
          <a:p>
            <a:endParaRPr lang="hu-HU" noProof="0"/>
          </a:p>
        </p:txBody>
      </p:sp>
    </p:spTree>
    <p:extLst>
      <p:ext uri="{BB962C8B-B14F-4D97-AF65-F5344CB8AC3E}">
        <p14:creationId xmlns:p14="http://schemas.microsoft.com/office/powerpoint/2010/main" val="3572503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Rectangle 2"/>
          <p:cNvSpPr>
            <a:spLocks noGrp="1" noChangeArrowheads="1"/>
          </p:cNvSpPr>
          <p:nvPr>
            <p:ph type="title"/>
          </p:nvPr>
        </p:nvSpPr>
        <p:spPr/>
        <p:txBody>
          <a:bodyPr/>
          <a:lstStyle/>
          <a:p>
            <a:r>
              <a:rPr lang="hu-HU" noProof="0" smtClean="0"/>
              <a:t>Lemmatizálás</a:t>
            </a:r>
            <a:endParaRPr lang="hu-HU" noProof="0"/>
          </a:p>
        </p:txBody>
      </p:sp>
      <p:sp>
        <p:nvSpPr>
          <p:cNvPr id="1388547" name="Rectangle 3"/>
          <p:cNvSpPr>
            <a:spLocks noGrp="1" noChangeArrowheads="1"/>
          </p:cNvSpPr>
          <p:nvPr>
            <p:ph type="body" idx="1"/>
          </p:nvPr>
        </p:nvSpPr>
        <p:spPr/>
        <p:txBody>
          <a:bodyPr/>
          <a:lstStyle/>
          <a:p>
            <a:r>
              <a:rPr lang="hu-HU" noProof="0" smtClean="0"/>
              <a:t>Cseréljük le a toldalékolt és egyéb változatokat az alapformátummal</a:t>
            </a:r>
          </a:p>
          <a:p>
            <a:r>
              <a:rPr lang="hu-HU" noProof="0" smtClean="0"/>
              <a:t>Például:</a:t>
            </a:r>
          </a:p>
          <a:p>
            <a:pPr lvl="1">
              <a:spcBef>
                <a:spcPts val="500"/>
              </a:spcBef>
              <a:spcAft>
                <a:spcPts val="500"/>
              </a:spcAft>
            </a:pPr>
            <a:r>
              <a:rPr lang="hu-HU" i="1" noProof="0" smtClean="0"/>
              <a:t>am, are,</a:t>
            </a:r>
            <a:r>
              <a:rPr lang="hu-HU" noProof="0" smtClean="0"/>
              <a:t> </a:t>
            </a:r>
            <a:r>
              <a:rPr lang="hu-HU" i="1" noProof="0" smtClean="0"/>
              <a:t>is </a:t>
            </a:r>
            <a:r>
              <a:rPr lang="hu-HU" noProof="0" smtClean="0">
                <a:sym typeface="Symbol" pitchFamily="18" charset="2"/>
              </a:rPr>
              <a:t></a:t>
            </a:r>
            <a:r>
              <a:rPr lang="hu-HU" noProof="0" smtClean="0"/>
              <a:t> </a:t>
            </a:r>
            <a:r>
              <a:rPr lang="hu-HU" i="1" noProof="0" smtClean="0"/>
              <a:t>be</a:t>
            </a:r>
            <a:endParaRPr lang="hu-HU" noProof="0" smtClean="0"/>
          </a:p>
          <a:p>
            <a:pPr lvl="1">
              <a:spcBef>
                <a:spcPts val="500"/>
              </a:spcBef>
              <a:spcAft>
                <a:spcPts val="500"/>
              </a:spcAft>
            </a:pPr>
            <a:r>
              <a:rPr lang="hu-HU" i="1" noProof="0" smtClean="0"/>
              <a:t>car, cars, car's</a:t>
            </a:r>
            <a:r>
              <a:rPr lang="hu-HU" noProof="0" smtClean="0"/>
              <a:t>, </a:t>
            </a:r>
            <a:r>
              <a:rPr lang="hu-HU" i="1" noProof="0" smtClean="0"/>
              <a:t>cars'</a:t>
            </a:r>
            <a:r>
              <a:rPr lang="hu-HU" noProof="0" smtClean="0"/>
              <a:t> </a:t>
            </a:r>
            <a:r>
              <a:rPr lang="hu-HU" noProof="0" smtClean="0">
                <a:sym typeface="Symbol" pitchFamily="18" charset="2"/>
              </a:rPr>
              <a:t></a:t>
            </a:r>
            <a:r>
              <a:rPr lang="hu-HU" noProof="0" smtClean="0"/>
              <a:t> </a:t>
            </a:r>
            <a:r>
              <a:rPr lang="hu-HU" i="1" noProof="0" smtClean="0"/>
              <a:t>car</a:t>
            </a:r>
          </a:p>
          <a:p>
            <a:pPr lvl="1">
              <a:spcBef>
                <a:spcPts val="500"/>
              </a:spcBef>
              <a:spcAft>
                <a:spcPts val="500"/>
              </a:spcAft>
            </a:pPr>
            <a:r>
              <a:rPr lang="hu-HU" i="1" noProof="0" smtClean="0"/>
              <a:t>autó, autók, autóké, stb. </a:t>
            </a:r>
            <a:r>
              <a:rPr lang="hu-HU" noProof="0" smtClean="0">
                <a:sym typeface="Symbol" pitchFamily="18" charset="2"/>
              </a:rPr>
              <a:t></a:t>
            </a:r>
            <a:r>
              <a:rPr lang="hu-HU" i="1" noProof="0" smtClean="0"/>
              <a:t> autó</a:t>
            </a:r>
          </a:p>
          <a:p>
            <a:pPr>
              <a:spcBef>
                <a:spcPts val="500"/>
              </a:spcBef>
              <a:spcAft>
                <a:spcPts val="500"/>
              </a:spcAft>
            </a:pPr>
            <a:r>
              <a:rPr lang="hu-HU" i="1" noProof="0" smtClean="0"/>
              <a:t>the boy's cars are different colors</a:t>
            </a:r>
            <a:r>
              <a:rPr lang="hu-HU" noProof="0" smtClean="0"/>
              <a:t> </a:t>
            </a:r>
            <a:r>
              <a:rPr lang="hu-HU" noProof="0" smtClean="0">
                <a:sym typeface="Symbol" pitchFamily="18" charset="2"/>
              </a:rPr>
              <a:t></a:t>
            </a:r>
            <a:r>
              <a:rPr lang="hu-HU" noProof="0" smtClean="0"/>
              <a:t> </a:t>
            </a:r>
            <a:r>
              <a:rPr lang="hu-HU" i="1" noProof="0" smtClean="0"/>
              <a:t>the boy car be different color</a:t>
            </a:r>
            <a:endParaRPr lang="hu-HU" i="1" noProof="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p:cNvSpPr>
            <a:spLocks noGrp="1" noChangeArrowheads="1"/>
          </p:cNvSpPr>
          <p:nvPr>
            <p:ph type="title"/>
          </p:nvPr>
        </p:nvSpPr>
        <p:spPr>
          <a:xfrm>
            <a:off x="533400" y="381000"/>
            <a:ext cx="8070850" cy="990600"/>
          </a:xfrm>
        </p:spPr>
        <p:txBody>
          <a:bodyPr/>
          <a:lstStyle/>
          <a:p>
            <a:r>
              <a:rPr lang="hu-HU" sz="3600" noProof="0" smtClean="0"/>
              <a:t>Szótár bejegyzések</a:t>
            </a:r>
            <a:endParaRPr lang="hu-HU" sz="3600" noProof="0">
              <a:sym typeface="Symbol" pitchFamily="18" charset="2"/>
            </a:endParaRPr>
          </a:p>
        </p:txBody>
      </p:sp>
      <p:graphicFrame>
        <p:nvGraphicFramePr>
          <p:cNvPr id="1390595" name="Group 3"/>
          <p:cNvGraphicFramePr>
            <a:graphicFrameLocks noGrp="1"/>
          </p:cNvGraphicFramePr>
          <p:nvPr>
            <p:ph type="tbl" idx="1"/>
          </p:nvPr>
        </p:nvGraphicFramePr>
        <p:xfrm>
          <a:off x="685800" y="1752600"/>
          <a:ext cx="3505200" cy="4876800"/>
        </p:xfrm>
        <a:graphic>
          <a:graphicData uri="http://schemas.openxmlformats.org/drawingml/2006/table">
            <a:tbl>
              <a:tblPr/>
              <a:tblGrid>
                <a:gridCol w="3505200"/>
              </a:tblGrid>
              <a:tr h="609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itchFamily="2" charset="2"/>
                        <a:buNone/>
                        <a:tabLst/>
                      </a:pPr>
                      <a:r>
                        <a:rPr kumimoji="0" lang="en-US" sz="2200" b="1" i="1" u="none" strike="noStrike" cap="none" normalizeH="0" baseline="0" smtClean="0">
                          <a:ln>
                            <a:noFill/>
                          </a:ln>
                          <a:solidFill>
                            <a:schemeClr val="tx1"/>
                          </a:solidFill>
                          <a:effectLst/>
                          <a:latin typeface="Lucida Sans" pitchFamily="34" charset="0"/>
                        </a:rPr>
                        <a:t>ensemble.french</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itchFamily="2" charset="2"/>
                        <a:buNone/>
                        <a:tabLst/>
                      </a:pPr>
                      <a:r>
                        <a:rPr kumimoji="0" lang="ja-JP" altLang="en-US" sz="2100" b="1" i="1" u="none" strike="noStrike" cap="none" normalizeH="0" baseline="0" smtClean="0">
                          <a:ln>
                            <a:noFill/>
                          </a:ln>
                          <a:solidFill>
                            <a:schemeClr val="tx1"/>
                          </a:solidFill>
                          <a:effectLst/>
                          <a:latin typeface="Tahoma" pitchFamily="34" charset="0"/>
                          <a:ea typeface="ＭＳ Ｐゴシック" pitchFamily="34" charset="-128"/>
                        </a:rPr>
                        <a:t>時間</a:t>
                      </a:r>
                      <a:r>
                        <a:rPr kumimoji="0" lang="ja-JP" altLang="en-US" sz="2100" b="1" i="1" u="none" strike="noStrike" cap="none" normalizeH="0" baseline="0" smtClean="0">
                          <a:ln>
                            <a:noFill/>
                          </a:ln>
                          <a:solidFill>
                            <a:schemeClr val="tx1"/>
                          </a:solidFill>
                          <a:effectLst/>
                          <a:latin typeface="Lucida Sans" pitchFamily="34" charset="0"/>
                          <a:ea typeface="ＭＳ Ｐゴシック" pitchFamily="34" charset="-128"/>
                        </a:rPr>
                        <a:t>.</a:t>
                      </a:r>
                      <a:r>
                        <a:rPr kumimoji="0" lang="en-US" altLang="ja-JP" sz="2200" b="1" i="1" u="none" strike="noStrike" cap="none" normalizeH="0" baseline="0" smtClean="0">
                          <a:ln>
                            <a:noFill/>
                          </a:ln>
                          <a:solidFill>
                            <a:schemeClr val="tx1"/>
                          </a:solidFill>
                          <a:effectLst/>
                          <a:latin typeface="Lucida Sans" pitchFamily="34" charset="0"/>
                          <a:ea typeface="ＭＳ Ｐゴシック" pitchFamily="34" charset="-128"/>
                        </a:rPr>
                        <a:t>japanese</a:t>
                      </a:r>
                      <a:endParaRPr kumimoji="0" lang="en-US" sz="2200" b="1" i="1" u="none" strike="noStrike" cap="none" normalizeH="0" baseline="0" smtClean="0">
                        <a:ln>
                          <a:noFill/>
                        </a:ln>
                        <a:solidFill>
                          <a:schemeClr val="tx1"/>
                        </a:solidFill>
                        <a:effectLst/>
                        <a:latin typeface="Lucida Sans" pitchFamily="34" charset="0"/>
                        <a:ea typeface="ＭＳ Ｐゴシック" pitchFamily="34" charset="-128"/>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itchFamily="2" charset="2"/>
                        <a:buNone/>
                        <a:tabLst/>
                      </a:pPr>
                      <a:r>
                        <a:rPr kumimoji="0" lang="en-US" sz="2200" b="1" i="1" u="none" strike="noStrike" cap="none" normalizeH="0" baseline="0" smtClean="0">
                          <a:ln>
                            <a:noFill/>
                          </a:ln>
                          <a:solidFill>
                            <a:schemeClr val="tx1"/>
                          </a:solidFill>
                          <a:effectLst/>
                          <a:latin typeface="Lucida Sans" pitchFamily="34" charset="0"/>
                        </a:rPr>
                        <a:t>MIT.english</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itchFamily="2" charset="2"/>
                        <a:buNone/>
                        <a:tabLst/>
                      </a:pPr>
                      <a:r>
                        <a:rPr kumimoji="0" lang="en-US" sz="2200" b="1" i="1" u="none" strike="noStrike" cap="none" normalizeH="0" baseline="0" smtClean="0">
                          <a:ln>
                            <a:noFill/>
                          </a:ln>
                          <a:solidFill>
                            <a:schemeClr val="tx1"/>
                          </a:solidFill>
                          <a:effectLst/>
                          <a:latin typeface="Lucida Sans" pitchFamily="34" charset="0"/>
                        </a:rPr>
                        <a:t>mit.german</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itchFamily="2" charset="2"/>
                        <a:buNone/>
                        <a:tabLst/>
                      </a:pPr>
                      <a:r>
                        <a:rPr kumimoji="0" lang="en-US" sz="2200" b="1" i="1" u="none" strike="noStrike" cap="none" normalizeH="0" baseline="0" smtClean="0">
                          <a:ln>
                            <a:noFill/>
                          </a:ln>
                          <a:solidFill>
                            <a:schemeClr val="tx1"/>
                          </a:solidFill>
                          <a:effectLst/>
                          <a:latin typeface="Lucida Sans" pitchFamily="34" charset="0"/>
                        </a:rPr>
                        <a:t>guaranteed.english</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itchFamily="2" charset="2"/>
                        <a:buNone/>
                        <a:tabLst/>
                      </a:pPr>
                      <a:r>
                        <a:rPr kumimoji="0" lang="en-US" sz="2200" b="1" i="1" u="none" strike="noStrike" cap="none" normalizeH="0" baseline="0" smtClean="0">
                          <a:ln>
                            <a:noFill/>
                          </a:ln>
                          <a:solidFill>
                            <a:schemeClr val="tx1"/>
                          </a:solidFill>
                          <a:effectLst/>
                          <a:latin typeface="Lucida Sans" pitchFamily="34" charset="0"/>
                        </a:rPr>
                        <a:t>entries.english</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itchFamily="2" charset="2"/>
                        <a:buNone/>
                        <a:tabLst/>
                      </a:pPr>
                      <a:r>
                        <a:rPr kumimoji="0" lang="en-US" sz="2200" b="1" i="1" u="none" strike="noStrike" cap="none" normalizeH="0" baseline="0" smtClean="0">
                          <a:ln>
                            <a:noFill/>
                          </a:ln>
                          <a:solidFill>
                            <a:schemeClr val="tx1"/>
                          </a:solidFill>
                          <a:effectLst/>
                          <a:latin typeface="Lucida Sans" pitchFamily="34" charset="0"/>
                        </a:rPr>
                        <a:t>sometimes.english</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itchFamily="2" charset="2"/>
                        <a:buNone/>
                        <a:tabLst/>
                      </a:pPr>
                      <a:r>
                        <a:rPr kumimoji="0" lang="en-US" sz="2200" b="1" i="1" u="none" strike="noStrike" cap="none" normalizeH="0" baseline="0" smtClean="0">
                          <a:ln>
                            <a:noFill/>
                          </a:ln>
                          <a:solidFill>
                            <a:schemeClr val="tx1"/>
                          </a:solidFill>
                          <a:effectLst/>
                          <a:latin typeface="Lucida Sans" pitchFamily="34" charset="0"/>
                        </a:rPr>
                        <a:t>tokenization.english</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90615" name="AutoShape 23"/>
          <p:cNvSpPr>
            <a:spLocks noChangeArrowheads="1"/>
          </p:cNvSpPr>
          <p:nvPr/>
        </p:nvSpPr>
        <p:spPr bwMode="auto">
          <a:xfrm>
            <a:off x="4408488" y="3113038"/>
            <a:ext cx="4125912" cy="2308324"/>
          </a:xfrm>
          <a:prstGeom prst="leftArrowCallout">
            <a:avLst>
              <a:gd name="adj1" fmla="val 25000"/>
              <a:gd name="adj2" fmla="val 25000"/>
              <a:gd name="adj3" fmla="val 29998"/>
              <a:gd name="adj4"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hu-HU" dirty="0"/>
              <a:t>Ezeket lehetne nyelvenként csoportosítani. </a:t>
            </a:r>
            <a:r>
              <a:rPr lang="hu-HU" dirty="0" smtClean="0"/>
              <a:t>Felhasználva </a:t>
            </a:r>
            <a:r>
              <a:rPr lang="hu-HU" dirty="0"/>
              <a:t>a </a:t>
            </a:r>
            <a:r>
              <a:rPr lang="hu-HU" dirty="0" err="1"/>
              <a:t>keresőkifejezés</a:t>
            </a:r>
            <a:r>
              <a:rPr lang="hu-HU" dirty="0"/>
              <a:t> feldolgozáskor.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noProof="0" smtClean="0"/>
              <a:t>Szótövezés</a:t>
            </a:r>
            <a:endParaRPr lang="hu-HU" noProof="0"/>
          </a:p>
        </p:txBody>
      </p:sp>
      <p:sp>
        <p:nvSpPr>
          <p:cNvPr id="3" name="Szöveg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4128889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p:txBody>
          <a:bodyPr/>
          <a:lstStyle/>
          <a:p>
            <a:r>
              <a:rPr lang="hu-HU" noProof="0" smtClean="0"/>
              <a:t>Szótövezés (stemming)</a:t>
            </a:r>
            <a:endParaRPr lang="hu-HU" noProof="0"/>
          </a:p>
        </p:txBody>
      </p:sp>
      <p:sp>
        <p:nvSpPr>
          <p:cNvPr id="1392643" name="Rectangle 3"/>
          <p:cNvSpPr>
            <a:spLocks noGrp="1" noChangeArrowheads="1"/>
          </p:cNvSpPr>
          <p:nvPr>
            <p:ph type="body" idx="1"/>
          </p:nvPr>
        </p:nvSpPr>
        <p:spPr/>
        <p:txBody>
          <a:bodyPr/>
          <a:lstStyle/>
          <a:p>
            <a:r>
              <a:rPr lang="hu-HU" noProof="0" smtClean="0"/>
              <a:t>Helyettesítsük a terminusokat a szótövekkel indexelés előtt.</a:t>
            </a:r>
          </a:p>
          <a:p>
            <a:pPr lvl="1"/>
            <a:r>
              <a:rPr lang="hu-HU" noProof="0" smtClean="0"/>
              <a:t>nyelvfüggő</a:t>
            </a:r>
          </a:p>
          <a:p>
            <a:pPr lvl="1"/>
            <a:r>
              <a:rPr lang="hu-HU" noProof="0" smtClean="0"/>
              <a:t>Pl. </a:t>
            </a:r>
            <a:r>
              <a:rPr lang="hu-HU" b="1" i="1" noProof="0" smtClean="0"/>
              <a:t>automate(s), automatic, automation</a:t>
            </a:r>
            <a:r>
              <a:rPr lang="hu-HU" noProof="0" smtClean="0"/>
              <a:t> mind </a:t>
            </a:r>
            <a:r>
              <a:rPr lang="hu-HU" b="1" i="1" noProof="0" smtClean="0"/>
              <a:t>automat </a:t>
            </a:r>
            <a:r>
              <a:rPr lang="hu-HU" noProof="0" smtClean="0"/>
              <a:t>–tal lesz helyettesítve</a:t>
            </a:r>
            <a:endParaRPr lang="hu-HU" noProof="0"/>
          </a:p>
        </p:txBody>
      </p:sp>
      <p:sp>
        <p:nvSpPr>
          <p:cNvPr id="1392644" name="Rectangle 4"/>
          <p:cNvSpPr>
            <a:spLocks noChangeArrowheads="1"/>
          </p:cNvSpPr>
          <p:nvPr/>
        </p:nvSpPr>
        <p:spPr bwMode="auto">
          <a:xfrm>
            <a:off x="777875" y="1671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hu-HU">
              <a:latin typeface="Arial" pitchFamily="34" charset="0"/>
            </a:endParaRPr>
          </a:p>
        </p:txBody>
      </p:sp>
      <p:sp>
        <p:nvSpPr>
          <p:cNvPr id="1392645" name="Rectangle 5"/>
          <p:cNvSpPr>
            <a:spLocks noChangeArrowheads="1"/>
          </p:cNvSpPr>
          <p:nvPr/>
        </p:nvSpPr>
        <p:spPr bwMode="auto">
          <a:xfrm>
            <a:off x="638175" y="4613275"/>
            <a:ext cx="4086225" cy="156210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b="1" i="1">
                <a:latin typeface="Arial" pitchFamily="34" charset="0"/>
              </a:rPr>
              <a:t>for example compressed </a:t>
            </a:r>
          </a:p>
          <a:p>
            <a:r>
              <a:rPr lang="en-US" b="1" i="1">
                <a:latin typeface="Arial" pitchFamily="34" charset="0"/>
              </a:rPr>
              <a:t>and compression are both </a:t>
            </a:r>
          </a:p>
          <a:p>
            <a:r>
              <a:rPr lang="en-US" b="1" i="1">
                <a:latin typeface="Arial" pitchFamily="34" charset="0"/>
              </a:rPr>
              <a:t>accepted as equivalent to </a:t>
            </a:r>
          </a:p>
          <a:p>
            <a:r>
              <a:rPr lang="en-US" b="1" i="1">
                <a:latin typeface="Arial" pitchFamily="34" charset="0"/>
              </a:rPr>
              <a:t>compress</a:t>
            </a:r>
            <a:r>
              <a:rPr lang="en-US">
                <a:latin typeface="Arial" pitchFamily="34" charset="0"/>
              </a:rPr>
              <a:t>.</a:t>
            </a:r>
          </a:p>
        </p:txBody>
      </p:sp>
      <p:sp>
        <p:nvSpPr>
          <p:cNvPr id="1392646" name="Rectangle 6"/>
          <p:cNvSpPr>
            <a:spLocks noChangeArrowheads="1"/>
          </p:cNvSpPr>
          <p:nvPr/>
        </p:nvSpPr>
        <p:spPr bwMode="auto">
          <a:xfrm>
            <a:off x="5000625" y="4572000"/>
            <a:ext cx="3427413" cy="16446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atin typeface="Arial" pitchFamily="34" charset="0"/>
              </a:rPr>
              <a:t>for exampl compres and</a:t>
            </a:r>
          </a:p>
          <a:p>
            <a:r>
              <a:rPr lang="en-US">
                <a:latin typeface="Arial" pitchFamily="34" charset="0"/>
              </a:rPr>
              <a:t>compres are both accept</a:t>
            </a:r>
          </a:p>
          <a:p>
            <a:r>
              <a:rPr lang="en-US">
                <a:latin typeface="Arial" pitchFamily="34" charset="0"/>
              </a:rPr>
              <a:t>as equival to compres.</a:t>
            </a:r>
          </a:p>
        </p:txBody>
      </p:sp>
      <p:sp>
        <p:nvSpPr>
          <p:cNvPr id="1392647" name="AutoShape 7"/>
          <p:cNvSpPr>
            <a:spLocks noChangeArrowheads="1"/>
          </p:cNvSpPr>
          <p:nvPr/>
        </p:nvSpPr>
        <p:spPr bwMode="auto">
          <a:xfrm>
            <a:off x="4724400" y="5181600"/>
            <a:ext cx="304800" cy="485775"/>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p:cNvSpPr>
            <a:spLocks noGrp="1" noChangeArrowheads="1"/>
          </p:cNvSpPr>
          <p:nvPr>
            <p:ph type="title"/>
          </p:nvPr>
        </p:nvSpPr>
        <p:spPr/>
        <p:txBody>
          <a:bodyPr/>
          <a:lstStyle/>
          <a:p>
            <a:r>
              <a:rPr lang="hu-HU" noProof="0" smtClean="0"/>
              <a:t>Porter algoritmus</a:t>
            </a:r>
            <a:endParaRPr lang="hu-HU" noProof="0"/>
          </a:p>
        </p:txBody>
      </p:sp>
      <p:sp>
        <p:nvSpPr>
          <p:cNvPr id="1394691" name="Rectangle 3"/>
          <p:cNvSpPr>
            <a:spLocks noGrp="1" noChangeArrowheads="1"/>
          </p:cNvSpPr>
          <p:nvPr>
            <p:ph type="body" idx="1"/>
          </p:nvPr>
        </p:nvSpPr>
        <p:spPr/>
        <p:txBody>
          <a:bodyPr/>
          <a:lstStyle/>
          <a:p>
            <a:r>
              <a:rPr lang="hu-HU" noProof="0" dirty="0" smtClean="0"/>
              <a:t>A legáltalánosabb algoritmus angol nyelvre</a:t>
            </a:r>
          </a:p>
          <a:p>
            <a:r>
              <a:rPr lang="hu-HU" noProof="0" dirty="0" smtClean="0"/>
              <a:t>Szabályok + 5 rövidítési fázis</a:t>
            </a:r>
          </a:p>
          <a:p>
            <a:pPr lvl="1"/>
            <a:r>
              <a:rPr lang="hu-HU" noProof="0" dirty="0" smtClean="0"/>
              <a:t>A fázisok szekvenciálisan jönnek</a:t>
            </a:r>
          </a:p>
          <a:p>
            <a:pPr lvl="1"/>
            <a:r>
              <a:rPr lang="hu-HU" noProof="0" dirty="0" smtClean="0"/>
              <a:t>Minden fázis parancsok csoportjából áll</a:t>
            </a:r>
          </a:p>
          <a:p>
            <a:pPr lvl="1"/>
            <a:r>
              <a:rPr lang="hu-HU" noProof="0" dirty="0" smtClean="0"/>
              <a:t>Példaszabály: </a:t>
            </a:r>
            <a:r>
              <a:rPr lang="hu-HU" i="1" noProof="0" dirty="0" smtClean="0"/>
              <a:t>A fázishoz tartozó parancsok közül alkalmazd azt, amelyik legnagyobb mértékben csökkenti a szó hosszát.</a:t>
            </a:r>
          </a:p>
          <a:p>
            <a:r>
              <a:rPr lang="hu-HU" noProof="0" dirty="0" smtClean="0"/>
              <a:t>Online felület: </a:t>
            </a:r>
            <a:r>
              <a:rPr lang="en-US" dirty="0">
                <a:hlinkClick r:id="rId3"/>
              </a:rPr>
              <a:t>http://</a:t>
            </a:r>
            <a:r>
              <a:rPr lang="en-US" dirty="0" smtClean="0">
                <a:hlinkClick r:id="rId3"/>
              </a:rPr>
              <a:t>9ol.es/porter_js_demo.html</a:t>
            </a:r>
            <a:r>
              <a:rPr lang="hu-HU" smtClean="0"/>
              <a:t> </a:t>
            </a:r>
            <a:endParaRPr lang="hu-HU" i="1" noProof="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ChangeArrowheads="1"/>
          </p:cNvSpPr>
          <p:nvPr>
            <p:ph type="title"/>
          </p:nvPr>
        </p:nvSpPr>
        <p:spPr/>
        <p:txBody>
          <a:bodyPr/>
          <a:lstStyle/>
          <a:p>
            <a:r>
              <a:rPr lang="hu-HU" noProof="0" smtClean="0"/>
              <a:t>Porter- </a:t>
            </a:r>
            <a:br>
              <a:rPr lang="hu-HU" noProof="0" smtClean="0"/>
            </a:br>
            <a:r>
              <a:rPr lang="hu-HU" noProof="0" smtClean="0"/>
              <a:t>szabályok</a:t>
            </a:r>
            <a:endParaRPr lang="hu-HU" noProof="0"/>
          </a:p>
        </p:txBody>
      </p:sp>
      <p:sp>
        <p:nvSpPr>
          <p:cNvPr id="1396739" name="Rectangle 3"/>
          <p:cNvSpPr>
            <a:spLocks noGrp="1" noChangeArrowheads="1"/>
          </p:cNvSpPr>
          <p:nvPr>
            <p:ph type="body" idx="1"/>
          </p:nvPr>
        </p:nvSpPr>
        <p:spPr/>
        <p:txBody>
          <a:bodyPr/>
          <a:lstStyle/>
          <a:p>
            <a:r>
              <a:rPr lang="hu-HU" i="1" noProof="0" smtClean="0"/>
              <a:t>sses</a:t>
            </a:r>
            <a:r>
              <a:rPr lang="hu-HU" noProof="0" smtClean="0"/>
              <a:t> </a:t>
            </a:r>
            <a:r>
              <a:rPr lang="hu-HU" noProof="0" smtClean="0">
                <a:sym typeface="Symbol" pitchFamily="18" charset="2"/>
              </a:rPr>
              <a:t> </a:t>
            </a:r>
            <a:r>
              <a:rPr lang="hu-HU" i="1" noProof="0" smtClean="0">
                <a:sym typeface="Symbol" pitchFamily="18" charset="2"/>
              </a:rPr>
              <a:t>ss</a:t>
            </a:r>
          </a:p>
          <a:p>
            <a:r>
              <a:rPr lang="hu-HU" i="1" noProof="0" smtClean="0"/>
              <a:t>ies</a:t>
            </a:r>
            <a:r>
              <a:rPr lang="hu-HU" noProof="0" smtClean="0"/>
              <a:t> </a:t>
            </a:r>
            <a:r>
              <a:rPr lang="hu-HU" noProof="0" smtClean="0">
                <a:sym typeface="Symbol" pitchFamily="18" charset="2"/>
              </a:rPr>
              <a:t> </a:t>
            </a:r>
            <a:r>
              <a:rPr lang="hu-HU" i="1" noProof="0" smtClean="0">
                <a:sym typeface="Symbol" pitchFamily="18" charset="2"/>
              </a:rPr>
              <a:t>i</a:t>
            </a:r>
          </a:p>
          <a:p>
            <a:r>
              <a:rPr lang="hu-HU" i="1" noProof="0" smtClean="0"/>
              <a:t>ational</a:t>
            </a:r>
            <a:r>
              <a:rPr lang="hu-HU" noProof="0" smtClean="0"/>
              <a:t> </a:t>
            </a:r>
            <a:r>
              <a:rPr lang="hu-HU" noProof="0" smtClean="0">
                <a:sym typeface="Symbol" pitchFamily="18" charset="2"/>
              </a:rPr>
              <a:t> </a:t>
            </a:r>
            <a:r>
              <a:rPr lang="hu-HU" i="1" noProof="0" smtClean="0">
                <a:sym typeface="Symbol" pitchFamily="18" charset="2"/>
              </a:rPr>
              <a:t>ate</a:t>
            </a:r>
          </a:p>
          <a:p>
            <a:r>
              <a:rPr lang="hu-HU" i="1" noProof="0" smtClean="0"/>
              <a:t>tional</a:t>
            </a:r>
            <a:r>
              <a:rPr lang="hu-HU" noProof="0" smtClean="0"/>
              <a:t> </a:t>
            </a:r>
            <a:r>
              <a:rPr lang="hu-HU" noProof="0" smtClean="0">
                <a:sym typeface="Symbol" pitchFamily="18" charset="2"/>
              </a:rPr>
              <a:t> </a:t>
            </a:r>
            <a:r>
              <a:rPr lang="hu-HU" i="1" noProof="0" smtClean="0">
                <a:sym typeface="Symbol" pitchFamily="18" charset="2"/>
              </a:rPr>
              <a:t>tion</a:t>
            </a:r>
            <a:endParaRPr lang="hu-HU" i="1" noProof="0">
              <a:sym typeface="Symbol" pitchFamily="18" charset="2"/>
            </a:endParaRPr>
          </a:p>
        </p:txBody>
      </p:sp>
      <p:pic>
        <p:nvPicPr>
          <p:cNvPr id="1454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003" y="44624"/>
            <a:ext cx="4946501" cy="6585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p:cNvSpPr>
            <a:spLocks noGrp="1" noChangeArrowheads="1"/>
          </p:cNvSpPr>
          <p:nvPr>
            <p:ph type="title"/>
          </p:nvPr>
        </p:nvSpPr>
        <p:spPr/>
        <p:txBody>
          <a:bodyPr/>
          <a:lstStyle/>
          <a:p>
            <a:r>
              <a:rPr lang="hu-HU" noProof="0" smtClean="0"/>
              <a:t>Más szótövezők</a:t>
            </a:r>
            <a:endParaRPr lang="hu-HU" noProof="0"/>
          </a:p>
        </p:txBody>
      </p:sp>
      <p:sp>
        <p:nvSpPr>
          <p:cNvPr id="1398787" name="Rectangle 3"/>
          <p:cNvSpPr>
            <a:spLocks noGrp="1" noChangeArrowheads="1"/>
          </p:cNvSpPr>
          <p:nvPr>
            <p:ph type="body" idx="1"/>
          </p:nvPr>
        </p:nvSpPr>
        <p:spPr/>
        <p:txBody>
          <a:bodyPr/>
          <a:lstStyle/>
          <a:p>
            <a:r>
              <a:rPr lang="hu-HU" noProof="0" smtClean="0"/>
              <a:t>Létezik több szótövező is, pl. Lovins stemmer</a:t>
            </a:r>
          </a:p>
          <a:p>
            <a:r>
              <a:rPr lang="hu-HU" noProof="0" smtClean="0"/>
              <a:t>Egyszeri megy végig a szövegen, leghosszabb toldalékot vágja le (kb. 250 szabály)</a:t>
            </a:r>
          </a:p>
          <a:p>
            <a:r>
              <a:rPr lang="hu-HU" noProof="0" smtClean="0"/>
              <a:t>Nyelvészet és IR motiválja a szótövezést</a:t>
            </a:r>
          </a:p>
          <a:p>
            <a:r>
              <a:rPr lang="hu-HU" noProof="0" smtClean="0"/>
              <a:t>Teljes morfológia elemzés is csak szerény eredményeket hoz IR alkalmazásoknál</a:t>
            </a:r>
          </a:p>
          <a:p>
            <a:r>
              <a:rPr lang="hu-HU" noProof="0" smtClean="0"/>
              <a:t>Stemmer-test: </a:t>
            </a:r>
            <a:r>
              <a:rPr lang="hu-HU" noProof="0" smtClean="0">
                <a:hlinkClick r:id="rId3"/>
              </a:rPr>
              <a:t>http://text-processing.com/demo/stem/</a:t>
            </a:r>
            <a:endParaRPr lang="hu-HU" noProof="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ím 1"/>
          <p:cNvSpPr>
            <a:spLocks noGrp="1"/>
          </p:cNvSpPr>
          <p:nvPr>
            <p:ph type="title"/>
          </p:nvPr>
        </p:nvSpPr>
        <p:spPr/>
        <p:txBody>
          <a:bodyPr/>
          <a:lstStyle/>
          <a:p>
            <a:pPr eaLnBrk="1" hangingPunct="1"/>
            <a:r>
              <a:rPr lang="hu-HU" noProof="0" smtClean="0"/>
              <a:t>Óvatos tövező (timid stemmer)</a:t>
            </a:r>
          </a:p>
        </p:txBody>
      </p:sp>
      <p:sp>
        <p:nvSpPr>
          <p:cNvPr id="26627" name="Tartalom helye 2"/>
          <p:cNvSpPr>
            <a:spLocks noGrp="1"/>
          </p:cNvSpPr>
          <p:nvPr>
            <p:ph idx="1"/>
          </p:nvPr>
        </p:nvSpPr>
        <p:spPr>
          <a:xfrm>
            <a:off x="395288" y="1773238"/>
            <a:ext cx="7772400" cy="4195762"/>
          </a:xfrm>
        </p:spPr>
        <p:txBody>
          <a:bodyPr/>
          <a:lstStyle/>
          <a:p>
            <a:pPr eaLnBrk="1" hangingPunct="1"/>
            <a:r>
              <a:rPr lang="hu-HU" noProof="0" smtClean="0"/>
              <a:t>Szabálylista + lexikon</a:t>
            </a:r>
          </a:p>
          <a:p>
            <a:pPr lvl="1" eaLnBrk="1" hangingPunct="1"/>
            <a:r>
              <a:rPr lang="hu-HU" noProof="0" smtClean="0"/>
              <a:t>prioritás</a:t>
            </a:r>
          </a:p>
          <a:p>
            <a:pPr lvl="1" eaLnBrk="1" hangingPunct="1"/>
            <a:r>
              <a:rPr lang="hu-HU" noProof="0" smtClean="0"/>
              <a:t>legrövidebb </a:t>
            </a:r>
          </a:p>
          <a:p>
            <a:pPr lvl="1" eaLnBrk="1" hangingPunct="1">
              <a:buFont typeface="Wingdings" pitchFamily="2" charset="2"/>
              <a:buNone/>
            </a:pPr>
            <a:r>
              <a:rPr lang="hu-HU" noProof="0" smtClean="0"/>
              <a:t>kanonikus alak</a:t>
            </a:r>
          </a:p>
          <a:p>
            <a:pPr lvl="1" eaLnBrk="1" hangingPunct="1"/>
            <a:r>
              <a:rPr lang="hu-HU" noProof="0" smtClean="0"/>
              <a:t>lexikont is</a:t>
            </a:r>
          </a:p>
          <a:p>
            <a:pPr lvl="1" eaLnBrk="1" hangingPunct="1">
              <a:buFont typeface="Wingdings" pitchFamily="2" charset="2"/>
              <a:buNone/>
            </a:pPr>
            <a:r>
              <a:rPr lang="hu-HU" noProof="0" smtClean="0"/>
              <a:t>bővíti</a:t>
            </a:r>
          </a:p>
          <a:p>
            <a:pPr lvl="1" eaLnBrk="1" hangingPunct="1"/>
            <a:r>
              <a:rPr lang="hu-HU" noProof="0" smtClean="0"/>
              <a:t>„nyelvfgtln”</a:t>
            </a:r>
          </a:p>
          <a:p>
            <a:pPr eaLnBrk="1" hangingPunct="1"/>
            <a:endParaRPr lang="hu-HU" noProof="0" smtClean="0"/>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700" y="2205038"/>
            <a:ext cx="572611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61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noProof="0" smtClean="0"/>
              <a:t>Magyar szótövezők</a:t>
            </a:r>
            <a:endParaRPr lang="hu-HU" noProof="0"/>
          </a:p>
        </p:txBody>
      </p:sp>
      <p:sp>
        <p:nvSpPr>
          <p:cNvPr id="3" name="Tartalom helye 2"/>
          <p:cNvSpPr>
            <a:spLocks noGrp="1"/>
          </p:cNvSpPr>
          <p:nvPr>
            <p:ph idx="1"/>
          </p:nvPr>
        </p:nvSpPr>
        <p:spPr/>
        <p:txBody>
          <a:bodyPr/>
          <a:lstStyle/>
          <a:p>
            <a:r>
              <a:rPr lang="hu-HU" noProof="0" smtClean="0"/>
              <a:t>Snowball (Porter-féle nyelv) stemmere (Tordai)</a:t>
            </a:r>
          </a:p>
          <a:p>
            <a:r>
              <a:rPr lang="hu-HU" noProof="0" smtClean="0"/>
              <a:t>Morphologic eszközei (HelyesLem, 1992-)</a:t>
            </a:r>
          </a:p>
          <a:p>
            <a:r>
              <a:rPr lang="hu-HU" noProof="0" smtClean="0"/>
              <a:t>HunStem (Ocastem) – Szószablya projekt kimenete, sokáig egyedüli publikus jól működő verzió volt</a:t>
            </a:r>
          </a:p>
          <a:p>
            <a:pPr lvl="1"/>
            <a:r>
              <a:rPr lang="hu-HU" noProof="0" smtClean="0">
                <a:hlinkClick r:id="rId2"/>
              </a:rPr>
              <a:t>http://mokk.bme.hu/resources/hunmorph/</a:t>
            </a:r>
            <a:endParaRPr lang="hu-HU" noProof="0" smtClean="0"/>
          </a:p>
          <a:p>
            <a:r>
              <a:rPr lang="hu-HU" noProof="0" smtClean="0"/>
              <a:t>Magyarlánc (Szegedi Egyetem)</a:t>
            </a:r>
          </a:p>
          <a:p>
            <a:pPr lvl="1"/>
            <a:r>
              <a:rPr lang="hu-HU" noProof="0" smtClean="0">
                <a:hlinkClick r:id="rId3"/>
              </a:rPr>
              <a:t>http://www.inf.u-szeged.hu/rgai/magyarlanc</a:t>
            </a:r>
            <a:endParaRPr lang="hu-HU" noProof="0" smtClean="0"/>
          </a:p>
          <a:p>
            <a:pPr lvl="1"/>
            <a:r>
              <a:rPr lang="hu-HU" noProof="0" smtClean="0">
                <a:hlinkClick r:id="rId4"/>
              </a:rPr>
              <a:t>http://www.inf.u-szeged.hu/rgai/magyarlanc-service/</a:t>
            </a:r>
            <a:endParaRPr lang="hu-HU" noProof="0" smtClean="0"/>
          </a:p>
          <a:p>
            <a:endParaRPr lang="hu-HU" noProof="0" smtClean="0"/>
          </a:p>
          <a:p>
            <a:endParaRPr lang="hu-HU" noProof="0" smtClean="0"/>
          </a:p>
          <a:p>
            <a:endParaRPr lang="hu-HU" noProof="0"/>
          </a:p>
        </p:txBody>
      </p:sp>
    </p:spTree>
    <p:extLst>
      <p:ext uri="{BB962C8B-B14F-4D97-AF65-F5344CB8AC3E}">
        <p14:creationId xmlns:p14="http://schemas.microsoft.com/office/powerpoint/2010/main" val="36053980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noProof="0" smtClean="0"/>
              <a:t>Információkinyerés</a:t>
            </a:r>
            <a:endParaRPr lang="hu-HU" noProof="0"/>
          </a:p>
        </p:txBody>
      </p:sp>
      <p:sp>
        <p:nvSpPr>
          <p:cNvPr id="6" name="Szöveg helye 5"/>
          <p:cNvSpPr>
            <a:spLocks noGrp="1"/>
          </p:cNvSpPr>
          <p:nvPr>
            <p:ph type="body" idx="1"/>
          </p:nvPr>
        </p:nvSpPr>
        <p:spPr/>
        <p:txBody>
          <a:bodyPr/>
          <a:lstStyle/>
          <a:p>
            <a:endParaRPr lang="en-US"/>
          </a:p>
        </p:txBody>
      </p:sp>
    </p:spTree>
    <p:extLst>
      <p:ext uri="{BB962C8B-B14F-4D97-AF65-F5344CB8AC3E}">
        <p14:creationId xmlns:p14="http://schemas.microsoft.com/office/powerpoint/2010/main" val="2034848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533400" y="381000"/>
            <a:ext cx="8610600" cy="990600"/>
          </a:xfrm>
        </p:spPr>
        <p:txBody>
          <a:bodyPr/>
          <a:lstStyle/>
          <a:p>
            <a:r>
              <a:rPr lang="hu-HU" noProof="0" smtClean="0"/>
              <a:t>Adatbányászat vs. szövegbányászat (emlékeztető)</a:t>
            </a:r>
            <a:endParaRPr lang="hu-HU" noProof="0"/>
          </a:p>
        </p:txBody>
      </p:sp>
      <p:graphicFrame>
        <p:nvGraphicFramePr>
          <p:cNvPr id="9" name="Tartalom helye 8"/>
          <p:cNvGraphicFramePr>
            <a:graphicFrameLocks noGrp="1"/>
          </p:cNvGraphicFramePr>
          <p:nvPr>
            <p:ph idx="1"/>
            <p:extLst>
              <p:ext uri="{D42A27DB-BD31-4B8C-83A1-F6EECF244321}">
                <p14:modId xmlns:p14="http://schemas.microsoft.com/office/powerpoint/2010/main" val="1816233695"/>
              </p:ext>
            </p:extLst>
          </p:nvPr>
        </p:nvGraphicFramePr>
        <p:xfrm>
          <a:off x="685800" y="1752600"/>
          <a:ext cx="8001000" cy="4785360"/>
        </p:xfrm>
        <a:graphic>
          <a:graphicData uri="http://schemas.openxmlformats.org/drawingml/2006/table">
            <a:tbl>
              <a:tblPr firstCol="1" bandRow="1">
                <a:tableStyleId>{85BE263C-DBD7-4A20-BB59-AAB30ACAA65A}</a:tableStyleId>
              </a:tblPr>
              <a:tblGrid>
                <a:gridCol w="1725960"/>
                <a:gridCol w="2808312"/>
                <a:gridCol w="3466728"/>
              </a:tblGrid>
              <a:tr h="152400">
                <a:tc>
                  <a:txBody>
                    <a:bodyPr/>
                    <a:lstStyle/>
                    <a:p>
                      <a:r>
                        <a:rPr lang="hu-HU" sz="1700" dirty="0" smtClean="0">
                          <a:solidFill>
                            <a:schemeClr val="tx1"/>
                          </a:solidFill>
                        </a:rPr>
                        <a:t>Az elemzés tárgya</a:t>
                      </a:r>
                      <a:endParaRPr lang="en-US" sz="1700" b="0" dirty="0">
                        <a:solidFill>
                          <a:schemeClr val="tx1"/>
                        </a:solidFill>
                      </a:endParaRPr>
                    </a:p>
                  </a:txBody>
                  <a:tcPr/>
                </a:tc>
                <a:tc>
                  <a:txBody>
                    <a:bodyPr/>
                    <a:lstStyle/>
                    <a:p>
                      <a:r>
                        <a:rPr lang="hu-HU" sz="1700" dirty="0" smtClean="0">
                          <a:solidFill>
                            <a:schemeClr val="tx1"/>
                          </a:solidFill>
                        </a:rPr>
                        <a:t>Numerikus, kategorikus</a:t>
                      </a:r>
                      <a:endParaRPr lang="en-US" sz="1700" b="0" dirty="0">
                        <a:solidFill>
                          <a:schemeClr val="tx1"/>
                        </a:solidFill>
                      </a:endParaRPr>
                    </a:p>
                  </a:txBody>
                  <a:tcPr/>
                </a:tc>
                <a:tc>
                  <a:txBody>
                    <a:bodyPr/>
                    <a:lstStyle/>
                    <a:p>
                      <a:r>
                        <a:rPr lang="hu-HU" sz="1700" dirty="0" smtClean="0">
                          <a:solidFill>
                            <a:schemeClr val="tx1"/>
                          </a:solidFill>
                        </a:rPr>
                        <a:t>Szabad formátumú szöveges dokumentum</a:t>
                      </a:r>
                      <a:endParaRPr lang="en-US" sz="1700" b="0" dirty="0">
                        <a:solidFill>
                          <a:schemeClr val="tx1"/>
                        </a:solidFill>
                      </a:endParaRPr>
                    </a:p>
                  </a:txBody>
                  <a:tcPr/>
                </a:tc>
              </a:tr>
              <a:tr h="370840">
                <a:tc>
                  <a:txBody>
                    <a:bodyPr/>
                    <a:lstStyle/>
                    <a:p>
                      <a:r>
                        <a:rPr lang="hu-HU" sz="1700" dirty="0" smtClean="0">
                          <a:solidFill>
                            <a:schemeClr val="tx1"/>
                          </a:solidFill>
                        </a:rPr>
                        <a:t>Az adatok jellege</a:t>
                      </a:r>
                      <a:endParaRPr lang="en-US" sz="1700" dirty="0">
                        <a:solidFill>
                          <a:schemeClr val="tx1"/>
                        </a:solidFill>
                      </a:endParaRPr>
                    </a:p>
                  </a:txBody>
                  <a:tcPr/>
                </a:tc>
                <a:tc>
                  <a:txBody>
                    <a:bodyPr/>
                    <a:lstStyle/>
                    <a:p>
                      <a:r>
                        <a:rPr lang="hu-HU" sz="1700" dirty="0" smtClean="0"/>
                        <a:t>Strukturált</a:t>
                      </a:r>
                      <a:endParaRPr lang="en-US" sz="1700" dirty="0"/>
                    </a:p>
                  </a:txBody>
                  <a:tcPr/>
                </a:tc>
                <a:tc>
                  <a:txBody>
                    <a:bodyPr/>
                    <a:lstStyle/>
                    <a:p>
                      <a:r>
                        <a:rPr lang="hu-HU" sz="1700" dirty="0" smtClean="0"/>
                        <a:t>Strukturálatlan</a:t>
                      </a:r>
                      <a:endParaRPr lang="en-US" sz="1700" dirty="0"/>
                    </a:p>
                  </a:txBody>
                  <a:tcPr/>
                </a:tc>
              </a:tr>
              <a:tr h="370840">
                <a:tc>
                  <a:txBody>
                    <a:bodyPr/>
                    <a:lstStyle/>
                    <a:p>
                      <a:r>
                        <a:rPr lang="hu-HU" sz="1700" dirty="0" smtClean="0">
                          <a:solidFill>
                            <a:schemeClr val="tx1"/>
                          </a:solidFill>
                        </a:rPr>
                        <a:t>Az adatok</a:t>
                      </a:r>
                      <a:r>
                        <a:rPr lang="hu-HU" sz="1700" baseline="0" dirty="0" smtClean="0">
                          <a:solidFill>
                            <a:schemeClr val="tx1"/>
                          </a:solidFill>
                        </a:rPr>
                        <a:t> tárolási helye</a:t>
                      </a:r>
                      <a:endParaRPr lang="en-US" sz="1700" dirty="0">
                        <a:solidFill>
                          <a:schemeClr val="tx1"/>
                        </a:solidFill>
                      </a:endParaRPr>
                    </a:p>
                  </a:txBody>
                  <a:tcPr/>
                </a:tc>
                <a:tc>
                  <a:txBody>
                    <a:bodyPr/>
                    <a:lstStyle/>
                    <a:p>
                      <a:r>
                        <a:rPr lang="hu-HU" sz="1700" dirty="0" smtClean="0"/>
                        <a:t>(Relációs) adatbázis, adattárház</a:t>
                      </a:r>
                      <a:endParaRPr lang="en-US" sz="1700" dirty="0"/>
                    </a:p>
                  </a:txBody>
                  <a:tcPr/>
                </a:tc>
                <a:tc>
                  <a:txBody>
                    <a:bodyPr/>
                    <a:lstStyle/>
                    <a:p>
                      <a:r>
                        <a:rPr lang="hu-HU" sz="1700" dirty="0" smtClean="0"/>
                        <a:t>Tetszőleges dokumentumgyűjtemény</a:t>
                      </a:r>
                      <a:endParaRPr lang="en-US" sz="1700" dirty="0"/>
                    </a:p>
                  </a:txBody>
                  <a:tcPr/>
                </a:tc>
              </a:tr>
              <a:tr h="370840">
                <a:tc>
                  <a:txBody>
                    <a:bodyPr/>
                    <a:lstStyle/>
                    <a:p>
                      <a:r>
                        <a:rPr lang="hu-HU" sz="1700" dirty="0" smtClean="0">
                          <a:solidFill>
                            <a:schemeClr val="tx1"/>
                          </a:solidFill>
                        </a:rPr>
                        <a:t>Általános feladatok</a:t>
                      </a:r>
                      <a:endParaRPr lang="en-US" sz="1700" dirty="0">
                        <a:solidFill>
                          <a:schemeClr val="tx1"/>
                        </a:solidFill>
                      </a:endParaRPr>
                    </a:p>
                  </a:txBody>
                  <a:tcPr/>
                </a:tc>
                <a:tc gridSpan="2">
                  <a:txBody>
                    <a:bodyPr/>
                    <a:lstStyle/>
                    <a:p>
                      <a:pPr algn="ctr"/>
                      <a:r>
                        <a:rPr lang="hu-HU" sz="1700" dirty="0" smtClean="0"/>
                        <a:t>osztályozás, csoportosítás</a:t>
                      </a:r>
                      <a:endParaRPr lang="en-US" sz="1700" b="1" dirty="0"/>
                    </a:p>
                  </a:txBody>
                  <a:tcPr/>
                </a:tc>
                <a:tc hMerge="1">
                  <a:txBody>
                    <a:bodyPr/>
                    <a:lstStyle/>
                    <a:p>
                      <a:endParaRPr lang="en-US"/>
                    </a:p>
                  </a:txBody>
                  <a:tcPr/>
                </a:tc>
              </a:tr>
              <a:tr h="370840">
                <a:tc>
                  <a:txBody>
                    <a:bodyPr/>
                    <a:lstStyle/>
                    <a:p>
                      <a:r>
                        <a:rPr lang="hu-HU" sz="1700" dirty="0" smtClean="0">
                          <a:solidFill>
                            <a:schemeClr val="tx1"/>
                          </a:solidFill>
                        </a:rPr>
                        <a:t>Speciális</a:t>
                      </a:r>
                      <a:r>
                        <a:rPr lang="hu-HU" sz="1700" baseline="0" dirty="0" smtClean="0">
                          <a:solidFill>
                            <a:schemeClr val="tx1"/>
                          </a:solidFill>
                        </a:rPr>
                        <a:t> </a:t>
                      </a:r>
                      <a:r>
                        <a:rPr lang="hu-HU" sz="1700" dirty="0" smtClean="0">
                          <a:solidFill>
                            <a:schemeClr val="tx1"/>
                          </a:solidFill>
                        </a:rPr>
                        <a:t>feladatok</a:t>
                      </a:r>
                      <a:endParaRPr lang="en-US" sz="17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sz="1700" dirty="0" smtClean="0"/>
                        <a:t>Asszociáció,</a:t>
                      </a:r>
                      <a:r>
                        <a:rPr lang="hu-HU" sz="1700" baseline="0" dirty="0" smtClean="0"/>
                        <a:t> regresszió, </a:t>
                      </a:r>
                      <a:r>
                        <a:rPr lang="hu-HU" sz="1700" dirty="0" smtClean="0"/>
                        <a:t>előrejelzés, eltéréselemzés</a:t>
                      </a:r>
                      <a:endParaRPr lang="en-US" sz="17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sz="1700" dirty="0" smtClean="0"/>
                        <a:t>Szövegelemzés, információ-kinyerés, összegzés-készítés, vizualizálás, kereséstámogatás</a:t>
                      </a:r>
                      <a:endParaRPr lang="en-US" sz="1700" dirty="0" smtClean="0"/>
                    </a:p>
                  </a:txBody>
                  <a:tcPr/>
                </a:tc>
              </a:tr>
              <a:tr h="370840">
                <a:tc>
                  <a:txBody>
                    <a:bodyPr/>
                    <a:lstStyle/>
                    <a:p>
                      <a:r>
                        <a:rPr lang="hu-HU" sz="1700" dirty="0" smtClean="0">
                          <a:solidFill>
                            <a:schemeClr val="tx1"/>
                          </a:solidFill>
                        </a:rPr>
                        <a:t>Általános</a:t>
                      </a:r>
                      <a:r>
                        <a:rPr lang="hu-HU" sz="1700" baseline="0" dirty="0" smtClean="0">
                          <a:solidFill>
                            <a:schemeClr val="tx1"/>
                          </a:solidFill>
                        </a:rPr>
                        <a:t> </a:t>
                      </a:r>
                      <a:r>
                        <a:rPr lang="hu-HU" sz="1700" dirty="0" smtClean="0">
                          <a:solidFill>
                            <a:schemeClr val="tx1"/>
                          </a:solidFill>
                        </a:rPr>
                        <a:t>módszerek</a:t>
                      </a:r>
                      <a:endParaRPr lang="en-US" sz="1700" dirty="0">
                        <a:solidFill>
                          <a:schemeClr val="tx1"/>
                        </a:solidFill>
                      </a:endParaRPr>
                    </a:p>
                  </a:txBody>
                  <a:tcPr/>
                </a:tc>
                <a:tc gridSpan="2">
                  <a:txBody>
                    <a:bodyPr/>
                    <a:lstStyle/>
                    <a:p>
                      <a:pPr algn="ctr"/>
                      <a:r>
                        <a:rPr lang="hu-HU" sz="1700" dirty="0" smtClean="0"/>
                        <a:t>Döntési fák, neurális hálózatok, SVM,</a:t>
                      </a:r>
                      <a:r>
                        <a:rPr lang="hu-HU" sz="1700" baseline="0" dirty="0" smtClean="0"/>
                        <a:t> felügyelt és felügyelet nélküli gépi tanulók</a:t>
                      </a:r>
                      <a:endParaRPr lang="en-US" sz="1700" b="1" dirty="0"/>
                    </a:p>
                  </a:txBody>
                  <a:tcPr/>
                </a:tc>
                <a:tc hMerge="1">
                  <a:txBody>
                    <a:bodyPr/>
                    <a:lstStyle/>
                    <a:p>
                      <a:endParaRPr lang="en-US"/>
                    </a:p>
                  </a:txBody>
                  <a:tcPr/>
                </a:tc>
              </a:tr>
              <a:tr h="370840">
                <a:tc>
                  <a:txBody>
                    <a:bodyPr/>
                    <a:lstStyle/>
                    <a:p>
                      <a:r>
                        <a:rPr lang="hu-HU" sz="1700" dirty="0" smtClean="0">
                          <a:solidFill>
                            <a:schemeClr val="tx1"/>
                          </a:solidFill>
                        </a:rPr>
                        <a:t>Speciális</a:t>
                      </a:r>
                      <a:r>
                        <a:rPr lang="hu-HU" sz="1700" baseline="0" dirty="0" smtClean="0">
                          <a:solidFill>
                            <a:schemeClr val="tx1"/>
                          </a:solidFill>
                        </a:rPr>
                        <a:t> módszerek </a:t>
                      </a:r>
                      <a:endParaRPr lang="en-US" sz="1700" dirty="0">
                        <a:solidFill>
                          <a:schemeClr val="tx1"/>
                        </a:solidFill>
                      </a:endParaRPr>
                    </a:p>
                  </a:txBody>
                  <a:tcPr/>
                </a:tc>
                <a:tc>
                  <a:txBody>
                    <a:bodyPr/>
                    <a:lstStyle/>
                    <a:p>
                      <a:r>
                        <a:rPr lang="hu-HU" sz="1700" dirty="0" smtClean="0"/>
                        <a:t>Klaszteranalízis, </a:t>
                      </a:r>
                      <a:r>
                        <a:rPr lang="hu-HU" sz="1700" dirty="0" err="1" smtClean="0"/>
                        <a:t>idősorelemzés</a:t>
                      </a:r>
                      <a:endParaRPr lang="en-US" sz="1700" b="1" dirty="0"/>
                    </a:p>
                  </a:txBody>
                  <a:tcPr/>
                </a:tc>
                <a:tc>
                  <a:txBody>
                    <a:bodyPr/>
                    <a:lstStyle/>
                    <a:p>
                      <a:r>
                        <a:rPr lang="hu-HU" sz="1700" dirty="0" smtClean="0"/>
                        <a:t>Dokumentumindexelés, nyelvészeti</a:t>
                      </a:r>
                      <a:r>
                        <a:rPr lang="hu-HU" sz="1700" baseline="0" dirty="0" smtClean="0"/>
                        <a:t> eszközök, ontológiák</a:t>
                      </a:r>
                      <a:endParaRPr lang="en-US" sz="1700" dirty="0"/>
                    </a:p>
                  </a:txBody>
                  <a:tcPr/>
                </a:tc>
              </a:tr>
            </a:tbl>
          </a:graphicData>
        </a:graphic>
      </p:graphicFrame>
    </p:spTree>
    <p:extLst>
      <p:ext uri="{BB962C8B-B14F-4D97-AF65-F5344CB8AC3E}">
        <p14:creationId xmlns:p14="http://schemas.microsoft.com/office/powerpoint/2010/main" val="266310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noProof="0" smtClean="0"/>
              <a:t>Motiváció</a:t>
            </a:r>
            <a:endParaRPr lang="hu-HU" noProof="0"/>
          </a:p>
        </p:txBody>
      </p:sp>
      <mc:AlternateContent xmlns:mc="http://schemas.openxmlformats.org/markup-compatibility/2006" xmlns:a14="http://schemas.microsoft.com/office/drawing/2010/main">
        <mc:Choice Requires="a14">
          <p:sp>
            <p:nvSpPr>
              <p:cNvPr id="6" name="Tartalom helye 5"/>
              <p:cNvSpPr>
                <a:spLocks noGrp="1"/>
              </p:cNvSpPr>
              <p:nvPr>
                <p:ph idx="1"/>
              </p:nvPr>
            </p:nvSpPr>
            <p:spPr/>
            <p:txBody>
              <a:bodyPr/>
              <a:lstStyle/>
              <a:p>
                <a:r>
                  <a:rPr lang="hu-HU" noProof="0" smtClean="0"/>
                  <a:t>Információkinyerés: előre definiált információ típusok keresése és kinyerése a dokumentumokból</a:t>
                </a:r>
              </a:p>
              <a:p>
                <a:r>
                  <a:rPr lang="hu-HU" noProof="0" smtClean="0"/>
                  <a:t>Dokumentum </a:t>
                </a:r>
                <a14:m>
                  <m:oMath xmlns:m="http://schemas.openxmlformats.org/officeDocument/2006/math">
                    <m:r>
                      <a:rPr lang="hu-HU" b="0" i="1" noProof="0" smtClean="0">
                        <a:latin typeface="Cambria Math"/>
                      </a:rPr>
                      <m:t>→</m:t>
                    </m:r>
                  </m:oMath>
                </a14:m>
                <a:r>
                  <a:rPr lang="hu-HU" noProof="0" smtClean="0"/>
                  <a:t> adat</a:t>
                </a:r>
              </a:p>
              <a:p>
                <a:endParaRPr lang="hu-HU" noProof="0"/>
              </a:p>
              <a:p>
                <a:endParaRPr lang="hu-HU" noProof="0" smtClean="0"/>
              </a:p>
              <a:p>
                <a:endParaRPr lang="hu-HU" noProof="0"/>
              </a:p>
              <a:p>
                <a:endParaRPr lang="hu-HU" noProof="0" smtClean="0"/>
              </a:p>
              <a:p>
                <a:endParaRPr lang="hu-HU" noProof="0"/>
              </a:p>
            </p:txBody>
          </p:sp>
        </mc:Choice>
        <mc:Fallback xmlns="">
          <p:sp>
            <p:nvSpPr>
              <p:cNvPr id="6" name="Tartalom helye 5"/>
              <p:cNvSpPr>
                <a:spLocks noGrp="1" noRot="1" noChangeAspect="1" noMove="1" noResize="1" noEditPoints="1" noAdjustHandles="1" noChangeArrowheads="1" noChangeShapeType="1" noTextEdit="1"/>
              </p:cNvSpPr>
              <p:nvPr>
                <p:ph idx="1"/>
              </p:nvPr>
            </p:nvSpPr>
            <p:spPr>
              <a:blipFill rotWithShape="1">
                <a:blip r:embed="rId2"/>
                <a:stretch>
                  <a:fillRect l="-314" t="-1125"/>
                </a:stretch>
              </a:blipFill>
            </p:spPr>
            <p:txBody>
              <a:bodyPr/>
              <a:lstStyle/>
              <a:p>
                <a:r>
                  <a:rPr lang="en-US">
                    <a:noFill/>
                  </a:rPr>
                  <a:t> </a:t>
                </a:r>
              </a:p>
            </p:txBody>
          </p:sp>
        </mc:Fallback>
      </mc:AlternateContent>
      <p:pic>
        <p:nvPicPr>
          <p:cNvPr id="1455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717032"/>
            <a:ext cx="47116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4752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noProof="0"/>
          </a:p>
        </p:txBody>
      </p:sp>
      <p:graphicFrame>
        <p:nvGraphicFramePr>
          <p:cNvPr id="5" name="Tartalom helye 4"/>
          <p:cNvGraphicFramePr>
            <a:graphicFrameLocks noGrp="1"/>
          </p:cNvGraphicFramePr>
          <p:nvPr>
            <p:ph idx="1"/>
            <p:extLst>
              <p:ext uri="{D42A27DB-BD31-4B8C-83A1-F6EECF244321}">
                <p14:modId xmlns:p14="http://schemas.microsoft.com/office/powerpoint/2010/main" val="2261625640"/>
              </p:ext>
            </p:extLst>
          </p:nvPr>
        </p:nvGraphicFramePr>
        <p:xfrm>
          <a:off x="685800" y="1752600"/>
          <a:ext cx="7772400" cy="3205480"/>
        </p:xfrm>
        <a:graphic>
          <a:graphicData uri="http://schemas.openxmlformats.org/drawingml/2006/table">
            <a:tbl>
              <a:tblPr firstRow="1" firstCol="1" bandRow="1">
                <a:tableStyleId>{93296810-A885-4BE3-A3E7-6D5BEEA58F35}</a:tableStyleId>
              </a:tblPr>
              <a:tblGrid>
                <a:gridCol w="2590800"/>
                <a:gridCol w="2590800"/>
                <a:gridCol w="2590800"/>
              </a:tblGrid>
              <a:tr h="370840">
                <a:tc>
                  <a:txBody>
                    <a:bodyPr/>
                    <a:lstStyle/>
                    <a:p>
                      <a:endParaRPr lang="en-US" dirty="0">
                        <a:solidFill>
                          <a:schemeClr val="tx1"/>
                        </a:solidFill>
                      </a:endParaRPr>
                    </a:p>
                  </a:txBody>
                  <a:tcPr/>
                </a:tc>
                <a:tc>
                  <a:txBody>
                    <a:bodyPr/>
                    <a:lstStyle/>
                    <a:p>
                      <a:r>
                        <a:rPr lang="hu-HU" dirty="0" smtClean="0">
                          <a:solidFill>
                            <a:schemeClr val="tx1"/>
                          </a:solidFill>
                        </a:rPr>
                        <a:t>Információ-visszakeresés (IR)</a:t>
                      </a:r>
                      <a:endParaRPr lang="en-US" dirty="0">
                        <a:solidFill>
                          <a:schemeClr val="tx1"/>
                        </a:solidFill>
                      </a:endParaRPr>
                    </a:p>
                  </a:txBody>
                  <a:tcPr/>
                </a:tc>
                <a:tc>
                  <a:txBody>
                    <a:bodyPr/>
                    <a:lstStyle/>
                    <a:p>
                      <a:r>
                        <a:rPr lang="hu-HU" dirty="0" smtClean="0">
                          <a:solidFill>
                            <a:schemeClr val="tx1"/>
                          </a:solidFill>
                        </a:rPr>
                        <a:t>Információkinyerés</a:t>
                      </a:r>
                      <a:r>
                        <a:rPr lang="hu-HU" baseline="0" dirty="0" smtClean="0">
                          <a:solidFill>
                            <a:schemeClr val="tx1"/>
                          </a:solidFill>
                        </a:rPr>
                        <a:t> (IE)</a:t>
                      </a:r>
                      <a:endParaRPr lang="en-US" dirty="0">
                        <a:solidFill>
                          <a:schemeClr val="tx1"/>
                        </a:solidFill>
                      </a:endParaRPr>
                    </a:p>
                  </a:txBody>
                  <a:tcPr/>
                </a:tc>
              </a:tr>
              <a:tr h="370840">
                <a:tc>
                  <a:txBody>
                    <a:bodyPr/>
                    <a:lstStyle/>
                    <a:p>
                      <a:r>
                        <a:rPr lang="hu-HU" dirty="0" smtClean="0">
                          <a:solidFill>
                            <a:schemeClr val="tx1"/>
                          </a:solidFill>
                        </a:rPr>
                        <a:t>Eredmények</a:t>
                      </a:r>
                      <a:endParaRPr lang="en-US" dirty="0">
                        <a:solidFill>
                          <a:schemeClr val="tx1"/>
                        </a:solidFill>
                      </a:endParaRPr>
                    </a:p>
                  </a:txBody>
                  <a:tcPr/>
                </a:tc>
                <a:tc>
                  <a:txBody>
                    <a:bodyPr/>
                    <a:lstStyle/>
                    <a:p>
                      <a:r>
                        <a:rPr lang="hu-HU" dirty="0" smtClean="0"/>
                        <a:t>releváns dokumentumok</a:t>
                      </a:r>
                      <a:endParaRPr lang="en-US" dirty="0"/>
                    </a:p>
                  </a:txBody>
                  <a:tcPr/>
                </a:tc>
                <a:tc>
                  <a:txBody>
                    <a:bodyPr/>
                    <a:lstStyle/>
                    <a:p>
                      <a:r>
                        <a:rPr lang="hu-HU" dirty="0" smtClean="0"/>
                        <a:t>releváns tények</a:t>
                      </a:r>
                      <a:endParaRPr lang="en-US" dirty="0"/>
                    </a:p>
                  </a:txBody>
                  <a:tcPr/>
                </a:tc>
              </a:tr>
              <a:tr h="370840">
                <a:tc>
                  <a:txBody>
                    <a:bodyPr/>
                    <a:lstStyle/>
                    <a:p>
                      <a:r>
                        <a:rPr lang="hu-HU" dirty="0" smtClean="0">
                          <a:solidFill>
                            <a:schemeClr val="tx1"/>
                          </a:solidFill>
                        </a:rPr>
                        <a:t>Szakértelem</a:t>
                      </a:r>
                      <a:endParaRPr lang="en-US" dirty="0">
                        <a:solidFill>
                          <a:schemeClr val="tx1"/>
                        </a:solidFill>
                      </a:endParaRPr>
                    </a:p>
                  </a:txBody>
                  <a:tcPr/>
                </a:tc>
                <a:tc>
                  <a:txBody>
                    <a:bodyPr/>
                    <a:lstStyle/>
                    <a:p>
                      <a:r>
                        <a:rPr lang="hu-HU" dirty="0" err="1" smtClean="0"/>
                        <a:t>területfüggetlen</a:t>
                      </a:r>
                      <a:endParaRPr lang="en-US" dirty="0"/>
                    </a:p>
                  </a:txBody>
                  <a:tcPr/>
                </a:tc>
                <a:tc>
                  <a:txBody>
                    <a:bodyPr/>
                    <a:lstStyle/>
                    <a:p>
                      <a:r>
                        <a:rPr lang="hu-HU" dirty="0" smtClean="0"/>
                        <a:t>területfüggő</a:t>
                      </a:r>
                      <a:endParaRPr lang="en-US" dirty="0"/>
                    </a:p>
                  </a:txBody>
                  <a:tcPr/>
                </a:tc>
              </a:tr>
              <a:tr h="370840">
                <a:tc>
                  <a:txBody>
                    <a:bodyPr/>
                    <a:lstStyle/>
                    <a:p>
                      <a:r>
                        <a:rPr lang="hu-HU" dirty="0" smtClean="0">
                          <a:solidFill>
                            <a:schemeClr val="tx1"/>
                          </a:solidFill>
                        </a:rPr>
                        <a:t>Általánosság</a:t>
                      </a:r>
                      <a:endParaRPr lang="en-US" dirty="0">
                        <a:solidFill>
                          <a:schemeClr val="tx1"/>
                        </a:solidFill>
                      </a:endParaRPr>
                    </a:p>
                  </a:txBody>
                  <a:tcPr/>
                </a:tc>
                <a:tc>
                  <a:txBody>
                    <a:bodyPr/>
                    <a:lstStyle/>
                    <a:p>
                      <a:r>
                        <a:rPr lang="hu-HU" dirty="0" smtClean="0"/>
                        <a:t>magas (általános lekérdező nyelv)</a:t>
                      </a:r>
                      <a:endParaRPr lang="en-US" dirty="0"/>
                    </a:p>
                  </a:txBody>
                  <a:tcPr/>
                </a:tc>
                <a:tc>
                  <a:txBody>
                    <a:bodyPr/>
                    <a:lstStyle/>
                    <a:p>
                      <a:r>
                        <a:rPr lang="hu-HU" dirty="0" smtClean="0"/>
                        <a:t>alacsony (célorientált)</a:t>
                      </a:r>
                      <a:endParaRPr lang="en-US" dirty="0"/>
                    </a:p>
                  </a:txBody>
                  <a:tcPr/>
                </a:tc>
              </a:tr>
              <a:tr h="370840">
                <a:tc>
                  <a:txBody>
                    <a:bodyPr/>
                    <a:lstStyle/>
                    <a:p>
                      <a:r>
                        <a:rPr lang="hu-HU" dirty="0" smtClean="0">
                          <a:solidFill>
                            <a:schemeClr val="tx1"/>
                          </a:solidFill>
                        </a:rPr>
                        <a:t>Hatékonyság</a:t>
                      </a:r>
                      <a:endParaRPr lang="en-US" dirty="0">
                        <a:solidFill>
                          <a:schemeClr val="tx1"/>
                        </a:solidFill>
                      </a:endParaRPr>
                    </a:p>
                  </a:txBody>
                  <a:tcPr/>
                </a:tc>
                <a:tc>
                  <a:txBody>
                    <a:bodyPr/>
                    <a:lstStyle/>
                    <a:p>
                      <a:r>
                        <a:rPr lang="hu-HU" dirty="0" smtClean="0"/>
                        <a:t>korlátozott (felhasználónak kell értelmezni)</a:t>
                      </a:r>
                      <a:endParaRPr lang="en-US" dirty="0"/>
                    </a:p>
                  </a:txBody>
                  <a:tcPr/>
                </a:tc>
                <a:tc>
                  <a:txBody>
                    <a:bodyPr/>
                    <a:lstStyle/>
                    <a:p>
                      <a:r>
                        <a:rPr lang="hu-HU" dirty="0" smtClean="0"/>
                        <a:t>magasabb (strukturált eredmények)</a:t>
                      </a:r>
                      <a:endParaRPr lang="en-US" dirty="0"/>
                    </a:p>
                  </a:txBody>
                  <a:tcPr/>
                </a:tc>
              </a:tr>
            </a:tbl>
          </a:graphicData>
        </a:graphic>
      </p:graphicFrame>
    </p:spTree>
    <p:extLst>
      <p:ext uri="{BB962C8B-B14F-4D97-AF65-F5344CB8AC3E}">
        <p14:creationId xmlns:p14="http://schemas.microsoft.com/office/powerpoint/2010/main" val="26120624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noProof="0" smtClean="0"/>
              <a:t>Szövegreprezentációk</a:t>
            </a:r>
            <a:endParaRPr lang="hu-HU" noProof="0"/>
          </a:p>
        </p:txBody>
      </p:sp>
      <p:sp>
        <p:nvSpPr>
          <p:cNvPr id="3" name="Tartalom helye 2"/>
          <p:cNvSpPr>
            <a:spLocks noGrp="1"/>
          </p:cNvSpPr>
          <p:nvPr>
            <p:ph idx="1"/>
          </p:nvPr>
        </p:nvSpPr>
        <p:spPr/>
        <p:txBody>
          <a:bodyPr/>
          <a:lstStyle/>
          <a:p>
            <a:r>
              <a:rPr lang="hu-HU" noProof="0" smtClean="0"/>
              <a:t>Karaktersorozat</a:t>
            </a:r>
          </a:p>
          <a:p>
            <a:r>
              <a:rPr lang="hu-HU" noProof="0" smtClean="0"/>
              <a:t>Tokensorozat</a:t>
            </a:r>
          </a:p>
          <a:p>
            <a:r>
              <a:rPr lang="hu-HU" noProof="0" smtClean="0"/>
              <a:t>Szózsák</a:t>
            </a:r>
          </a:p>
          <a:p>
            <a:endParaRPr lang="hu-HU" noProof="0" smtClean="0"/>
          </a:p>
          <a:p>
            <a:r>
              <a:rPr lang="hu-HU" noProof="0" smtClean="0"/>
              <a:t>Szintaktikai fa</a:t>
            </a:r>
            <a:endParaRPr lang="hu-HU" noProof="0"/>
          </a:p>
        </p:txBody>
      </p:sp>
      <p:pic>
        <p:nvPicPr>
          <p:cNvPr id="1456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808556"/>
            <a:ext cx="2563152" cy="460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6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396" y="2316700"/>
            <a:ext cx="3558474" cy="466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61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396" y="2806087"/>
            <a:ext cx="3857595" cy="42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61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396" y="3789040"/>
            <a:ext cx="3803927"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2472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noProof="0" smtClean="0"/>
              <a:t>Nyers szöveg</a:t>
            </a:r>
            <a:endParaRPr lang="hu-HU" noProof="0"/>
          </a:p>
        </p:txBody>
      </p:sp>
      <p:sp>
        <p:nvSpPr>
          <p:cNvPr id="5" name="Rectangle 3"/>
          <p:cNvSpPr>
            <a:spLocks noGrp="1" noChangeArrowheads="1"/>
          </p:cNvSpPr>
          <p:nvPr>
            <p:ph idx="1"/>
          </p:nvPr>
        </p:nvSpPr>
        <p:spPr bwMode="auto">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nSpc>
                <a:spcPct val="90000"/>
              </a:lnSpc>
              <a:spcBef>
                <a:spcPct val="20000"/>
              </a:spcBef>
              <a:buFont typeface="Wingdings" pitchFamily="2" charset="2"/>
              <a:buNone/>
            </a:pPr>
            <a:r>
              <a:rPr lang="hu-HU" sz="1600" noProof="0" smtClean="0">
                <a:latin typeface="Times New Roman" pitchFamily="18" charset="0"/>
              </a:rPr>
              <a:t>Z-100 is an arabinomannan extracted from Mycobacterium tuberculosis that has various immunomodulatory activities, such as the induction of interleukin 12, interferon gamma (IFN-gamma) and beta-chemokines. The effects of Z-100 on human immunodeficiency virus type 1 (HIV-1) replication in human monocyte-derived macrophages (MDMs) are investigated in this paper. In MDMs, Z-100 markedly suppressed the replication of not only macrophage-tropic (M-tropic) HIV-1 strain (HIV-1JR-CSF), but also HIV-1 pseudotypes that possessed amphotropic Moloney murine leukemia virus or vesicular stomatitis virus G envelopes. Z-100 was found to inhibit HIV-1 expression, even when added 24 h after infection. In addition, it substantially inhibited the expression of the pNL43lucDeltaenv vector (in which the env gene is defective and the nef gene is replaced with the firefly luciferase gene) when this vector was transfected directly into MDMs. These findings suggest that Z-100 inhibits virus replication, mainly at HIV-1 transcription. However, Z-100 also downregulated expression of the cell surface receptors CD4 and CCR5 in MDMs, suggesting some inhibitory effect on HIV-1 entry. Further experiments revealed that Z-100 induced IFN-beta production in these cells, resulting in induction of the 16-kDa CCAAT/enhancer binding protein (C/EBP) beta transcription factor that represses HIV-1 long terminal repeat transcription. These effects were alleviated by SB 203580, a specific inhibitor of p38 mitogen-activated protein kinases (MAPK), indicating that the p38 MAPK signalling pathway was involved in Z-100-induced repression of HIV-1 replication in MDMs. These findings suggest that Z-100 might be a useful immunomodulator for control of HIV-1 infection. </a:t>
            </a:r>
            <a:endParaRPr lang="hu-HU" sz="1600" noProof="0">
              <a:latin typeface="Times New Roman" pitchFamily="18" charset="0"/>
            </a:endParaRPr>
          </a:p>
        </p:txBody>
      </p:sp>
    </p:spTree>
    <p:extLst>
      <p:ext uri="{BB962C8B-B14F-4D97-AF65-F5344CB8AC3E}">
        <p14:creationId xmlns:p14="http://schemas.microsoft.com/office/powerpoint/2010/main" val="2556883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noProof="0" smtClean="0"/>
              <a:t>Névelemek azonosítása</a:t>
            </a:r>
            <a:endParaRPr lang="hu-HU" noProof="0"/>
          </a:p>
        </p:txBody>
      </p:sp>
      <p:pic>
        <p:nvPicPr>
          <p:cNvPr id="14571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81394"/>
            <a:ext cx="7772400" cy="481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0481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noProof="0" smtClean="0"/>
              <a:t>Relációkinyerés</a:t>
            </a:r>
            <a:endParaRPr lang="hu-HU" noProof="0"/>
          </a:p>
        </p:txBody>
      </p:sp>
      <p:pic>
        <p:nvPicPr>
          <p:cNvPr id="3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83069"/>
            <a:ext cx="7772400" cy="4815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716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ím 1"/>
          <p:cNvSpPr>
            <a:spLocks noGrp="1"/>
          </p:cNvSpPr>
          <p:nvPr>
            <p:ph type="title"/>
          </p:nvPr>
        </p:nvSpPr>
        <p:spPr/>
        <p:txBody>
          <a:bodyPr/>
          <a:lstStyle/>
          <a:p>
            <a:pPr eaLnBrk="1" hangingPunct="1"/>
            <a:r>
              <a:rPr lang="hu-HU" noProof="0" smtClean="0"/>
              <a:t>Információkinyerés folyamata</a:t>
            </a:r>
          </a:p>
        </p:txBody>
      </p:sp>
      <p:sp>
        <p:nvSpPr>
          <p:cNvPr id="14339" name="Text Box 3"/>
          <p:cNvSpPr txBox="1">
            <a:spLocks noChangeArrowheads="1"/>
          </p:cNvSpPr>
          <p:nvPr/>
        </p:nvSpPr>
        <p:spPr bwMode="auto">
          <a:xfrm>
            <a:off x="2928938" y="1739900"/>
            <a:ext cx="3248025" cy="461963"/>
          </a:xfrm>
          <a:prstGeom prst="rect">
            <a:avLst/>
          </a:prstGeom>
          <a:solidFill>
            <a:srgbClr val="CCECFF"/>
          </a:solidFill>
          <a:ln w="12700">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spcBef>
                <a:spcPct val="50000"/>
              </a:spcBef>
              <a:buFont typeface="Wingdings" pitchFamily="2" charset="2"/>
              <a:buNone/>
            </a:pPr>
            <a:r>
              <a:rPr lang="hu-HU"/>
              <a:t>Dokumentum kinyerés</a:t>
            </a:r>
            <a:endParaRPr lang="en-US"/>
          </a:p>
        </p:txBody>
      </p:sp>
      <p:sp>
        <p:nvSpPr>
          <p:cNvPr id="14340" name="Text Box 4"/>
          <p:cNvSpPr txBox="1">
            <a:spLocks noChangeArrowheads="1"/>
          </p:cNvSpPr>
          <p:nvPr/>
        </p:nvSpPr>
        <p:spPr bwMode="auto">
          <a:xfrm>
            <a:off x="3167063" y="2574925"/>
            <a:ext cx="2771775" cy="461963"/>
          </a:xfrm>
          <a:prstGeom prst="rect">
            <a:avLst/>
          </a:prstGeom>
          <a:solidFill>
            <a:srgbClr val="CCECFF"/>
          </a:solidFill>
          <a:ln w="12700">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spcBef>
                <a:spcPct val="50000"/>
              </a:spcBef>
              <a:buFont typeface="Wingdings" pitchFamily="2" charset="2"/>
              <a:buNone/>
            </a:pPr>
            <a:r>
              <a:rPr lang="hu-HU"/>
              <a:t>Szövegfeldolgozás</a:t>
            </a:r>
            <a:endParaRPr lang="en-US"/>
          </a:p>
        </p:txBody>
      </p:sp>
      <p:sp>
        <p:nvSpPr>
          <p:cNvPr id="14341" name="Text Box 5"/>
          <p:cNvSpPr txBox="1">
            <a:spLocks noChangeArrowheads="1"/>
          </p:cNvSpPr>
          <p:nvPr/>
        </p:nvSpPr>
        <p:spPr bwMode="auto">
          <a:xfrm>
            <a:off x="3328988" y="3395663"/>
            <a:ext cx="2447925" cy="461962"/>
          </a:xfrm>
          <a:prstGeom prst="rect">
            <a:avLst/>
          </a:prstGeom>
          <a:solidFill>
            <a:srgbClr val="CCECFF"/>
          </a:solidFill>
          <a:ln w="12700">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spcBef>
                <a:spcPct val="50000"/>
              </a:spcBef>
              <a:buFont typeface="Wingdings" pitchFamily="2" charset="2"/>
              <a:buNone/>
            </a:pPr>
            <a:r>
              <a:rPr lang="hu-HU"/>
              <a:t>Nyelvi annotáció</a:t>
            </a:r>
            <a:endParaRPr lang="en-US"/>
          </a:p>
        </p:txBody>
      </p:sp>
      <p:sp>
        <p:nvSpPr>
          <p:cNvPr id="14342" name="Text Box 6"/>
          <p:cNvSpPr txBox="1">
            <a:spLocks noChangeArrowheads="1"/>
          </p:cNvSpPr>
          <p:nvPr/>
        </p:nvSpPr>
        <p:spPr bwMode="auto">
          <a:xfrm>
            <a:off x="3235325" y="4244975"/>
            <a:ext cx="2635250" cy="461963"/>
          </a:xfrm>
          <a:prstGeom prst="rect">
            <a:avLst/>
          </a:prstGeom>
          <a:solidFill>
            <a:srgbClr val="CCECFF"/>
          </a:solidFill>
          <a:ln w="12700">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spcBef>
                <a:spcPct val="50000"/>
              </a:spcBef>
              <a:buFont typeface="Wingdings" pitchFamily="2" charset="2"/>
              <a:buNone/>
            </a:pPr>
            <a:r>
              <a:rPr lang="hu-HU"/>
              <a:t>Névelemkinyerés</a:t>
            </a:r>
            <a:endParaRPr lang="en-US"/>
          </a:p>
        </p:txBody>
      </p:sp>
      <p:sp>
        <p:nvSpPr>
          <p:cNvPr id="14343" name="Text Box 7"/>
          <p:cNvSpPr txBox="1">
            <a:spLocks noChangeArrowheads="1"/>
          </p:cNvSpPr>
          <p:nvPr/>
        </p:nvSpPr>
        <p:spPr bwMode="auto">
          <a:xfrm>
            <a:off x="2944813" y="5080000"/>
            <a:ext cx="3216275" cy="461963"/>
          </a:xfrm>
          <a:prstGeom prst="rect">
            <a:avLst/>
          </a:prstGeom>
          <a:solidFill>
            <a:srgbClr val="CCECFF"/>
          </a:solidFill>
          <a:ln w="12700">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spcBef>
                <a:spcPct val="50000"/>
              </a:spcBef>
              <a:buFont typeface="Wingdings" pitchFamily="2" charset="2"/>
              <a:buNone/>
            </a:pPr>
            <a:r>
              <a:rPr lang="hu-HU"/>
              <a:t>Névelem normalizálás</a:t>
            </a:r>
            <a:endParaRPr lang="en-US"/>
          </a:p>
        </p:txBody>
      </p:sp>
      <p:sp>
        <p:nvSpPr>
          <p:cNvPr id="14344" name="Text Box 8"/>
          <p:cNvSpPr txBox="1">
            <a:spLocks noChangeArrowheads="1"/>
          </p:cNvSpPr>
          <p:nvPr/>
        </p:nvSpPr>
        <p:spPr bwMode="auto">
          <a:xfrm>
            <a:off x="3328988" y="5916613"/>
            <a:ext cx="2447925" cy="461962"/>
          </a:xfrm>
          <a:prstGeom prst="rect">
            <a:avLst/>
          </a:prstGeom>
          <a:solidFill>
            <a:srgbClr val="0000FF"/>
          </a:solidFill>
          <a:ln w="12700">
            <a:solidFill>
              <a:schemeClr val="tx1"/>
            </a:solidFill>
            <a:miter lim="800000"/>
            <a:headEnd type="none" w="sm" len="sm"/>
            <a:tailEnd type="none" w="sm" len="sm"/>
          </a:ln>
        </p:spPr>
        <p:txBody>
          <a:bodyPr wrap="none">
            <a:spAutoFit/>
          </a:bodyPr>
          <a:lstStyle>
            <a:lvl1pPr eaLnBrk="0" hangingPunct="0">
              <a:defRPr sz="2400">
                <a:solidFill>
                  <a:schemeClr val="tx1"/>
                </a:solidFill>
                <a:latin typeface="Huni_Quorum Medium BT" pitchFamily="34" charset="-18"/>
              </a:defRPr>
            </a:lvl1pPr>
            <a:lvl2pPr marL="742950" indent="-285750" eaLnBrk="0" hangingPunct="0">
              <a:defRPr sz="2400">
                <a:solidFill>
                  <a:schemeClr val="tx1"/>
                </a:solidFill>
                <a:latin typeface="Huni_Quorum Medium BT" pitchFamily="34" charset="-18"/>
              </a:defRPr>
            </a:lvl2pPr>
            <a:lvl3pPr marL="1143000" indent="-228600" eaLnBrk="0" hangingPunct="0">
              <a:defRPr sz="2400">
                <a:solidFill>
                  <a:schemeClr val="tx1"/>
                </a:solidFill>
                <a:latin typeface="Huni_Quorum Medium BT" pitchFamily="34" charset="-18"/>
              </a:defRPr>
            </a:lvl3pPr>
            <a:lvl4pPr marL="1600200" indent="-228600" eaLnBrk="0" hangingPunct="0">
              <a:defRPr sz="2400">
                <a:solidFill>
                  <a:schemeClr val="tx1"/>
                </a:solidFill>
                <a:latin typeface="Huni_Quorum Medium BT" pitchFamily="34" charset="-18"/>
              </a:defRPr>
            </a:lvl4pPr>
            <a:lvl5pPr marL="2057400" indent="-228600" eaLnBrk="0" hangingPunct="0">
              <a:defRPr sz="2400">
                <a:solidFill>
                  <a:schemeClr val="tx1"/>
                </a:solidFill>
                <a:latin typeface="Huni_Quorum Medium BT" pitchFamily="34" charset="-18"/>
              </a:defRPr>
            </a:lvl5pPr>
            <a:lvl6pPr marL="25146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6pPr>
            <a:lvl7pPr marL="29718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7pPr>
            <a:lvl8pPr marL="34290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8pPr>
            <a:lvl9pPr marL="3886200" indent="-228600" eaLnBrk="0" fontAlgn="base" hangingPunct="0">
              <a:spcBef>
                <a:spcPct val="40000"/>
              </a:spcBef>
              <a:spcAft>
                <a:spcPct val="0"/>
              </a:spcAft>
              <a:buClr>
                <a:schemeClr val="bg2"/>
              </a:buClr>
              <a:buSzPct val="70000"/>
              <a:buFont typeface="Wingdings" pitchFamily="2" charset="2"/>
              <a:buChar char="Ø"/>
              <a:defRPr sz="2400">
                <a:solidFill>
                  <a:schemeClr val="tx1"/>
                </a:solidFill>
                <a:latin typeface="Huni_Quorum Medium BT" pitchFamily="34" charset="-18"/>
              </a:defRPr>
            </a:lvl9pPr>
          </a:lstStyle>
          <a:p>
            <a:pPr eaLnBrk="1" hangingPunct="1">
              <a:spcBef>
                <a:spcPct val="50000"/>
              </a:spcBef>
              <a:buFont typeface="Wingdings" pitchFamily="2" charset="2"/>
              <a:buNone/>
            </a:pPr>
            <a:r>
              <a:rPr lang="hu-HU">
                <a:solidFill>
                  <a:schemeClr val="bg1"/>
                </a:solidFill>
              </a:rPr>
              <a:t>Reláció kinyerés</a:t>
            </a:r>
            <a:endParaRPr lang="en-US">
              <a:solidFill>
                <a:schemeClr val="bg1"/>
              </a:solidFill>
            </a:endParaRPr>
          </a:p>
        </p:txBody>
      </p:sp>
      <p:cxnSp>
        <p:nvCxnSpPr>
          <p:cNvPr id="14345" name="AutoShape 9"/>
          <p:cNvCxnSpPr>
            <a:cxnSpLocks noChangeShapeType="1"/>
          </p:cNvCxnSpPr>
          <p:nvPr/>
        </p:nvCxnSpPr>
        <p:spPr bwMode="auto">
          <a:xfrm>
            <a:off x="4552950" y="2201863"/>
            <a:ext cx="0" cy="37306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46" name="AutoShape 10"/>
          <p:cNvCxnSpPr>
            <a:cxnSpLocks noChangeShapeType="1"/>
          </p:cNvCxnSpPr>
          <p:nvPr/>
        </p:nvCxnSpPr>
        <p:spPr bwMode="auto">
          <a:xfrm flipH="1">
            <a:off x="4552950" y="3036888"/>
            <a:ext cx="0" cy="3587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47" name="AutoShape 11"/>
          <p:cNvCxnSpPr>
            <a:cxnSpLocks noChangeShapeType="1"/>
          </p:cNvCxnSpPr>
          <p:nvPr/>
        </p:nvCxnSpPr>
        <p:spPr bwMode="auto">
          <a:xfrm>
            <a:off x="4552950" y="3857625"/>
            <a:ext cx="0" cy="3873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48" name="AutoShape 12"/>
          <p:cNvCxnSpPr>
            <a:cxnSpLocks noChangeShapeType="1"/>
          </p:cNvCxnSpPr>
          <p:nvPr/>
        </p:nvCxnSpPr>
        <p:spPr bwMode="auto">
          <a:xfrm>
            <a:off x="4552950" y="4706938"/>
            <a:ext cx="0" cy="37306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49" name="AutoShape 13"/>
          <p:cNvCxnSpPr>
            <a:cxnSpLocks noChangeShapeType="1"/>
          </p:cNvCxnSpPr>
          <p:nvPr/>
        </p:nvCxnSpPr>
        <p:spPr bwMode="auto">
          <a:xfrm flipH="1">
            <a:off x="4552950" y="5541963"/>
            <a:ext cx="0" cy="374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668113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ím 1"/>
          <p:cNvSpPr>
            <a:spLocks noGrp="1"/>
          </p:cNvSpPr>
          <p:nvPr>
            <p:ph type="title"/>
          </p:nvPr>
        </p:nvSpPr>
        <p:spPr/>
        <p:txBody>
          <a:bodyPr/>
          <a:lstStyle/>
          <a:p>
            <a:pPr eaLnBrk="1" hangingPunct="1"/>
            <a:r>
              <a:rPr lang="hu-HU" noProof="0" smtClean="0"/>
              <a:t>Esettanulmány</a:t>
            </a:r>
          </a:p>
        </p:txBody>
      </p:sp>
      <p:sp>
        <p:nvSpPr>
          <p:cNvPr id="15363" name="Tartalom helye 2"/>
          <p:cNvSpPr>
            <a:spLocks noGrp="1"/>
          </p:cNvSpPr>
          <p:nvPr>
            <p:ph idx="1"/>
          </p:nvPr>
        </p:nvSpPr>
        <p:spPr/>
        <p:txBody>
          <a:bodyPr/>
          <a:lstStyle/>
          <a:p>
            <a:pPr eaLnBrk="1" hangingPunct="1"/>
            <a:r>
              <a:rPr lang="hu-HU" noProof="0" smtClean="0"/>
              <a:t>Tüdőgyulladás és köhögési tünetek</a:t>
            </a:r>
          </a:p>
          <a:p>
            <a:pPr eaLnBrk="1" hangingPunct="1"/>
            <a:r>
              <a:rPr lang="hu-HU" noProof="0" smtClean="0"/>
              <a:t>Kezelés: kodein normál dózisban</a:t>
            </a:r>
          </a:p>
          <a:p>
            <a:pPr eaLnBrk="1" hangingPunct="1"/>
            <a:r>
              <a:rPr lang="hu-HU" noProof="0" smtClean="0"/>
              <a:t>Páciens kómába esik</a:t>
            </a:r>
          </a:p>
          <a:p>
            <a:pPr eaLnBrk="1" hangingPunct="1"/>
            <a:r>
              <a:rPr lang="hu-HU" noProof="0" smtClean="0"/>
              <a:t>Mi lehet az oka:</a:t>
            </a:r>
          </a:p>
          <a:p>
            <a:pPr eaLnBrk="1" hangingPunct="1"/>
            <a:r>
              <a:rPr lang="hu-HU" noProof="0" smtClean="0"/>
              <a:t>Pubmed keresés: „codein intoxication”: 170 találat</a:t>
            </a:r>
          </a:p>
          <a:p>
            <a:pPr eaLnBrk="1" hangingPunct="1"/>
            <a:r>
              <a:rPr lang="hu-HU" noProof="0" smtClean="0"/>
              <a:t>Lehet jobban?</a:t>
            </a:r>
          </a:p>
        </p:txBody>
      </p:sp>
    </p:spTree>
    <p:extLst>
      <p:ext uri="{BB962C8B-B14F-4D97-AF65-F5344CB8AC3E}">
        <p14:creationId xmlns:p14="http://schemas.microsoft.com/office/powerpoint/2010/main" val="21555516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ím 1"/>
          <p:cNvSpPr>
            <a:spLocks noGrp="1"/>
          </p:cNvSpPr>
          <p:nvPr>
            <p:ph type="title"/>
          </p:nvPr>
        </p:nvSpPr>
        <p:spPr/>
        <p:txBody>
          <a:bodyPr/>
          <a:lstStyle/>
          <a:p>
            <a:pPr eaLnBrk="1" hangingPunct="1"/>
            <a:endParaRPr lang="hu-HU" noProof="0" smtClean="0"/>
          </a:p>
        </p:txBody>
      </p:sp>
      <p:sp>
        <p:nvSpPr>
          <p:cNvPr id="16387" name="Tartalom helye 2"/>
          <p:cNvSpPr>
            <a:spLocks noGrp="1"/>
          </p:cNvSpPr>
          <p:nvPr>
            <p:ph idx="1"/>
          </p:nvPr>
        </p:nvSpPr>
        <p:spPr/>
        <p:txBody>
          <a:bodyPr/>
          <a:lstStyle/>
          <a:p>
            <a:pPr eaLnBrk="1" hangingPunct="1"/>
            <a:endParaRPr lang="en-US" smtClean="0"/>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58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654419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hu-HU" sz="3600" noProof="0" smtClean="0"/>
              <a:t>AliBaba folyamatábra</a:t>
            </a:r>
            <a:endParaRPr lang="hu-HU" sz="1400" noProof="0" smtClean="0"/>
          </a:p>
        </p:txBody>
      </p:sp>
      <p:pic>
        <p:nvPicPr>
          <p:cNvPr id="145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43905"/>
            <a:ext cx="6267450" cy="50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17668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noProof="0" smtClean="0"/>
              <a:t>Szó-dokumentum mátrix, súlyozási sémák</a:t>
            </a:r>
            <a:endParaRPr lang="hu-HU" noProof="0"/>
          </a:p>
        </p:txBody>
      </p:sp>
      <p:sp>
        <p:nvSpPr>
          <p:cNvPr id="6" name="Szöveg helye 5"/>
          <p:cNvSpPr>
            <a:spLocks noGrp="1"/>
          </p:cNvSpPr>
          <p:nvPr>
            <p:ph type="body" idx="1"/>
          </p:nvPr>
        </p:nvSpPr>
        <p:spPr/>
        <p:txBody>
          <a:bodyPr/>
          <a:lstStyle/>
          <a:p>
            <a:endParaRPr lang="en-US"/>
          </a:p>
        </p:txBody>
      </p:sp>
    </p:spTree>
    <p:extLst>
      <p:ext uri="{BB962C8B-B14F-4D97-AF65-F5344CB8AC3E}">
        <p14:creationId xmlns:p14="http://schemas.microsoft.com/office/powerpoint/2010/main" val="2546863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ím 1"/>
          <p:cNvSpPr>
            <a:spLocks noGrp="1"/>
          </p:cNvSpPr>
          <p:nvPr>
            <p:ph type="title"/>
          </p:nvPr>
        </p:nvSpPr>
        <p:spPr/>
        <p:txBody>
          <a:bodyPr/>
          <a:lstStyle/>
          <a:p>
            <a:r>
              <a:rPr lang="hu-HU" noProof="0" smtClean="0"/>
              <a:t>Relációkinyerés</a:t>
            </a:r>
          </a:p>
        </p:txBody>
      </p:sp>
      <p:sp>
        <p:nvSpPr>
          <p:cNvPr id="5" name="Documents"/>
          <p:cNvSpPr>
            <a:spLocks noEditPoints="1" noChangeArrowheads="1"/>
          </p:cNvSpPr>
          <p:nvPr/>
        </p:nvSpPr>
        <p:spPr bwMode="auto">
          <a:xfrm>
            <a:off x="728663" y="2332038"/>
            <a:ext cx="927100" cy="89535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de-DE"/>
          </a:p>
        </p:txBody>
      </p:sp>
      <p:sp>
        <p:nvSpPr>
          <p:cNvPr id="33796" name="Textfeld 63"/>
          <p:cNvSpPr txBox="1">
            <a:spLocks noChangeArrowheads="1"/>
          </p:cNvSpPr>
          <p:nvPr/>
        </p:nvSpPr>
        <p:spPr bwMode="auto">
          <a:xfrm>
            <a:off x="425450" y="3629025"/>
            <a:ext cx="1768475" cy="523220"/>
          </a:xfrm>
          <a:prstGeom prst="rect">
            <a:avLst/>
          </a:prstGeom>
          <a:noFill/>
          <a:ln w="9525">
            <a:noFill/>
            <a:miter lim="800000"/>
            <a:headEnd/>
            <a:tailEnd/>
          </a:ln>
        </p:spPr>
        <p:txBody>
          <a:bodyPr wrap="square">
            <a:spAutoFit/>
          </a:bodyPr>
          <a:lstStyle/>
          <a:p>
            <a:pPr algn="ctr"/>
            <a:r>
              <a:rPr lang="hu-HU" sz="2800" dirty="0" smtClean="0"/>
              <a:t>Korpusz</a:t>
            </a:r>
            <a:endParaRPr lang="de-DE" sz="2800" dirty="0"/>
          </a:p>
        </p:txBody>
      </p:sp>
      <p:pic>
        <p:nvPicPr>
          <p:cNvPr id="33797" name="Grafik 66" descr="cover1.png"/>
          <p:cNvPicPr>
            <a:picLocks noChangeAspect="1"/>
          </p:cNvPicPr>
          <p:nvPr/>
        </p:nvPicPr>
        <p:blipFill>
          <a:blip r:embed="rId2" cstate="print"/>
          <a:srcRect/>
          <a:stretch>
            <a:fillRect/>
          </a:stretch>
        </p:blipFill>
        <p:spPr bwMode="auto">
          <a:xfrm>
            <a:off x="6145213" y="4741863"/>
            <a:ext cx="2497137" cy="1457325"/>
          </a:xfrm>
          <a:prstGeom prst="rect">
            <a:avLst/>
          </a:prstGeom>
          <a:noFill/>
          <a:ln w="9525">
            <a:noFill/>
            <a:miter lim="800000"/>
            <a:headEnd/>
            <a:tailEnd/>
          </a:ln>
        </p:spPr>
      </p:pic>
      <p:pic>
        <p:nvPicPr>
          <p:cNvPr id="33798" name="Grafik 67" descr="cover2.png"/>
          <p:cNvPicPr>
            <a:picLocks noChangeAspect="1"/>
          </p:cNvPicPr>
          <p:nvPr/>
        </p:nvPicPr>
        <p:blipFill>
          <a:blip r:embed="rId3" cstate="print"/>
          <a:srcRect/>
          <a:stretch>
            <a:fillRect/>
          </a:stretch>
        </p:blipFill>
        <p:spPr bwMode="auto">
          <a:xfrm>
            <a:off x="4130675" y="2008188"/>
            <a:ext cx="2547938" cy="2276475"/>
          </a:xfrm>
          <a:prstGeom prst="rect">
            <a:avLst/>
          </a:prstGeom>
          <a:noFill/>
          <a:ln w="9525">
            <a:noFill/>
            <a:miter lim="800000"/>
            <a:headEnd/>
            <a:tailEnd/>
          </a:ln>
        </p:spPr>
      </p:pic>
      <p:sp>
        <p:nvSpPr>
          <p:cNvPr id="33799" name="Rechteck 68"/>
          <p:cNvSpPr>
            <a:spLocks noChangeArrowheads="1"/>
          </p:cNvSpPr>
          <p:nvPr/>
        </p:nvSpPr>
        <p:spPr bwMode="auto">
          <a:xfrm>
            <a:off x="357188" y="4965700"/>
            <a:ext cx="3675062" cy="560388"/>
          </a:xfrm>
          <a:prstGeom prst="rect">
            <a:avLst/>
          </a:prstGeom>
          <a:noFill/>
          <a:ln w="9525">
            <a:noFill/>
            <a:miter lim="800000"/>
            <a:headEnd/>
            <a:tailEnd/>
          </a:ln>
        </p:spPr>
        <p:txBody>
          <a:bodyPr wrap="none">
            <a:spAutoFit/>
          </a:bodyPr>
          <a:lstStyle/>
          <a:p>
            <a:r>
              <a:rPr lang="en-US" b="1">
                <a:solidFill>
                  <a:srgbClr val="00B050"/>
                </a:solidFill>
              </a:rPr>
              <a:t>Both </a:t>
            </a:r>
            <a:r>
              <a:rPr lang="en-US" b="1">
                <a:solidFill>
                  <a:srgbClr val="C00000"/>
                </a:solidFill>
              </a:rPr>
              <a:t>SigK</a:t>
            </a:r>
            <a:r>
              <a:rPr lang="en-US" b="1">
                <a:solidFill>
                  <a:srgbClr val="00B050"/>
                </a:solidFill>
              </a:rPr>
              <a:t> and </a:t>
            </a:r>
            <a:r>
              <a:rPr lang="en-US" b="1">
                <a:solidFill>
                  <a:srgbClr val="C00000"/>
                </a:solidFill>
              </a:rPr>
              <a:t>GerE</a:t>
            </a:r>
            <a:r>
              <a:rPr lang="en-US" b="1">
                <a:solidFill>
                  <a:srgbClr val="00B050"/>
                </a:solidFill>
              </a:rPr>
              <a:t> were </a:t>
            </a:r>
          </a:p>
          <a:p>
            <a:r>
              <a:rPr lang="en-US" b="1">
                <a:solidFill>
                  <a:srgbClr val="00B050"/>
                </a:solidFill>
              </a:rPr>
              <a:t>essential for </a:t>
            </a:r>
            <a:r>
              <a:rPr lang="en-US" b="1">
                <a:solidFill>
                  <a:srgbClr val="C00000"/>
                </a:solidFill>
              </a:rPr>
              <a:t>ykvP</a:t>
            </a:r>
            <a:r>
              <a:rPr lang="en-US" b="1">
                <a:solidFill>
                  <a:srgbClr val="00B050"/>
                </a:solidFill>
              </a:rPr>
              <a:t> expression.</a:t>
            </a:r>
            <a:endParaRPr lang="de-DE" b="1">
              <a:solidFill>
                <a:srgbClr val="00B050"/>
              </a:solidFill>
            </a:endParaRPr>
          </a:p>
        </p:txBody>
      </p:sp>
      <p:sp>
        <p:nvSpPr>
          <p:cNvPr id="11" name="Pfeil nach rechts 69"/>
          <p:cNvSpPr/>
          <p:nvPr/>
        </p:nvSpPr>
        <p:spPr>
          <a:xfrm>
            <a:off x="2193925" y="2935288"/>
            <a:ext cx="1371600" cy="503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2" name="Pfeil nach rechts 70"/>
          <p:cNvSpPr/>
          <p:nvPr/>
        </p:nvSpPr>
        <p:spPr>
          <a:xfrm>
            <a:off x="7013575" y="2847975"/>
            <a:ext cx="1371600" cy="503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3" name="Pfeil nach rechts 71"/>
          <p:cNvSpPr/>
          <p:nvPr/>
        </p:nvSpPr>
        <p:spPr>
          <a:xfrm>
            <a:off x="4497388" y="5030788"/>
            <a:ext cx="1371600" cy="503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Tree>
    <p:extLst>
      <p:ext uri="{BB962C8B-B14F-4D97-AF65-F5344CB8AC3E}">
        <p14:creationId xmlns:p14="http://schemas.microsoft.com/office/powerpoint/2010/main" val="42211342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hu-HU" noProof="0" smtClean="0"/>
              <a:t>Orvosok támogatása (1)</a:t>
            </a:r>
          </a:p>
        </p:txBody>
      </p:sp>
      <p:sp>
        <p:nvSpPr>
          <p:cNvPr id="9222" name="Rectangle 3"/>
          <p:cNvSpPr>
            <a:spLocks noGrp="1" noChangeArrowheads="1"/>
          </p:cNvSpPr>
          <p:nvPr>
            <p:ph type="body" idx="1"/>
          </p:nvPr>
        </p:nvSpPr>
        <p:spPr/>
        <p:txBody>
          <a:bodyPr/>
          <a:lstStyle/>
          <a:p>
            <a:pPr eaLnBrk="1" hangingPunct="1"/>
            <a:r>
              <a:rPr lang="hu-HU" noProof="0" smtClean="0"/>
              <a:t>Példa:</a:t>
            </a:r>
          </a:p>
          <a:p>
            <a:pPr lvl="1" eaLnBrk="1" hangingPunct="1"/>
            <a:r>
              <a:rPr lang="hu-HU" noProof="0" smtClean="0"/>
              <a:t>Diagnosztizált betegségek felismerése zárójelentések alapján</a:t>
            </a:r>
          </a:p>
          <a:p>
            <a:pPr lvl="2" eaLnBrk="1" hangingPunct="1">
              <a:lnSpc>
                <a:spcPct val="90000"/>
              </a:lnSpc>
            </a:pPr>
            <a:r>
              <a:rPr lang="hu-HU" sz="2000" noProof="0" smtClean="0"/>
              <a:t>felismerésük szakorvost igényel</a:t>
            </a:r>
          </a:p>
          <a:p>
            <a:pPr eaLnBrk="1" hangingPunct="1">
              <a:lnSpc>
                <a:spcPct val="90000"/>
              </a:lnSpc>
            </a:pPr>
            <a:r>
              <a:rPr lang="hu-HU" sz="2800" noProof="0" smtClean="0"/>
              <a:t>Adatok:</a:t>
            </a:r>
          </a:p>
          <a:p>
            <a:pPr lvl="1" eaLnBrk="1" hangingPunct="1">
              <a:lnSpc>
                <a:spcPct val="90000"/>
              </a:lnSpc>
            </a:pPr>
            <a:r>
              <a:rPr lang="hu-HU" sz="2400" noProof="0" smtClean="0"/>
              <a:t>Zárójelentések népbetegségekkel címkézve</a:t>
            </a:r>
          </a:p>
          <a:p>
            <a:pPr lvl="2" eaLnBrk="1" hangingPunct="1">
              <a:lnSpc>
                <a:spcPct val="90000"/>
              </a:lnSpc>
            </a:pPr>
            <a:r>
              <a:rPr lang="hu-HU" sz="2000" noProof="0" smtClean="0"/>
              <a:t>egy páciensnek több betegsége lehet</a:t>
            </a:r>
          </a:p>
          <a:p>
            <a:pPr lvl="2" eaLnBrk="1" hangingPunct="1">
              <a:lnSpc>
                <a:spcPct val="90000"/>
              </a:lnSpc>
            </a:pPr>
            <a:r>
              <a:rPr lang="hu-HU" sz="2000" noProof="0" smtClean="0"/>
              <a:t>egy címke lehet pozitív, negatív, kérdéses, vagy hiányzó</a:t>
            </a:r>
          </a:p>
          <a:p>
            <a:pPr lvl="2" eaLnBrk="1" hangingPunct="1">
              <a:lnSpc>
                <a:spcPct val="90000"/>
              </a:lnSpc>
            </a:pPr>
            <a:r>
              <a:rPr lang="hu-HU" sz="2000" noProof="0" smtClean="0"/>
              <a:t>az adatok eloszlása egyenetlen</a:t>
            </a:r>
            <a:endParaRPr lang="hu-HU" noProof="0" smtClean="0"/>
          </a:p>
          <a:p>
            <a:pPr eaLnBrk="1" hangingPunct="1"/>
            <a:endParaRPr lang="hu-HU" noProof="0" smtClean="0"/>
          </a:p>
        </p:txBody>
      </p:sp>
    </p:spTree>
    <p:extLst>
      <p:ext uri="{BB962C8B-B14F-4D97-AF65-F5344CB8AC3E}">
        <p14:creationId xmlns:p14="http://schemas.microsoft.com/office/powerpoint/2010/main" val="27743718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hu-HU" noProof="0" smtClean="0"/>
              <a:t>Orvosok támogatása (2)</a:t>
            </a:r>
          </a:p>
        </p:txBody>
      </p:sp>
      <p:sp>
        <p:nvSpPr>
          <p:cNvPr id="10246" name="Rectangle 3"/>
          <p:cNvSpPr>
            <a:spLocks noGrp="1" noChangeArrowheads="1"/>
          </p:cNvSpPr>
          <p:nvPr>
            <p:ph type="body" idx="1"/>
          </p:nvPr>
        </p:nvSpPr>
        <p:spPr/>
        <p:txBody>
          <a:bodyPr/>
          <a:lstStyle/>
          <a:p>
            <a:pPr eaLnBrk="1" hangingPunct="1"/>
            <a:r>
              <a:rPr lang="hu-HU" sz="2800" noProof="0" smtClean="0"/>
              <a:t>Modellépítés:</a:t>
            </a:r>
          </a:p>
          <a:p>
            <a:pPr lvl="1" eaLnBrk="1" hangingPunct="1"/>
            <a:r>
              <a:rPr lang="hu-HU" sz="2400" noProof="0" smtClean="0"/>
              <a:t>Címkénkénti </a:t>
            </a:r>
            <a:r>
              <a:rPr lang="hu-HU" sz="2400" i="1" noProof="0" smtClean="0"/>
              <a:t>n</a:t>
            </a:r>
            <a:r>
              <a:rPr lang="hu-HU" sz="2400" noProof="0" smtClean="0"/>
              <a:t>-áris osztályozás</a:t>
            </a:r>
          </a:p>
          <a:p>
            <a:pPr lvl="1" eaLnBrk="1" hangingPunct="1"/>
            <a:endParaRPr lang="hu-HU" sz="2400" noProof="0" smtClean="0"/>
          </a:p>
          <a:p>
            <a:pPr lvl="1" eaLnBrk="1" hangingPunct="1"/>
            <a:endParaRPr lang="hu-HU" sz="2400" noProof="0" smtClean="0"/>
          </a:p>
          <a:p>
            <a:pPr lvl="1" eaLnBrk="1" hangingPunct="1"/>
            <a:endParaRPr lang="hu-HU" sz="2000" noProof="0" smtClean="0"/>
          </a:p>
          <a:p>
            <a:pPr eaLnBrk="1" hangingPunct="1"/>
            <a:r>
              <a:rPr lang="hu-HU" sz="2800" noProof="0" smtClean="0"/>
              <a:t>Kiértékelés:</a:t>
            </a:r>
          </a:p>
          <a:p>
            <a:pPr lvl="1" eaLnBrk="1" hangingPunct="1"/>
            <a:r>
              <a:rPr lang="hu-HU" sz="2400" noProof="0" smtClean="0"/>
              <a:t>Új zárójelentések címkézése</a:t>
            </a:r>
          </a:p>
          <a:p>
            <a:pPr lvl="1" eaLnBrk="1" hangingPunct="1"/>
            <a:r>
              <a:rPr lang="hu-HU" sz="2400" noProof="0" smtClean="0"/>
              <a:t>Súlyozatlan hibaarány (F-mértékben)</a:t>
            </a:r>
          </a:p>
        </p:txBody>
      </p:sp>
      <p:graphicFrame>
        <p:nvGraphicFramePr>
          <p:cNvPr id="2" name="Táblázat 1"/>
          <p:cNvGraphicFramePr>
            <a:graphicFrameLocks noGrp="1"/>
          </p:cNvGraphicFramePr>
          <p:nvPr/>
        </p:nvGraphicFramePr>
        <p:xfrm>
          <a:off x="1066800" y="2895600"/>
          <a:ext cx="7467600" cy="741364"/>
        </p:xfrm>
        <a:graphic>
          <a:graphicData uri="http://schemas.openxmlformats.org/drawingml/2006/table">
            <a:tbl>
              <a:tblPr firstRow="1" bandRow="1">
                <a:tableStyleId>{5C22544A-7EE6-4342-B048-85BDC9FD1C3A}</a:tableStyleId>
              </a:tblPr>
              <a:tblGrid>
                <a:gridCol w="1600200"/>
                <a:gridCol w="1752600"/>
                <a:gridCol w="2901315"/>
                <a:gridCol w="1213485"/>
              </a:tblGrid>
              <a:tr h="370682">
                <a:tc>
                  <a:txBody>
                    <a:bodyPr/>
                    <a:lstStyle/>
                    <a:p>
                      <a:pPr algn="ctr"/>
                      <a:r>
                        <a:rPr lang="en-US" sz="1800" b="0" dirty="0" smtClean="0">
                          <a:solidFill>
                            <a:schemeClr val="tx1"/>
                          </a:solidFill>
                        </a:rPr>
                        <a:t>Obesity</a:t>
                      </a:r>
                      <a:endParaRPr lang="hu-HU"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smtClean="0">
                          <a:solidFill>
                            <a:schemeClr val="tx1"/>
                          </a:solidFill>
                        </a:rPr>
                        <a:t>Diabetes</a:t>
                      </a:r>
                      <a:endParaRPr lang="hu-HU"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u-HU" sz="1800" b="0" dirty="0" err="1" smtClean="0">
                          <a:solidFill>
                            <a:schemeClr val="tx1"/>
                          </a:solidFill>
                        </a:rPr>
                        <a:t>Hypercholesterolemia</a:t>
                      </a:r>
                      <a:endParaRPr lang="hu-HU"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smtClean="0">
                          <a:solidFill>
                            <a:schemeClr val="tx1"/>
                          </a:solidFill>
                        </a:rPr>
                        <a:t>…</a:t>
                      </a:r>
                      <a:endParaRPr lang="hu-HU"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2">
                <a:tc>
                  <a:txBody>
                    <a:bodyPr/>
                    <a:lstStyle/>
                    <a:p>
                      <a:pPr algn="ctr"/>
                      <a:r>
                        <a:rPr lang="en-US" sz="1800" dirty="0" smtClean="0">
                          <a:solidFill>
                            <a:schemeClr val="tx2">
                              <a:lumMod val="75000"/>
                              <a:lumOff val="25000"/>
                            </a:schemeClr>
                          </a:solidFill>
                        </a:rPr>
                        <a:t>Yes</a:t>
                      </a:r>
                      <a:endParaRPr lang="hu-HU" sz="1800" dirty="0">
                        <a:solidFill>
                          <a:schemeClr val="tx2">
                            <a:lumMod val="75000"/>
                            <a:lumOff val="25000"/>
                          </a:schemeClr>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00B050"/>
                          </a:solidFill>
                        </a:rPr>
                        <a:t>No</a:t>
                      </a:r>
                      <a:endParaRPr lang="hu-HU" sz="1800" dirty="0">
                        <a:solidFill>
                          <a:srgbClr val="00B050"/>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rgbClr val="FFC000"/>
                          </a:solidFill>
                        </a:rPr>
                        <a:t>Questionable</a:t>
                      </a:r>
                      <a:endParaRPr lang="hu-HU" sz="1800" dirty="0">
                        <a:solidFill>
                          <a:srgbClr val="FFC000"/>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hu-HU"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24212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hu-HU" sz="3600" noProof="0" smtClean="0"/>
              <a:t>Kontextusvezérelt osztályozás</a:t>
            </a:r>
          </a:p>
        </p:txBody>
      </p:sp>
      <p:sp>
        <p:nvSpPr>
          <p:cNvPr id="14339" name="Rectangle 3"/>
          <p:cNvSpPr>
            <a:spLocks noGrp="1" noChangeArrowheads="1"/>
          </p:cNvSpPr>
          <p:nvPr>
            <p:ph type="body" idx="1"/>
          </p:nvPr>
        </p:nvSpPr>
        <p:spPr>
          <a:xfrm>
            <a:off x="457200" y="1676400"/>
            <a:ext cx="8229600" cy="4648200"/>
          </a:xfrm>
        </p:spPr>
        <p:txBody>
          <a:bodyPr/>
          <a:lstStyle/>
          <a:p>
            <a:pPr eaLnBrk="1" hangingPunct="1">
              <a:defRPr/>
            </a:pPr>
            <a:r>
              <a:rPr lang="hu-HU" sz="2800" noProof="0" smtClean="0"/>
              <a:t>Kontextus szemantikájának felismerése</a:t>
            </a:r>
          </a:p>
          <a:p>
            <a:pPr lvl="1" eaLnBrk="1" hangingPunct="1">
              <a:defRPr/>
            </a:pPr>
            <a:r>
              <a:rPr lang="hu-HU" sz="2400" noProof="0" smtClean="0"/>
              <a:t>Kulcsszavak felismerése (</a:t>
            </a:r>
            <a:r>
              <a:rPr lang="hu-HU" sz="2400" noProof="0" smtClean="0">
                <a:solidFill>
                  <a:schemeClr val="tx2">
                    <a:lumMod val="75000"/>
                    <a:lumOff val="25000"/>
                  </a:schemeClr>
                </a:solidFill>
              </a:rPr>
              <a:t>no</a:t>
            </a:r>
            <a:r>
              <a:rPr lang="hu-HU" sz="2400" noProof="0" smtClean="0"/>
              <a:t>, </a:t>
            </a:r>
            <a:r>
              <a:rPr lang="hu-HU" sz="2400" noProof="0" smtClean="0">
                <a:solidFill>
                  <a:schemeClr val="tx2">
                    <a:lumMod val="75000"/>
                    <a:lumOff val="25000"/>
                  </a:schemeClr>
                </a:solidFill>
              </a:rPr>
              <a:t>not</a:t>
            </a:r>
            <a:r>
              <a:rPr lang="hu-HU" sz="2400" noProof="0" smtClean="0"/>
              <a:t>, </a:t>
            </a:r>
            <a:r>
              <a:rPr lang="hu-HU" sz="2400" noProof="0" smtClean="0">
                <a:solidFill>
                  <a:srgbClr val="FFC000"/>
                </a:solidFill>
              </a:rPr>
              <a:t>question of</a:t>
            </a:r>
            <a:r>
              <a:rPr lang="hu-HU" sz="2400" noProof="0" smtClean="0"/>
              <a:t>, …)</a:t>
            </a:r>
          </a:p>
          <a:p>
            <a:pPr lvl="1" eaLnBrk="1" hangingPunct="1">
              <a:defRPr/>
            </a:pPr>
            <a:r>
              <a:rPr lang="hu-HU" sz="2400" noProof="0" smtClean="0"/>
              <a:t>Hatáskör azonosítása (szabály alapon)</a:t>
            </a:r>
          </a:p>
          <a:p>
            <a:pPr eaLnBrk="1" hangingPunct="1">
              <a:defRPr/>
            </a:pPr>
            <a:r>
              <a:rPr lang="hu-HU" sz="2800" noProof="0" smtClean="0"/>
              <a:t>Betegségek felismerése</a:t>
            </a:r>
          </a:p>
          <a:p>
            <a:pPr lvl="1" eaLnBrk="1" hangingPunct="1">
              <a:defRPr/>
            </a:pPr>
            <a:r>
              <a:rPr lang="hu-HU" sz="2400" noProof="0" smtClean="0"/>
              <a:t>Betegség neve</a:t>
            </a:r>
          </a:p>
          <a:p>
            <a:pPr lvl="1" eaLnBrk="1" hangingPunct="1">
              <a:defRPr/>
            </a:pPr>
            <a:r>
              <a:rPr lang="hu-HU" sz="2400" noProof="0" smtClean="0"/>
              <a:t>Jellemző tünetek</a:t>
            </a:r>
          </a:p>
          <a:p>
            <a:pPr lvl="1" eaLnBrk="1" hangingPunct="1">
              <a:defRPr/>
            </a:pPr>
            <a:r>
              <a:rPr lang="hu-HU" sz="2400" noProof="0" smtClean="0"/>
              <a:t>Jellemző gyógyszerelések</a:t>
            </a:r>
          </a:p>
          <a:p>
            <a:pPr eaLnBrk="1" hangingPunct="1">
              <a:defRPr/>
            </a:pPr>
            <a:r>
              <a:rPr lang="hu-HU" sz="2800" noProof="0" smtClean="0"/>
              <a:t>Döntési logika</a:t>
            </a:r>
          </a:p>
          <a:p>
            <a:pPr lvl="1" eaLnBrk="1" hangingPunct="1">
              <a:defRPr/>
            </a:pPr>
            <a:endParaRPr lang="hu-HU" sz="2400" noProof="0" smtClean="0"/>
          </a:p>
          <a:p>
            <a:pPr eaLnBrk="1" hangingPunct="1">
              <a:defRPr/>
            </a:pPr>
            <a:endParaRPr lang="hu-HU" sz="2400" noProof="0" smtClean="0"/>
          </a:p>
        </p:txBody>
      </p:sp>
    </p:spTree>
    <p:extLst>
      <p:ext uri="{BB962C8B-B14F-4D97-AF65-F5344CB8AC3E}">
        <p14:creationId xmlns:p14="http://schemas.microsoft.com/office/powerpoint/2010/main" val="27445855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hu-HU" sz="3600" noProof="0" smtClean="0"/>
              <a:t>Orvosok támogatása</a:t>
            </a:r>
          </a:p>
        </p:txBody>
      </p:sp>
      <p:sp>
        <p:nvSpPr>
          <p:cNvPr id="14339" name="Rectangle 3"/>
          <p:cNvSpPr>
            <a:spLocks noGrp="1" noChangeArrowheads="1"/>
          </p:cNvSpPr>
          <p:nvPr>
            <p:ph type="body" idx="1"/>
          </p:nvPr>
        </p:nvSpPr>
        <p:spPr>
          <a:xfrm>
            <a:off x="457200" y="1676400"/>
            <a:ext cx="8229600" cy="4648200"/>
          </a:xfrm>
        </p:spPr>
        <p:txBody>
          <a:bodyPr/>
          <a:lstStyle/>
          <a:p>
            <a:pPr eaLnBrk="1" hangingPunct="1">
              <a:defRPr/>
            </a:pPr>
            <a:r>
              <a:rPr lang="hu-HU" sz="2800" noProof="0" smtClean="0"/>
              <a:t>Példa:</a:t>
            </a:r>
          </a:p>
          <a:p>
            <a:pPr lvl="1" eaLnBrk="1" hangingPunct="1">
              <a:defRPr/>
            </a:pPr>
            <a:r>
              <a:rPr lang="hu-HU" sz="2400" noProof="0" smtClean="0"/>
              <a:t>gyógyszerelési információk felismerése</a:t>
            </a:r>
          </a:p>
          <a:p>
            <a:pPr lvl="2" eaLnBrk="1" hangingPunct="1">
              <a:defRPr/>
            </a:pPr>
            <a:r>
              <a:rPr lang="hu-HU" sz="2000" noProof="0" smtClean="0"/>
              <a:t>Adagolás, időtartam, indikáció, stb.</a:t>
            </a:r>
          </a:p>
          <a:p>
            <a:pPr eaLnBrk="1" hangingPunct="1">
              <a:defRPr/>
            </a:pPr>
            <a:r>
              <a:rPr lang="hu-HU" sz="2800" noProof="0" smtClean="0"/>
              <a:t>Adatok:</a:t>
            </a:r>
          </a:p>
          <a:p>
            <a:pPr lvl="1" eaLnBrk="1" hangingPunct="1">
              <a:defRPr/>
            </a:pPr>
            <a:r>
              <a:rPr lang="hu-HU" sz="2400" noProof="0" smtClean="0"/>
              <a:t>Zárójelentések nyers szöveges formában</a:t>
            </a:r>
          </a:p>
          <a:p>
            <a:pPr lvl="1" eaLnBrk="1" hangingPunct="1">
              <a:defRPr/>
            </a:pPr>
            <a:r>
              <a:rPr lang="hu-HU" sz="2400" noProof="0" smtClean="0"/>
              <a:t>Releváns szövegrészek jelölve, tipizálva</a:t>
            </a:r>
          </a:p>
          <a:p>
            <a:pPr lvl="1" eaLnBrk="1" hangingPunct="1">
              <a:defRPr/>
            </a:pPr>
            <a:r>
              <a:rPr lang="hu-HU" sz="2400" noProof="0" smtClean="0"/>
              <a:t>Összetartozó elemek csoportosítva</a:t>
            </a:r>
          </a:p>
          <a:p>
            <a:pPr lvl="1" eaLnBrk="1" hangingPunct="1">
              <a:defRPr/>
            </a:pPr>
            <a:r>
              <a:rPr lang="hu-HU" sz="2400" noProof="0" smtClean="0"/>
              <a:t>Például:</a:t>
            </a:r>
          </a:p>
          <a:p>
            <a:pPr marL="457200" lvl="1" indent="0" eaLnBrk="1" hangingPunct="1">
              <a:buFont typeface="Wingdings" pitchFamily="2" charset="2"/>
              <a:buNone/>
              <a:defRPr/>
            </a:pPr>
            <a:r>
              <a:rPr lang="hu-HU" sz="2400" i="1" noProof="0" smtClean="0"/>
              <a:t>Discharge medication: </a:t>
            </a:r>
            <a:r>
              <a:rPr lang="hu-HU" sz="2400" i="1" noProof="0" smtClean="0">
                <a:solidFill>
                  <a:schemeClr val="tx2">
                    <a:lumMod val="75000"/>
                    <a:lumOff val="25000"/>
                  </a:schemeClr>
                </a:solidFill>
              </a:rPr>
              <a:t>Vicodin ES</a:t>
            </a:r>
            <a:r>
              <a:rPr lang="hu-HU" sz="2400" i="1" noProof="0" smtClean="0"/>
              <a:t>, </a:t>
            </a:r>
            <a:r>
              <a:rPr lang="hu-HU" sz="2400" i="1" noProof="0" smtClean="0">
                <a:solidFill>
                  <a:srgbClr val="0070C0"/>
                </a:solidFill>
              </a:rPr>
              <a:t>1 tab</a:t>
            </a:r>
            <a:r>
              <a:rPr lang="hu-HU" sz="2400" i="1" noProof="0" smtClean="0"/>
              <a:t> </a:t>
            </a:r>
            <a:r>
              <a:rPr lang="hu-HU" sz="2400" i="1" noProof="0" smtClean="0">
                <a:solidFill>
                  <a:srgbClr val="FFC000"/>
                </a:solidFill>
              </a:rPr>
              <a:t>q4hrs</a:t>
            </a:r>
            <a:r>
              <a:rPr lang="hu-HU" sz="2400" i="1" noProof="0" smtClean="0"/>
              <a:t> </a:t>
            </a:r>
            <a:r>
              <a:rPr lang="hu-HU" sz="2400" i="1" noProof="0" smtClean="0">
                <a:solidFill>
                  <a:srgbClr val="00B050"/>
                </a:solidFill>
              </a:rPr>
              <a:t>prn</a:t>
            </a:r>
            <a:r>
              <a:rPr lang="hu-HU" sz="2400" i="1" noProof="0" smtClean="0"/>
              <a:t> </a:t>
            </a:r>
            <a:r>
              <a:rPr lang="hu-HU" sz="2400" i="1" noProof="0" smtClean="0">
                <a:solidFill>
                  <a:srgbClr val="7030A0"/>
                </a:solidFill>
              </a:rPr>
              <a:t>pain</a:t>
            </a:r>
          </a:p>
          <a:p>
            <a:pPr eaLnBrk="1" hangingPunct="1">
              <a:defRPr/>
            </a:pPr>
            <a:endParaRPr lang="hu-HU" sz="2400" noProof="0" smtClean="0"/>
          </a:p>
        </p:txBody>
      </p:sp>
    </p:spTree>
    <p:extLst>
      <p:ext uri="{BB962C8B-B14F-4D97-AF65-F5344CB8AC3E}">
        <p14:creationId xmlns:p14="http://schemas.microsoft.com/office/powerpoint/2010/main" val="33500063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eaLnBrk="1" hangingPunct="1"/>
            <a:r>
              <a:rPr lang="hu-HU" sz="3600" noProof="0" smtClean="0"/>
              <a:t>Hibrid információkinyerő </a:t>
            </a:r>
          </a:p>
        </p:txBody>
      </p:sp>
      <p:sp>
        <p:nvSpPr>
          <p:cNvPr id="13318" name="Rectangle 3"/>
          <p:cNvSpPr>
            <a:spLocks noGrp="1" noChangeArrowheads="1"/>
          </p:cNvSpPr>
          <p:nvPr>
            <p:ph type="body" idx="1"/>
          </p:nvPr>
        </p:nvSpPr>
        <p:spPr>
          <a:xfrm>
            <a:off x="457200" y="1676400"/>
            <a:ext cx="8229600" cy="4648200"/>
          </a:xfrm>
        </p:spPr>
        <p:txBody>
          <a:bodyPr/>
          <a:lstStyle/>
          <a:p>
            <a:pPr eaLnBrk="1" hangingPunct="1"/>
            <a:r>
              <a:rPr lang="hu-HU" sz="2800" noProof="0" smtClean="0"/>
              <a:t>Entitások felismerése</a:t>
            </a:r>
          </a:p>
          <a:p>
            <a:pPr lvl="1" eaLnBrk="1" hangingPunct="1"/>
            <a:r>
              <a:rPr lang="hu-HU" sz="2400" noProof="0" smtClean="0"/>
              <a:t>Típusonként </a:t>
            </a:r>
            <a:r>
              <a:rPr lang="hu-HU" sz="2400" b="1" noProof="0" smtClean="0"/>
              <a:t>gépi tanulási</a:t>
            </a:r>
            <a:r>
              <a:rPr lang="hu-HU" sz="2400" noProof="0" smtClean="0"/>
              <a:t> modell (CRF)</a:t>
            </a:r>
          </a:p>
          <a:p>
            <a:pPr lvl="2" eaLnBrk="1" hangingPunct="1"/>
            <a:r>
              <a:rPr lang="hu-HU" sz="2000" noProof="0" smtClean="0"/>
              <a:t>Szótár, felszíni és kontextus jellemzők alapján</a:t>
            </a:r>
          </a:p>
          <a:p>
            <a:pPr lvl="2" eaLnBrk="1" hangingPunct="1"/>
            <a:r>
              <a:rPr lang="hu-HU" sz="2000" noProof="0" smtClean="0"/>
              <a:t>Jól kezeli a zajos tanítóadatokat</a:t>
            </a:r>
          </a:p>
          <a:p>
            <a:pPr lvl="1" eaLnBrk="1" hangingPunct="1"/>
            <a:r>
              <a:rPr lang="hu-HU" sz="2400" noProof="0" smtClean="0"/>
              <a:t>Külső tudásbázisok felhasználása</a:t>
            </a:r>
          </a:p>
          <a:p>
            <a:pPr eaLnBrk="1" hangingPunct="1"/>
            <a:r>
              <a:rPr lang="hu-HU" sz="2800" noProof="0" smtClean="0"/>
              <a:t>Entitások összekapcsolása</a:t>
            </a:r>
          </a:p>
          <a:p>
            <a:pPr lvl="1" eaLnBrk="1" hangingPunct="1"/>
            <a:r>
              <a:rPr lang="hu-HU" sz="2400" b="1" noProof="0" smtClean="0"/>
              <a:t>Szabályalapú</a:t>
            </a:r>
            <a:r>
              <a:rPr lang="hu-HU" sz="2400" noProof="0" smtClean="0"/>
              <a:t> megközelítés</a:t>
            </a:r>
          </a:p>
        </p:txBody>
      </p:sp>
    </p:spTree>
    <p:extLst>
      <p:ext uri="{BB962C8B-B14F-4D97-AF65-F5344CB8AC3E}">
        <p14:creationId xmlns:p14="http://schemas.microsoft.com/office/powerpoint/2010/main" val="23003538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hu-HU" sz="3600" noProof="0" smtClean="0"/>
              <a:t>Biológusok támogatása</a:t>
            </a:r>
          </a:p>
        </p:txBody>
      </p:sp>
      <p:sp>
        <p:nvSpPr>
          <p:cNvPr id="14342" name="Rectangle 3"/>
          <p:cNvSpPr>
            <a:spLocks noGrp="1" noChangeArrowheads="1"/>
          </p:cNvSpPr>
          <p:nvPr>
            <p:ph type="body" idx="1"/>
          </p:nvPr>
        </p:nvSpPr>
        <p:spPr>
          <a:xfrm>
            <a:off x="457200" y="1676400"/>
            <a:ext cx="8229600" cy="4648200"/>
          </a:xfrm>
        </p:spPr>
        <p:txBody>
          <a:bodyPr/>
          <a:lstStyle/>
          <a:p>
            <a:pPr eaLnBrk="1" hangingPunct="1"/>
            <a:r>
              <a:rPr lang="hu-HU" sz="2800" noProof="0" smtClean="0"/>
              <a:t>Példa:</a:t>
            </a:r>
          </a:p>
          <a:p>
            <a:pPr lvl="1" eaLnBrk="1" hangingPunct="1"/>
            <a:r>
              <a:rPr lang="hu-HU" sz="2400" noProof="0" smtClean="0"/>
              <a:t>Szakcikkekben fehérjék, gyógyszerek és kölcsönhatásaik felismerése</a:t>
            </a:r>
          </a:p>
          <a:p>
            <a:pPr lvl="2" eaLnBrk="1" hangingPunct="1"/>
            <a:r>
              <a:rPr lang="hu-HU" sz="2000" noProof="0" smtClean="0"/>
              <a:t>Óriási mennyiségű szöveg (10M+)</a:t>
            </a:r>
          </a:p>
          <a:p>
            <a:pPr lvl="2" eaLnBrk="1" hangingPunct="1"/>
            <a:r>
              <a:rPr lang="hu-HU" sz="2000" noProof="0" smtClean="0"/>
              <a:t>Széleskörű hasznosulás (adatbázisok, kísérlettervezés)</a:t>
            </a:r>
          </a:p>
          <a:p>
            <a:pPr eaLnBrk="1" hangingPunct="1"/>
            <a:r>
              <a:rPr lang="hu-HU" sz="2800" noProof="0" smtClean="0"/>
              <a:t>Adatok:</a:t>
            </a:r>
          </a:p>
          <a:p>
            <a:pPr lvl="1" eaLnBrk="1" hangingPunct="1"/>
            <a:r>
              <a:rPr lang="hu-HU" sz="2400" noProof="0" smtClean="0"/>
              <a:t>Szakcikkek nyers szöveges formában</a:t>
            </a:r>
          </a:p>
          <a:p>
            <a:pPr lvl="1" eaLnBrk="1" hangingPunct="1"/>
            <a:r>
              <a:rPr lang="hu-HU" sz="2400" noProof="0" smtClean="0"/>
              <a:t>Releváns entitások jelölve, tipizálva</a:t>
            </a:r>
          </a:p>
          <a:p>
            <a:pPr lvl="1" eaLnBrk="1" hangingPunct="1"/>
            <a:r>
              <a:rPr lang="hu-HU" sz="2400" noProof="0" smtClean="0"/>
              <a:t>Kölcsönhatások jelölve, tipizálva</a:t>
            </a:r>
          </a:p>
        </p:txBody>
      </p:sp>
    </p:spTree>
    <p:extLst>
      <p:ext uri="{BB962C8B-B14F-4D97-AF65-F5344CB8AC3E}">
        <p14:creationId xmlns:p14="http://schemas.microsoft.com/office/powerpoint/2010/main" val="36043933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hu-HU" sz="3600" noProof="0" smtClean="0"/>
              <a:t>Gépi tanulás munkafolyamata</a:t>
            </a:r>
          </a:p>
        </p:txBody>
      </p:sp>
      <p:sp>
        <p:nvSpPr>
          <p:cNvPr id="14339" name="Rectangle 3"/>
          <p:cNvSpPr>
            <a:spLocks noGrp="1" noChangeArrowheads="1"/>
          </p:cNvSpPr>
          <p:nvPr>
            <p:ph type="body" idx="1"/>
          </p:nvPr>
        </p:nvSpPr>
        <p:spPr>
          <a:xfrm>
            <a:off x="457200" y="1676400"/>
            <a:ext cx="8229600" cy="4648200"/>
          </a:xfrm>
        </p:spPr>
        <p:txBody>
          <a:bodyPr/>
          <a:lstStyle/>
          <a:p>
            <a:pPr eaLnBrk="1" hangingPunct="1">
              <a:defRPr/>
            </a:pPr>
            <a:r>
              <a:rPr lang="hu-HU" sz="2800" noProof="0" smtClean="0"/>
              <a:t>Entitások felismerése:</a:t>
            </a:r>
          </a:p>
          <a:p>
            <a:pPr lvl="1" eaLnBrk="1" hangingPunct="1">
              <a:defRPr/>
            </a:pPr>
            <a:r>
              <a:rPr lang="hu-HU" sz="2400" noProof="0" smtClean="0"/>
              <a:t>Komplex szótár és jellemzőalapú lépéssorozat</a:t>
            </a:r>
            <a:endParaRPr lang="hu-HU" sz="2000" noProof="0" smtClean="0"/>
          </a:p>
          <a:p>
            <a:pPr eaLnBrk="1" hangingPunct="1">
              <a:defRPr/>
            </a:pPr>
            <a:r>
              <a:rPr lang="hu-HU" sz="2800" noProof="0" smtClean="0"/>
              <a:t>Relációk felismerése:</a:t>
            </a:r>
          </a:p>
          <a:p>
            <a:pPr lvl="1" eaLnBrk="1" hangingPunct="1">
              <a:defRPr/>
            </a:pPr>
            <a:r>
              <a:rPr lang="hu-HU" sz="2400" noProof="0" smtClean="0"/>
              <a:t>Nyelvtani struktúra alapú kernelek</a:t>
            </a:r>
          </a:p>
          <a:p>
            <a:pPr marL="457200" lvl="1" indent="0" eaLnBrk="1" hangingPunct="1">
              <a:buFont typeface="Wingdings" pitchFamily="2" charset="2"/>
              <a:buNone/>
              <a:defRPr/>
            </a:pPr>
            <a:endParaRPr lang="hu-HU" sz="2400" noProof="0" smtClean="0"/>
          </a:p>
        </p:txBody>
      </p:sp>
      <p:pic>
        <p:nvPicPr>
          <p:cNvPr id="15367"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903663"/>
            <a:ext cx="5722938"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49618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noProof="0" dirty="0" smtClean="0"/>
              <a:t>Mondatreprezentációk</a:t>
            </a:r>
            <a:endParaRPr lang="hu-HU" noProof="0" dirty="0"/>
          </a:p>
        </p:txBody>
      </p:sp>
      <p:sp>
        <p:nvSpPr>
          <p:cNvPr id="6" name="Szöveg helye 5"/>
          <p:cNvSpPr>
            <a:spLocks noGrp="1"/>
          </p:cNvSpPr>
          <p:nvPr>
            <p:ph type="body" idx="1"/>
          </p:nvPr>
        </p:nvSpPr>
        <p:spPr/>
        <p:txBody>
          <a:bodyPr/>
          <a:lstStyle/>
          <a:p>
            <a:endParaRPr lang="en-US"/>
          </a:p>
        </p:txBody>
      </p:sp>
    </p:spTree>
    <p:extLst>
      <p:ext uri="{BB962C8B-B14F-4D97-AF65-F5344CB8AC3E}">
        <p14:creationId xmlns:p14="http://schemas.microsoft.com/office/powerpoint/2010/main" val="10762120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ím 1"/>
          <p:cNvSpPr>
            <a:spLocks noGrp="1"/>
          </p:cNvSpPr>
          <p:nvPr>
            <p:ph type="title"/>
          </p:nvPr>
        </p:nvSpPr>
        <p:spPr/>
        <p:txBody>
          <a:bodyPr/>
          <a:lstStyle/>
          <a:p>
            <a:r>
              <a:rPr lang="hu-HU" noProof="0" smtClean="0"/>
              <a:t>Sentence representations (1)</a:t>
            </a:r>
          </a:p>
        </p:txBody>
      </p:sp>
      <p:sp>
        <p:nvSpPr>
          <p:cNvPr id="36867" name="Tartalom helye 2"/>
          <p:cNvSpPr>
            <a:spLocks noGrp="1"/>
          </p:cNvSpPr>
          <p:nvPr>
            <p:ph idx="1"/>
          </p:nvPr>
        </p:nvSpPr>
        <p:spPr>
          <a:xfrm>
            <a:off x="457200" y="1935163"/>
            <a:ext cx="8229600" cy="4645025"/>
          </a:xfrm>
        </p:spPr>
        <p:txBody>
          <a:bodyPr/>
          <a:lstStyle/>
          <a:p>
            <a:r>
              <a:rPr lang="hu-HU" sz="2400" noProof="0" smtClean="0"/>
              <a:t>Bag-of-words or other shallow representation</a:t>
            </a:r>
          </a:p>
          <a:p>
            <a:r>
              <a:rPr lang="hu-HU" sz="2400" noProof="0" smtClean="0"/>
              <a:t>Before-Between-After</a:t>
            </a:r>
          </a:p>
          <a:p>
            <a:r>
              <a:rPr lang="hu-HU" sz="2400" noProof="0" smtClean="0"/>
              <a:t>Local context:</a:t>
            </a:r>
          </a:p>
          <a:p>
            <a:pPr lvl="1"/>
            <a:r>
              <a:rPr lang="hu-HU" sz="2000" noProof="0" smtClean="0"/>
              <a:t>similar to NER</a:t>
            </a:r>
          </a:p>
          <a:p>
            <a:pPr lvl="1"/>
            <a:r>
              <a:rPr lang="hu-HU" sz="2000" noProof="0" smtClean="0"/>
              <a:t>n-window of can-</a:t>
            </a:r>
          </a:p>
          <a:p>
            <a:pPr lvl="1">
              <a:buFont typeface="Wingdings 2" pitchFamily="18" charset="2"/>
              <a:buNone/>
            </a:pPr>
            <a:r>
              <a:rPr lang="hu-HU" sz="2000" noProof="0" smtClean="0"/>
              <a:t>	didate entites</a:t>
            </a:r>
          </a:p>
          <a:p>
            <a:pPr lvl="1"/>
            <a:r>
              <a:rPr lang="hu-HU" sz="2000" noProof="0" smtClean="0"/>
              <a:t>token, lemma</a:t>
            </a:r>
          </a:p>
          <a:p>
            <a:pPr lvl="1"/>
            <a:r>
              <a:rPr lang="hu-HU" sz="2000" noProof="0" smtClean="0"/>
              <a:t>POS</a:t>
            </a:r>
          </a:p>
          <a:p>
            <a:pPr lvl="1"/>
            <a:r>
              <a:rPr lang="hu-HU" sz="2000" noProof="0" smtClean="0"/>
              <a:t>other features</a:t>
            </a:r>
          </a:p>
          <a:p>
            <a:pPr lvl="1">
              <a:buFont typeface="Wingdings 2" pitchFamily="18" charset="2"/>
              <a:buNone/>
            </a:pPr>
            <a:endParaRPr lang="hu-HU" noProof="0" smtClean="0"/>
          </a:p>
          <a:p>
            <a:pPr>
              <a:buFont typeface="Wingdings 2" pitchFamily="18" charset="2"/>
              <a:buNone/>
            </a:pPr>
            <a:endParaRPr lang="hu-HU" noProof="0" smtClean="0"/>
          </a:p>
        </p:txBody>
      </p:sp>
      <p:graphicFrame>
        <p:nvGraphicFramePr>
          <p:cNvPr id="5" name="Group 71"/>
          <p:cNvGraphicFramePr>
            <a:graphicFrameLocks noGrp="1"/>
          </p:cNvGraphicFramePr>
          <p:nvPr/>
        </p:nvGraphicFramePr>
        <p:xfrm>
          <a:off x="4881563" y="3352800"/>
          <a:ext cx="2916984" cy="3237192"/>
        </p:xfrm>
        <a:graphic>
          <a:graphicData uri="http://schemas.openxmlformats.org/drawingml/2006/table">
            <a:tbl>
              <a:tblPr/>
              <a:tblGrid>
                <a:gridCol w="1460055"/>
                <a:gridCol w="1456929"/>
              </a:tblGrid>
              <a:tr h="359688">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err="1" smtClean="0">
                          <a:ln>
                            <a:noFill/>
                          </a:ln>
                          <a:solidFill>
                            <a:schemeClr val="tx1"/>
                          </a:solidFill>
                          <a:effectLst/>
                          <a:latin typeface="Tahoma" pitchFamily="34" charset="0"/>
                        </a:rPr>
                        <a:t>sspG</a:t>
                      </a:r>
                      <a:endParaRPr kumimoji="0" lang="en-US" sz="1600" b="0" i="0" u="none" strike="noStrike" cap="none" normalizeH="0" baseline="0" dirty="0" smtClean="0">
                        <a:ln>
                          <a:noFill/>
                        </a:ln>
                        <a:solidFill>
                          <a:schemeClr val="tx1"/>
                        </a:solidFill>
                        <a:effectLst/>
                        <a:latin typeface="Tahoma" pitchFamily="34" charset="0"/>
                      </a:endParaRP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PROT1</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59688">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transcription</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NN</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59688">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Tahoma" pitchFamily="34" charset="0"/>
                        </a:rPr>
                        <a:t>also</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RB</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59688">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Tahoma" pitchFamily="34" charset="0"/>
                        </a:rPr>
                        <a:t>requires</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VBZ</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59688">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Tahoma" pitchFamily="34" charset="0"/>
                        </a:rPr>
                        <a:t>the</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DT</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59688">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DNA</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NN</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59688">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binding</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NN</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59688">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protein</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NN</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59688">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chemeClr val="tx1"/>
                          </a:solidFill>
                          <a:effectLst/>
                          <a:latin typeface="Tahoma" pitchFamily="34" charset="0"/>
                        </a:rPr>
                        <a:t>GerE</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49263" rtl="0" eaLnBrk="1" fontAlgn="base" latinLnBrk="0" hangingPunct="1">
                        <a:lnSpc>
                          <a:spcPct val="81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Tahoma" pitchFamily="34" charset="0"/>
                        </a:rPr>
                        <a:t>PROT2</a:t>
                      </a:r>
                    </a:p>
                  </a:txBody>
                  <a:tcPr marT="43092"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bl>
          </a:graphicData>
        </a:graphic>
      </p:graphicFrame>
      <p:sp>
        <p:nvSpPr>
          <p:cNvPr id="36900" name="Szövegdoboz 4"/>
          <p:cNvSpPr txBox="1">
            <a:spLocks noChangeArrowheads="1"/>
          </p:cNvSpPr>
          <p:nvPr/>
        </p:nvSpPr>
        <p:spPr bwMode="auto">
          <a:xfrm>
            <a:off x="4087813" y="2455863"/>
            <a:ext cx="4840287" cy="708025"/>
          </a:xfrm>
          <a:prstGeom prst="rect">
            <a:avLst/>
          </a:prstGeom>
          <a:noFill/>
          <a:ln w="9525">
            <a:noFill/>
            <a:miter lim="800000"/>
            <a:headEnd/>
            <a:tailEnd/>
          </a:ln>
        </p:spPr>
        <p:txBody>
          <a:bodyPr>
            <a:spAutoFit/>
          </a:bodyPr>
          <a:lstStyle/>
          <a:p>
            <a:pPr>
              <a:spcBef>
                <a:spcPct val="50000"/>
              </a:spcBef>
            </a:pPr>
            <a:r>
              <a:rPr lang="en-US" sz="2000" dirty="0" err="1">
                <a:solidFill>
                  <a:srgbClr val="FF0000"/>
                </a:solidFill>
              </a:rPr>
              <a:t>SsgG</a:t>
            </a:r>
            <a:r>
              <a:rPr lang="en-US" sz="2000" dirty="0"/>
              <a:t> transcription also</a:t>
            </a:r>
            <a:r>
              <a:rPr lang="hu-HU" sz="2000" dirty="0"/>
              <a:t> </a:t>
            </a:r>
            <a:r>
              <a:rPr lang="en-US" sz="2000" dirty="0"/>
              <a:t>requires the DNA binding protein </a:t>
            </a:r>
            <a:r>
              <a:rPr lang="en-US" sz="2000" dirty="0" err="1">
                <a:solidFill>
                  <a:srgbClr val="FF0000"/>
                </a:solidFill>
              </a:rPr>
              <a:t>GerE</a:t>
            </a:r>
            <a:endParaRPr lang="hu-HU" sz="2000" dirty="0">
              <a:solidFill>
                <a:srgbClr val="FF0000"/>
              </a:solidFill>
            </a:endParaRPr>
          </a:p>
        </p:txBody>
      </p:sp>
    </p:spTree>
    <p:extLst>
      <p:ext uri="{BB962C8B-B14F-4D97-AF65-F5344CB8AC3E}">
        <p14:creationId xmlns:p14="http://schemas.microsoft.com/office/powerpoint/2010/main" val="38552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hu-HU" noProof="0" smtClean="0"/>
              <a:t>Reprezentáció</a:t>
            </a:r>
          </a:p>
        </p:txBody>
      </p:sp>
      <p:sp>
        <p:nvSpPr>
          <p:cNvPr id="24580" name="Rectangle 3"/>
          <p:cNvSpPr>
            <a:spLocks noGrp="1" noChangeArrowheads="1"/>
          </p:cNvSpPr>
          <p:nvPr>
            <p:ph type="body" idx="1"/>
          </p:nvPr>
        </p:nvSpPr>
        <p:spPr/>
        <p:txBody>
          <a:bodyPr/>
          <a:lstStyle/>
          <a:p>
            <a:pPr eaLnBrk="1" hangingPunct="1"/>
            <a:r>
              <a:rPr lang="hu-HU" noProof="0" smtClean="0"/>
              <a:t>Kiindulás szó–dokumentum mátrix</a:t>
            </a:r>
          </a:p>
          <a:p>
            <a:pPr eaLnBrk="1" hangingPunct="1"/>
            <a:r>
              <a:rPr lang="hu-HU" noProof="0" smtClean="0"/>
              <a:t>A szavak száma a dokumentumban: </a:t>
            </a:r>
          </a:p>
          <a:p>
            <a:pPr lvl="1" eaLnBrk="1" hangingPunct="1"/>
            <a:r>
              <a:rPr lang="hu-HU" noProof="0" smtClean="0"/>
              <a:t>Szózsákmodell (bag of words)</a:t>
            </a:r>
          </a:p>
          <a:p>
            <a:pPr lvl="1" eaLnBrk="1" hangingPunct="1"/>
            <a:r>
              <a:rPr lang="hu-HU" noProof="0" smtClean="0"/>
              <a:t>A dokumentum egy </a:t>
            </a:r>
            <a:r>
              <a:rPr lang="hu-HU" noProof="0" smtClean="0">
                <a:latin typeface="Lucida Sans Unicode" pitchFamily="34" charset="0"/>
                <a:cs typeface="Lucida Sans Unicode" pitchFamily="34" charset="0"/>
              </a:rPr>
              <a:t>ℕ</a:t>
            </a:r>
            <a:r>
              <a:rPr lang="hu-HU" baseline="30000" noProof="0" smtClean="0"/>
              <a:t>v </a:t>
            </a:r>
            <a:r>
              <a:rPr lang="hu-HU" noProof="0" smtClean="0"/>
              <a:t> oszlopvektor</a:t>
            </a:r>
          </a:p>
          <a:p>
            <a:r>
              <a:rPr lang="hu-HU" noProof="0" smtClean="0"/>
              <a:t>Szógyakoriság felhasználása?</a:t>
            </a:r>
          </a:p>
        </p:txBody>
      </p:sp>
      <p:graphicFrame>
        <p:nvGraphicFramePr>
          <p:cNvPr id="24581" name="Object 2"/>
          <p:cNvGraphicFramePr>
            <a:graphicFrameLocks noChangeAspect="1"/>
          </p:cNvGraphicFramePr>
          <p:nvPr/>
        </p:nvGraphicFramePr>
        <p:xfrm>
          <a:off x="682625" y="4122738"/>
          <a:ext cx="7677150" cy="2330450"/>
        </p:xfrm>
        <a:graphic>
          <a:graphicData uri="http://schemas.openxmlformats.org/presentationml/2006/ole">
            <mc:AlternateContent xmlns:mc="http://schemas.openxmlformats.org/markup-compatibility/2006">
              <mc:Choice xmlns:v="urn:schemas-microsoft-com:vml" Requires="v">
                <p:oleObj spid="_x0000_s1446927" name="Worksheet" r:id="rId4" imgW="9525305" imgH="2895905" progId="Excel.Sheet.8">
                  <p:embed/>
                </p:oleObj>
              </mc:Choice>
              <mc:Fallback>
                <p:oleObj name="Worksheet" r:id="rId4" imgW="9525305" imgH="2895905"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5" y="4122738"/>
                        <a:ext cx="767715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163534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9074" name="Picture 2" descr="C:\Users\user\Documents\Works\Publications\2009\Palaga\PPI-Paper\figures\graphs\LLLd19const.png"/>
          <p:cNvPicPr>
            <a:picLocks noChangeAspect="1" noChangeArrowheads="1"/>
          </p:cNvPicPr>
          <p:nvPr/>
        </p:nvPicPr>
        <p:blipFill>
          <a:blip r:embed="rId2" cstate="print"/>
          <a:srcRect/>
          <a:stretch>
            <a:fillRect/>
          </a:stretch>
        </p:blipFill>
        <p:spPr bwMode="auto">
          <a:xfrm>
            <a:off x="1177925" y="2511425"/>
            <a:ext cx="7832725" cy="3894138"/>
          </a:xfrm>
          <a:prstGeom prst="rect">
            <a:avLst/>
          </a:prstGeom>
          <a:noFill/>
          <a:effectLst>
            <a:outerShdw blurRad="50800" dist="50800" dir="5400000" algn="ctr" rotWithShape="0">
              <a:srgbClr val="000000">
                <a:alpha val="0"/>
              </a:srgbClr>
            </a:outerShdw>
          </a:effectLst>
        </p:spPr>
      </p:pic>
      <p:sp>
        <p:nvSpPr>
          <p:cNvPr id="37891" name="Cím 1"/>
          <p:cNvSpPr>
            <a:spLocks noGrp="1"/>
          </p:cNvSpPr>
          <p:nvPr>
            <p:ph type="title"/>
          </p:nvPr>
        </p:nvSpPr>
        <p:spPr/>
        <p:txBody>
          <a:bodyPr/>
          <a:lstStyle/>
          <a:p>
            <a:r>
              <a:rPr lang="hu-HU" noProof="0" smtClean="0"/>
              <a:t>Sentence representation (2)</a:t>
            </a:r>
          </a:p>
        </p:txBody>
      </p:sp>
      <p:sp>
        <p:nvSpPr>
          <p:cNvPr id="37892" name="Tartalom helye 2"/>
          <p:cNvSpPr>
            <a:spLocks noGrp="1"/>
          </p:cNvSpPr>
          <p:nvPr>
            <p:ph idx="1"/>
          </p:nvPr>
        </p:nvSpPr>
        <p:spPr/>
        <p:txBody>
          <a:bodyPr/>
          <a:lstStyle/>
          <a:p>
            <a:r>
              <a:rPr lang="hu-HU" sz="2400" noProof="0" smtClean="0"/>
              <a:t>Syntax or constituency parse tree</a:t>
            </a:r>
          </a:p>
          <a:p>
            <a:pPr lvl="1"/>
            <a:r>
              <a:rPr lang="hu-HU" sz="2000" noProof="0" smtClean="0"/>
              <a:t>Charniak-Lease parser</a:t>
            </a:r>
          </a:p>
        </p:txBody>
      </p:sp>
      <p:sp>
        <p:nvSpPr>
          <p:cNvPr id="37893" name="Szövegdoboz 4"/>
          <p:cNvSpPr txBox="1">
            <a:spLocks noChangeArrowheads="1"/>
          </p:cNvSpPr>
          <p:nvPr/>
        </p:nvSpPr>
        <p:spPr bwMode="auto">
          <a:xfrm>
            <a:off x="663575" y="5378450"/>
            <a:ext cx="3316288" cy="1016000"/>
          </a:xfrm>
          <a:prstGeom prst="rect">
            <a:avLst/>
          </a:prstGeom>
          <a:noFill/>
          <a:ln w="9525">
            <a:noFill/>
            <a:miter lim="800000"/>
            <a:headEnd/>
            <a:tailEnd/>
          </a:ln>
        </p:spPr>
        <p:txBody>
          <a:bodyPr>
            <a:spAutoFit/>
          </a:bodyPr>
          <a:lstStyle/>
          <a:p>
            <a:pPr>
              <a:spcBef>
                <a:spcPct val="50000"/>
              </a:spcBef>
            </a:pPr>
            <a:r>
              <a:rPr lang="en-US" sz="2000" dirty="0" err="1">
                <a:solidFill>
                  <a:srgbClr val="FF0000"/>
                </a:solidFill>
              </a:rPr>
              <a:t>SsgG</a:t>
            </a:r>
            <a:r>
              <a:rPr lang="en-US" sz="2000" dirty="0"/>
              <a:t> transcription also</a:t>
            </a:r>
            <a:r>
              <a:rPr lang="hu-HU" sz="2000" dirty="0"/>
              <a:t> </a:t>
            </a:r>
            <a:r>
              <a:rPr lang="en-US" sz="2000" dirty="0"/>
              <a:t>requires the DNA binding protein </a:t>
            </a:r>
            <a:r>
              <a:rPr lang="en-US" sz="2000" dirty="0" err="1">
                <a:solidFill>
                  <a:srgbClr val="FF0000"/>
                </a:solidFill>
              </a:rPr>
              <a:t>GerE</a:t>
            </a:r>
            <a:endParaRPr lang="hu-HU" sz="2000" dirty="0">
              <a:solidFill>
                <a:srgbClr val="FF0000"/>
              </a:solidFill>
            </a:endParaRPr>
          </a:p>
        </p:txBody>
      </p:sp>
    </p:spTree>
    <p:extLst>
      <p:ext uri="{BB962C8B-B14F-4D97-AF65-F5344CB8AC3E}">
        <p14:creationId xmlns:p14="http://schemas.microsoft.com/office/powerpoint/2010/main" val="5449397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ím 1"/>
          <p:cNvSpPr>
            <a:spLocks noGrp="1"/>
          </p:cNvSpPr>
          <p:nvPr>
            <p:ph type="title"/>
          </p:nvPr>
        </p:nvSpPr>
        <p:spPr/>
        <p:txBody>
          <a:bodyPr/>
          <a:lstStyle/>
          <a:p>
            <a:r>
              <a:rPr lang="hu-HU" noProof="0" smtClean="0"/>
              <a:t>Sentence representation (3)</a:t>
            </a:r>
          </a:p>
        </p:txBody>
      </p:sp>
      <p:sp>
        <p:nvSpPr>
          <p:cNvPr id="38915" name="Tartalom helye 2"/>
          <p:cNvSpPr>
            <a:spLocks noGrp="1"/>
          </p:cNvSpPr>
          <p:nvPr>
            <p:ph idx="1"/>
          </p:nvPr>
        </p:nvSpPr>
        <p:spPr/>
        <p:txBody>
          <a:bodyPr/>
          <a:lstStyle/>
          <a:p>
            <a:r>
              <a:rPr lang="hu-HU" sz="2400" noProof="0" smtClean="0"/>
              <a:t>Dependency graph</a:t>
            </a:r>
          </a:p>
          <a:p>
            <a:pPr lvl="1"/>
            <a:r>
              <a:rPr lang="hu-HU" sz="2000" noProof="0" smtClean="0"/>
              <a:t>Stanford parser</a:t>
            </a:r>
          </a:p>
        </p:txBody>
      </p:sp>
      <p:pic>
        <p:nvPicPr>
          <p:cNvPr id="38916" name="Picture 2" descr="C:\Users\user\Documents\Works\Publications\2009\Palaga\PPI-Paper\figures\graphs\LLLd19dep.png"/>
          <p:cNvPicPr>
            <a:picLocks noChangeAspect="1" noChangeArrowheads="1"/>
          </p:cNvPicPr>
          <p:nvPr/>
        </p:nvPicPr>
        <p:blipFill>
          <a:blip r:embed="rId2" cstate="print"/>
          <a:srcRect/>
          <a:stretch>
            <a:fillRect/>
          </a:stretch>
        </p:blipFill>
        <p:spPr bwMode="auto">
          <a:xfrm>
            <a:off x="793750" y="2903538"/>
            <a:ext cx="7524750" cy="3289300"/>
          </a:xfrm>
          <a:prstGeom prst="rect">
            <a:avLst/>
          </a:prstGeom>
          <a:noFill/>
          <a:ln w="9525">
            <a:noFill/>
            <a:miter lim="800000"/>
            <a:headEnd/>
            <a:tailEnd/>
          </a:ln>
        </p:spPr>
      </p:pic>
      <p:sp>
        <p:nvSpPr>
          <p:cNvPr id="38917" name="Szövegdoboz 4"/>
          <p:cNvSpPr txBox="1">
            <a:spLocks noChangeArrowheads="1"/>
          </p:cNvSpPr>
          <p:nvPr/>
        </p:nvSpPr>
        <p:spPr bwMode="auto">
          <a:xfrm>
            <a:off x="5557838" y="2725738"/>
            <a:ext cx="3317875" cy="1014412"/>
          </a:xfrm>
          <a:prstGeom prst="rect">
            <a:avLst/>
          </a:prstGeom>
          <a:noFill/>
          <a:ln w="9525">
            <a:noFill/>
            <a:miter lim="800000"/>
            <a:headEnd/>
            <a:tailEnd/>
          </a:ln>
        </p:spPr>
        <p:txBody>
          <a:bodyPr>
            <a:spAutoFit/>
          </a:bodyPr>
          <a:lstStyle/>
          <a:p>
            <a:pPr>
              <a:spcBef>
                <a:spcPct val="50000"/>
              </a:spcBef>
            </a:pPr>
            <a:r>
              <a:rPr lang="en-US" sz="2000" dirty="0" err="1">
                <a:solidFill>
                  <a:srgbClr val="FF0000"/>
                </a:solidFill>
              </a:rPr>
              <a:t>SsgG</a:t>
            </a:r>
            <a:r>
              <a:rPr lang="en-US" sz="2000" dirty="0"/>
              <a:t> transcription also</a:t>
            </a:r>
            <a:r>
              <a:rPr lang="hu-HU" sz="2000" dirty="0"/>
              <a:t> </a:t>
            </a:r>
            <a:r>
              <a:rPr lang="en-US" sz="2000" dirty="0"/>
              <a:t>requires the DNA binding protein </a:t>
            </a:r>
            <a:r>
              <a:rPr lang="en-US" sz="2000" dirty="0" err="1">
                <a:solidFill>
                  <a:srgbClr val="FF0000"/>
                </a:solidFill>
              </a:rPr>
              <a:t>GerE</a:t>
            </a:r>
            <a:endParaRPr lang="hu-HU" sz="2000" dirty="0">
              <a:solidFill>
                <a:srgbClr val="FF0000"/>
              </a:solidFill>
            </a:endParaRPr>
          </a:p>
        </p:txBody>
      </p:sp>
    </p:spTree>
    <p:extLst>
      <p:ext uri="{BB962C8B-B14F-4D97-AF65-F5344CB8AC3E}">
        <p14:creationId xmlns:p14="http://schemas.microsoft.com/office/powerpoint/2010/main" val="40711598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pPr fontAlgn="auto">
              <a:spcAft>
                <a:spcPts val="0"/>
              </a:spcAft>
              <a:defRPr/>
            </a:pPr>
            <a:r>
              <a:rPr lang="hu-HU" noProof="0" smtClean="0"/>
              <a:t>Substructures on representations</a:t>
            </a:r>
            <a:endParaRPr lang="hu-HU" noProof="0"/>
          </a:p>
        </p:txBody>
      </p:sp>
      <p:sp>
        <p:nvSpPr>
          <p:cNvPr id="39939" name="Tartalom helye 2"/>
          <p:cNvSpPr>
            <a:spLocks noGrp="1"/>
          </p:cNvSpPr>
          <p:nvPr>
            <p:ph idx="1"/>
          </p:nvPr>
        </p:nvSpPr>
        <p:spPr/>
        <p:txBody>
          <a:bodyPr/>
          <a:lstStyle/>
          <a:p>
            <a:r>
              <a:rPr lang="hu-HU" sz="2800" noProof="0" smtClean="0"/>
              <a:t>Defined on syntax trees</a:t>
            </a:r>
          </a:p>
          <a:p>
            <a:pPr lvl="1"/>
            <a:r>
              <a:rPr lang="hu-HU" sz="2800" noProof="0" smtClean="0"/>
              <a:t>Subtree</a:t>
            </a:r>
          </a:p>
          <a:p>
            <a:pPr lvl="1"/>
            <a:r>
              <a:rPr lang="hu-HU" sz="2800" noProof="0" smtClean="0"/>
              <a:t>Subset tree</a:t>
            </a:r>
          </a:p>
          <a:p>
            <a:pPr lvl="1"/>
            <a:r>
              <a:rPr lang="hu-HU" sz="2800" noProof="0" smtClean="0"/>
              <a:t>Partial tree</a:t>
            </a:r>
          </a:p>
          <a:p>
            <a:pPr lvl="1"/>
            <a:r>
              <a:rPr lang="hu-HU" sz="2800" noProof="0" smtClean="0"/>
              <a:t>Vertex-walks (aka vertex q-grams)</a:t>
            </a:r>
          </a:p>
        </p:txBody>
      </p:sp>
    </p:spTree>
    <p:extLst>
      <p:ext uri="{BB962C8B-B14F-4D97-AF65-F5344CB8AC3E}">
        <p14:creationId xmlns:p14="http://schemas.microsoft.com/office/powerpoint/2010/main" val="35758112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ím 1"/>
          <p:cNvSpPr>
            <a:spLocks noGrp="1"/>
          </p:cNvSpPr>
          <p:nvPr>
            <p:ph type="title"/>
          </p:nvPr>
        </p:nvSpPr>
        <p:spPr/>
        <p:txBody>
          <a:bodyPr/>
          <a:lstStyle/>
          <a:p>
            <a:endParaRPr lang="hu-HU" noProof="0" smtClean="0"/>
          </a:p>
        </p:txBody>
      </p:sp>
      <p:sp>
        <p:nvSpPr>
          <p:cNvPr id="40963" name="Tartalom helye 2"/>
          <p:cNvSpPr>
            <a:spLocks noGrp="1"/>
          </p:cNvSpPr>
          <p:nvPr>
            <p:ph idx="1"/>
          </p:nvPr>
        </p:nvSpPr>
        <p:spPr/>
        <p:txBody>
          <a:bodyPr/>
          <a:lstStyle/>
          <a:p>
            <a:endParaRPr lang="hu-HU" smtClean="0"/>
          </a:p>
        </p:txBody>
      </p:sp>
      <p:pic>
        <p:nvPicPr>
          <p:cNvPr id="40964" name="Picture 2" descr="C:\Users\user\Documents\Works\Publications\2009\Palaga\PPI-Paper\figures\graphs\Diagramm1.png"/>
          <p:cNvPicPr>
            <a:picLocks noChangeAspect="1" noChangeArrowheads="1"/>
          </p:cNvPicPr>
          <p:nvPr/>
        </p:nvPicPr>
        <p:blipFill>
          <a:blip r:embed="rId2" cstate="print"/>
          <a:srcRect/>
          <a:stretch>
            <a:fillRect/>
          </a:stretch>
        </p:blipFill>
        <p:spPr bwMode="auto">
          <a:xfrm>
            <a:off x="842963" y="80963"/>
            <a:ext cx="7800975" cy="6597650"/>
          </a:xfrm>
          <a:prstGeom prst="rect">
            <a:avLst/>
          </a:prstGeom>
          <a:noFill/>
          <a:ln w="9525">
            <a:noFill/>
            <a:miter lim="800000"/>
            <a:headEnd/>
            <a:tailEnd/>
          </a:ln>
        </p:spPr>
      </p:pic>
    </p:spTree>
    <p:extLst>
      <p:ext uri="{BB962C8B-B14F-4D97-AF65-F5344CB8AC3E}">
        <p14:creationId xmlns:p14="http://schemas.microsoft.com/office/powerpoint/2010/main" val="40236518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pPr fontAlgn="auto">
              <a:spcAft>
                <a:spcPts val="0"/>
              </a:spcAft>
              <a:defRPr/>
            </a:pPr>
            <a:r>
              <a:rPr lang="hu-HU" noProof="0" smtClean="0"/>
              <a:t>Substructures on representations </a:t>
            </a:r>
            <a:endParaRPr lang="hu-HU" noProof="0"/>
          </a:p>
        </p:txBody>
      </p:sp>
      <p:sp>
        <p:nvSpPr>
          <p:cNvPr id="41987" name="Tartalom helye 2"/>
          <p:cNvSpPr>
            <a:spLocks noGrp="1"/>
          </p:cNvSpPr>
          <p:nvPr>
            <p:ph idx="1"/>
          </p:nvPr>
        </p:nvSpPr>
        <p:spPr/>
        <p:txBody>
          <a:bodyPr/>
          <a:lstStyle/>
          <a:p>
            <a:r>
              <a:rPr lang="hu-HU" sz="2800" noProof="0" smtClean="0"/>
              <a:t>Defined on dependecy graphs</a:t>
            </a:r>
          </a:p>
          <a:p>
            <a:pPr lvl="1"/>
            <a:r>
              <a:rPr lang="hu-HU" sz="2800" noProof="0" smtClean="0"/>
              <a:t>Shortest path between candidate entities</a:t>
            </a:r>
          </a:p>
          <a:p>
            <a:pPr lvl="1"/>
            <a:r>
              <a:rPr lang="hu-HU" sz="2800" noProof="0" smtClean="0"/>
              <a:t>Vertex-walks </a:t>
            </a:r>
          </a:p>
          <a:p>
            <a:pPr lvl="1"/>
            <a:r>
              <a:rPr lang="hu-HU" sz="2800" noProof="0" smtClean="0"/>
              <a:t>Edge-walks (aka edge q-grams)</a:t>
            </a:r>
          </a:p>
        </p:txBody>
      </p:sp>
    </p:spTree>
    <p:extLst>
      <p:ext uri="{BB962C8B-B14F-4D97-AF65-F5344CB8AC3E}">
        <p14:creationId xmlns:p14="http://schemas.microsoft.com/office/powerpoint/2010/main" val="33379693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user\Documents\Works\Publications\2009\Palaga\PPI-Paper\figures\graphs\Diagramm2.png"/>
          <p:cNvPicPr>
            <a:picLocks noChangeAspect="1" noChangeArrowheads="1"/>
          </p:cNvPicPr>
          <p:nvPr/>
        </p:nvPicPr>
        <p:blipFill>
          <a:blip r:embed="rId2" cstate="print"/>
          <a:srcRect/>
          <a:stretch>
            <a:fillRect/>
          </a:stretch>
        </p:blipFill>
        <p:spPr bwMode="auto">
          <a:xfrm>
            <a:off x="825500" y="168275"/>
            <a:ext cx="7421563" cy="6429375"/>
          </a:xfrm>
          <a:prstGeom prst="rect">
            <a:avLst/>
          </a:prstGeom>
          <a:noFill/>
          <a:ln w="9525">
            <a:noFill/>
            <a:miter lim="800000"/>
            <a:headEnd/>
            <a:tailEnd/>
          </a:ln>
        </p:spPr>
      </p:pic>
    </p:spTree>
    <p:extLst>
      <p:ext uri="{BB962C8B-B14F-4D97-AF65-F5344CB8AC3E}">
        <p14:creationId xmlns:p14="http://schemas.microsoft.com/office/powerpoint/2010/main" val="32362709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ím 1"/>
          <p:cNvSpPr>
            <a:spLocks noGrp="1"/>
          </p:cNvSpPr>
          <p:nvPr>
            <p:ph type="title"/>
          </p:nvPr>
        </p:nvSpPr>
        <p:spPr/>
        <p:txBody>
          <a:bodyPr/>
          <a:lstStyle/>
          <a:p>
            <a:r>
              <a:rPr lang="hu-HU" noProof="0" smtClean="0"/>
              <a:t>Shortest path – always enough?</a:t>
            </a:r>
          </a:p>
        </p:txBody>
      </p:sp>
      <p:sp>
        <p:nvSpPr>
          <p:cNvPr id="46083" name="Tartalom helye 2"/>
          <p:cNvSpPr>
            <a:spLocks noGrp="1"/>
          </p:cNvSpPr>
          <p:nvPr>
            <p:ph idx="1"/>
          </p:nvPr>
        </p:nvSpPr>
        <p:spPr/>
        <p:txBody>
          <a:bodyPr/>
          <a:lstStyle/>
          <a:p>
            <a:r>
              <a:rPr lang="hu-HU" sz="2400" noProof="0" dirty="0" err="1" smtClean="0"/>
              <a:t>Kernels</a:t>
            </a:r>
            <a:r>
              <a:rPr lang="hu-HU" sz="2400" noProof="0" dirty="0" smtClean="0"/>
              <a:t> </a:t>
            </a:r>
            <a:r>
              <a:rPr lang="hu-HU" sz="2400" noProof="0" dirty="0" err="1" smtClean="0"/>
              <a:t>going</a:t>
            </a:r>
            <a:r>
              <a:rPr lang="hu-HU" sz="2400" noProof="0" dirty="0" smtClean="0"/>
              <a:t> </a:t>
            </a:r>
            <a:r>
              <a:rPr lang="hu-HU" sz="2400" noProof="0" dirty="0" err="1" smtClean="0"/>
              <a:t>beyond</a:t>
            </a:r>
            <a:endParaRPr lang="hu-HU" sz="2400" noProof="0" dirty="0" smtClean="0"/>
          </a:p>
          <a:p>
            <a:pPr>
              <a:buFont typeface="Wingdings 2" pitchFamily="18" charset="2"/>
              <a:buNone/>
            </a:pPr>
            <a:r>
              <a:rPr lang="hu-HU" sz="2400" noProof="0" dirty="0" smtClean="0"/>
              <a:t>	</a:t>
            </a:r>
            <a:r>
              <a:rPr lang="hu-HU" sz="2400" noProof="0" dirty="0" err="1" smtClean="0"/>
              <a:t>the</a:t>
            </a:r>
            <a:r>
              <a:rPr lang="hu-HU" sz="2400" noProof="0" dirty="0" smtClean="0"/>
              <a:t> </a:t>
            </a:r>
            <a:r>
              <a:rPr lang="hu-HU" sz="2400" noProof="0" dirty="0" err="1" smtClean="0"/>
              <a:t>shortest</a:t>
            </a:r>
            <a:r>
              <a:rPr lang="hu-HU" sz="2400" noProof="0" dirty="0" smtClean="0"/>
              <a:t> </a:t>
            </a:r>
            <a:r>
              <a:rPr lang="hu-HU" sz="2400" noProof="0" dirty="0" err="1" smtClean="0"/>
              <a:t>path</a:t>
            </a:r>
            <a:endParaRPr lang="hu-HU" sz="2400" noProof="0" dirty="0" smtClean="0"/>
          </a:p>
          <a:p>
            <a:pPr lvl="1"/>
            <a:r>
              <a:rPr lang="hu-HU" sz="2000" noProof="0" dirty="0" err="1" smtClean="0"/>
              <a:t>kBSPS</a:t>
            </a:r>
            <a:endParaRPr lang="hu-HU" sz="2000" noProof="0" dirty="0" smtClean="0"/>
          </a:p>
          <a:p>
            <a:pPr lvl="1"/>
            <a:r>
              <a:rPr lang="hu-HU" sz="2000" noProof="0" dirty="0" smtClean="0"/>
              <a:t>APG</a:t>
            </a:r>
          </a:p>
        </p:txBody>
      </p:sp>
      <p:pic>
        <p:nvPicPr>
          <p:cNvPr id="46084" name="Picture 2" descr="C:\Users\user\Documents\Works\Publications\slides\Hildesheim talk\ShortestPathNotEnough.png"/>
          <p:cNvPicPr>
            <a:picLocks noChangeAspect="1" noChangeArrowheads="1"/>
          </p:cNvPicPr>
          <p:nvPr/>
        </p:nvPicPr>
        <p:blipFill>
          <a:blip r:embed="rId2" cstate="print"/>
          <a:srcRect/>
          <a:stretch>
            <a:fillRect/>
          </a:stretch>
        </p:blipFill>
        <p:spPr bwMode="auto">
          <a:xfrm>
            <a:off x="4420617" y="1772816"/>
            <a:ext cx="4687887" cy="4643437"/>
          </a:xfrm>
          <a:prstGeom prst="rect">
            <a:avLst/>
          </a:prstGeom>
          <a:noFill/>
          <a:ln w="9525">
            <a:noFill/>
            <a:miter lim="800000"/>
            <a:headEnd/>
            <a:tailEnd/>
          </a:ln>
        </p:spPr>
      </p:pic>
    </p:spTree>
    <p:extLst>
      <p:ext uri="{BB962C8B-B14F-4D97-AF65-F5344CB8AC3E}">
        <p14:creationId xmlns:p14="http://schemas.microsoft.com/office/powerpoint/2010/main" val="32993713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 descr="C:\Users\user\Documents\Works\Publications\slides\Hildesheim talk\DepGraph.png"/>
          <p:cNvPicPr>
            <a:picLocks noChangeAspect="1" noChangeArrowheads="1"/>
          </p:cNvPicPr>
          <p:nvPr/>
        </p:nvPicPr>
        <p:blipFill>
          <a:blip r:embed="rId2" cstate="print"/>
          <a:srcRect/>
          <a:stretch>
            <a:fillRect/>
          </a:stretch>
        </p:blipFill>
        <p:spPr bwMode="auto">
          <a:xfrm>
            <a:off x="523875" y="2374900"/>
            <a:ext cx="7297738" cy="3065463"/>
          </a:xfrm>
          <a:prstGeom prst="rect">
            <a:avLst/>
          </a:prstGeom>
          <a:noFill/>
          <a:ln w="9525">
            <a:noFill/>
            <a:miter lim="800000"/>
            <a:headEnd/>
            <a:tailEnd/>
          </a:ln>
        </p:spPr>
      </p:pic>
      <p:sp>
        <p:nvSpPr>
          <p:cNvPr id="2" name="Cím 1"/>
          <p:cNvSpPr>
            <a:spLocks noGrp="1"/>
          </p:cNvSpPr>
          <p:nvPr>
            <p:ph type="title"/>
          </p:nvPr>
        </p:nvSpPr>
        <p:spPr/>
        <p:txBody>
          <a:bodyPr>
            <a:normAutofit fontScale="90000"/>
          </a:bodyPr>
          <a:lstStyle/>
          <a:p>
            <a:pPr fontAlgn="auto">
              <a:spcAft>
                <a:spcPts val="0"/>
              </a:spcAft>
              <a:defRPr/>
            </a:pPr>
            <a:r>
              <a:rPr lang="hu-HU" noProof="0" smtClean="0"/>
              <a:t>Sentence representation of kBSPS</a:t>
            </a:r>
            <a:endParaRPr lang="hu-HU" noProof="0"/>
          </a:p>
        </p:txBody>
      </p:sp>
      <p:sp>
        <p:nvSpPr>
          <p:cNvPr id="7" name="Lekerekített téglalap 6"/>
          <p:cNvSpPr/>
          <p:nvPr/>
        </p:nvSpPr>
        <p:spPr>
          <a:xfrm>
            <a:off x="2441575" y="4598988"/>
            <a:ext cx="5414963" cy="914400"/>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dirty="0">
              <a:solidFill>
                <a:srgbClr val="008000"/>
              </a:solidFill>
            </a:endParaRPr>
          </a:p>
        </p:txBody>
      </p:sp>
      <p:sp>
        <p:nvSpPr>
          <p:cNvPr id="47109" name="Szövegdoboz 342"/>
          <p:cNvSpPr txBox="1">
            <a:spLocks noChangeArrowheads="1"/>
          </p:cNvSpPr>
          <p:nvPr/>
        </p:nvSpPr>
        <p:spPr bwMode="auto">
          <a:xfrm>
            <a:off x="7045325" y="3851275"/>
            <a:ext cx="1435100" cy="508000"/>
          </a:xfrm>
          <a:prstGeom prst="rect">
            <a:avLst/>
          </a:prstGeom>
          <a:noFill/>
          <a:ln w="9525">
            <a:noFill/>
            <a:miter lim="800000"/>
            <a:headEnd/>
            <a:tailEnd/>
          </a:ln>
        </p:spPr>
        <p:txBody>
          <a:bodyPr>
            <a:spAutoFit/>
          </a:bodyPr>
          <a:lstStyle/>
          <a:p>
            <a:r>
              <a:rPr lang="en-US" b="1">
                <a:solidFill>
                  <a:srgbClr val="008000"/>
                </a:solidFill>
              </a:rPr>
              <a:t>k-band</a:t>
            </a:r>
            <a:endParaRPr lang="hu-HU" b="1">
              <a:solidFill>
                <a:srgbClr val="008000"/>
              </a:solidFill>
            </a:endParaRPr>
          </a:p>
        </p:txBody>
      </p:sp>
    </p:spTree>
    <p:extLst>
      <p:ext uri="{BB962C8B-B14F-4D97-AF65-F5344CB8AC3E}">
        <p14:creationId xmlns:p14="http://schemas.microsoft.com/office/powerpoint/2010/main" val="30488529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fontAlgn="auto">
              <a:spcAft>
                <a:spcPts val="0"/>
              </a:spcAft>
              <a:defRPr/>
            </a:pPr>
            <a:r>
              <a:rPr lang="hu-HU" noProof="0" dirty="0" err="1" smtClean="0"/>
              <a:t>Sentence</a:t>
            </a:r>
            <a:r>
              <a:rPr lang="hu-HU" noProof="0" dirty="0" smtClean="0"/>
              <a:t> </a:t>
            </a:r>
            <a:r>
              <a:rPr lang="hu-HU" noProof="0" dirty="0" err="1" smtClean="0"/>
              <a:t>representation</a:t>
            </a:r>
            <a:r>
              <a:rPr lang="hu-HU" noProof="0" dirty="0" smtClean="0"/>
              <a:t> of APG</a:t>
            </a:r>
            <a:endParaRPr lang="hu-HU" noProof="0" dirty="0"/>
          </a:p>
        </p:txBody>
      </p:sp>
      <p:sp>
        <p:nvSpPr>
          <p:cNvPr id="48131" name="Tartalom helye 2"/>
          <p:cNvSpPr>
            <a:spLocks noGrp="1"/>
          </p:cNvSpPr>
          <p:nvPr>
            <p:ph idx="1"/>
          </p:nvPr>
        </p:nvSpPr>
        <p:spPr/>
        <p:txBody>
          <a:bodyPr/>
          <a:lstStyle/>
          <a:p>
            <a:endParaRPr lang="hu-HU" smtClean="0"/>
          </a:p>
        </p:txBody>
      </p:sp>
      <p:pic>
        <p:nvPicPr>
          <p:cNvPr id="48132" name="Picture 2" descr="C:\Users\user\Documents\Works\Publications\slides\Hildesheim talk\APG-kernel.png"/>
          <p:cNvPicPr>
            <a:picLocks noChangeAspect="1" noChangeArrowheads="1"/>
          </p:cNvPicPr>
          <p:nvPr/>
        </p:nvPicPr>
        <p:blipFill>
          <a:blip r:embed="rId2" cstate="print"/>
          <a:srcRect/>
          <a:stretch>
            <a:fillRect/>
          </a:stretch>
        </p:blipFill>
        <p:spPr bwMode="auto">
          <a:xfrm>
            <a:off x="34925" y="3087688"/>
            <a:ext cx="9072563" cy="2887662"/>
          </a:xfrm>
          <a:prstGeom prst="rect">
            <a:avLst/>
          </a:prstGeom>
          <a:noFill/>
          <a:ln w="9525">
            <a:noFill/>
            <a:miter lim="800000"/>
            <a:headEnd/>
            <a:tailEnd/>
          </a:ln>
        </p:spPr>
      </p:pic>
    </p:spTree>
    <p:extLst>
      <p:ext uri="{BB962C8B-B14F-4D97-AF65-F5344CB8AC3E}">
        <p14:creationId xmlns:p14="http://schemas.microsoft.com/office/powerpoint/2010/main" val="2399954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hu-HU" noProof="0" smtClean="0"/>
              <a:t>Előfordulás vs. gyakoriság</a:t>
            </a:r>
          </a:p>
        </p:txBody>
      </p:sp>
      <p:sp>
        <p:nvSpPr>
          <p:cNvPr id="25604" name="Rectangle 3"/>
          <p:cNvSpPr>
            <a:spLocks noGrp="1" noChangeArrowheads="1"/>
          </p:cNvSpPr>
          <p:nvPr>
            <p:ph type="body" idx="1"/>
          </p:nvPr>
        </p:nvSpPr>
        <p:spPr/>
        <p:txBody>
          <a:bodyPr/>
          <a:lstStyle/>
          <a:p>
            <a:pPr eaLnBrk="1" hangingPunct="1"/>
            <a:r>
              <a:rPr lang="hu-HU" noProof="0" smtClean="0"/>
              <a:t>Vegyük a </a:t>
            </a:r>
            <a:r>
              <a:rPr lang="hu-HU" b="1" i="1" noProof="0" smtClean="0"/>
              <a:t>ides of march</a:t>
            </a:r>
            <a:r>
              <a:rPr lang="hu-HU" noProof="0" smtClean="0"/>
              <a:t> (március idusa) keresőkifejezést.</a:t>
            </a:r>
          </a:p>
          <a:p>
            <a:pPr lvl="1" eaLnBrk="1" hangingPunct="1"/>
            <a:r>
              <a:rPr lang="hu-HU" noProof="0" smtClean="0"/>
              <a:t>A </a:t>
            </a:r>
            <a:r>
              <a:rPr lang="hu-HU" i="1" noProof="0" smtClean="0"/>
              <a:t>Julius Caesar</a:t>
            </a:r>
            <a:r>
              <a:rPr lang="hu-HU" noProof="0" smtClean="0"/>
              <a:t>-ban 5-ször fordul elő az</a:t>
            </a:r>
            <a:r>
              <a:rPr lang="hu-HU" i="1" noProof="0" smtClean="0"/>
              <a:t> </a:t>
            </a:r>
            <a:r>
              <a:rPr lang="hu-HU" b="1" i="1" noProof="0" smtClean="0"/>
              <a:t>ides </a:t>
            </a:r>
            <a:r>
              <a:rPr lang="hu-HU" noProof="0" smtClean="0"/>
              <a:t>szó</a:t>
            </a:r>
          </a:p>
          <a:p>
            <a:pPr lvl="1" eaLnBrk="1" hangingPunct="1"/>
            <a:r>
              <a:rPr lang="hu-HU" noProof="0" smtClean="0"/>
              <a:t>Egyik más darabban sem fordul elő az </a:t>
            </a:r>
            <a:r>
              <a:rPr lang="hu-HU" b="1" i="1" noProof="0" smtClean="0"/>
              <a:t>ides</a:t>
            </a:r>
          </a:p>
          <a:p>
            <a:pPr lvl="1" eaLnBrk="1" hangingPunct="1"/>
            <a:r>
              <a:rPr lang="hu-HU" b="1" i="1" noProof="0" smtClean="0"/>
              <a:t>march </a:t>
            </a:r>
            <a:r>
              <a:rPr lang="hu-HU" noProof="0" smtClean="0"/>
              <a:t>több mint tucatszor szerepel</a:t>
            </a:r>
          </a:p>
          <a:p>
            <a:pPr lvl="1" eaLnBrk="1" hangingPunct="1"/>
            <a:r>
              <a:rPr lang="hu-HU" noProof="0" smtClean="0"/>
              <a:t>Minden darabban szerepel az </a:t>
            </a:r>
            <a:r>
              <a:rPr lang="hu-HU" b="1" i="1" noProof="0" smtClean="0"/>
              <a:t>of</a:t>
            </a:r>
          </a:p>
          <a:p>
            <a:pPr eaLnBrk="1" hangingPunct="1"/>
            <a:r>
              <a:rPr lang="hu-HU" noProof="0" smtClean="0"/>
              <a:t>Ha egyszerűen a leginkább illeszkedő darabot rangsoroljuk legelőre, akkor a legtöbb „of”-ot tartalmazó darab lesz az első</a:t>
            </a:r>
          </a:p>
        </p:txBody>
      </p:sp>
    </p:spTree>
    <p:extLst>
      <p:ext uri="{BB962C8B-B14F-4D97-AF65-F5344CB8AC3E}">
        <p14:creationId xmlns:p14="http://schemas.microsoft.com/office/powerpoint/2010/main" val="1029393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hu-HU" noProof="0" smtClean="0"/>
              <a:t>Term frequency: </a:t>
            </a:r>
            <a:r>
              <a:rPr lang="hu-HU" i="1" noProof="0" smtClean="0"/>
              <a:t>tf</a:t>
            </a:r>
          </a:p>
        </p:txBody>
      </p:sp>
      <mc:AlternateContent xmlns:mc="http://schemas.openxmlformats.org/markup-compatibility/2006" xmlns:a14="http://schemas.microsoft.com/office/drawing/2010/main">
        <mc:Choice Requires="a14">
          <p:sp>
            <p:nvSpPr>
              <p:cNvPr id="26628" name="Rectangle 3"/>
              <p:cNvSpPr>
                <a:spLocks noGrp="1" noChangeArrowheads="1"/>
              </p:cNvSpPr>
              <p:nvPr>
                <p:ph type="body" idx="1"/>
              </p:nvPr>
            </p:nvSpPr>
            <p:spPr/>
            <p:txBody>
              <a:bodyPr/>
              <a:lstStyle/>
              <a:p>
                <a:pPr eaLnBrk="1" hangingPunct="1"/>
                <a:r>
                  <a:rPr lang="hu-HU" noProof="0" smtClean="0"/>
                  <a:t>Hosszú dokumentumok előnyben vannak, mert nagyobb eséllyel tartalmazzák a keresőkifejezést (v. valamely részét)</a:t>
                </a:r>
              </a:p>
              <a:p>
                <a:pPr eaLnBrk="1" hangingPunct="1"/>
                <a:r>
                  <a:rPr lang="hu-HU" noProof="0" smtClean="0"/>
                  <a:t>Erre részben megoldást jelent, ha szóelőfordulás helyett, szógyakorisági értékkel számolunk (dokumentumhosszra normalizálva)</a:t>
                </a:r>
              </a:p>
              <a:p>
                <a:pPr lvl="1" eaLnBrk="1" hangingPunct="1"/>
                <a14:m>
                  <m:oMath xmlns:m="http://schemas.openxmlformats.org/officeDocument/2006/math">
                    <m:sSub>
                      <m:sSubPr>
                        <m:ctrlPr>
                          <a:rPr lang="hu-HU" b="0" i="1" noProof="0" smtClean="0">
                            <a:latin typeface="Cambria Math"/>
                          </a:rPr>
                        </m:ctrlPr>
                      </m:sSubPr>
                      <m:e>
                        <m:r>
                          <m:rPr>
                            <m:nor/>
                          </m:rPr>
                          <a:rPr lang="hu-HU" i="0" noProof="0" smtClean="0">
                            <a:latin typeface="Cambria Math"/>
                          </a:rPr>
                          <m:t>tf</m:t>
                        </m:r>
                      </m:e>
                      <m:sub>
                        <m:r>
                          <a:rPr lang="hu-HU" b="0" i="1" noProof="0" smtClean="0">
                            <a:latin typeface="Cambria Math"/>
                          </a:rPr>
                          <m:t>𝑡</m:t>
                        </m:r>
                        <m:r>
                          <a:rPr lang="hu-HU" b="0" i="1" noProof="0" smtClean="0">
                            <a:latin typeface="Cambria Math"/>
                          </a:rPr>
                          <m:t>,</m:t>
                        </m:r>
                        <m:r>
                          <a:rPr lang="hu-HU" b="0" i="1" noProof="0" smtClean="0">
                            <a:latin typeface="Cambria Math"/>
                          </a:rPr>
                          <m:t>𝑑</m:t>
                        </m:r>
                      </m:sub>
                    </m:sSub>
                    <m:r>
                      <a:rPr lang="hu-HU" i="1" noProof="0" smtClean="0">
                        <a:latin typeface="Cambria Math"/>
                      </a:rPr>
                      <m:t>= </m:t>
                    </m:r>
                    <m:r>
                      <a:rPr lang="hu-HU" i="1" noProof="0" smtClean="0">
                        <a:latin typeface="Cambria Math"/>
                      </a:rPr>
                      <m:t>𝑡</m:t>
                    </m:r>
                  </m:oMath>
                </a14:m>
                <a:r>
                  <a:rPr lang="hu-HU" noProof="0" smtClean="0"/>
                  <a:t> terminus előfordulásainak száma </a:t>
                </a:r>
                <a14:m>
                  <m:oMath xmlns:m="http://schemas.openxmlformats.org/officeDocument/2006/math">
                    <m:r>
                      <a:rPr lang="hu-HU" i="1" noProof="0" smtClean="0">
                        <a:latin typeface="Cambria Math"/>
                      </a:rPr>
                      <m:t>𝑑</m:t>
                    </m:r>
                  </m:oMath>
                </a14:m>
                <a:r>
                  <a:rPr lang="hu-HU" i="1" noProof="0" smtClean="0"/>
                  <a:t>-</a:t>
                </a:r>
                <a:r>
                  <a:rPr lang="hu-HU" noProof="0" smtClean="0"/>
                  <a:t> ben, osztva </a:t>
                </a:r>
                <a14:m>
                  <m:oMath xmlns:m="http://schemas.openxmlformats.org/officeDocument/2006/math">
                    <m:r>
                      <a:rPr lang="hu-HU" i="1" noProof="0" smtClean="0">
                        <a:latin typeface="Cambria Math"/>
                      </a:rPr>
                      <m:t>𝑑</m:t>
                    </m:r>
                  </m:oMath>
                </a14:m>
                <a:r>
                  <a:rPr lang="hu-HU" noProof="0" smtClean="0"/>
                  <a:t> szavainak számával</a:t>
                </a:r>
              </a:p>
              <a:p>
                <a:pPr eaLnBrk="1" hangingPunct="1"/>
                <a:r>
                  <a:rPr lang="hu-HU" noProof="0" smtClean="0"/>
                  <a:t>Örülünk: </a:t>
                </a:r>
                <a:r>
                  <a:rPr lang="hu-HU" i="1" noProof="0" smtClean="0"/>
                  <a:t>tf</a:t>
                </a:r>
                <a:r>
                  <a:rPr lang="hu-HU" noProof="0" smtClean="0"/>
                  <a:t>-ek 1-re szummázódnak  </a:t>
                </a:r>
                <a14:m>
                  <m:oMath xmlns:m="http://schemas.openxmlformats.org/officeDocument/2006/math">
                    <m:r>
                      <a:rPr lang="hu-HU" b="0" i="1" noProof="0" smtClean="0">
                        <a:latin typeface="Cambria Math"/>
                      </a:rPr>
                      <m:t>∀</m:t>
                    </m:r>
                    <m:r>
                      <a:rPr lang="hu-HU" b="0" i="1" noProof="0" smtClean="0">
                        <a:latin typeface="Cambria Math"/>
                      </a:rPr>
                      <m:t>𝑑</m:t>
                    </m:r>
                  </m:oMath>
                </a14:m>
                <a:r>
                  <a:rPr lang="hu-HU" noProof="0" smtClean="0"/>
                  <a:t>-re </a:t>
                </a:r>
              </a:p>
              <a:p>
                <a:pPr lvl="1" eaLnBrk="1" hangingPunct="1"/>
                <a:r>
                  <a:rPr lang="hu-HU" noProof="0" smtClean="0"/>
                  <a:t>a dokumentumvektor egységnyi </a:t>
                </a:r>
                <a14:m>
                  <m:oMath xmlns:m="http://schemas.openxmlformats.org/officeDocument/2006/math">
                    <m:sSub>
                      <m:sSubPr>
                        <m:ctrlPr>
                          <a:rPr lang="hu-HU" b="0" i="1" noProof="0" smtClean="0">
                            <a:latin typeface="Cambria Math"/>
                          </a:rPr>
                        </m:ctrlPr>
                      </m:sSubPr>
                      <m:e>
                        <m:r>
                          <a:rPr lang="hu-HU" i="1" noProof="0" smtClean="0">
                            <a:latin typeface="Cambria Math"/>
                          </a:rPr>
                          <m:t>𝐿</m:t>
                        </m:r>
                      </m:e>
                      <m:sub>
                        <m:r>
                          <a:rPr lang="hu-HU" b="0" i="1" noProof="0" smtClean="0">
                            <a:latin typeface="Cambria Math"/>
                          </a:rPr>
                          <m:t>1</m:t>
                        </m:r>
                      </m:sub>
                    </m:sSub>
                  </m:oMath>
                </a14:m>
                <a:r>
                  <a:rPr lang="hu-HU" noProof="0" smtClean="0"/>
                  <a:t> normájú</a:t>
                </a:r>
              </a:p>
              <a:p>
                <a:pPr eaLnBrk="1" hangingPunct="1"/>
                <a:r>
                  <a:rPr lang="hu-HU" noProof="0" smtClean="0"/>
                  <a:t>A nyers </a:t>
                </a:r>
                <a:r>
                  <a:rPr lang="hu-HU" i="1" noProof="0" smtClean="0"/>
                  <a:t>tf</a:t>
                </a:r>
                <a:r>
                  <a:rPr lang="hu-HU" noProof="0" smtClean="0"/>
                  <a:t>  a megfelelő mérték?</a:t>
                </a:r>
              </a:p>
            </p:txBody>
          </p:sp>
        </mc:Choice>
        <mc:Fallback xmlns="">
          <p:sp>
            <p:nvSpPr>
              <p:cNvPr id="26628" name="Rectangle 3"/>
              <p:cNvSpPr>
                <a:spLocks noGrp="1" noRot="1" noChangeAspect="1" noMove="1" noResize="1" noEditPoints="1" noAdjustHandles="1" noChangeArrowheads="1" noChangeShapeType="1" noTextEdit="1"/>
              </p:cNvSpPr>
              <p:nvPr>
                <p:ph type="body" idx="1"/>
              </p:nvPr>
            </p:nvSpPr>
            <p:spPr>
              <a:blipFill rotWithShape="1">
                <a:blip r:embed="rId3"/>
                <a:stretch>
                  <a:fillRect l="-314" t="-1125" b="-8750"/>
                </a:stretch>
              </a:blipFill>
            </p:spPr>
            <p:txBody>
              <a:bodyPr/>
              <a:lstStyle/>
              <a:p>
                <a:r>
                  <a:rPr lang="en-US">
                    <a:noFill/>
                  </a:rPr>
                  <a:t> </a:t>
                </a:r>
              </a:p>
            </p:txBody>
          </p:sp>
        </mc:Fallback>
      </mc:AlternateContent>
    </p:spTree>
    <p:extLst>
      <p:ext uri="{BB962C8B-B14F-4D97-AF65-F5344CB8AC3E}">
        <p14:creationId xmlns:p14="http://schemas.microsoft.com/office/powerpoint/2010/main" val="1860125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hu-HU" i="1" noProof="0" smtClean="0"/>
              <a:t>tf  </a:t>
            </a:r>
            <a:r>
              <a:rPr lang="hu-HU" noProof="0" smtClean="0"/>
              <a:t>súlyozása</a:t>
            </a:r>
            <a:endParaRPr lang="hu-HU" i="1" noProof="0" smtClean="0"/>
          </a:p>
        </p:txBody>
      </p:sp>
      <p:sp>
        <p:nvSpPr>
          <p:cNvPr id="27652" name="Rectangle 3"/>
          <p:cNvSpPr>
            <a:spLocks noGrp="1" noChangeArrowheads="1"/>
          </p:cNvSpPr>
          <p:nvPr>
            <p:ph type="body" idx="1"/>
          </p:nvPr>
        </p:nvSpPr>
        <p:spPr/>
        <p:txBody>
          <a:bodyPr/>
          <a:lstStyle/>
          <a:p>
            <a:pPr eaLnBrk="1" hangingPunct="1"/>
            <a:r>
              <a:rPr lang="hu-HU" noProof="0" smtClean="0"/>
              <a:t>Mi a relatív fontossága</a:t>
            </a:r>
          </a:p>
          <a:p>
            <a:pPr lvl="1" eaLnBrk="1" hangingPunct="1"/>
            <a:r>
              <a:rPr lang="hu-HU" noProof="0" smtClean="0"/>
              <a:t>0 vs. 1 előfordulásnak egy dokumentumban doc</a:t>
            </a:r>
          </a:p>
          <a:p>
            <a:pPr lvl="1" eaLnBrk="1" hangingPunct="1"/>
            <a:r>
              <a:rPr lang="hu-HU" noProof="0" smtClean="0"/>
              <a:t>1 vs. 2 előfordulásnak</a:t>
            </a:r>
          </a:p>
          <a:p>
            <a:pPr lvl="1" eaLnBrk="1" hangingPunct="1"/>
            <a:r>
              <a:rPr lang="hu-HU" noProof="0" smtClean="0"/>
              <a:t>2 vs. 3 előfordulásnak …</a:t>
            </a:r>
          </a:p>
          <a:p>
            <a:pPr eaLnBrk="1" hangingPunct="1"/>
            <a:r>
              <a:rPr lang="hu-HU" noProof="0" smtClean="0"/>
              <a:t>Tisztázandó: bár a több nyilván jobb, azért nem lineárisan nő a jelentősége</a:t>
            </a:r>
          </a:p>
          <a:p>
            <a:pPr lvl="1" eaLnBrk="1" hangingPunct="1"/>
            <a:r>
              <a:rPr lang="hu-HU" noProof="0" smtClean="0"/>
              <a:t>Maradhatunk a nyers </a:t>
            </a:r>
            <a:r>
              <a:rPr lang="hu-HU" i="1" noProof="0" smtClean="0"/>
              <a:t>tf</a:t>
            </a:r>
            <a:r>
              <a:rPr lang="hu-HU" noProof="0" smtClean="0"/>
              <a:t>-nél</a:t>
            </a:r>
          </a:p>
          <a:p>
            <a:pPr lvl="1" eaLnBrk="1" hangingPunct="1"/>
            <a:r>
              <a:rPr lang="hu-HU" noProof="0" smtClean="0"/>
              <a:t>Helyette gyakran</a:t>
            </a:r>
          </a:p>
          <a:p>
            <a:pPr eaLnBrk="1" hangingPunct="1"/>
            <a:endParaRPr lang="hu-HU" noProof="0" smtClean="0"/>
          </a:p>
        </p:txBody>
      </p:sp>
      <p:graphicFrame>
        <p:nvGraphicFramePr>
          <p:cNvPr id="27653" name="Object 2"/>
          <p:cNvGraphicFramePr>
            <a:graphicFrameLocks noChangeAspect="1"/>
          </p:cNvGraphicFramePr>
          <p:nvPr/>
        </p:nvGraphicFramePr>
        <p:xfrm>
          <a:off x="1571625" y="5684838"/>
          <a:ext cx="5394325" cy="696912"/>
        </p:xfrm>
        <a:graphic>
          <a:graphicData uri="http://schemas.openxmlformats.org/presentationml/2006/ole">
            <mc:AlternateContent xmlns:mc="http://schemas.openxmlformats.org/markup-compatibility/2006">
              <mc:Choice xmlns:v="urn:schemas-microsoft-com:vml" Requires="v">
                <p:oleObj spid="_x0000_s1448973" name="Equation" r:id="rId4" imgW="1866900" imgH="241300" progId="Equation.3">
                  <p:embed/>
                </p:oleObj>
              </mc:Choice>
              <mc:Fallback>
                <p:oleObj name="Equation" r:id="rId4" imgW="18669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25" y="5684838"/>
                        <a:ext cx="5394325"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5400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efault Design">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Sans"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Sans" pitchFamily="34" charset="0"/>
          </a:defRPr>
        </a:defPPr>
      </a:lstStyle>
    </a:lnDef>
  </a:objectDefaults>
  <a:extraClrSchemeLst>
    <a:extraClrScheme>
      <a:clrScheme name="Default Desig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efault Desig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efault Desig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10664</TotalTime>
  <Words>2295</Words>
  <Application>Microsoft Office PowerPoint</Application>
  <PresentationFormat>Diavetítés a képernyőre (4:3 oldalarány)</PresentationFormat>
  <Paragraphs>490</Paragraphs>
  <Slides>68</Slides>
  <Notes>36</Notes>
  <HiddenSlides>0</HiddenSlides>
  <MMClips>0</MMClips>
  <ScaleCrop>false</ScaleCrop>
  <HeadingPairs>
    <vt:vector size="6" baseType="variant">
      <vt:variant>
        <vt:lpstr>Téma</vt:lpstr>
      </vt:variant>
      <vt:variant>
        <vt:i4>1</vt:i4>
      </vt:variant>
      <vt:variant>
        <vt:lpstr>Beágyazott OLE kiszolgálók</vt:lpstr>
      </vt:variant>
      <vt:variant>
        <vt:i4>2</vt:i4>
      </vt:variant>
      <vt:variant>
        <vt:lpstr>Diacímek</vt:lpstr>
      </vt:variant>
      <vt:variant>
        <vt:i4>68</vt:i4>
      </vt:variant>
    </vt:vector>
  </HeadingPairs>
  <TitlesOfParts>
    <vt:vector size="71" baseType="lpstr">
      <vt:lpstr>Default Design</vt:lpstr>
      <vt:lpstr>Worksheet</vt:lpstr>
      <vt:lpstr>Equation</vt:lpstr>
      <vt:lpstr>Adatbányászat és szövegbányászat  Szó-dokumentum mátrix, tokenizálás, szótövezés, információkinyerés</vt:lpstr>
      <vt:lpstr> Áttekintés</vt:lpstr>
      <vt:lpstr>Motiváció</vt:lpstr>
      <vt:lpstr>Adatbányászat vs. szövegbányászat (emlékeztető)</vt:lpstr>
      <vt:lpstr>Szó-dokumentum mátrix, súlyozási sémák</vt:lpstr>
      <vt:lpstr>Reprezentáció</vt:lpstr>
      <vt:lpstr>Előfordulás vs. gyakoriság</vt:lpstr>
      <vt:lpstr>Term frequency: tf</vt:lpstr>
      <vt:lpstr>tf  súlyozása</vt:lpstr>
      <vt:lpstr>Illeszkedés skalárszorzattal</vt:lpstr>
      <vt:lpstr>A terminus globális előfordulásának szerepe</vt:lpstr>
      <vt:lpstr>Dokumentumgyakoriság</vt:lpstr>
      <vt:lpstr>tf x idf</vt:lpstr>
      <vt:lpstr>Összefoglalás: tf x idf</vt:lpstr>
      <vt:lpstr>Emlékeztető: rangsorolás</vt:lpstr>
      <vt:lpstr>Valós értékú szó–dokumentum mátrix</vt:lpstr>
      <vt:lpstr>Egy dokumentum a szózsákmodellben</vt:lpstr>
      <vt:lpstr>Szózsákmodell: mátrix</vt:lpstr>
      <vt:lpstr>Dokumentumok mint vektorok</vt:lpstr>
      <vt:lpstr>A keresőkifejezések mint vektorok</vt:lpstr>
      <vt:lpstr>Tokenizálás: az indexelés egysége</vt:lpstr>
      <vt:lpstr>Tokenizálás</vt:lpstr>
      <vt:lpstr>Nyelvi kérdések</vt:lpstr>
      <vt:lpstr>Tokenizálás: Nyelvi kérdések</vt:lpstr>
      <vt:lpstr>Normalizálás</vt:lpstr>
      <vt:lpstr>Írásjelek</vt:lpstr>
      <vt:lpstr>Számok</vt:lpstr>
      <vt:lpstr>Kis-, nagybetűk</vt:lpstr>
      <vt:lpstr>Tezaurusz és soundex</vt:lpstr>
      <vt:lpstr>Lemmatizálás</vt:lpstr>
      <vt:lpstr>Szótár bejegyzések</vt:lpstr>
      <vt:lpstr>Szótövezés</vt:lpstr>
      <vt:lpstr>Szótövezés (stemming)</vt:lpstr>
      <vt:lpstr>Porter algoritmus</vt:lpstr>
      <vt:lpstr>Porter-  szabályok</vt:lpstr>
      <vt:lpstr>Más szótövezők</vt:lpstr>
      <vt:lpstr>Óvatos tövező (timid stemmer)</vt:lpstr>
      <vt:lpstr>Magyar szótövezők</vt:lpstr>
      <vt:lpstr>Információkinyerés</vt:lpstr>
      <vt:lpstr>Motiváció</vt:lpstr>
      <vt:lpstr>PowerPoint bemutató</vt:lpstr>
      <vt:lpstr>Szövegreprezentációk</vt:lpstr>
      <vt:lpstr>Nyers szöveg</vt:lpstr>
      <vt:lpstr>Névelemek azonosítása</vt:lpstr>
      <vt:lpstr>Relációkinyerés</vt:lpstr>
      <vt:lpstr>Információkinyerés folyamata</vt:lpstr>
      <vt:lpstr>Esettanulmány</vt:lpstr>
      <vt:lpstr>PowerPoint bemutató</vt:lpstr>
      <vt:lpstr>AliBaba folyamatábra</vt:lpstr>
      <vt:lpstr>Relációkinyerés</vt:lpstr>
      <vt:lpstr>Orvosok támogatása (1)</vt:lpstr>
      <vt:lpstr>Orvosok támogatása (2)</vt:lpstr>
      <vt:lpstr>Kontextusvezérelt osztályozás</vt:lpstr>
      <vt:lpstr>Orvosok támogatása</vt:lpstr>
      <vt:lpstr>Hibrid információkinyerő </vt:lpstr>
      <vt:lpstr>Biológusok támogatása</vt:lpstr>
      <vt:lpstr>Gépi tanulás munkafolyamata</vt:lpstr>
      <vt:lpstr>Mondatreprezentációk</vt:lpstr>
      <vt:lpstr>Sentence representations (1)</vt:lpstr>
      <vt:lpstr>Sentence representation (2)</vt:lpstr>
      <vt:lpstr>Sentence representation (3)</vt:lpstr>
      <vt:lpstr>Substructures on representations</vt:lpstr>
      <vt:lpstr>PowerPoint bemutató</vt:lpstr>
      <vt:lpstr>Substructures on representations </vt:lpstr>
      <vt:lpstr>PowerPoint bemutató</vt:lpstr>
      <vt:lpstr>Shortest path – always enough?</vt:lpstr>
      <vt:lpstr>Sentence representation of kBSPS</vt:lpstr>
      <vt:lpstr>Sentence representation of APG</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Domi</cp:lastModifiedBy>
  <cp:revision>281</cp:revision>
  <cp:lastPrinted>1601-01-01T00:00:00Z</cp:lastPrinted>
  <dcterms:created xsi:type="dcterms:W3CDTF">2002-09-18T16:13:07Z</dcterms:created>
  <dcterms:modified xsi:type="dcterms:W3CDTF">2013-11-25T15:30:43Z</dcterms:modified>
</cp:coreProperties>
</file>