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9"/>
  </p:notesMasterIdLst>
  <p:handoutMasterIdLst>
    <p:handoutMasterId r:id="rId50"/>
  </p:handoutMasterIdLst>
  <p:sldIdLst>
    <p:sldId id="829" r:id="rId2"/>
    <p:sldId id="770" r:id="rId3"/>
    <p:sldId id="938" r:id="rId4"/>
    <p:sldId id="940" r:id="rId5"/>
    <p:sldId id="941" r:id="rId6"/>
    <p:sldId id="942" r:id="rId7"/>
    <p:sldId id="943" r:id="rId8"/>
    <p:sldId id="939" r:id="rId9"/>
    <p:sldId id="952" r:id="rId10"/>
    <p:sldId id="973" r:id="rId11"/>
    <p:sldId id="945" r:id="rId12"/>
    <p:sldId id="953" r:id="rId13"/>
    <p:sldId id="955" r:id="rId14"/>
    <p:sldId id="954" r:id="rId15"/>
    <p:sldId id="956" r:id="rId16"/>
    <p:sldId id="957" r:id="rId17"/>
    <p:sldId id="958" r:id="rId18"/>
    <p:sldId id="959" r:id="rId19"/>
    <p:sldId id="960" r:id="rId20"/>
    <p:sldId id="961" r:id="rId21"/>
    <p:sldId id="962" r:id="rId22"/>
    <p:sldId id="963" r:id="rId23"/>
    <p:sldId id="978" r:id="rId24"/>
    <p:sldId id="964" r:id="rId25"/>
    <p:sldId id="974" r:id="rId26"/>
    <p:sldId id="970" r:id="rId27"/>
    <p:sldId id="969" r:id="rId28"/>
    <p:sldId id="979" r:id="rId29"/>
    <p:sldId id="965" r:id="rId30"/>
    <p:sldId id="967" r:id="rId31"/>
    <p:sldId id="968" r:id="rId32"/>
    <p:sldId id="977" r:id="rId33"/>
    <p:sldId id="971" r:id="rId34"/>
    <p:sldId id="972" r:id="rId35"/>
    <p:sldId id="975" r:id="rId36"/>
    <p:sldId id="986" r:id="rId37"/>
    <p:sldId id="980" r:id="rId38"/>
    <p:sldId id="981" r:id="rId39"/>
    <p:sldId id="982" r:id="rId40"/>
    <p:sldId id="983" r:id="rId41"/>
    <p:sldId id="984" r:id="rId42"/>
    <p:sldId id="985" r:id="rId43"/>
    <p:sldId id="991" r:id="rId44"/>
    <p:sldId id="987" r:id="rId45"/>
    <p:sldId id="988" r:id="rId46"/>
    <p:sldId id="989" r:id="rId47"/>
    <p:sldId id="990" r:id="rId48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3EB"/>
    <a:srgbClr val="F0EEEB"/>
    <a:srgbClr val="00A000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éma alapján készült stílus 1 – 6. jelölőszín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25E5076-3810-47DD-B79F-674D7AD40C01}" styleName="Sötét stílus 1 – 1. jelölőszín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75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852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57C5CE48-2CA9-4FF1-BAC1-811FF0BD4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66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B26E752-E897-413B-A445-DB1998E89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693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64483E6-2FB4-497E-9D40-A5BC52F541DD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99426761-914E-4865-B819-017249B889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8922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DA678-4314-4F88-A26C-F575ECDB0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4223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6248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6248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C5D54-B465-456F-989F-1A31C6759D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1950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Cím és tartalom a szöveg fel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7772400" cy="2362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4267200"/>
            <a:ext cx="7772400" cy="2362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FD401-72A2-4608-BDE0-60C33EA2A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3715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Cím, szöveg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fld id="{606D79B9-4939-4D90-92DD-6112B496BFD9}" type="datetimeFigureOut">
              <a:rPr lang="hu-HU" smtClean="0"/>
              <a:pPr/>
              <a:t>2013.09.23.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CFB8ED0-E46E-498B-B330-11D31AE333B6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58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34539-4649-4B0D-BC51-83FFDDC2AE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3063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744D8-D87D-43C4-99CA-6BBD3223B9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1961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B8D10-E82A-4AD7-B919-DAAA4F17BC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660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9554C-7F1C-4145-A72C-2F8F68C215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678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10B1C-F067-4743-B7BE-4B0699454B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3251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B60DF-C91C-4935-99C8-0311F618B5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9612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84E80-BBBC-4F31-8B02-267FFBD8D9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8969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CF95E-D8E8-416B-A827-23A7A7C505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2706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452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29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CF707F7B-6148-4238-AC3A-CD0638221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19"/>
          <p:cNvSpPr>
            <a:spLocks noChangeArrowheads="1"/>
          </p:cNvSpPr>
          <p:nvPr/>
        </p:nvSpPr>
        <p:spPr bwMode="auto">
          <a:xfrm>
            <a:off x="533400" y="1371600"/>
            <a:ext cx="8080375" cy="155575"/>
          </a:xfrm>
          <a:prstGeom prst="rect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u-HU">
              <a:solidFill>
                <a:srgbClr val="A50021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3" r:id="rId13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ikk.domonkos@nik.uni-obuda.h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adatmentes-adatvissza.hu/hu/adatmentes-adatbanyaszat-data-mining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5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2697163"/>
          </a:xfrm>
        </p:spPr>
        <p:txBody>
          <a:bodyPr/>
          <a:lstStyle/>
          <a:p>
            <a:pPr eaLnBrk="1" hangingPunct="1"/>
            <a:r>
              <a:rPr lang="hu-HU" sz="4400" b="1" dirty="0" smtClean="0"/>
              <a:t>Adatbányászat és szövegbányászat</a:t>
            </a:r>
            <a:br>
              <a:rPr lang="hu-HU" sz="4400" b="1" dirty="0" smtClean="0"/>
            </a:br>
            <a:r>
              <a:rPr lang="hu-HU" sz="3600" dirty="0" smtClean="0"/>
              <a:t/>
            </a:r>
            <a:br>
              <a:rPr lang="hu-HU" sz="3600" dirty="0" smtClean="0"/>
            </a:br>
            <a:r>
              <a:rPr lang="hu-HU" sz="2400" dirty="0" smtClean="0"/>
              <a:t>Adatbányászati </a:t>
            </a:r>
            <a:r>
              <a:rPr lang="hu-HU" sz="2400" dirty="0" err="1" smtClean="0"/>
              <a:t>előfeldolgozás</a:t>
            </a:r>
            <a:r>
              <a:rPr lang="hu-HU" sz="2400" dirty="0"/>
              <a:t>:</a:t>
            </a:r>
            <a:r>
              <a:rPr lang="hu-HU" sz="2400" dirty="0" smtClean="0"/>
              <a:t> adattipizálás, hasonlóságmértékek, </a:t>
            </a:r>
            <a:r>
              <a:rPr lang="hu-HU" sz="2400" dirty="0" err="1" smtClean="0"/>
              <a:t>adattranszformáció</a:t>
            </a:r>
            <a:r>
              <a:rPr lang="hu-HU" sz="2400" dirty="0" smtClean="0"/>
              <a:t>, dimenziócsökkentés</a:t>
            </a:r>
            <a:br>
              <a:rPr lang="hu-HU" sz="2400" dirty="0" smtClean="0"/>
            </a:br>
            <a:endParaRPr lang="en-US" sz="28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4191000"/>
            <a:ext cx="7921625" cy="22621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hu-HU" dirty="0" smtClean="0"/>
          </a:p>
          <a:p>
            <a:pPr eaLnBrk="1" hangingPunct="1">
              <a:lnSpc>
                <a:spcPct val="90000"/>
              </a:lnSpc>
            </a:pPr>
            <a:r>
              <a:rPr lang="hu-HU" b="1" dirty="0" err="1" smtClean="0"/>
              <a:t>Tikk</a:t>
            </a:r>
            <a:r>
              <a:rPr lang="hu-HU" b="1" dirty="0" smtClean="0"/>
              <a:t> Domonkos</a:t>
            </a:r>
          </a:p>
          <a:p>
            <a:pPr eaLnBrk="1" hangingPunct="1">
              <a:lnSpc>
                <a:spcPct val="90000"/>
              </a:lnSpc>
            </a:pPr>
            <a:r>
              <a:rPr lang="hu-HU" b="1" dirty="0" err="1" smtClean="0">
                <a:hlinkClick r:id="rId3"/>
              </a:rPr>
              <a:t>tikk.domonkos</a:t>
            </a:r>
            <a:r>
              <a:rPr lang="hu-HU" b="1" dirty="0" smtClean="0">
                <a:hlinkClick r:id="rId3"/>
              </a:rPr>
              <a:t>@</a:t>
            </a:r>
            <a:r>
              <a:rPr lang="hu-HU" b="1" dirty="0" err="1" smtClean="0">
                <a:hlinkClick r:id="rId3"/>
              </a:rPr>
              <a:t>nik.uni-obuda.hu</a:t>
            </a:r>
            <a:r>
              <a:rPr lang="hu-HU" b="1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DM1_EA_</a:t>
            </a:r>
            <a:r>
              <a:rPr lang="hu-HU" dirty="0"/>
              <a:t>V, </a:t>
            </a:r>
            <a:r>
              <a:rPr lang="en-US" dirty="0"/>
              <a:t>DM1_</a:t>
            </a:r>
            <a:r>
              <a:rPr lang="hu-HU" dirty="0"/>
              <a:t>L</a:t>
            </a:r>
            <a:r>
              <a:rPr lang="en-US" dirty="0"/>
              <a:t>A_01</a:t>
            </a:r>
            <a:r>
              <a:rPr lang="hu-HU" dirty="0"/>
              <a:t>_V</a:t>
            </a:r>
            <a:endParaRPr lang="hu-HU" b="1" dirty="0"/>
          </a:p>
          <a:p>
            <a:pPr eaLnBrk="1" hangingPunct="1">
              <a:lnSpc>
                <a:spcPct val="90000"/>
              </a:lnSpc>
            </a:pPr>
            <a:endParaRPr lang="hu-H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Attribútumok alapstatisztikái</a:t>
            </a:r>
            <a:endParaRPr lang="en-US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középértékre vonatkozó</a:t>
            </a:r>
          </a:p>
          <a:p>
            <a:pPr lvl="1"/>
            <a:r>
              <a:rPr lang="hu-HU" dirty="0" smtClean="0"/>
              <a:t>mintaátlag, medián, </a:t>
            </a:r>
            <a:r>
              <a:rPr lang="hu-HU" dirty="0" err="1" smtClean="0"/>
              <a:t>módusz</a:t>
            </a:r>
            <a:endParaRPr lang="hu-HU" dirty="0" smtClean="0"/>
          </a:p>
          <a:p>
            <a:r>
              <a:rPr lang="hu-HU" dirty="0" smtClean="0"/>
              <a:t>szóródásra vonatkozó</a:t>
            </a:r>
          </a:p>
          <a:p>
            <a:pPr lvl="1"/>
            <a:r>
              <a:rPr lang="hu-HU" dirty="0" smtClean="0"/>
              <a:t>empirikus szórásnégyzet, minimum, maximum, terjedelem (</a:t>
            </a:r>
            <a:r>
              <a:rPr lang="hu-HU" dirty="0" err="1" smtClean="0"/>
              <a:t>max-min</a:t>
            </a:r>
            <a:r>
              <a:rPr lang="hu-HU" dirty="0" smtClean="0"/>
              <a:t>)</a:t>
            </a:r>
          </a:p>
          <a:p>
            <a:r>
              <a:rPr lang="hu-HU" dirty="0" smtClean="0"/>
              <a:t>eloszlásra vonatkozó</a:t>
            </a:r>
          </a:p>
          <a:p>
            <a:pPr lvl="1"/>
            <a:r>
              <a:rPr lang="hu-HU" dirty="0" smtClean="0"/>
              <a:t>empirikus </a:t>
            </a:r>
            <a:r>
              <a:rPr lang="hu-HU" dirty="0" err="1" smtClean="0"/>
              <a:t>kvantilisek</a:t>
            </a:r>
            <a:r>
              <a:rPr lang="hu-HU" dirty="0" smtClean="0"/>
              <a:t>, ferdeség, lapultság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65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Középértékre vonatkozó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mintaátlag: értékek átlaga</a:t>
            </a:r>
          </a:p>
          <a:p>
            <a:r>
              <a:rPr lang="hu-HU" dirty="0" smtClean="0"/>
              <a:t>medián: középső érték</a:t>
            </a:r>
          </a:p>
          <a:p>
            <a:r>
              <a:rPr lang="hu-HU" dirty="0" err="1" smtClean="0"/>
              <a:t>módusz</a:t>
            </a:r>
            <a:r>
              <a:rPr lang="hu-HU" dirty="0" smtClean="0"/>
              <a:t>: sűrűségfüggvény/diszkrét eloszlás maximuma</a:t>
            </a:r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95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Eloszlásra vonatkozó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Empirikus </a:t>
            </a:r>
            <a:r>
              <a:rPr lang="hu-HU" dirty="0" err="1" smtClean="0"/>
              <a:t>kvantilisek</a:t>
            </a:r>
            <a:endParaRPr lang="hu-HU" dirty="0" smtClean="0"/>
          </a:p>
          <a:p>
            <a:pPr lvl="1"/>
            <a:r>
              <a:rPr lang="hu-HU" dirty="0" err="1" smtClean="0"/>
              <a:t>t%-os</a:t>
            </a:r>
            <a:r>
              <a:rPr lang="hu-HU" dirty="0" smtClean="0"/>
              <a:t> </a:t>
            </a:r>
            <a:r>
              <a:rPr lang="hu-HU" dirty="0" err="1" smtClean="0"/>
              <a:t>kvantilis</a:t>
            </a:r>
            <a:r>
              <a:rPr lang="hu-HU" dirty="0" smtClean="0"/>
              <a:t>: az a legkisebb elem, aminek a minta elemeinek </a:t>
            </a:r>
            <a:r>
              <a:rPr lang="hu-HU" dirty="0" err="1" smtClean="0"/>
              <a:t>t%-a</a:t>
            </a:r>
            <a:r>
              <a:rPr lang="hu-HU" dirty="0" smtClean="0"/>
              <a:t> kisebb vagy egyenlő</a:t>
            </a:r>
          </a:p>
          <a:p>
            <a:pPr lvl="1"/>
            <a:r>
              <a:rPr lang="hu-HU" dirty="0" err="1" smtClean="0"/>
              <a:t>decilisek</a:t>
            </a:r>
            <a:r>
              <a:rPr lang="hu-HU" dirty="0" smtClean="0"/>
              <a:t>, </a:t>
            </a:r>
            <a:r>
              <a:rPr lang="hu-HU" dirty="0" err="1" smtClean="0"/>
              <a:t>kvartilisek</a:t>
            </a:r>
            <a:endParaRPr lang="hu-HU" dirty="0"/>
          </a:p>
          <a:p>
            <a:r>
              <a:rPr lang="hu-HU" dirty="0" smtClean="0"/>
              <a:t>Ferdeség</a:t>
            </a:r>
          </a:p>
          <a:p>
            <a:pPr lvl="1"/>
            <a:r>
              <a:rPr lang="hu-HU" dirty="0" smtClean="0"/>
              <a:t>az eloszlás szimmetriája (0 = szimmetrikus)</a:t>
            </a:r>
            <a:endParaRPr lang="hu-HU" dirty="0"/>
          </a:p>
          <a:p>
            <a:r>
              <a:rPr lang="hu-HU" dirty="0" smtClean="0"/>
              <a:t>Lapultság</a:t>
            </a:r>
          </a:p>
          <a:p>
            <a:pPr lvl="1"/>
            <a:r>
              <a:rPr lang="hu-HU" dirty="0" smtClean="0"/>
              <a:t>eloszlás csúcsosságát adja meg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6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Hasonlósági Mértékek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6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Hasonlóság, távolság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Minták, elemek hasonlóságát, vagy eltérését kell gyakran vizsgálni, felhasználni</a:t>
                </a:r>
              </a:p>
              <a:p>
                <a:r>
                  <a:rPr lang="hu-HU" dirty="0" smtClean="0"/>
                  <a:t>Intuitív: minél több hasonló/azonos elem szerepel két minta közt, annál hasonlóbbak legyenek</a:t>
                </a:r>
              </a:p>
              <a:p>
                <a:r>
                  <a:rPr lang="hu-HU" dirty="0" smtClean="0"/>
                  <a:t>Gyakran: távolság –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𝑑</m:t>
                    </m:r>
                    <m:r>
                      <a:rPr lang="hu-HU" i="1" dirty="0" smtClean="0">
                        <a:latin typeface="Cambria Math"/>
                      </a:rPr>
                      <m:t>(</m:t>
                    </m:r>
                    <m:r>
                      <a:rPr lang="hu-HU" i="1" dirty="0" smtClean="0">
                        <a:latin typeface="Cambria Math"/>
                      </a:rPr>
                      <m:t>𝑥</m:t>
                    </m:r>
                    <m:r>
                      <a:rPr lang="hu-HU" i="1" dirty="0" smtClean="0">
                        <a:latin typeface="Cambria Math"/>
                      </a:rPr>
                      <m:t>,</m:t>
                    </m:r>
                    <m:r>
                      <a:rPr lang="hu-HU" i="1" dirty="0" smtClean="0">
                        <a:latin typeface="Cambria Math"/>
                      </a:rPr>
                      <m:t>𝑦</m:t>
                    </m:r>
                    <m:r>
                      <a:rPr lang="hu-HU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hu-HU" dirty="0" smtClean="0"/>
                  <a:t> metrika, azaz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𝑑</m:t>
                    </m:r>
                    <m:r>
                      <a:rPr lang="hu-HU" i="1" dirty="0" smtClean="0">
                        <a:latin typeface="Cambria Math"/>
                      </a:rPr>
                      <m:t>(</m:t>
                    </m:r>
                    <m:r>
                      <a:rPr lang="hu-HU" i="1" dirty="0" smtClean="0">
                        <a:latin typeface="Cambria Math"/>
                      </a:rPr>
                      <m:t>𝑥</m:t>
                    </m:r>
                    <m:r>
                      <a:rPr lang="hu-HU" i="1" dirty="0" smtClean="0">
                        <a:latin typeface="Cambria Math"/>
                      </a:rPr>
                      <m:t>,</m:t>
                    </m:r>
                    <m:r>
                      <a:rPr lang="hu-HU" i="1" dirty="0" err="1" smtClean="0">
                        <a:latin typeface="Cambria Math"/>
                      </a:rPr>
                      <m:t>𝑥</m:t>
                    </m:r>
                    <m:r>
                      <a:rPr lang="hu-HU" i="1" dirty="0" smtClean="0">
                        <a:latin typeface="Cambria Math"/>
                      </a:rPr>
                      <m:t>)=0,</m:t>
                    </m:r>
                  </m:oMath>
                </a14:m>
                <a:endParaRPr lang="hu-HU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𝑑</m:t>
                    </m:r>
                    <m:r>
                      <a:rPr lang="hu-HU" i="1" dirty="0" smtClean="0">
                        <a:latin typeface="Cambria Math"/>
                      </a:rPr>
                      <m:t>(</m:t>
                    </m:r>
                    <m:r>
                      <a:rPr lang="hu-HU" i="1" dirty="0" smtClean="0">
                        <a:latin typeface="Cambria Math"/>
                      </a:rPr>
                      <m:t>𝑥</m:t>
                    </m:r>
                    <m:r>
                      <a:rPr lang="hu-HU" i="1" dirty="0" smtClean="0">
                        <a:latin typeface="Cambria Math"/>
                      </a:rPr>
                      <m:t>,</m:t>
                    </m:r>
                    <m:r>
                      <a:rPr lang="hu-HU" i="1" dirty="0" smtClean="0">
                        <a:latin typeface="Cambria Math"/>
                      </a:rPr>
                      <m:t>𝑦</m:t>
                    </m:r>
                    <m:r>
                      <a:rPr lang="hu-HU" i="1" dirty="0" smtClean="0">
                        <a:latin typeface="Cambria Math"/>
                      </a:rPr>
                      <m:t>)=</m:t>
                    </m:r>
                    <m:r>
                      <a:rPr lang="hu-HU" i="1" dirty="0" smtClean="0">
                        <a:latin typeface="Cambria Math"/>
                      </a:rPr>
                      <m:t>𝑑</m:t>
                    </m:r>
                    <m:r>
                      <a:rPr lang="hu-HU" i="1" dirty="0" smtClean="0">
                        <a:latin typeface="Cambria Math"/>
                      </a:rPr>
                      <m:t>(</m:t>
                    </m:r>
                    <m:r>
                      <a:rPr lang="hu-HU" i="1" dirty="0" smtClean="0">
                        <a:latin typeface="Cambria Math"/>
                      </a:rPr>
                      <m:t>𝑦</m:t>
                    </m:r>
                    <m:r>
                      <a:rPr lang="hu-HU" i="1" dirty="0" smtClean="0">
                        <a:latin typeface="Cambria Math"/>
                      </a:rPr>
                      <m:t>,</m:t>
                    </m:r>
                    <m:r>
                      <a:rPr lang="hu-HU" i="1" dirty="0" smtClean="0">
                        <a:latin typeface="Cambria Math"/>
                      </a:rPr>
                      <m:t>𝑥</m:t>
                    </m:r>
                    <m:r>
                      <a:rPr lang="hu-HU" i="1" dirty="0" smtClean="0">
                        <a:latin typeface="Cambria Math"/>
                      </a:rPr>
                      <m:t>)</m:t>
                    </m:r>
                  </m:oMath>
                </a14:m>
                <a:endParaRPr lang="hu-HU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hu-HU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i="1" dirty="0" smtClean="0">
                            <a:latin typeface="Cambria Math"/>
                          </a:rPr>
                          <m:t>𝑥</m:t>
                        </m:r>
                        <m:r>
                          <a:rPr lang="hu-HU" i="1" dirty="0" smtClean="0">
                            <a:latin typeface="Cambria Math"/>
                          </a:rPr>
                          <m:t>,</m:t>
                        </m:r>
                        <m:r>
                          <a:rPr lang="hu-HU" i="1" dirty="0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hu-HU" i="1" dirty="0" smtClean="0">
                        <a:latin typeface="Cambria Math"/>
                      </a:rPr>
                      <m:t>+</m:t>
                    </m:r>
                    <m:r>
                      <a:rPr lang="hu-HU" i="1" dirty="0" smtClean="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hu-HU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i="1" dirty="0" smtClean="0">
                            <a:latin typeface="Cambria Math"/>
                          </a:rPr>
                          <m:t>𝑦</m:t>
                        </m:r>
                        <m:r>
                          <a:rPr lang="hu-HU" i="1" dirty="0" smtClean="0">
                            <a:latin typeface="Cambria Math"/>
                          </a:rPr>
                          <m:t>,</m:t>
                        </m:r>
                        <m:r>
                          <a:rPr lang="hu-HU" i="1" dirty="0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hu-HU" b="0" i="1" dirty="0" smtClean="0">
                        <a:latin typeface="Cambria Math"/>
                      </a:rPr>
                      <m:t>≥</m:t>
                    </m:r>
                    <m:r>
                      <a:rPr lang="hu-HU" i="1" dirty="0" smtClean="0">
                        <a:latin typeface="Cambria Math"/>
                      </a:rPr>
                      <m:t>𝑑</m:t>
                    </m:r>
                    <m:r>
                      <a:rPr lang="hu-HU" i="1" dirty="0" smtClean="0">
                        <a:latin typeface="Cambria Math"/>
                      </a:rPr>
                      <m:t>(</m:t>
                    </m:r>
                    <m:r>
                      <a:rPr lang="hu-HU" i="1" dirty="0" smtClean="0">
                        <a:latin typeface="Cambria Math"/>
                      </a:rPr>
                      <m:t>𝑥</m:t>
                    </m:r>
                    <m:r>
                      <a:rPr lang="hu-HU" i="1" dirty="0" smtClean="0">
                        <a:latin typeface="Cambria Math"/>
                      </a:rPr>
                      <m:t>,</m:t>
                    </m:r>
                    <m:r>
                      <a:rPr lang="hu-HU" i="1" dirty="0" smtClean="0">
                        <a:latin typeface="Cambria Math"/>
                      </a:rPr>
                      <m:t>𝑧</m:t>
                    </m:r>
                    <m:r>
                      <a:rPr lang="hu-HU" i="1" dirty="0" smtClean="0">
                        <a:latin typeface="Cambria Math"/>
                      </a:rPr>
                      <m:t>)</m:t>
                    </m:r>
                  </m:oMath>
                </a14:m>
                <a:endParaRPr lang="hu-HU" dirty="0" smtClean="0"/>
              </a:p>
              <a:p>
                <a:pPr marL="0" indent="0">
                  <a:buNone/>
                </a:pPr>
                <a:endParaRPr lang="hu-HU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 r="-2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346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Bináris attribútumok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err="1" smtClean="0"/>
                  <a:t>kontingencia</a:t>
                </a:r>
                <a:r>
                  <a:rPr lang="hu-HU" dirty="0" smtClean="0"/>
                  <a:t> tábla</a:t>
                </a:r>
              </a:p>
              <a:p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hu-HU" dirty="0" smtClean="0"/>
                  <a:t> bináris attribútum</a:t>
                </a:r>
              </a:p>
              <a:p>
                <a:r>
                  <a:rPr lang="hu-HU" dirty="0" smtClean="0"/>
                  <a:t>invariáns hasonlóság:</a:t>
                </a:r>
              </a:p>
              <a:p>
                <a:pPr lvl="1"/>
                <a:r>
                  <a:rPr lang="hu-HU" dirty="0" smtClean="0"/>
                  <a:t>attribútumok egyenrangúak (</a:t>
                </a:r>
                <a:r>
                  <a:rPr lang="hu-HU" dirty="0" err="1" smtClean="0"/>
                  <a:t>gender</a:t>
                </a:r>
                <a:r>
                  <a:rPr lang="hu-HU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𝑑</m:t>
                    </m:r>
                    <m:r>
                      <a:rPr lang="hu-HU" i="1" dirty="0" smtClean="0">
                        <a:latin typeface="Cambria Math"/>
                      </a:rPr>
                      <m:t>(</m:t>
                    </m:r>
                    <m:r>
                      <a:rPr lang="hu-HU" i="1" dirty="0" smtClean="0">
                        <a:latin typeface="Cambria Math"/>
                      </a:rPr>
                      <m:t>𝑥</m:t>
                    </m:r>
                    <m:r>
                      <a:rPr lang="hu-HU" i="1" dirty="0" smtClean="0">
                        <a:latin typeface="Cambria Math"/>
                      </a:rPr>
                      <m:t>,</m:t>
                    </m:r>
                    <m:r>
                      <a:rPr lang="hu-HU" i="1" dirty="0" smtClean="0">
                        <a:latin typeface="Cambria Math"/>
                      </a:rPr>
                      <m:t>𝑦</m:t>
                    </m:r>
                    <m:r>
                      <a:rPr lang="hu-HU" i="1" dirty="0" smtClean="0">
                        <a:latin typeface="Cambria Math"/>
                      </a:rPr>
                      <m:t>)=(</m:t>
                    </m:r>
                    <m:r>
                      <a:rPr lang="hu-HU" i="1" dirty="0" smtClean="0">
                        <a:latin typeface="Cambria Math"/>
                      </a:rPr>
                      <m:t>𝑟</m:t>
                    </m:r>
                    <m:r>
                      <a:rPr lang="hu-HU" i="1" dirty="0" smtClean="0">
                        <a:latin typeface="Cambria Math"/>
                      </a:rPr>
                      <m:t>+</m:t>
                    </m:r>
                    <m:r>
                      <a:rPr lang="hu-HU" i="1" dirty="0" smtClean="0">
                        <a:latin typeface="Cambria Math"/>
                      </a:rPr>
                      <m:t>𝑠</m:t>
                    </m:r>
                    <m:r>
                      <a:rPr lang="hu-HU" i="1" dirty="0" smtClean="0">
                        <a:latin typeface="Cambria Math"/>
                      </a:rPr>
                      <m:t>)/</m:t>
                    </m:r>
                    <m:r>
                      <a:rPr lang="hu-HU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hu-HU" dirty="0" smtClean="0"/>
                  <a:t>, az eltérő attribútumok relatív száma</a:t>
                </a:r>
              </a:p>
              <a:p>
                <a:r>
                  <a:rPr lang="hu-HU" dirty="0" smtClean="0"/>
                  <a:t>aszimmetrikus hasonlóság</a:t>
                </a:r>
              </a:p>
              <a:p>
                <a:pPr lvl="1"/>
                <a:r>
                  <a:rPr lang="hu-HU" dirty="0" smtClean="0"/>
                  <a:t>attribútumok nem egyenrangúak (orvosi mérés)</a:t>
                </a:r>
              </a:p>
              <a:p>
                <a:pPr lvl="1"/>
                <a:endParaRPr lang="hu-HU" dirty="0"/>
              </a:p>
              <a:p>
                <a:pPr lvl="1"/>
                <a:endParaRPr lang="hu-HU" dirty="0" smtClean="0"/>
              </a:p>
              <a:p>
                <a:pPr lvl="1"/>
                <a:r>
                  <a:rPr lang="hu-HU" dirty="0" smtClean="0"/>
                  <a:t>nem jelentős kimeneteket egyezését nem tekintjük</a:t>
                </a:r>
              </a:p>
              <a:p>
                <a:pPr lvl="1"/>
                <a:endParaRPr lang="hu-HU" dirty="0" smtClean="0"/>
              </a:p>
              <a:p>
                <a:endParaRPr lang="hu-HU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 r="-784" b="-3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827" y="1447800"/>
            <a:ext cx="2812820" cy="160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449282"/>
            <a:ext cx="3895725" cy="722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0456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Kategóriatípusú attribútum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távolság: </a:t>
                </a:r>
                <a:r>
                  <a:rPr lang="hu-HU" dirty="0" err="1" smtClean="0"/>
                  <a:t>nemegyezések</a:t>
                </a:r>
                <a:r>
                  <a:rPr lang="hu-HU" dirty="0" smtClean="0"/>
                  <a:t> relatív száma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𝑑</m:t>
                    </m:r>
                    <m:r>
                      <a:rPr lang="hu-HU" i="1" dirty="0" smtClean="0">
                        <a:latin typeface="Cambria Math"/>
                      </a:rPr>
                      <m:t>(</m:t>
                    </m:r>
                    <m:r>
                      <a:rPr lang="hu-HU" i="1" dirty="0" smtClean="0">
                        <a:latin typeface="Cambria Math"/>
                      </a:rPr>
                      <m:t>𝑥</m:t>
                    </m:r>
                    <m:r>
                      <a:rPr lang="hu-HU" i="1" dirty="0" smtClean="0">
                        <a:latin typeface="Cambria Math"/>
                      </a:rPr>
                      <m:t>,</m:t>
                    </m:r>
                    <m:r>
                      <a:rPr lang="hu-HU" i="1" dirty="0" smtClean="0">
                        <a:latin typeface="Cambria Math"/>
                      </a:rPr>
                      <m:t>𝑦</m:t>
                    </m:r>
                    <m:r>
                      <a:rPr lang="hu-HU" i="1" dirty="0" smtClean="0">
                        <a:latin typeface="Cambria Math"/>
                      </a:rPr>
                      <m:t>)=</m:t>
                    </m:r>
                    <m:r>
                      <a:rPr lang="hu-HU" i="1" dirty="0" smtClean="0">
                        <a:latin typeface="Cambria Math"/>
                      </a:rPr>
                      <m:t>𝑢</m:t>
                    </m:r>
                    <m:r>
                      <a:rPr lang="hu-HU" i="1" dirty="0" smtClean="0">
                        <a:latin typeface="Cambria Math"/>
                      </a:rPr>
                      <m:t>/</m:t>
                    </m:r>
                    <m:r>
                      <a:rPr lang="hu-HU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hu-HU" dirty="0" smtClean="0"/>
                  <a:t> (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hu-HU" dirty="0" smtClean="0"/>
                  <a:t> attribútum van)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452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Sorrendtípusú attribútum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visszavezetjük az intervallumtípusúra</a:t>
                </a:r>
              </a:p>
              <a:p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1..</m:t>
                    </m:r>
                    <m:r>
                      <a:rPr lang="hu-HU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hu-HU" dirty="0" smtClean="0"/>
                  <a:t>-ig értéket rendelünk az értékkészlet elemeihez</a:t>
                </a:r>
              </a:p>
              <a:p>
                <a:r>
                  <a:rPr lang="hu-HU" dirty="0" smtClean="0"/>
                  <a:t>több attribútum esetén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[0,1]</m:t>
                    </m:r>
                  </m:oMath>
                </a14:m>
                <a:r>
                  <a:rPr lang="hu-HU" dirty="0" smtClean="0"/>
                  <a:t> intervallumba vetítjük, </a:t>
                </a:r>
                <a:r>
                  <a:rPr lang="hu-HU" dirty="0" err="1" smtClean="0"/>
                  <a:t>úh</a:t>
                </a:r>
                <a:r>
                  <a:rPr lang="hu-HU" dirty="0" smtClean="0"/>
                  <a:t>.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(</m:t>
                    </m:r>
                    <m:r>
                      <a:rPr lang="hu-HU" i="1" dirty="0" smtClean="0">
                        <a:latin typeface="Cambria Math"/>
                      </a:rPr>
                      <m:t>𝑥</m:t>
                    </m:r>
                    <m:r>
                      <a:rPr lang="hu-HU" i="1" dirty="0" smtClean="0">
                        <a:latin typeface="Cambria Math"/>
                      </a:rPr>
                      <m:t>−1)/(</m:t>
                    </m:r>
                    <m:r>
                      <a:rPr lang="hu-HU" i="1" dirty="0" smtClean="0">
                        <a:latin typeface="Cambria Math"/>
                      </a:rPr>
                      <m:t>𝑀</m:t>
                    </m:r>
                    <m:r>
                      <a:rPr lang="hu-HU" i="1" dirty="0" smtClean="0">
                        <a:latin typeface="Cambria Math"/>
                      </a:rPr>
                      <m:t>−1)</m:t>
                    </m:r>
                  </m:oMath>
                </a14:m>
                <a:endParaRPr lang="hu-HU" dirty="0" smtClean="0"/>
              </a:p>
              <a:p>
                <a:pPr lvl="1"/>
                <a:r>
                  <a:rPr lang="hu-HU" dirty="0" smtClean="0"/>
                  <a:t>így a súlyuk azonos lesz</a:t>
                </a:r>
                <a:endParaRPr lang="en-US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1400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Intervallumtípusú attribútum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Jellemzően valós számok</a:t>
                </a:r>
              </a:p>
              <a:p>
                <a:r>
                  <a:rPr lang="hu-HU" dirty="0" smtClean="0"/>
                  <a:t>Reprezentáció: pont egy m-dimenziós vektortérben</a:t>
                </a:r>
              </a:p>
              <a:p>
                <a:r>
                  <a:rPr lang="hu-HU" dirty="0" smtClean="0"/>
                  <a:t>távolság: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𝑑</m:t>
                    </m:r>
                    <m:r>
                      <a:rPr lang="hu-HU" i="1" dirty="0" smtClean="0">
                        <a:latin typeface="Cambria Math"/>
                      </a:rPr>
                      <m:t>(</m:t>
                    </m:r>
                    <m:r>
                      <a:rPr lang="hu-HU" i="1" dirty="0" smtClean="0">
                        <a:latin typeface="Cambria Math"/>
                      </a:rPr>
                      <m:t>𝑥</m:t>
                    </m:r>
                    <m:r>
                      <a:rPr lang="hu-HU" i="1" dirty="0" smtClean="0">
                        <a:latin typeface="Cambria Math"/>
                      </a:rPr>
                      <m:t>,</m:t>
                    </m:r>
                    <m:r>
                      <a:rPr lang="hu-HU" i="1" dirty="0" smtClean="0">
                        <a:latin typeface="Cambria Math"/>
                      </a:rPr>
                      <m:t>𝑦</m:t>
                    </m:r>
                    <m:r>
                      <a:rPr lang="hu-HU" i="1" dirty="0" smtClean="0">
                        <a:latin typeface="Cambria Math"/>
                      </a:rPr>
                      <m:t>)=||</m:t>
                    </m:r>
                    <m:r>
                      <a:rPr lang="hu-HU" b="0" i="1" dirty="0" smtClean="0">
                        <a:latin typeface="Cambria Math"/>
                      </a:rPr>
                      <m:t>𝑥</m:t>
                    </m:r>
                    <m:r>
                      <a:rPr lang="hu-HU" b="0" i="1" dirty="0" smtClean="0">
                        <a:latin typeface="Cambria Math"/>
                      </a:rPr>
                      <m:t>−</m:t>
                    </m:r>
                    <m:r>
                      <a:rPr lang="hu-HU" b="0" i="1" dirty="0" smtClean="0">
                        <a:latin typeface="Cambria Math"/>
                      </a:rPr>
                      <m:t>𝑦</m:t>
                    </m:r>
                    <m:r>
                      <a:rPr lang="hu-HU" i="1" dirty="0" smtClean="0">
                        <a:latin typeface="Cambria Math"/>
                      </a:rPr>
                      <m:t>||</m:t>
                    </m:r>
                  </m:oMath>
                </a14:m>
                <a:endParaRPr lang="hu-HU" dirty="0" smtClean="0"/>
              </a:p>
              <a:p>
                <a:r>
                  <a:rPr lang="hu-HU" dirty="0" smtClean="0"/>
                  <a:t>hossznormalizálás</a:t>
                </a:r>
              </a:p>
              <a:p>
                <a:endParaRPr lang="hu-HU" dirty="0" smtClean="0"/>
              </a:p>
              <a:p>
                <a:endParaRPr lang="hu-HU" dirty="0"/>
              </a:p>
              <a:p>
                <a:endParaRPr lang="hu-HU" dirty="0" smtClean="0"/>
              </a:p>
              <a:p>
                <a:endParaRPr lang="hu-HU" dirty="0" smtClean="0"/>
              </a:p>
              <a:p>
                <a:r>
                  <a:rPr lang="hu-HU" dirty="0" smtClean="0"/>
                  <a:t>miért kell normalizálni?</a:t>
                </a:r>
                <a:endParaRPr lang="en-US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038600"/>
            <a:ext cx="6280727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2156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lehetőségek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fontosság szerinti súlyozás</a:t>
            </a:r>
          </a:p>
          <a:p>
            <a:endParaRPr lang="hu-HU" dirty="0"/>
          </a:p>
          <a:p>
            <a:r>
              <a:rPr lang="hu-HU" dirty="0" smtClean="0"/>
              <a:t>súlyok összege 1</a:t>
            </a:r>
          </a:p>
          <a:p>
            <a:r>
              <a:rPr lang="hu-HU" dirty="0" smtClean="0"/>
              <a:t>nemlineáris attribútumok</a:t>
            </a:r>
          </a:p>
          <a:p>
            <a:pPr lvl="1"/>
            <a:r>
              <a:rPr lang="hu-HU" dirty="0" smtClean="0"/>
              <a:t>logaritmus</a:t>
            </a:r>
          </a:p>
          <a:p>
            <a:pPr lvl="1"/>
            <a:r>
              <a:rPr lang="hu-HU" dirty="0" err="1" smtClean="0"/>
              <a:t>diszkretizálás</a:t>
            </a:r>
            <a:r>
              <a:rPr lang="hu-HU" dirty="0" smtClean="0"/>
              <a:t> és sorrend alapú</a:t>
            </a:r>
          </a:p>
          <a:p>
            <a:endParaRPr lang="hu-HU" dirty="0"/>
          </a:p>
          <a:p>
            <a:r>
              <a:rPr lang="hu-HU" dirty="0" smtClean="0"/>
              <a:t>Vegyes attribútumok</a:t>
            </a:r>
          </a:p>
          <a:p>
            <a:pPr lvl="1"/>
            <a:r>
              <a:rPr lang="hu-HU" dirty="0" smtClean="0"/>
              <a:t>hogyan valósítanák meg?</a:t>
            </a:r>
          </a:p>
          <a:p>
            <a:endParaRPr lang="hu-HU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0"/>
            <a:ext cx="6267450" cy="486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0902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hu-HU" sz="3600" dirty="0" smtClean="0"/>
              <a:t>Áttekintés</a:t>
            </a:r>
            <a:endParaRPr lang="en-US" sz="3600" dirty="0" smtClean="0"/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hu-HU" dirty="0" smtClean="0"/>
              <a:t>Adatbányászati </a:t>
            </a:r>
            <a:r>
              <a:rPr lang="hu-HU" dirty="0" err="1" smtClean="0"/>
              <a:t>előfeldolgozás</a:t>
            </a:r>
            <a:endParaRPr lang="hu-HU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hu-HU" dirty="0" smtClean="0"/>
              <a:t>Hasonlóságmértékek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u-HU" dirty="0" err="1"/>
              <a:t>A</a:t>
            </a:r>
            <a:r>
              <a:rPr lang="hu-HU" dirty="0" err="1" smtClean="0"/>
              <a:t>dattranszformáció</a:t>
            </a:r>
            <a:endParaRPr lang="hu-HU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hu-HU" dirty="0" smtClean="0"/>
              <a:t>Dimenziócsökkentés</a:t>
            </a:r>
            <a:endParaRPr lang="hu-HU" sz="16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hu-HU" sz="1600" dirty="0" smtClean="0"/>
              <a:t>Forrás: </a:t>
            </a: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://www.adatmentes-adatvissza.hu/hu/adatmentes-adatbanyaszat-data-mining.html</a:t>
            </a:r>
            <a:endParaRPr lang="en-US" sz="1800" dirty="0" smtClean="0"/>
          </a:p>
        </p:txBody>
      </p:sp>
      <p:pic>
        <p:nvPicPr>
          <p:cNvPr id="5125" name="Picture 5" descr="http://www.adatmentes-adatvissza.hu/clnpics/36_data_mini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462" y="3124200"/>
            <a:ext cx="3912817" cy="295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Műveletek Attribútumokon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79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Hiányzó értékek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ok: nincs mérés, hiányos, elveszett az adat, stb.</a:t>
            </a:r>
          </a:p>
          <a:p>
            <a:r>
              <a:rPr lang="hu-HU" dirty="0" smtClean="0"/>
              <a:t>A legtöbb algoritmus nem tud velük mit kezdeni</a:t>
            </a:r>
          </a:p>
          <a:p>
            <a:r>
              <a:rPr lang="hu-HU" dirty="0" smtClean="0"/>
              <a:t>0. megoldás: töröljük az ilyen mintákat</a:t>
            </a:r>
          </a:p>
          <a:p>
            <a:pPr lvl="1"/>
            <a:r>
              <a:rPr lang="hu-HU" dirty="0" smtClean="0"/>
              <a:t>csak akkor célszerű, ha kevés ilyen van</a:t>
            </a:r>
          </a:p>
          <a:p>
            <a:r>
              <a:rPr lang="hu-HU" dirty="0" smtClean="0"/>
              <a:t>1. megoldás: feltöltés valamilyen értékkel</a:t>
            </a:r>
          </a:p>
          <a:p>
            <a:pPr lvl="1"/>
            <a:r>
              <a:rPr lang="hu-HU" dirty="0" smtClean="0"/>
              <a:t>átlagérték vagy medián (ha intervallum)</a:t>
            </a:r>
          </a:p>
          <a:p>
            <a:pPr lvl="2"/>
            <a:r>
              <a:rPr lang="hu-HU" dirty="0" smtClean="0"/>
              <a:t>kategóriaátlag (osztályozás esetén)</a:t>
            </a:r>
          </a:p>
          <a:p>
            <a:pPr lvl="1"/>
            <a:r>
              <a:rPr lang="hu-HU" dirty="0" err="1" smtClean="0"/>
              <a:t>módusz</a:t>
            </a:r>
            <a:r>
              <a:rPr lang="hu-HU" dirty="0" smtClean="0"/>
              <a:t> (leggyakoribb, ha kategória)</a:t>
            </a:r>
          </a:p>
          <a:p>
            <a:pPr lvl="1"/>
            <a:r>
              <a:rPr lang="hu-HU" dirty="0" smtClean="0"/>
              <a:t>sok új elem (összes lehetséges értékkel)</a:t>
            </a:r>
          </a:p>
          <a:p>
            <a:pPr lvl="2"/>
            <a:r>
              <a:rPr lang="hu-HU" dirty="0" smtClean="0"/>
              <a:t>probléma?</a:t>
            </a:r>
          </a:p>
          <a:p>
            <a:pPr lvl="1"/>
            <a:r>
              <a:rPr lang="hu-HU" dirty="0" smtClean="0"/>
              <a:t>speciális érték (C4.5)</a:t>
            </a:r>
          </a:p>
          <a:p>
            <a:pPr lvl="1"/>
            <a:endParaRPr lang="hu-H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11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Létrehozás, törlés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Attribútumok létrehozása</a:t>
            </a:r>
          </a:p>
          <a:p>
            <a:pPr lvl="1"/>
            <a:r>
              <a:rPr lang="hu-HU" dirty="0" smtClean="0"/>
              <a:t>elvileg „kitalálhatná” a modell is, de nem árt, ha segítünk neki</a:t>
            </a:r>
          </a:p>
          <a:p>
            <a:r>
              <a:rPr lang="hu-HU" dirty="0" smtClean="0"/>
              <a:t>Attribútumok törlése</a:t>
            </a:r>
          </a:p>
          <a:p>
            <a:pPr lvl="1"/>
            <a:r>
              <a:rPr lang="hu-HU" dirty="0" smtClean="0"/>
              <a:t>felesleges attribútumok zajt visznek a rendszerbe, és megnehezítik a legjobb algoritmusok dolgát is</a:t>
            </a:r>
          </a:p>
          <a:p>
            <a:pPr lvl="1"/>
            <a:r>
              <a:rPr lang="hu-HU" dirty="0" smtClean="0"/>
              <a:t>vannak eljárások, amelyek különösen érzékenyek rá</a:t>
            </a:r>
          </a:p>
          <a:p>
            <a:pPr lvl="1"/>
            <a:r>
              <a:rPr lang="hu-HU" dirty="0" smtClean="0"/>
              <a:t>pl. azonosító típusú adat</a:t>
            </a:r>
          </a:p>
        </p:txBody>
      </p:sp>
    </p:spTree>
    <p:extLst>
      <p:ext uri="{BB962C8B-B14F-4D97-AF65-F5344CB8AC3E}">
        <p14:creationId xmlns:p14="http://schemas.microsoft.com/office/powerpoint/2010/main" val="1708217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 zajszűrésre (</a:t>
            </a:r>
            <a:r>
              <a:rPr lang="hu-HU" dirty="0" err="1" smtClean="0"/>
              <a:t>k-NN</a:t>
            </a:r>
            <a:r>
              <a:rPr lang="hu-HU" dirty="0" smtClean="0"/>
              <a:t>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független attribútumokra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r>
              <a:rPr lang="hu-HU" dirty="0" smtClean="0"/>
              <a:t>Példa (forrás: </a:t>
            </a:r>
            <a:r>
              <a:rPr lang="hu-HU" dirty="0" err="1" smtClean="0"/>
              <a:t>Bodon</a:t>
            </a:r>
            <a:r>
              <a:rPr lang="hu-HU" dirty="0" smtClean="0"/>
              <a:t> F.):</a:t>
            </a:r>
          </a:p>
          <a:p>
            <a:pPr lvl="1"/>
            <a:r>
              <a:rPr lang="hu-HU" dirty="0" smtClean="0"/>
              <a:t>bemenetek jegyátlag, hajhossz</a:t>
            </a:r>
          </a:p>
          <a:p>
            <a:pPr lvl="1"/>
            <a:r>
              <a:rPr lang="hu-HU" dirty="0" smtClean="0"/>
              <a:t>kimenet: szorgalom (bináris)</a:t>
            </a:r>
          </a:p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09838"/>
            <a:ext cx="5762625" cy="2007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4155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Zajszűrés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Különc pontok (</a:t>
            </a:r>
            <a:r>
              <a:rPr lang="hu-HU" dirty="0" err="1" smtClean="0"/>
              <a:t>outlier</a:t>
            </a:r>
            <a:r>
              <a:rPr lang="hu-HU" dirty="0" smtClean="0"/>
              <a:t>) és extrém pontok (</a:t>
            </a:r>
            <a:r>
              <a:rPr lang="hu-HU" dirty="0" err="1" smtClean="0"/>
              <a:t>extreme</a:t>
            </a:r>
            <a:r>
              <a:rPr lang="hu-HU" dirty="0" smtClean="0"/>
              <a:t> </a:t>
            </a:r>
            <a:r>
              <a:rPr lang="hu-HU" dirty="0" err="1" smtClean="0"/>
              <a:t>values</a:t>
            </a:r>
            <a:r>
              <a:rPr lang="hu-HU" dirty="0" smtClean="0"/>
              <a:t>)</a:t>
            </a:r>
          </a:p>
          <a:p>
            <a:r>
              <a:rPr lang="hu-HU" dirty="0" smtClean="0"/>
              <a:t>Legyen Q1 és Q3 a 25%-hoz és 75%-hoz tartozó </a:t>
            </a:r>
            <a:r>
              <a:rPr lang="hu-HU" dirty="0" err="1" smtClean="0"/>
              <a:t>kvartilisek</a:t>
            </a:r>
            <a:endParaRPr lang="hu-HU" dirty="0" smtClean="0"/>
          </a:p>
          <a:p>
            <a:r>
              <a:rPr lang="hu-HU" dirty="0" smtClean="0"/>
              <a:t>IQR=Q3-Q1 (</a:t>
            </a:r>
            <a:r>
              <a:rPr lang="hu-HU" dirty="0" err="1" smtClean="0"/>
              <a:t>interquartile</a:t>
            </a:r>
            <a:r>
              <a:rPr lang="hu-HU" dirty="0" smtClean="0"/>
              <a:t> </a:t>
            </a:r>
            <a:r>
              <a:rPr lang="hu-HU" dirty="0" err="1" smtClean="0"/>
              <a:t>range</a:t>
            </a:r>
            <a:r>
              <a:rPr lang="hu-HU" dirty="0" smtClean="0"/>
              <a:t>), OF (</a:t>
            </a:r>
            <a:r>
              <a:rPr lang="hu-HU" dirty="0" err="1" smtClean="0"/>
              <a:t>outlier</a:t>
            </a:r>
            <a:r>
              <a:rPr lang="hu-HU" dirty="0" smtClean="0"/>
              <a:t> </a:t>
            </a:r>
            <a:r>
              <a:rPr lang="hu-HU" dirty="0" err="1" smtClean="0"/>
              <a:t>factor</a:t>
            </a:r>
            <a:r>
              <a:rPr lang="hu-HU" dirty="0" smtClean="0"/>
              <a:t>) és EVF (</a:t>
            </a:r>
            <a:r>
              <a:rPr lang="hu-HU" dirty="0" err="1" smtClean="0"/>
              <a:t>extreme</a:t>
            </a:r>
            <a:r>
              <a:rPr lang="hu-HU" dirty="0" smtClean="0"/>
              <a:t> </a:t>
            </a:r>
            <a:r>
              <a:rPr lang="hu-HU" dirty="0" err="1" smtClean="0"/>
              <a:t>value</a:t>
            </a:r>
            <a:r>
              <a:rPr lang="hu-HU" dirty="0" smtClean="0"/>
              <a:t> </a:t>
            </a:r>
            <a:r>
              <a:rPr lang="hu-HU" dirty="0" err="1" smtClean="0"/>
              <a:t>factor</a:t>
            </a:r>
            <a:r>
              <a:rPr lang="hu-HU" dirty="0" smtClean="0"/>
              <a:t>) két paraméter </a:t>
            </a:r>
          </a:p>
          <a:p>
            <a:r>
              <a:rPr lang="hu-HU" dirty="0" smtClean="0"/>
              <a:t>extrém: x&gt;Q3+IQR*EVF, vagy x&lt;Q1-IQR*EVF</a:t>
            </a:r>
          </a:p>
          <a:p>
            <a:r>
              <a:rPr lang="hu-HU" dirty="0" smtClean="0"/>
              <a:t>különc: nem extrém és nincsen a </a:t>
            </a:r>
          </a:p>
          <a:p>
            <a:pPr marL="0" indent="0">
              <a:buNone/>
            </a:pPr>
            <a:r>
              <a:rPr lang="hu-HU" dirty="0" smtClean="0"/>
              <a:t>    [Q1-IQR*OF,Q3+IQR*OF]</a:t>
            </a:r>
            <a:r>
              <a:rPr lang="hu-HU" dirty="0"/>
              <a:t> </a:t>
            </a:r>
            <a:r>
              <a:rPr lang="hu-HU" dirty="0" smtClean="0"/>
              <a:t>intervallumban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14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endParaRPr lang="hu-HU" dirty="0"/>
          </a:p>
          <a:p>
            <a:r>
              <a:rPr lang="hu-HU" dirty="0" smtClean="0"/>
              <a:t>extrém</a:t>
            </a:r>
          </a:p>
          <a:p>
            <a:r>
              <a:rPr lang="hu-HU" dirty="0" err="1" smtClean="0"/>
              <a:t>Weka</a:t>
            </a:r>
            <a:r>
              <a:rPr lang="hu-HU" dirty="0" smtClean="0"/>
              <a:t> </a:t>
            </a:r>
            <a:r>
              <a:rPr lang="hu-HU" dirty="0" err="1" smtClean="0"/>
              <a:t>default</a:t>
            </a:r>
            <a:endParaRPr lang="hu-HU" dirty="0" smtClean="0"/>
          </a:p>
          <a:p>
            <a:pPr lvl="1"/>
            <a:r>
              <a:rPr lang="hu-HU" dirty="0" smtClean="0"/>
              <a:t>OF = 3 </a:t>
            </a:r>
          </a:p>
          <a:p>
            <a:pPr lvl="1"/>
            <a:r>
              <a:rPr lang="hu-HU" dirty="0" smtClean="0"/>
              <a:t>EVF = 2 OF</a:t>
            </a:r>
          </a:p>
        </p:txBody>
      </p:sp>
      <p:pic>
        <p:nvPicPr>
          <p:cNvPr id="1026" name="Picture 2" descr="http://i.stack.imgur.com/7nWR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762000"/>
            <a:ext cx="54959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Egyenes összekötő nyíllal 4"/>
          <p:cNvCxnSpPr/>
          <p:nvPr/>
        </p:nvCxnSpPr>
        <p:spPr bwMode="auto">
          <a:xfrm flipV="1">
            <a:off x="2286000" y="1524000"/>
            <a:ext cx="2514600" cy="13716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" name="Egyenes összekötő nyíllal 6"/>
          <p:cNvCxnSpPr/>
          <p:nvPr/>
        </p:nvCxnSpPr>
        <p:spPr bwMode="auto">
          <a:xfrm flipV="1">
            <a:off x="2286000" y="1524000"/>
            <a:ext cx="5334000" cy="13716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59112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Zaj modellezése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Gauss-zaj</a:t>
                </a:r>
              </a:p>
              <a:p>
                <a:r>
                  <a:rPr lang="hu-HU" dirty="0" smtClean="0"/>
                  <a:t>Normális, avagy Gauss-eloszlást követ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hu-HU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hu-HU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hu-HU" b="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hu-HU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hu-HU" b="0" i="1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e>
                            </m:rad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den>
                        </m:f>
                        <m:r>
                          <a:rPr lang="en-US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−</m:t>
                        </m:r>
                        <m:r>
                          <a:rPr lang="en-US" i="1" smtClean="0">
                            <a:latin typeface="Cambria Math"/>
                          </a:rPr>
                          <m:t>𝑖</m:t>
                        </m:r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hu-HU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hu-HU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hu-HU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hu-HU" b="0" i="1" smtClean="0">
                                <a:latin typeface="Cambria Math"/>
                              </a:rPr>
                              <m:t>𝑚</m:t>
                            </m:r>
                            <m:sSup>
                              <m:sSupPr>
                                <m:ctrlPr>
                                  <a:rPr lang="hu-HU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hu-HU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hu-HU" b="0" i="1" smtClean="0">
                                <a:latin typeface="Cambria Math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hu-HU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hu-HU" b="0" i="1" smtClean="0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hu-HU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hu-HU" dirty="0" smtClean="0"/>
              </a:p>
              <a:p>
                <a:r>
                  <a:rPr lang="hu-HU" dirty="0" smtClean="0"/>
                  <a:t>megfigyelt és mért adatok</a:t>
                </a:r>
              </a:p>
              <a:p>
                <a:r>
                  <a:rPr lang="hu-HU" dirty="0" smtClean="0"/>
                  <a:t>csatorna</a:t>
                </a:r>
              </a:p>
              <a:p>
                <a:r>
                  <a:rPr lang="hu-HU" dirty="0" smtClean="0"/>
                  <a:t>mérendő jellemző </a:t>
                </a:r>
              </a:p>
              <a:p>
                <a:pPr marL="0" indent="0">
                  <a:buNone/>
                </a:pPr>
                <a:r>
                  <a:rPr lang="hu-HU" dirty="0" smtClean="0"/>
                  <a:t>    eloszlása</a:t>
                </a:r>
                <a:endParaRPr lang="en-US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 descr="http://lazarus.elte.hu/tajfutas/magyar/archiv/dg/image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318" y="4191000"/>
            <a:ext cx="4560682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295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Adatsimítás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adatpont helyettesítése</a:t>
                </a:r>
              </a:p>
              <a:p>
                <a:pPr lvl="1"/>
                <a:r>
                  <a:rPr lang="hu-HU" dirty="0" smtClean="0"/>
                  <a:t>mozgó átlaggal – idősorok</a:t>
                </a:r>
              </a:p>
              <a:p>
                <a:r>
                  <a:rPr lang="hu-HU" dirty="0" smtClean="0"/>
                  <a:t>Kosarazás:</a:t>
                </a:r>
              </a:p>
              <a:p>
                <a:pPr lvl="1"/>
                <a:r>
                  <a:rPr lang="hu-HU" dirty="0" smtClean="0"/>
                  <a:t>kívánt számú értéket egy azonossal felülírjuk</a:t>
                </a:r>
              </a:p>
              <a:p>
                <a:pPr lvl="1"/>
                <a:r>
                  <a:rPr lang="hu-HU" dirty="0" smtClean="0"/>
                  <a:t>egymás melletti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hu-HU" dirty="0" smtClean="0"/>
                  <a:t> terméknél</a:t>
                </a:r>
              </a:p>
              <a:p>
                <a:r>
                  <a:rPr lang="hu-HU" dirty="0" smtClean="0"/>
                  <a:t>Klaszterezés</a:t>
                </a:r>
              </a:p>
              <a:p>
                <a:pPr lvl="1"/>
                <a:r>
                  <a:rPr lang="hu-HU" dirty="0" smtClean="0"/>
                  <a:t>csoportosítjuk az adatokat, és</a:t>
                </a:r>
              </a:p>
              <a:p>
                <a:pPr lvl="2"/>
                <a:r>
                  <a:rPr lang="hu-HU" dirty="0" smtClean="0"/>
                  <a:t>amelyik nem kerül csoportba kihagyjuk (</a:t>
                </a:r>
                <a:r>
                  <a:rPr lang="hu-HU" dirty="0" err="1" smtClean="0"/>
                  <a:t>outlier</a:t>
                </a:r>
                <a:r>
                  <a:rPr lang="hu-HU" dirty="0" smtClean="0"/>
                  <a:t>)</a:t>
                </a:r>
              </a:p>
              <a:p>
                <a:pPr lvl="2"/>
                <a:r>
                  <a:rPr lang="hu-HU" dirty="0" smtClean="0"/>
                  <a:t>a többit a csoportreprezentánssal helyettesítjük</a:t>
                </a:r>
              </a:p>
              <a:p>
                <a:r>
                  <a:rPr lang="hu-HU" dirty="0" smtClean="0"/>
                  <a:t>Regresszió</a:t>
                </a:r>
              </a:p>
              <a:p>
                <a:pPr lvl="1"/>
                <a:r>
                  <a:rPr lang="hu-HU" dirty="0" smtClean="0"/>
                  <a:t>görbeillesztés az adatokra, és a görbe értékét használjuk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 b="-9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909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Általánosítás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Hierarchikus struktúrában lévő adatoknál</a:t>
            </a:r>
          </a:p>
          <a:p>
            <a:r>
              <a:rPr lang="hu-HU" dirty="0" smtClean="0"/>
              <a:t>Magasabb szintű adattal való helyettesítés</a:t>
            </a:r>
          </a:p>
          <a:p>
            <a:endParaRPr lang="hu-HU" dirty="0"/>
          </a:p>
          <a:p>
            <a:r>
              <a:rPr lang="hu-HU" dirty="0" smtClean="0"/>
              <a:t>Numerikus adatoknál durvább felosztás</a:t>
            </a:r>
          </a:p>
          <a:p>
            <a:pPr lvl="1"/>
            <a:r>
              <a:rPr lang="hu-HU" dirty="0" smtClean="0"/>
              <a:t>pl. érdemjegyek helyett: megfelelt/nem megfelelt</a:t>
            </a:r>
          </a:p>
        </p:txBody>
      </p:sp>
    </p:spTree>
    <p:extLst>
      <p:ext uri="{BB962C8B-B14F-4D97-AF65-F5344CB8AC3E}">
        <p14:creationId xmlns:p14="http://schemas.microsoft.com/office/powerpoint/2010/main" val="1007682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Adatzagyválás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Zaj bevitele az adatba</a:t>
            </a:r>
          </a:p>
          <a:p>
            <a:r>
              <a:rPr lang="hu-HU" dirty="0" smtClean="0"/>
              <a:t>Mi lehet a célja?</a:t>
            </a:r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37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Előfeldolgozás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74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Diszkretizálás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szám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hu-HU" dirty="0" smtClean="0"/>
                  <a:t> kategória</a:t>
                </a:r>
              </a:p>
              <a:p>
                <a:r>
                  <a:rPr lang="hu-HU" dirty="0" smtClean="0"/>
                  <a:t>információvesztés</a:t>
                </a:r>
              </a:p>
              <a:p>
                <a:r>
                  <a:rPr lang="hu-HU" dirty="0" smtClean="0"/>
                  <a:t>módszer: attribútum értékét intervallumokra bontjuk és egy kategóriát rendelünk hozzá</a:t>
                </a:r>
              </a:p>
              <a:p>
                <a:pPr lvl="1"/>
                <a:r>
                  <a:rPr lang="hu-HU" dirty="0" smtClean="0"/>
                  <a:t>egyenlő szélességű</a:t>
                </a:r>
              </a:p>
              <a:p>
                <a:pPr lvl="1"/>
                <a:r>
                  <a:rPr lang="hu-HU" dirty="0" smtClean="0"/>
                  <a:t>egyenlő gyakoriságú (ugyanannyi adattal)</a:t>
                </a:r>
              </a:p>
              <a:p>
                <a:pPr lvl="2"/>
                <a:r>
                  <a:rPr lang="hu-HU" dirty="0" err="1" smtClean="0"/>
                  <a:t>Proportional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hu-HU" dirty="0" err="1" smtClean="0"/>
                  <a:t>-interval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discretization</a:t>
                </a:r>
                <a:endParaRPr lang="hu-HU" dirty="0" smtClean="0"/>
              </a:p>
              <a:p>
                <a:pPr lvl="2"/>
                <a:r>
                  <a:rPr lang="hu-HU" dirty="0" smtClean="0"/>
                  <a:t>~ + intervallumok száma az </a:t>
                </a:r>
                <a:r>
                  <a:rPr lang="hu-HU" smtClean="0"/>
                  <a:t>adatpontok számának gyöke</a:t>
                </a: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 r="-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470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Normalizálás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Transzformáció másik intervallumba úgy, hogy az eloszlás ne változzon</a:t>
                </a:r>
              </a:p>
              <a:p>
                <a:r>
                  <a:rPr lang="hu-HU" dirty="0" err="1" smtClean="0"/>
                  <a:t>Min-max</a:t>
                </a:r>
                <a:r>
                  <a:rPr lang="hu-HU" dirty="0" smtClean="0"/>
                  <a:t> normalizálás:</a:t>
                </a:r>
              </a:p>
              <a:p>
                <a:pPr lvl="1"/>
                <a:r>
                  <a:rPr lang="hu-HU" dirty="0" smtClean="0"/>
                  <a:t>Lineáris transzformáció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[0,1]</m:t>
                    </m:r>
                  </m:oMath>
                </a14:m>
                <a:r>
                  <a:rPr lang="hu-HU" dirty="0" err="1" smtClean="0"/>
                  <a:t>-be</a:t>
                </a:r>
                <a:endParaRPr lang="hu-HU" dirty="0" smtClean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</m:sSubSup>
                      </m:e>
                      <m:sub/>
                      <m:sup>
                        <m:r>
                          <a:rPr lang="hu-HU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hu-HU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hu-HU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hu-HU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hu-HU" i="0">
                                <a:latin typeface="Cambria Math"/>
                              </a:rPr>
                              <m:t>min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hu-HU" b="0" i="0" smtClean="0">
                                <a:latin typeface="Cambria Math"/>
                              </a:rPr>
                              <m:t>max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hu-HU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hu-HU" b="0" i="0" smtClean="0">
                                <a:latin typeface="Cambria Math"/>
                              </a:rPr>
                              <m:t>min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endParaRPr lang="hu-HU" dirty="0" smtClean="0"/>
              </a:p>
              <a:p>
                <a:r>
                  <a:rPr lang="hu-HU" dirty="0" smtClean="0"/>
                  <a:t>Standard normalizálás (</a:t>
                </a:r>
                <a:r>
                  <a:rPr lang="hu-HU" dirty="0" err="1" smtClean="0"/>
                  <a:t>z-score</a:t>
                </a:r>
                <a:r>
                  <a:rPr lang="hu-HU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hu-H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hu-HU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</m:sSubSup>
                      </m:e>
                      <m:sub/>
                      <m:sup>
                        <m:r>
                          <a:rPr lang="hu-HU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hu-HU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hu-HU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hu-H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hu-HU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hu-H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𝐴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hu-HU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endParaRPr lang="hu-HU" dirty="0" smtClean="0"/>
              </a:p>
              <a:p>
                <a:pPr lvl="1"/>
                <a:r>
                  <a:rPr lang="hu-HU" dirty="0" smtClean="0"/>
                  <a:t>szokás abszolút szórást is használni (különcök hatásának csökkentésére)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843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 normalizálásra (</a:t>
            </a:r>
            <a:r>
              <a:rPr lang="hu-HU" dirty="0" err="1" smtClean="0"/>
              <a:t>k-NN</a:t>
            </a:r>
            <a:r>
              <a:rPr lang="hu-HU" dirty="0" smtClean="0"/>
              <a:t>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Mértékegységre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r>
              <a:rPr lang="hu-HU" dirty="0" smtClean="0"/>
              <a:t>Példa (forrás: </a:t>
            </a:r>
            <a:r>
              <a:rPr lang="hu-HU" dirty="0" err="1" smtClean="0"/>
              <a:t>Bodon</a:t>
            </a:r>
            <a:r>
              <a:rPr lang="hu-HU" dirty="0" smtClean="0"/>
              <a:t> F.) </a:t>
            </a:r>
          </a:p>
          <a:p>
            <a:pPr lvl="1"/>
            <a:r>
              <a:rPr lang="hu-HU" dirty="0" smtClean="0"/>
              <a:t>Hajhossz (méterben és lábban) és bevétel</a:t>
            </a:r>
          </a:p>
          <a:p>
            <a:r>
              <a:rPr lang="hu-HU" dirty="0" smtClean="0"/>
              <a:t>K-NN nem </a:t>
            </a:r>
            <a:r>
              <a:rPr lang="hu-HU" dirty="0" err="1" smtClean="0"/>
              <a:t>skálainvariáns</a:t>
            </a:r>
            <a:endParaRPr lang="hu-HU" dirty="0" smtClean="0"/>
          </a:p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56314"/>
            <a:ext cx="5029200" cy="2212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786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Normalizálás: példa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20 és 80 közti adatok normalizálása 1 és 100 közé</a:t>
            </a:r>
          </a:p>
          <a:p>
            <a:pPr lvl="1"/>
            <a:r>
              <a:rPr lang="hu-HU" dirty="0" smtClean="0"/>
              <a:t>lineárisan</a:t>
            </a:r>
          </a:p>
          <a:p>
            <a:pPr lvl="1"/>
            <a:r>
              <a:rPr lang="hu-HU" dirty="0" smtClean="0"/>
              <a:t>logaritmikusan</a:t>
            </a:r>
          </a:p>
        </p:txBody>
      </p:sp>
    </p:spTree>
    <p:extLst>
      <p:ext uri="{BB962C8B-B14F-4D97-AF65-F5344CB8AC3E}">
        <p14:creationId xmlns:p14="http://schemas.microsoft.com/office/powerpoint/2010/main" val="2961494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Megoldás (lineáris)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hu-HU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hu-HU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/>
                          </a:rPr>
                          <m:t>100−1</m:t>
                        </m:r>
                      </m:num>
                      <m:den>
                        <m:r>
                          <a:rPr lang="hu-HU" b="0" i="1" smtClean="0">
                            <a:latin typeface="Cambria Math"/>
                          </a:rPr>
                          <m:t>80−20</m:t>
                        </m:r>
                      </m:den>
                    </m:f>
                    <m:d>
                      <m:dPr>
                        <m:ctrlPr>
                          <a:rPr lang="hu-HU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𝑥</m:t>
                        </m:r>
                        <m:r>
                          <a:rPr lang="hu-HU" b="0" i="1" smtClean="0">
                            <a:latin typeface="Cambria Math"/>
                          </a:rPr>
                          <m:t>−20</m:t>
                        </m:r>
                      </m:e>
                    </m:d>
                    <m:r>
                      <a:rPr lang="hu-HU" b="0" i="1" smtClean="0">
                        <a:latin typeface="Cambria Math"/>
                      </a:rPr>
                      <m:t>+1</m:t>
                    </m:r>
                  </m:oMath>
                </a14:m>
                <a:endParaRPr lang="hu-HU" b="0" dirty="0" smtClean="0"/>
              </a:p>
              <a:p>
                <a:pPr marL="0" indent="0">
                  <a:buNone/>
                </a:pPr>
                <a:endParaRPr lang="hu-HU" dirty="0" smtClean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540" y="2514600"/>
            <a:ext cx="4282014" cy="417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1495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Megoldás (logaritmikus)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hu-HU" i="1">
                            <a:latin typeface="Cambria Math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hu-HU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hu-HU" i="1">
                            <a:latin typeface="Cambria Math"/>
                          </a:rPr>
                        </m:ctrlPr>
                      </m:fPr>
                      <m:num>
                        <m:r>
                          <a:rPr lang="hu-HU" i="1">
                            <a:latin typeface="Cambria Math"/>
                          </a:rPr>
                          <m:t>100−1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/>
                          </a:rPr>
                          <m:t>lg</m:t>
                        </m:r>
                        <m:r>
                          <a:rPr lang="hu-HU" b="0" i="1" smtClean="0">
                            <a:latin typeface="Cambria Math"/>
                          </a:rPr>
                          <m:t>⁡(</m:t>
                        </m:r>
                        <m:r>
                          <a:rPr lang="hu-HU" i="1">
                            <a:latin typeface="Cambria Math"/>
                          </a:rPr>
                          <m:t>80−20</m:t>
                        </m:r>
                        <m:r>
                          <a:rPr lang="hu-HU" b="0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hu-HU" b="0" i="1" smtClean="0">
                        <a:latin typeface="Cambria Math"/>
                      </a:rPr>
                      <m:t>𝑙𝑔</m:t>
                    </m:r>
                    <m:d>
                      <m:dPr>
                        <m:ctrlPr>
                          <a:rPr lang="hu-HU" i="1">
                            <a:latin typeface="Cambria Math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𝑥</m:t>
                        </m:r>
                        <m:r>
                          <a:rPr lang="hu-HU" i="1">
                            <a:latin typeface="Cambria Math"/>
                          </a:rPr>
                          <m:t>−20</m:t>
                        </m:r>
                      </m:e>
                    </m:d>
                    <m:r>
                      <a:rPr lang="hu-HU" i="1">
                        <a:latin typeface="Cambria Math"/>
                      </a:rPr>
                      <m:t>+1</m:t>
                    </m:r>
                  </m:oMath>
                </a14:m>
                <a:endParaRPr lang="hu-HU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474857"/>
            <a:ext cx="4164353" cy="4078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413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Dimenziócsökkentés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35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Miért kell dimenziócsökkentés?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Túl sok adat, nem fér be a memóriába</a:t>
            </a:r>
          </a:p>
          <a:p>
            <a:r>
              <a:rPr lang="hu-HU" dirty="0" smtClean="0"/>
              <a:t>Memóriában tárolt adat esetében nagyságrendekkel rövidebb lesz a futási idő</a:t>
            </a:r>
          </a:p>
          <a:p>
            <a:r>
              <a:rPr lang="hu-HU" dirty="0" smtClean="0"/>
              <a:t>Egyes adatok akár feleslegesek is lehetnek, csak „zajt” visznek a modellbe</a:t>
            </a:r>
          </a:p>
          <a:p>
            <a:endParaRPr lang="hu-H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854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Dimenziócsökkentés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Túl sok attribútum van, és szeretnénk úgy csökkenteni az attribútumok halmazát, hogy – valamilyen szempontból – a redukált adathalmaz hűen reprezentálja az eredetit</a:t>
                </a:r>
              </a:p>
              <a:p>
                <a:r>
                  <a:rPr lang="hu-HU" dirty="0" smtClean="0"/>
                  <a:t>hűen = hasonlóságtartó (euklideszi távolság)</a:t>
                </a:r>
              </a:p>
              <a:p>
                <a:r>
                  <a:rPr lang="hu-HU" dirty="0" smtClean="0"/>
                  <a:t>eredeti adat: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𝑚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𝑘</m:t>
                    </m:r>
                  </m:oMath>
                </a14:m>
                <a:endParaRPr lang="hu-HU" dirty="0" smtClean="0"/>
              </a:p>
              <a:p>
                <a:endParaRPr lang="hu-HU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98" t="-1346" r="-1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404" y="4530569"/>
            <a:ext cx="5112568" cy="2066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4360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Szinguláris értékfelbontás (SVD)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Sematikus vázlat</a:t>
                </a:r>
              </a:p>
              <a:p>
                <a:endParaRPr lang="hu-HU" dirty="0"/>
              </a:p>
              <a:p>
                <a:endParaRPr lang="hu-HU" dirty="0" smtClean="0"/>
              </a:p>
              <a:p>
                <a:endParaRPr lang="hu-HU" dirty="0"/>
              </a:p>
              <a:p>
                <a:endParaRPr lang="hu-HU" dirty="0" smtClean="0"/>
              </a:p>
              <a:p>
                <a:endParaRPr lang="hu-HU" dirty="0"/>
              </a:p>
              <a:p>
                <a:r>
                  <a:rPr lang="hu-HU" dirty="0" smtClean="0"/>
                  <a:t>Tétel: Minden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hu-HU" dirty="0" smtClean="0"/>
                  <a:t>-nek létezik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𝑀</m:t>
                    </m:r>
                    <m:r>
                      <a:rPr lang="hu-HU" b="0" i="1" smtClean="0">
                        <a:latin typeface="Cambria Math"/>
                      </a:rPr>
                      <m:t>=</m:t>
                    </m:r>
                    <m:r>
                      <a:rPr lang="hu-HU" b="0" i="1" smtClean="0">
                        <a:latin typeface="Cambria Math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  <a:ea typeface="Cambria Math"/>
                      </a:rPr>
                      <m:t>Σ</m:t>
                    </m:r>
                    <m:sSup>
                      <m:sSupPr>
                        <m:ctrlPr>
                          <a:rPr lang="el-G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p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hu-HU" dirty="0" smtClean="0"/>
                  <a:t> felbontása, ahol,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𝑈</m:t>
                    </m:r>
                    <m:r>
                      <a:rPr lang="hu-HU" i="1" dirty="0" smtClean="0">
                        <a:latin typeface="Cambria Math"/>
                      </a:rPr>
                      <m:t>, </m:t>
                    </m:r>
                    <m:r>
                      <a:rPr lang="hu-HU" i="1" dirty="0" smtClean="0">
                        <a:latin typeface="Cambria Math"/>
                      </a:rPr>
                      <m:t>𝑉</m:t>
                    </m:r>
                  </m:oMath>
                </a14:m>
                <a:r>
                  <a:rPr lang="hu-HU" dirty="0" smtClean="0"/>
                  <a:t> ortogonális, és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 dirty="0" smtClean="0">
                        <a:latin typeface="Cambria Math"/>
                        <a:cs typeface="Times New Roman"/>
                      </a:rPr>
                      <m:t>Σ</m:t>
                    </m:r>
                  </m:oMath>
                </a14:m>
                <a:r>
                  <a:rPr lang="hu-HU" dirty="0" smtClean="0">
                    <a:latin typeface="Times New Roman"/>
                    <a:cs typeface="Times New Roman"/>
                  </a:rPr>
                  <a:t> </a:t>
                </a:r>
                <a:r>
                  <a:rPr lang="hu-HU" dirty="0" smtClean="0">
                    <a:cs typeface="Times New Roman"/>
                  </a:rPr>
                  <a:t>az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  <a:cs typeface="Times New Roman"/>
                      </a:rPr>
                      <m:t>𝑀</m:t>
                    </m:r>
                  </m:oMath>
                </a14:m>
                <a:r>
                  <a:rPr lang="hu-HU" dirty="0" smtClean="0">
                    <a:cs typeface="Times New Roman"/>
                  </a:rPr>
                  <a:t> szinguláris értékeit tartalmazza csökkenő sorrendben (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  <a:cs typeface="Times New Roman"/>
                      </a:rPr>
                      <m:t>𝑟</m:t>
                    </m:r>
                  </m:oMath>
                </a14:m>
                <a:r>
                  <a:rPr lang="hu-HU" dirty="0" smtClean="0">
                    <a:cs typeface="Times New Roman"/>
                  </a:rPr>
                  <a:t> számút)</a:t>
                </a:r>
                <a:endParaRPr lang="en-US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8171108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8260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Adattípusok (ATTRIBÚTUMOK)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89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SVD használata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A mátrixszorzás másik felírása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𝑀</m:t>
                    </m:r>
                    <m:r>
                      <a:rPr lang="hu-HU" i="1">
                        <a:latin typeface="Cambria Math"/>
                      </a:rPr>
                      <m:t>=</m:t>
                    </m:r>
                    <m:r>
                      <a:rPr lang="hu-HU" i="1">
                        <a:latin typeface="Cambria Math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p>
                        <m:r>
                          <a:rPr lang="hu-HU" i="1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hu-HU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hu-HU" b="0" i="1" smtClean="0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hu-HU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hu-HU" i="1"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b/>
                          <m:sup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p>
                        </m:sSubSup>
                      </m:e>
                    </m:nary>
                  </m:oMath>
                </a14:m>
                <a:endParaRPr lang="hu-HU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b>
                        <m:r>
                          <a:rPr lang="hu-HU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hu-HU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hu-HU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  <m:sub/>
                      <m:sup>
                        <m:r>
                          <a:rPr lang="hu-HU" i="1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hu-HU" dirty="0" err="1" smtClean="0"/>
                  <a:t>-k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𝑚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hu-HU" dirty="0" err="1" smtClean="0"/>
                  <a:t>-es</a:t>
                </a:r>
                <a:r>
                  <a:rPr lang="hu-HU" dirty="0" smtClean="0"/>
                  <a:t> mátrixok (ún. </a:t>
                </a:r>
                <a:r>
                  <a:rPr lang="hu-HU" dirty="0" err="1" smtClean="0"/>
                  <a:t>diádok</a:t>
                </a:r>
                <a:r>
                  <a:rPr lang="hu-HU" dirty="0" smtClean="0"/>
                  <a:t>), ezek monoton csökkenő súllyal szerepelnek az összegben (mivel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hu-HU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dirty="0" err="1" smtClean="0"/>
                  <a:t>-k</a:t>
                </a:r>
                <a:r>
                  <a:rPr lang="hu-HU" dirty="0" smtClean="0"/>
                  <a:t> monoton csökkennek)</a:t>
                </a:r>
              </a:p>
              <a:p>
                <a:r>
                  <a:rPr lang="hu-HU" dirty="0" smtClean="0"/>
                  <a:t>Ötlet,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𝑘</m:t>
                    </m:r>
                    <m:r>
                      <a:rPr lang="hu-HU" i="1" dirty="0" smtClean="0">
                        <a:latin typeface="Cambria Math"/>
                      </a:rPr>
                      <m:t>&lt;</m:t>
                    </m:r>
                    <m:r>
                      <a:rPr lang="hu-HU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hu-HU" dirty="0" smtClean="0"/>
                  <a:t> értékkel összeggel közelítsük a mátrixot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hu-HU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hu-HU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hu-HU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hu-HU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hu-HU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hu-HU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hu-HU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hu-HU" i="1"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hu-HU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b/>
                          <m:sup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p>
                        </m:sSubSup>
                        <m:r>
                          <a:rPr lang="hu-HU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hu-HU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l-GR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  <a:ea typeface="Cambria Math"/>
                              </a:rPr>
                              <m:t>Σ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l-GR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l-GR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hu-HU" i="1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hu-HU" dirty="0" smtClean="0"/>
              </a:p>
              <a:p>
                <a:pPr lvl="1"/>
                <a:r>
                  <a:rPr lang="hu-HU" dirty="0" smtClean="0"/>
                  <a:t>ahol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𝑈</m:t>
                    </m:r>
                  </m:oMath>
                </a14:m>
                <a:r>
                  <a:rPr lang="hu-HU" dirty="0" smtClean="0"/>
                  <a:t>-nak és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𝑉</m:t>
                    </m:r>
                  </m:oMath>
                </a14:m>
                <a:r>
                  <a:rPr lang="hu-HU" dirty="0" smtClean="0"/>
                  <a:t>-nek az első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hu-HU" dirty="0" smtClean="0"/>
                  <a:t> vektorát vesszük,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dirty="0" smtClean="0"/>
                  <a:t> rangja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𝑘</m:t>
                    </m:r>
                  </m:oMath>
                </a14:m>
                <a:endParaRPr lang="hu-HU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2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754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SVD közelítés tulajdonsága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Tétel: Tekintsük a minimum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hu-HU" dirty="0" smtClean="0"/>
                  <a:t> rangú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hu-HU" dirty="0" smtClean="0"/>
                  <a:t> fenti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dirty="0" smtClean="0"/>
                  <a:t> közelítését. Ekkor ha a közelítés hibáját </a:t>
                </a:r>
                <a:r>
                  <a:rPr lang="hu-HU" dirty="0" err="1" smtClean="0"/>
                  <a:t>Froebenius-normával</a:t>
                </a:r>
                <a:r>
                  <a:rPr lang="hu-HU" dirty="0" smtClean="0"/>
                  <a:t> mérjük, akkor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dirty="0" smtClean="0"/>
                  <a:t> az M-et legjobban közelítő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hu-HU" dirty="0" err="1" smtClean="0"/>
                  <a:t>-rangú</a:t>
                </a:r>
                <a:r>
                  <a:rPr lang="hu-HU" dirty="0" smtClean="0"/>
                  <a:t> mátrix</a:t>
                </a:r>
              </a:p>
              <a:p>
                <a:endParaRPr lang="hu-HU" dirty="0"/>
              </a:p>
              <a:p>
                <a:endParaRPr lang="hu-HU" dirty="0" smtClean="0"/>
              </a:p>
              <a:p>
                <a:pPr marL="0" indent="0">
                  <a:buNone/>
                </a:pPr>
                <a:r>
                  <a:rPr lang="hu-HU" dirty="0"/>
                  <a:t> </a:t>
                </a:r>
                <a:r>
                  <a:rPr lang="hu-HU" dirty="0" smtClean="0"/>
                  <a:t>    a közelítés hibája pedig:</a:t>
                </a:r>
              </a:p>
              <a:p>
                <a:pPr marL="0" indent="0">
                  <a:buNone/>
                </a:pPr>
                <a:r>
                  <a:rPr lang="hu-HU" dirty="0" smtClean="0"/>
                  <a:t>azaz a kihagyott szinguláris </a:t>
                </a:r>
              </a:p>
              <a:p>
                <a:pPr marL="0" indent="0">
                  <a:buNone/>
                </a:pPr>
                <a:r>
                  <a:rPr lang="hu-HU" dirty="0" smtClean="0"/>
                  <a:t>értékek négyzetösszegével azonos, valamint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12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27365"/>
            <a:ext cx="6336704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205719"/>
            <a:ext cx="2745419" cy="1070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80" y="6004922"/>
            <a:ext cx="2860199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23" y="6038916"/>
            <a:ext cx="1128513" cy="486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4179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Mit kaptunk?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600200"/>
                <a:ext cx="8050088" cy="453072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hu-HU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hu-HU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hu-HU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hu-HU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hu-HU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hu-HU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hu-HU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hu-HU" i="1"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hu-HU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b/>
                          <m:sup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p>
                        </m:sSubSup>
                        <m:r>
                          <a:rPr lang="hu-HU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hu-H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l-G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  <a:ea typeface="Cambria Math"/>
                              </a:rPr>
                              <m:t>Σ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l-GR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l-GR" i="1">
                                    <a:latin typeface="Cambria Math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hu-HU" i="1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hu-HU" i="1">
                                    <a:latin typeface="Cambria Math"/>
                                  </a:rPr>
                                  <m:t>𝑘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hu-HU" i="1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dirty="0" smtClean="0"/>
                  <a:t> sorai továbbra is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hu-HU" dirty="0" err="1" smtClean="0"/>
                  <a:t>-méretűek</a:t>
                </a:r>
                <a:r>
                  <a:rPr lang="hu-HU" dirty="0" smtClean="0"/>
                  <a:t>, de egy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hu-HU" dirty="0" err="1" smtClean="0"/>
                  <a:t>-dimenziós</a:t>
                </a:r>
                <a:r>
                  <a:rPr lang="hu-HU" dirty="0" smtClean="0"/>
                  <a:t> altérben van, aminek egy bázisa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l-GR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</a:rPr>
                              <m:t>𝑘</m:t>
                            </m:r>
                          </m:sub>
                          <m:sup/>
                        </m:sSubSup>
                      </m:e>
                      <m:sup>
                        <m:r>
                          <a:rPr lang="hu-HU" i="1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hu-HU" dirty="0" smtClean="0"/>
                  <a:t> sorai, ebben a bázisban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𝑀</m:t>
                    </m:r>
                    <m:r>
                      <a:rPr lang="hu-HU" b="0" i="1" smtClean="0">
                        <a:latin typeface="Cambria Math"/>
                      </a:rPr>
                      <m:t>′=</m:t>
                    </m:r>
                    <m:sSub>
                      <m:sSubPr>
                        <m:ctrlPr>
                          <a:rPr lang="hu-HU" i="1">
                            <a:latin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l-G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b>
                        <m:r>
                          <a:rPr lang="hu-HU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dirty="0" smtClean="0"/>
                  <a:t> 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hu-HU" dirty="0" err="1" smtClean="0"/>
                  <a:t>-dim</a:t>
                </a:r>
                <a:r>
                  <a:rPr lang="hu-HU" dirty="0" smtClean="0"/>
                  <a:t> sorai fejezik ki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dirty="0" smtClean="0"/>
                  <a:t> sorait</a:t>
                </a:r>
              </a:p>
              <a:p>
                <a:r>
                  <a:rPr lang="hu-HU" dirty="0" smtClean="0"/>
                  <a:t>hasonlóság: csak az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hu-HU" dirty="0" smtClean="0"/>
                  <a:t>-ből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dirty="0" err="1" smtClean="0"/>
                  <a:t>-ra</a:t>
                </a:r>
                <a:r>
                  <a:rPr lang="hu-HU" dirty="0" smtClean="0"/>
                  <a:t> vetítésnél van torzítás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600200"/>
                <a:ext cx="8050088" cy="4530725"/>
              </a:xfrm>
              <a:blipFill rotWithShape="1">
                <a:blip r:embed="rId2"/>
                <a:stretch>
                  <a:fillRect l="-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602577"/>
            <a:ext cx="5112568" cy="2066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120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Hol használjuk az </a:t>
            </a:r>
            <a:r>
              <a:rPr lang="hu-HU" dirty="0" err="1" smtClean="0"/>
              <a:t>SVD-t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Szövegbányászatban (LSA)</a:t>
            </a:r>
          </a:p>
          <a:p>
            <a:pPr lvl="1"/>
            <a:r>
              <a:rPr lang="hu-HU" dirty="0" smtClean="0"/>
              <a:t>szemantikailag hasonló szavak azonos dimenzióba rendelése</a:t>
            </a:r>
          </a:p>
          <a:p>
            <a:pPr lvl="1"/>
            <a:r>
              <a:rPr lang="hu-HU" dirty="0" smtClean="0"/>
              <a:t>lényegtelen szavak kiszűrése</a:t>
            </a:r>
          </a:p>
          <a:p>
            <a:r>
              <a:rPr lang="hu-HU" dirty="0" smtClean="0"/>
              <a:t>Ajánlórendszereknél</a:t>
            </a:r>
          </a:p>
          <a:p>
            <a:pPr lvl="1"/>
            <a:r>
              <a:rPr lang="hu-HU" dirty="0" err="1" smtClean="0"/>
              <a:t>Termékmetaadat</a:t>
            </a:r>
            <a:r>
              <a:rPr lang="hu-HU" dirty="0" smtClean="0"/>
              <a:t> mátrixok tömörítése</a:t>
            </a:r>
          </a:p>
          <a:p>
            <a:pPr lvl="1"/>
            <a:r>
              <a:rPr lang="hu-HU" dirty="0" err="1" smtClean="0"/>
              <a:t>Userleírások</a:t>
            </a:r>
            <a:r>
              <a:rPr lang="hu-HU" dirty="0" smtClean="0"/>
              <a:t> tömörítése</a:t>
            </a:r>
          </a:p>
          <a:p>
            <a:r>
              <a:rPr lang="hu-HU" dirty="0" smtClean="0"/>
              <a:t>Általánosságban</a:t>
            </a:r>
          </a:p>
          <a:p>
            <a:pPr lvl="1"/>
            <a:r>
              <a:rPr lang="hu-HU" dirty="0" smtClean="0"/>
              <a:t>ahol feltételezzük, hogy az egyes dimenziók között van korreláció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64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Egyszerűbb dimenziócsökkentés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Termékleírás mátrixokban</a:t>
            </a:r>
          </a:p>
          <a:p>
            <a:pPr lvl="1"/>
            <a:r>
              <a:rPr lang="hu-HU" dirty="0" smtClean="0"/>
              <a:t>szöveges jellemzők (szavak)</a:t>
            </a:r>
          </a:p>
          <a:p>
            <a:pPr lvl="1"/>
            <a:r>
              <a:rPr lang="hu-HU" dirty="0" smtClean="0"/>
              <a:t>ritka értékek elhagyása</a:t>
            </a:r>
          </a:p>
          <a:p>
            <a:pPr lvl="1"/>
            <a:r>
              <a:rPr lang="hu-HU" dirty="0" smtClean="0"/>
              <a:t>túl gyakori értékek elhagyása</a:t>
            </a:r>
          </a:p>
          <a:p>
            <a:pPr lvl="1"/>
            <a:r>
              <a:rPr lang="hu-HU" dirty="0" smtClean="0"/>
              <a:t>NLP megoldások</a:t>
            </a:r>
          </a:p>
          <a:p>
            <a:pPr lvl="2"/>
            <a:r>
              <a:rPr lang="hu-HU" dirty="0" smtClean="0"/>
              <a:t>szótövezés (</a:t>
            </a:r>
            <a:r>
              <a:rPr lang="hu-HU" dirty="0" err="1" smtClean="0"/>
              <a:t>stemmelés</a:t>
            </a:r>
            <a:r>
              <a:rPr lang="hu-HU" dirty="0" smtClean="0"/>
              <a:t>), lemmatizálás, stopszó-szűrés, szófaj-alapú szűrés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442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Kölcsönös információ módszere</a:t>
            </a:r>
            <a:endParaRPr lang="en-US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400" dirty="0"/>
              <a:t>Nem akarjuk az összes szót használni, csak a megkülönböztető </a:t>
            </a:r>
            <a:r>
              <a:rPr lang="hu-HU" sz="2400" dirty="0" smtClean="0"/>
              <a:t>képességűeket (kategóriákra)</a:t>
            </a:r>
            <a:endParaRPr lang="en-US" sz="2400" dirty="0"/>
          </a:p>
          <a:p>
            <a:r>
              <a:rPr lang="hu-HU" sz="2400" dirty="0"/>
              <a:t>A tanulóadatok közül kiválasztjuk azt a </a:t>
            </a:r>
            <a:r>
              <a:rPr lang="en-US" sz="2400" i="1" dirty="0"/>
              <a:t>k</a:t>
            </a:r>
            <a:r>
              <a:rPr lang="en-US" sz="2400" dirty="0"/>
              <a:t> </a:t>
            </a:r>
            <a:r>
              <a:rPr lang="hu-HU" sz="2400" dirty="0"/>
              <a:t>szót, amelyek a </a:t>
            </a:r>
            <a:r>
              <a:rPr lang="hu-HU" sz="2400" dirty="0" smtClean="0"/>
              <a:t>kategóriákat legjobban </a:t>
            </a:r>
            <a:r>
              <a:rPr lang="hu-HU" sz="2400" dirty="0"/>
              <a:t>megkülönböztetik</a:t>
            </a:r>
            <a:endParaRPr lang="en-US" sz="2400" dirty="0"/>
          </a:p>
          <a:p>
            <a:r>
              <a:rPr lang="hu-HU" sz="2400" dirty="0"/>
              <a:t>Egyik módja: kölcsönös információ </a:t>
            </a:r>
            <a:r>
              <a:rPr lang="hu-HU" sz="2400" dirty="0" smtClean="0"/>
              <a:t>módszere, entrópia alapú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hu-HU" sz="2400" dirty="0" smtClean="0"/>
              <a:t>Minden</a:t>
            </a:r>
            <a:r>
              <a:rPr lang="en-US" sz="2400" dirty="0" smtClean="0"/>
              <a:t> </a:t>
            </a:r>
            <a:r>
              <a:rPr lang="en-US" sz="2400" i="1" dirty="0"/>
              <a:t>w</a:t>
            </a:r>
            <a:r>
              <a:rPr lang="en-US" sz="2400" dirty="0"/>
              <a:t> </a:t>
            </a:r>
            <a:r>
              <a:rPr lang="hu-HU" sz="2400" dirty="0"/>
              <a:t>szóra és </a:t>
            </a:r>
            <a:r>
              <a:rPr lang="en-US" sz="2400" i="1" dirty="0"/>
              <a:t>c</a:t>
            </a:r>
            <a:r>
              <a:rPr lang="hu-HU" sz="2400" i="1" dirty="0"/>
              <a:t> </a:t>
            </a:r>
            <a:r>
              <a:rPr lang="hu-HU" sz="2400" dirty="0" smtClean="0"/>
              <a:t>kategóriára</a:t>
            </a:r>
            <a:endParaRPr lang="en-US" sz="2400" dirty="0"/>
          </a:p>
          <a:p>
            <a:r>
              <a:rPr lang="hu-HU" sz="2400" dirty="0" smtClean="0"/>
              <a:t>Mennyivel nő az információ, ha az adott szó szerepel</a:t>
            </a:r>
          </a:p>
          <a:p>
            <a:r>
              <a:rPr lang="hu-HU" sz="2400" dirty="0" smtClean="0"/>
              <a:t>Egy küszöbérték alatti szavakat elhagyjuk</a:t>
            </a:r>
            <a:endParaRPr lang="en-US" sz="2400" dirty="0"/>
          </a:p>
        </p:txBody>
      </p:sp>
      <p:graphicFrame>
        <p:nvGraphicFramePr>
          <p:cNvPr id="401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640307"/>
              </p:ext>
            </p:extLst>
          </p:nvPr>
        </p:nvGraphicFramePr>
        <p:xfrm>
          <a:off x="1143000" y="3861048"/>
          <a:ext cx="7162800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3" imgW="3136680" imgH="495000" progId="Equation.3">
                  <p:embed/>
                </p:oleObj>
              </mc:Choice>
              <mc:Fallback>
                <p:oleObj name="Equation" r:id="rId3" imgW="313668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61048"/>
                        <a:ext cx="7162800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432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hu-HU" dirty="0" smtClean="0"/>
              <a:t>Szövegbányászati példa</a:t>
            </a:r>
            <a:endParaRPr lang="en-US" dirty="0"/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1825" y="1649413"/>
            <a:ext cx="8170863" cy="4727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Minden kategóriára meghatározzuk a legnagyobb megkülönböztető képességű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hu-HU" dirty="0"/>
              <a:t>terminust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hu-HU" dirty="0"/>
              <a:t>Példa:</a:t>
            </a:r>
            <a:r>
              <a:rPr lang="en-US" dirty="0"/>
              <a:t> (20 Newsgroups</a:t>
            </a:r>
            <a:r>
              <a:rPr lang="hu-HU" dirty="0"/>
              <a:t> korpusz</a:t>
            </a:r>
            <a:r>
              <a:rPr lang="en-US" dirty="0"/>
              <a:t>):</a:t>
            </a:r>
          </a:p>
          <a:p>
            <a:pPr lvl="1">
              <a:lnSpc>
                <a:spcPct val="90000"/>
              </a:lnSpc>
            </a:pPr>
            <a:r>
              <a:rPr lang="en-US" b="1" i="1" dirty="0" err="1"/>
              <a:t>sci.electronics</a:t>
            </a:r>
            <a:r>
              <a:rPr lang="en-US" b="1" i="1" dirty="0"/>
              <a:t>:</a:t>
            </a:r>
            <a:r>
              <a:rPr lang="en-US" dirty="0"/>
              <a:t> circuit, voltage, amp, ground, copy, battery, electronics, cooling, …</a:t>
            </a:r>
          </a:p>
          <a:p>
            <a:pPr lvl="1">
              <a:lnSpc>
                <a:spcPct val="90000"/>
              </a:lnSpc>
            </a:pPr>
            <a:r>
              <a:rPr lang="en-US" b="1" i="1" dirty="0" err="1"/>
              <a:t>rec.autos</a:t>
            </a:r>
            <a:r>
              <a:rPr lang="en-US" b="1" i="1" dirty="0"/>
              <a:t>:</a:t>
            </a:r>
            <a:r>
              <a:rPr lang="en-US" dirty="0"/>
              <a:t> car, cars, engine, ford, dealer, mustang, oil, collision, autos, tires, </a:t>
            </a:r>
            <a:r>
              <a:rPr lang="en-US" dirty="0" err="1"/>
              <a:t>toyota</a:t>
            </a:r>
            <a:r>
              <a:rPr lang="en-US" dirty="0"/>
              <a:t>, …</a:t>
            </a:r>
          </a:p>
          <a:p>
            <a:pPr>
              <a:lnSpc>
                <a:spcPct val="90000"/>
              </a:lnSpc>
            </a:pPr>
            <a:r>
              <a:rPr lang="hu-HU" dirty="0"/>
              <a:t>Mohó</a:t>
            </a:r>
            <a:r>
              <a:rPr lang="en-US" dirty="0"/>
              <a:t>: </a:t>
            </a:r>
            <a:r>
              <a:rPr lang="hu-HU" dirty="0"/>
              <a:t>a terminusok közti kapcsolatot nem veszi </a:t>
            </a:r>
            <a:r>
              <a:rPr lang="hu-HU" dirty="0" smtClean="0"/>
              <a:t>figyelembe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45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Jellemzőkiválasztás</a:t>
            </a:r>
            <a:r>
              <a:rPr lang="hu-HU" dirty="0" smtClean="0"/>
              <a:t>: </a:t>
            </a:r>
            <a:r>
              <a:rPr lang="hu-HU" dirty="0" err="1"/>
              <a:t>chi-négyzet</a:t>
            </a:r>
            <a:endParaRPr lang="en-US" dirty="0"/>
          </a:p>
        </p:txBody>
      </p:sp>
      <p:graphicFrame>
        <p:nvGraphicFramePr>
          <p:cNvPr id="740386" name="Group 3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61362890"/>
              </p:ext>
            </p:extLst>
          </p:nvPr>
        </p:nvGraphicFramePr>
        <p:xfrm>
          <a:off x="2514600" y="1752600"/>
          <a:ext cx="5410200" cy="2956560"/>
        </p:xfrm>
        <a:graphic>
          <a:graphicData uri="http://schemas.openxmlformats.org/drawingml/2006/table">
            <a:tbl>
              <a:tblPr/>
              <a:tblGrid>
                <a:gridCol w="2209800"/>
                <a:gridCol w="1600200"/>
                <a:gridCol w="1600200"/>
              </a:tblGrid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hu-H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jelenlévő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hu-H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attribútum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hiányzó attribútum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Az egyed a kategóriához tartozik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Az egyed nem tartozik a kategóriához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40373" name="Text Box 21"/>
              <p:cNvSpPr txBox="1">
                <a:spLocks noChangeArrowheads="1"/>
              </p:cNvSpPr>
              <p:nvPr/>
            </p:nvSpPr>
            <p:spPr bwMode="auto">
              <a:xfrm>
                <a:off x="914400" y="5410200"/>
                <a:ext cx="784860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gradFill rotWithShape="0">
                      <a:gsLst>
                        <a:gs pos="0">
                          <a:srgbClr val="A50021"/>
                        </a:gs>
                        <a:gs pos="100000">
                          <a:schemeClr val="tx1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hu-HU" b="0" i="1" dirty="0" smtClean="0">
                              <a:latin typeface="Cambria Math"/>
                            </a:rPr>
                            <m:t>𝜒</m:t>
                          </m:r>
                        </m:e>
                        <m:sup>
                          <m:r>
                            <a:rPr lang="en-US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latin typeface="Cambria Math"/>
                        </a:rPr>
                        <m:t> = </m:t>
                      </m:r>
                      <m:r>
                        <a:rPr lang="en-US" i="1" dirty="0" smtClean="0">
                          <a:latin typeface="Cambria Math"/>
                        </a:rPr>
                        <m:t>𝑁</m:t>
                      </m:r>
                      <m:sSup>
                        <m:sSup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𝐴𝐷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𝐵𝐶</m:t>
                              </m:r>
                            </m:e>
                          </m:d>
                        </m:e>
                        <m:sup>
                          <m:r>
                            <a:rPr lang="en-US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latin typeface="Cambria Math"/>
                        </a:rPr>
                        <m:t> / ( (</m:t>
                      </m:r>
                      <m:r>
                        <a:rPr lang="en-US" i="1" dirty="0" smtClean="0">
                          <a:latin typeface="Cambria Math"/>
                        </a:rPr>
                        <m:t>𝐴</m:t>
                      </m:r>
                      <m:r>
                        <a:rPr lang="en-US" i="1" dirty="0" smtClean="0">
                          <a:latin typeface="Cambria Math"/>
                        </a:rPr>
                        <m:t>+</m:t>
                      </m:r>
                      <m:r>
                        <a:rPr lang="en-US" i="1" dirty="0" smtClean="0">
                          <a:latin typeface="Cambria Math"/>
                        </a:rPr>
                        <m:t>𝐵</m:t>
                      </m:r>
                      <m:r>
                        <a:rPr lang="en-US" i="1" dirty="0" smtClean="0">
                          <a:latin typeface="Cambria Math"/>
                        </a:rPr>
                        <m:t>) (</m:t>
                      </m:r>
                      <m:r>
                        <a:rPr lang="en-US" i="1" dirty="0" smtClean="0">
                          <a:latin typeface="Cambria Math"/>
                        </a:rPr>
                        <m:t>𝐴</m:t>
                      </m:r>
                      <m:r>
                        <a:rPr lang="en-US" i="1" dirty="0" smtClean="0">
                          <a:latin typeface="Cambria Math"/>
                        </a:rPr>
                        <m:t>+</m:t>
                      </m:r>
                      <m:r>
                        <a:rPr lang="en-US" i="1" dirty="0" smtClean="0">
                          <a:latin typeface="Cambria Math"/>
                        </a:rPr>
                        <m:t>𝐶</m:t>
                      </m:r>
                      <m:r>
                        <a:rPr lang="en-US" i="1" dirty="0" smtClean="0">
                          <a:latin typeface="Cambria Math"/>
                        </a:rPr>
                        <m:t>) (</m:t>
                      </m:r>
                      <m:r>
                        <a:rPr lang="en-US" i="1" dirty="0" smtClean="0">
                          <a:latin typeface="Cambria Math"/>
                        </a:rPr>
                        <m:t>𝐵</m:t>
                      </m:r>
                      <m:r>
                        <a:rPr lang="en-US" i="1" dirty="0" smtClean="0">
                          <a:latin typeface="Cambria Math"/>
                        </a:rPr>
                        <m:t>+</m:t>
                      </m:r>
                      <m:r>
                        <a:rPr lang="en-US" i="1" dirty="0" smtClean="0">
                          <a:latin typeface="Cambria Math"/>
                        </a:rPr>
                        <m:t>𝐷</m:t>
                      </m:r>
                      <m:r>
                        <a:rPr lang="en-US" i="1" dirty="0" smtClean="0">
                          <a:latin typeface="Cambria Math"/>
                        </a:rPr>
                        <m:t>) (</m:t>
                      </m:r>
                      <m:r>
                        <a:rPr lang="en-US" i="1" dirty="0" smtClean="0">
                          <a:latin typeface="Cambria Math"/>
                        </a:rPr>
                        <m:t>𝐶</m:t>
                      </m:r>
                      <m:r>
                        <a:rPr lang="en-US" i="1" dirty="0" smtClean="0">
                          <a:latin typeface="Cambria Math"/>
                        </a:rPr>
                        <m:t>+</m:t>
                      </m:r>
                      <m:r>
                        <a:rPr lang="en-US" i="1" dirty="0" smtClean="0">
                          <a:latin typeface="Cambria Math"/>
                        </a:rPr>
                        <m:t>𝐷</m:t>
                      </m:r>
                      <m:r>
                        <a:rPr lang="en-US" i="1" dirty="0" smtClean="0">
                          <a:latin typeface="Cambria Math"/>
                        </a:rPr>
                        <m:t>)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0373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5410200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r="-388" b="-2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A50021"/>
                        </a:gs>
                        <a:gs pos="100000">
                          <a:schemeClr val="tx1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0374" name="Text Box 22"/>
          <p:cNvSpPr txBox="1">
            <a:spLocks noChangeArrowheads="1"/>
          </p:cNvSpPr>
          <p:nvPr/>
        </p:nvSpPr>
        <p:spPr bwMode="auto">
          <a:xfrm>
            <a:off x="914400" y="58674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/>
          </a:p>
        </p:txBody>
      </p:sp>
      <p:sp>
        <p:nvSpPr>
          <p:cNvPr id="740375" name="Text Box 23"/>
          <p:cNvSpPr txBox="1">
            <a:spLocks noChangeArrowheads="1"/>
          </p:cNvSpPr>
          <p:nvPr/>
        </p:nvSpPr>
        <p:spPr bwMode="auto">
          <a:xfrm>
            <a:off x="914400" y="6172200"/>
            <a:ext cx="784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000" dirty="0" smtClean="0"/>
              <a:t>Az attribútumok és </a:t>
            </a:r>
            <a:r>
              <a:rPr lang="hu-HU" sz="2000" dirty="0"/>
              <a:t>a kategóriák függetlenségének hiányát vizsgálja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496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Kategóriatípusú attribútum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felsorolás, vagy diszkrét típus</a:t>
                </a:r>
              </a:p>
              <a:p>
                <a:r>
                  <a:rPr lang="hu-HU" dirty="0" smtClean="0"/>
                  <a:t>bináris attribútum: két érték (igen/nem, 0/1, </a:t>
                </a:r>
                <a:r>
                  <a:rPr lang="hu-HU" dirty="0" err="1" smtClean="0"/>
                  <a:t>like</a:t>
                </a:r>
                <a:r>
                  <a:rPr lang="hu-HU" dirty="0" smtClean="0"/>
                  <a:t>/</a:t>
                </a:r>
                <a:r>
                  <a:rPr lang="hu-HU" dirty="0" err="1" smtClean="0"/>
                  <a:t>dislike</a:t>
                </a:r>
                <a:r>
                  <a:rPr lang="hu-HU" dirty="0" smtClean="0"/>
                  <a:t>)</a:t>
                </a:r>
              </a:p>
              <a:p>
                <a:r>
                  <a:rPr lang="hu-HU" dirty="0" smtClean="0"/>
                  <a:t>pl.: </a:t>
                </a:r>
                <a:r>
                  <a:rPr lang="hu-HU" dirty="0" err="1" smtClean="0"/>
                  <a:t>usernév</a:t>
                </a:r>
                <a:r>
                  <a:rPr lang="hu-HU" dirty="0" smtClean="0"/>
                  <a:t>, terméknevek, azonosítók</a:t>
                </a:r>
              </a:p>
              <a:p>
                <a:r>
                  <a:rPr lang="hu-HU" dirty="0" smtClean="0"/>
                  <a:t>csak azonosság dönthető 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𝑎</m:t>
                    </m:r>
                    <m:r>
                      <a:rPr lang="hu-HU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hu-HU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hu-HU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hu-HU" b="0" i="1" smtClean="0">
                        <a:latin typeface="Cambria Math"/>
                      </a:rPr>
                      <m:t>,  </m:t>
                    </m:r>
                    <m:r>
                      <m:rPr>
                        <m:nor/>
                      </m:rPr>
                      <a:rPr lang="hu-HU" b="0" i="0" smtClean="0">
                        <a:latin typeface="Cambria Math"/>
                      </a:rPr>
                      <m:t>vagy</m:t>
                    </m:r>
                    <m:r>
                      <m:rPr>
                        <m:nor/>
                      </m:rPr>
                      <a:rPr lang="hu-HU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hu-HU" b="0" i="0" smtClean="0">
                        <a:latin typeface="Cambria Math"/>
                      </a:rPr>
                      <m:t>a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≠</m:t>
                    </m:r>
                    <m:sSup>
                      <m:sSupPr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p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hu-HU" b="0" dirty="0" smtClean="0">
                  <a:ea typeface="Cambria Math"/>
                </a:endParaRPr>
              </a:p>
              <a:p>
                <a:r>
                  <a:rPr lang="hu-HU" dirty="0" smtClean="0"/>
                  <a:t>megfeleltethető egy egész számmal</a:t>
                </a:r>
              </a:p>
              <a:p>
                <a:r>
                  <a:rPr lang="hu-HU" dirty="0" smtClean="0"/>
                  <a:t>jellemzően véges számú</a:t>
                </a:r>
              </a:p>
              <a:p>
                <a:pPr lvl="1"/>
                <a:endParaRPr lang="hu-HU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016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Sorrend típusú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(</a:t>
                </a:r>
                <a:r>
                  <a:rPr lang="hu-HU" dirty="0" err="1" smtClean="0"/>
                  <a:t>ordinal</a:t>
                </a:r>
                <a:r>
                  <a:rPr lang="hu-HU" dirty="0" smtClean="0"/>
                  <a:t>)</a:t>
                </a:r>
              </a:p>
              <a:p>
                <a:r>
                  <a:rPr lang="hu-HU" dirty="0" smtClean="0"/>
                  <a:t>értékek sorba rendezhetőek </a:t>
                </a:r>
              </a:p>
              <a:p>
                <a:pPr lvl="1"/>
                <a:r>
                  <a:rPr lang="hu-HU" dirty="0" smtClean="0"/>
                  <a:t>feladat szempontjából értelmes rendezés szerint</a:t>
                </a:r>
              </a:p>
              <a:p>
                <a:pPr lvl="1"/>
                <a:r>
                  <a:rPr lang="hu-HU" dirty="0" smtClean="0"/>
                  <a:t>pl. termék ára, adat feltöltési ideje</a:t>
                </a:r>
              </a:p>
              <a:p>
                <a:pPr lvl="1"/>
                <a:r>
                  <a:rPr lang="hu-HU" dirty="0" err="1" smtClean="0"/>
                  <a:t>user</a:t>
                </a:r>
                <a:r>
                  <a:rPr lang="hu-HU" dirty="0" smtClean="0"/>
                  <a:t> azonosítóknál, pl. rendszerbe lépés ideje</a:t>
                </a:r>
              </a:p>
              <a:p>
                <a:pPr lvl="1"/>
                <a:r>
                  <a:rPr lang="hu-HU" dirty="0" smtClean="0"/>
                  <a:t>eldönthető: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𝑎</m:t>
                    </m:r>
                    <m:r>
                      <a:rPr lang="hu-HU" b="0" i="1" smtClean="0"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hu-HU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hu-HU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m:rPr>
                        <m:nor/>
                      </m:rPr>
                      <a:rPr lang="hu-HU" b="0" i="0" smtClean="0">
                        <a:latin typeface="Cambria Math"/>
                      </a:rPr>
                      <m:t>vagy</m:t>
                    </m:r>
                    <m:r>
                      <a:rPr lang="hu-HU" b="0" i="1" smtClean="0">
                        <a:latin typeface="Cambria Math"/>
                      </a:rPr>
                      <m:t> </m:t>
                    </m:r>
                    <m:r>
                      <a:rPr lang="hu-HU" b="0" i="1" smtClean="0">
                        <a:latin typeface="Cambria Math"/>
                      </a:rPr>
                      <m:t>𝑎</m:t>
                    </m:r>
                    <m:r>
                      <a:rPr lang="hu-HU" b="0" i="1" smtClean="0">
                        <a:latin typeface="Cambria Math"/>
                      </a:rPr>
                      <m:t>&gt;</m:t>
                    </m:r>
                    <m:r>
                      <a:rPr lang="hu-HU" b="0" i="1" smtClean="0">
                        <a:latin typeface="Cambria Math"/>
                      </a:rPr>
                      <m:t>𝑎</m:t>
                    </m:r>
                    <m:r>
                      <a:rPr lang="hu-HU" b="0" i="1" smtClean="0">
                        <a:latin typeface="Cambria Math"/>
                      </a:rPr>
                      <m:t>′</m:t>
                    </m:r>
                  </m:oMath>
                </a14:m>
                <a:endParaRPr lang="hu-HU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647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Intervallum típus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Ha létezik egy olyan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+</m:t>
                    </m:r>
                  </m:oMath>
                </a14:m>
                <a:r>
                  <a:rPr lang="hu-HU" dirty="0" smtClean="0"/>
                  <a:t> művelet, amivel az attribútum elemei csoportot alkotnak, azaz</a:t>
                </a:r>
              </a:p>
              <a:p>
                <a:pPr lvl="1"/>
                <a:r>
                  <a:rPr lang="hu-HU" dirty="0" smtClean="0"/>
                  <a:t>asszociatív: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𝑎</m:t>
                    </m:r>
                    <m:r>
                      <a:rPr lang="hu-HU" i="1" dirty="0" smtClean="0">
                        <a:latin typeface="Cambria Math"/>
                      </a:rPr>
                      <m:t>+(</m:t>
                    </m:r>
                    <m:r>
                      <a:rPr lang="hu-HU" i="1" dirty="0" smtClean="0">
                        <a:latin typeface="Cambria Math"/>
                      </a:rPr>
                      <m:t>𝑏</m:t>
                    </m:r>
                    <m:r>
                      <a:rPr lang="hu-HU" i="1" dirty="0" smtClean="0">
                        <a:latin typeface="Cambria Math"/>
                      </a:rPr>
                      <m:t>+</m:t>
                    </m:r>
                    <m:r>
                      <a:rPr lang="hu-HU" i="1" dirty="0" smtClean="0">
                        <a:latin typeface="Cambria Math"/>
                      </a:rPr>
                      <m:t>𝑐</m:t>
                    </m:r>
                    <m:r>
                      <a:rPr lang="hu-HU" i="1" dirty="0" smtClean="0">
                        <a:latin typeface="Cambria Math"/>
                      </a:rPr>
                      <m:t>)=(</m:t>
                    </m:r>
                    <m:r>
                      <a:rPr lang="hu-HU" i="1" dirty="0" smtClean="0">
                        <a:latin typeface="Cambria Math"/>
                      </a:rPr>
                      <m:t>𝑎</m:t>
                    </m:r>
                    <m:r>
                      <a:rPr lang="hu-HU" i="1" dirty="0" smtClean="0">
                        <a:latin typeface="Cambria Math"/>
                      </a:rPr>
                      <m:t>+</m:t>
                    </m:r>
                    <m:r>
                      <a:rPr lang="hu-HU" i="1" dirty="0" smtClean="0">
                        <a:latin typeface="Cambria Math"/>
                      </a:rPr>
                      <m:t>𝑏</m:t>
                    </m:r>
                    <m:r>
                      <a:rPr lang="hu-HU" i="1" dirty="0" smtClean="0">
                        <a:latin typeface="Cambria Math"/>
                      </a:rPr>
                      <m:t>)+</m:t>
                    </m:r>
                    <m:r>
                      <a:rPr lang="hu-HU" i="1" dirty="0" smtClean="0">
                        <a:latin typeface="Cambria Math"/>
                      </a:rPr>
                      <m:t>𝑐</m:t>
                    </m:r>
                  </m:oMath>
                </a14:m>
                <a:endParaRPr lang="hu-HU" dirty="0" smtClean="0"/>
              </a:p>
              <a:p>
                <a:pPr lvl="1"/>
                <a:r>
                  <a:rPr lang="hu-HU" dirty="0" smtClean="0"/>
                  <a:t>egységelemes: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  <a:ea typeface="Cambria Math"/>
                      </a:rPr>
                      <m:t>∃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𝑒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𝐴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:∀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𝐴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: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𝑒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𝑎</m:t>
                    </m:r>
                  </m:oMath>
                </a14:m>
                <a:r>
                  <a:rPr lang="hu-HU" dirty="0" smtClean="0"/>
                  <a:t>,</a:t>
                </a:r>
              </a:p>
              <a:p>
                <a:pPr lvl="1"/>
                <a:r>
                  <a:rPr lang="hu-HU" dirty="0" smtClean="0"/>
                  <a:t>minden elemnek létezik inverze: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:∃</m:t>
                    </m:r>
                    <m:sSup>
                      <m:sSupPr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p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r>
                      <a:rPr lang="hu-HU" b="0" i="1" smtClean="0">
                        <a:latin typeface="Cambria Math"/>
                        <a:ea typeface="Cambria Math"/>
                      </a:rPr>
                      <m:t>: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p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r>
                      <a:rPr lang="hu-HU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hu-HU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p>
                        <m:r>
                          <a:rPr lang="hu-HU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r>
                      <a:rPr lang="hu-HU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𝑒</m:t>
                    </m:r>
                  </m:oMath>
                </a14:m>
                <a:endParaRPr lang="hu-HU" b="0" dirty="0" smtClean="0">
                  <a:ea typeface="Cambria Math"/>
                </a:endParaRPr>
              </a:p>
              <a:p>
                <a:r>
                  <a:rPr lang="hu-HU" dirty="0" smtClean="0"/>
                  <a:t>… akkor intervallumtípusról beszélünk</a:t>
                </a:r>
              </a:p>
              <a:p>
                <a:r>
                  <a:rPr lang="hu-HU" dirty="0" smtClean="0"/>
                  <a:t>pl. dátum</a:t>
                </a:r>
                <a:endParaRPr lang="en-US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14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Arányos skálájú attribútum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Feltétel: legyen az intervallum típusú attribútum halmazának egy </a:t>
            </a:r>
            <a:r>
              <a:rPr lang="hu-HU" dirty="0" err="1" smtClean="0"/>
              <a:t>zéruseleme</a:t>
            </a:r>
            <a:r>
              <a:rPr lang="hu-HU" dirty="0" smtClean="0"/>
              <a:t> (gyűrű)</a:t>
            </a:r>
          </a:p>
          <a:p>
            <a:r>
              <a:rPr lang="hu-HU" dirty="0" smtClean="0"/>
              <a:t>ratio </a:t>
            </a:r>
            <a:r>
              <a:rPr lang="hu-HU" dirty="0" err="1" smtClean="0"/>
              <a:t>scale</a:t>
            </a:r>
            <a:endParaRPr lang="hu-HU" dirty="0" smtClean="0"/>
          </a:p>
          <a:p>
            <a:r>
              <a:rPr lang="hu-HU" dirty="0" smtClean="0"/>
              <a:t>jellemzően valós számok</a:t>
            </a:r>
          </a:p>
          <a:p>
            <a:r>
              <a:rPr lang="hu-HU" dirty="0" smtClean="0"/>
              <a:t>zérus pont definíciójának kérdése</a:t>
            </a:r>
          </a:p>
          <a:p>
            <a:pPr lvl="1"/>
            <a:r>
              <a:rPr lang="hu-HU" dirty="0" smtClean="0"/>
              <a:t>dátum, hőmérséklet: nem egyértelmű</a:t>
            </a:r>
          </a:p>
        </p:txBody>
      </p:sp>
    </p:spTree>
    <p:extLst>
      <p:ext uri="{BB962C8B-B14F-4D97-AF65-F5344CB8AC3E}">
        <p14:creationId xmlns:p14="http://schemas.microsoft.com/office/powerpoint/2010/main" val="1557039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Statisztikai minta, alapfogalmak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artalom helye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Minta: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hu-H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hu-HU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hu-H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hu-HU" dirty="0" smtClean="0"/>
                  <a:t> független, azonos eloszlású valószínűségi változók</a:t>
                </a:r>
              </a:p>
              <a:p>
                <a:pPr lvl="1"/>
                <a:r>
                  <a:rPr lang="hu-HU" dirty="0" smtClean="0"/>
                  <a:t>független: a mérések között nincsen kapcsolat</a:t>
                </a:r>
              </a:p>
              <a:p>
                <a:pPr lvl="1"/>
                <a:r>
                  <a:rPr lang="hu-HU" dirty="0" smtClean="0"/>
                  <a:t>azonos eloszlású: feltesszük, hogy nem módosul az eloszlás, a minták generálása során</a:t>
                </a:r>
              </a:p>
              <a:p>
                <a:pPr lvl="1"/>
                <a:r>
                  <a:rPr lang="hu-HU" dirty="0" smtClean="0"/>
                  <a:t>eloszlásuk nem ismert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hu-HU" i="1">
                            <a:latin typeface="Cambria Math"/>
                          </a:rPr>
                        </m:ctrlPr>
                      </m:accPr>
                      <m:e>
                        <m:r>
                          <a:rPr lang="hu-HU" i="1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hu-HU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hu-HU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hu-H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hu-HU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hu-H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hu-HU" i="1">
                            <a:latin typeface="Cambria Math"/>
                          </a:rPr>
                          <m:t>+…+</m:t>
                        </m:r>
                        <m:sSub>
                          <m:sSubPr>
                            <m:ctrlPr>
                              <a:rPr lang="hu-H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hu-HU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hu-HU" dirty="0" smtClean="0"/>
                  <a:t> (valószínűségi változó) empirikus közép, </a:t>
                </a:r>
                <a:r>
                  <a:rPr lang="hu-HU" dirty="0" err="1" smtClean="0"/>
                  <a:t>aka</a:t>
                </a:r>
                <a:r>
                  <a:rPr lang="hu-HU" dirty="0" smtClean="0"/>
                  <a:t>. mintaátlag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hu-HU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𝑛</m:t>
                        </m:r>
                      </m:sub>
                      <m:sup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∗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sup>
                    </m:sSubSup>
                    <m:r>
                      <a:rPr lang="hu-HU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hu-HU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hu-HU" b="0" i="1" smtClean="0">
                            <a:latin typeface="Cambria Math"/>
                          </a:rPr>
                          <m:t>𝑛</m:t>
                        </m:r>
                        <m:r>
                          <a:rPr lang="hu-HU" b="0" i="1" smtClean="0">
                            <a:latin typeface="Cambria Math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hu-HU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b="0" i="1" smtClean="0">
                            <a:latin typeface="Cambria Math"/>
                          </a:rPr>
                          <m:t>𝑖</m:t>
                        </m:r>
                        <m:r>
                          <a:rPr lang="hu-HU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hu-HU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hu-HU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hu-HU" b="0" i="1" smtClean="0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</m:nary>
                    <m:sSup>
                      <m:sSupPr>
                        <m:ctrlPr>
                          <a:rPr lang="hu-HU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hu-HU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dirty="0" smtClean="0"/>
                  <a:t> korrigált empirikus szórásnégyzet</a:t>
                </a:r>
                <a:endParaRPr lang="en-US" dirty="0"/>
              </a:p>
            </p:txBody>
          </p:sp>
        </mc:Choice>
        <mc:Fallback xmlns="">
          <p:sp>
            <p:nvSpPr>
              <p:cNvPr id="5" name="Tartalom hely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 r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823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276">
  <a:themeElements>
    <a:clrScheme name="cs276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s27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s276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76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76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76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76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76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76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Data\Microsoft\Templates\cs276.pot</Template>
  <TotalTime>14798</TotalTime>
  <Words>1939</Words>
  <Application>Microsoft Office PowerPoint</Application>
  <PresentationFormat>Diavetítés a képernyőre (4:3 oldalarány)</PresentationFormat>
  <Paragraphs>308</Paragraphs>
  <Slides>47</Slides>
  <Notes>1</Notes>
  <HiddenSlides>0</HiddenSlides>
  <MMClips>0</MMClips>
  <ScaleCrop>false</ScaleCrop>
  <HeadingPairs>
    <vt:vector size="6" baseType="variant"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47</vt:i4>
      </vt:variant>
    </vt:vector>
  </HeadingPairs>
  <TitlesOfParts>
    <vt:vector size="49" baseType="lpstr">
      <vt:lpstr>cs276</vt:lpstr>
      <vt:lpstr>Equation</vt:lpstr>
      <vt:lpstr>Adatbányászat és szövegbányászat  Adatbányászati előfeldolgozás: adattipizálás, hasonlóságmértékek, adattranszformáció, dimenziócsökkentés </vt:lpstr>
      <vt:lpstr> Áttekintés</vt:lpstr>
      <vt:lpstr>Előfeldolgozás</vt:lpstr>
      <vt:lpstr>Adattípusok (ATTRIBÚTUMOK)</vt:lpstr>
      <vt:lpstr>Kategóriatípusú attribútum</vt:lpstr>
      <vt:lpstr>Sorrend típusú</vt:lpstr>
      <vt:lpstr>Intervallum típus</vt:lpstr>
      <vt:lpstr>Arányos skálájú attribútum</vt:lpstr>
      <vt:lpstr>Statisztikai minta, alapfogalmak</vt:lpstr>
      <vt:lpstr>Attribútumok alapstatisztikái</vt:lpstr>
      <vt:lpstr>Középértékre vonatkozó</vt:lpstr>
      <vt:lpstr>Eloszlásra vonatkozó</vt:lpstr>
      <vt:lpstr>Hasonlósági Mértékek</vt:lpstr>
      <vt:lpstr>Hasonlóság, távolság</vt:lpstr>
      <vt:lpstr>Bináris attribútumok</vt:lpstr>
      <vt:lpstr>Kategóriatípusú attribútum</vt:lpstr>
      <vt:lpstr>Sorrendtípusú attribútum</vt:lpstr>
      <vt:lpstr>Intervallumtípusú attribútum</vt:lpstr>
      <vt:lpstr>további lehetőségek</vt:lpstr>
      <vt:lpstr>Műveletek Attribútumokon</vt:lpstr>
      <vt:lpstr>Hiányzó értékek</vt:lpstr>
      <vt:lpstr>Létrehozás, törlés</vt:lpstr>
      <vt:lpstr>Példa zajszűrésre (k-NN)</vt:lpstr>
      <vt:lpstr>Zajszűrés</vt:lpstr>
      <vt:lpstr>Példa</vt:lpstr>
      <vt:lpstr>Zaj modellezése</vt:lpstr>
      <vt:lpstr>Adatsimítás</vt:lpstr>
      <vt:lpstr>Általánosítás</vt:lpstr>
      <vt:lpstr>Adatzagyválás</vt:lpstr>
      <vt:lpstr>Diszkretizálás</vt:lpstr>
      <vt:lpstr>Normalizálás</vt:lpstr>
      <vt:lpstr>Példa normalizálásra (k-NN)</vt:lpstr>
      <vt:lpstr>Normalizálás: példa</vt:lpstr>
      <vt:lpstr>Megoldás (lineáris)</vt:lpstr>
      <vt:lpstr>Megoldás (logaritmikus)</vt:lpstr>
      <vt:lpstr>Dimenziócsökkentés</vt:lpstr>
      <vt:lpstr>Miért kell dimenziócsökkentés?</vt:lpstr>
      <vt:lpstr>Dimenziócsökkentés</vt:lpstr>
      <vt:lpstr>Szinguláris értékfelbontás (SVD)</vt:lpstr>
      <vt:lpstr>SVD használata</vt:lpstr>
      <vt:lpstr>SVD közelítés tulajdonsága</vt:lpstr>
      <vt:lpstr>Mit kaptunk?</vt:lpstr>
      <vt:lpstr>Hol használjuk az SVD-t</vt:lpstr>
      <vt:lpstr>Egyszerűbb dimenziócsökkentés</vt:lpstr>
      <vt:lpstr>Kölcsönös információ módszere</vt:lpstr>
      <vt:lpstr>Szövegbányászati példa</vt:lpstr>
      <vt:lpstr>Jellemzőkiválasztás: chi-négyzet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CS276B Text Information Retrieval, Mining, and Exploitation</dc:title>
  <dc:creator>Christopher Manning</dc:creator>
  <cp:lastModifiedBy>Domi</cp:lastModifiedBy>
  <cp:revision>150</cp:revision>
  <cp:lastPrinted>2003-11-11T21:18:08Z</cp:lastPrinted>
  <dcterms:created xsi:type="dcterms:W3CDTF">2003-01-20T06:42:23Z</dcterms:created>
  <dcterms:modified xsi:type="dcterms:W3CDTF">2013-09-23T06:50:14Z</dcterms:modified>
</cp:coreProperties>
</file>