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59"/>
  </p:notesMasterIdLst>
  <p:handoutMasterIdLst>
    <p:handoutMasterId r:id="rId60"/>
  </p:handoutMasterIdLst>
  <p:sldIdLst>
    <p:sldId id="829" r:id="rId2"/>
    <p:sldId id="770" r:id="rId3"/>
    <p:sldId id="983" r:id="rId4"/>
    <p:sldId id="982" r:id="rId5"/>
    <p:sldId id="1008" r:id="rId6"/>
    <p:sldId id="981" r:id="rId7"/>
    <p:sldId id="1007" r:id="rId8"/>
    <p:sldId id="1034" r:id="rId9"/>
    <p:sldId id="973" r:id="rId10"/>
    <p:sldId id="974" r:id="rId11"/>
    <p:sldId id="975" r:id="rId12"/>
    <p:sldId id="976" r:id="rId13"/>
    <p:sldId id="977" r:id="rId14"/>
    <p:sldId id="978" r:id="rId15"/>
    <p:sldId id="979" r:id="rId16"/>
    <p:sldId id="980" r:id="rId17"/>
    <p:sldId id="1010" r:id="rId18"/>
    <p:sldId id="1011" r:id="rId19"/>
    <p:sldId id="1012" r:id="rId20"/>
    <p:sldId id="984" r:id="rId21"/>
    <p:sldId id="1004" r:id="rId22"/>
    <p:sldId id="1003" r:id="rId23"/>
    <p:sldId id="989" r:id="rId24"/>
    <p:sldId id="990" r:id="rId25"/>
    <p:sldId id="1002" r:id="rId26"/>
    <p:sldId id="992" r:id="rId27"/>
    <p:sldId id="1005" r:id="rId28"/>
    <p:sldId id="1006" r:id="rId29"/>
    <p:sldId id="993" r:id="rId30"/>
    <p:sldId id="994" r:id="rId31"/>
    <p:sldId id="995" r:id="rId32"/>
    <p:sldId id="996" r:id="rId33"/>
    <p:sldId id="997" r:id="rId34"/>
    <p:sldId id="998" r:id="rId35"/>
    <p:sldId id="999" r:id="rId36"/>
    <p:sldId id="1000" r:id="rId37"/>
    <p:sldId id="985" r:id="rId38"/>
    <p:sldId id="1014" r:id="rId39"/>
    <p:sldId id="1015" r:id="rId40"/>
    <p:sldId id="1016" r:id="rId41"/>
    <p:sldId id="1017" r:id="rId42"/>
    <p:sldId id="1018" r:id="rId43"/>
    <p:sldId id="1019" r:id="rId44"/>
    <p:sldId id="1020" r:id="rId45"/>
    <p:sldId id="1021" r:id="rId46"/>
    <p:sldId id="1022" r:id="rId47"/>
    <p:sldId id="1023" r:id="rId48"/>
    <p:sldId id="1024" r:id="rId49"/>
    <p:sldId id="1025" r:id="rId50"/>
    <p:sldId id="1026" r:id="rId51"/>
    <p:sldId id="1027" r:id="rId52"/>
    <p:sldId id="1028" r:id="rId53"/>
    <p:sldId id="1029" r:id="rId54"/>
    <p:sldId id="1030" r:id="rId55"/>
    <p:sldId id="1035" r:id="rId56"/>
    <p:sldId id="1031" r:id="rId57"/>
    <p:sldId id="1033" r:id="rId58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3EB"/>
    <a:srgbClr val="F0EEEB"/>
    <a:srgbClr val="00A000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éma alapján készült stílus 1 – 6. jelölőszín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Sötét stílus 1 – 1. jelölőszín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139" autoAdjust="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852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57C5CE48-2CA9-4FF1-BAC1-811FF0BD4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66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B26E752-E897-413B-A445-DB1998E89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69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64483E6-2FB4-497E-9D40-A5BC52F541DD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7F0A73-A8F5-4F5A-9041-96DFE6F35CFF}" type="slidenum">
              <a:rPr lang="en-US"/>
              <a:pPr/>
              <a:t>24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4780D-E54C-4EBC-80CC-E2906BA5BEE8}" type="slidenum">
              <a:rPr lang="en-US"/>
              <a:pPr/>
              <a:t>33</a:t>
            </a:fld>
            <a:endParaRPr lang="en-US"/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Naiv Bayes nem jó erre, mivel általában vagy 0 közeli, vagy 1 közeli értékeket ad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F463F-5D2F-4028-8D6A-7B54C5905EB1}" type="slidenum">
              <a:rPr lang="en-US"/>
              <a:pPr/>
              <a:t>35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Azért van különbség, mert az osztályok elemszáma eltérő. Ezt a mikroátlagolt figyelembe veszi és a nagyobb elemszámú osztályokat nagyobb súllyal számítja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AC25E-A58D-4F51-BE67-EF02B546C6C2}" type="slidenum">
              <a:rPr lang="en-US"/>
              <a:pPr/>
              <a:t>47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A nemlineáris osztályozok gyakran rátanulnak a zajos elemekre is, és ezzel általánosító képességük csökken.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F2E4C7-A22B-4486-B797-8211CCC19353}" type="slidenum">
              <a:rPr lang="en-US"/>
              <a:pPr/>
              <a:t>53</a:t>
            </a:fld>
            <a:endParaRPr lang="en-US"/>
          </a:p>
        </p:txBody>
      </p:sp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NB – kiválasztó (argmax); 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99426761-914E-4865-B819-017249B88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8922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DA678-4314-4F88-A26C-F575ECDB0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4223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6248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6248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C5D54-B465-456F-989F-1A31C6759D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1950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Cím és tartalom a szöveg fel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FD401-72A2-4608-BDE0-60C33EA2A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3715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Cím és szöveg a tartalom fel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612E08F-9B08-4E20-B297-488D490E40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3741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Cím, 1 nagy és 2 kisebb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4648200" y="1752600"/>
            <a:ext cx="3810000" cy="2362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4648200" y="4267200"/>
            <a:ext cx="3810000" cy="2362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Dátum helye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5DE18FC-88D7-4AB9-9560-ACD2D32ADF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7867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Cím, szöveg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6DB7EBA-3A40-4D85-B076-008322BBEA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2956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34539-4649-4B0D-BC51-83FFDDC2A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3063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744D8-D87D-43C4-99CA-6BBD3223B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1961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B8D10-E82A-4AD7-B919-DAAA4F17B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66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9554C-7F1C-4145-A72C-2F8F68C21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678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10B1C-F067-4743-B7BE-4B0699454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3251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B60DF-C91C-4935-99C8-0311F618B5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61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84E80-BBBC-4F31-8B02-267FFBD8D9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969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CF95E-D8E8-416B-A827-23A7A7C505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70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CF707F7B-6148-4238-AC3A-CD0638221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19"/>
          <p:cNvSpPr>
            <a:spLocks noChangeArrowheads="1"/>
          </p:cNvSpPr>
          <p:nvPr/>
        </p:nvSpPr>
        <p:spPr bwMode="auto">
          <a:xfrm>
            <a:off x="533400" y="1371600"/>
            <a:ext cx="8080375" cy="155575"/>
          </a:xfrm>
          <a:prstGeom prst="rect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u-HU">
              <a:solidFill>
                <a:srgbClr val="A50021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3" r:id="rId13"/>
    <p:sldLayoutId id="2147483714" r:id="rId14"/>
    <p:sldLayoutId id="2147483715" r:id="rId15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ikk.domonkos@nik.uni-obuda.h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adatmentes-adatvissza.hu/hu/adatmentes-adatbanyaszat-data-mining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2697163"/>
          </a:xfrm>
        </p:spPr>
        <p:txBody>
          <a:bodyPr/>
          <a:lstStyle/>
          <a:p>
            <a:pPr eaLnBrk="1" hangingPunct="1"/>
            <a:r>
              <a:rPr lang="hu-HU" sz="4400" b="1" dirty="0" smtClean="0"/>
              <a:t>Adatbányászat és szövegbányászat</a:t>
            </a:r>
            <a:br>
              <a:rPr lang="hu-HU" sz="4400" b="1" dirty="0" smtClean="0"/>
            </a:br>
            <a:r>
              <a:rPr lang="hu-HU" sz="3600" dirty="0" smtClean="0"/>
              <a:t/>
            </a:r>
            <a:br>
              <a:rPr lang="hu-HU" sz="3600" dirty="0" smtClean="0"/>
            </a:br>
            <a:r>
              <a:rPr lang="hu-HU" sz="2000" dirty="0"/>
              <a:t>Osztályozás és csoportosítás. Összehasonlítás. Osztályozó módszerekkel szembeni elvárások, kiértékelés. Osztályozás és regresszió közti különbség. Néhány egyszerű osztályozási algoritmus ismertetése.</a:t>
            </a:r>
            <a:endParaRPr lang="en-US" sz="28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4191000"/>
            <a:ext cx="7921625" cy="2262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hu-HU" dirty="0" smtClean="0"/>
          </a:p>
          <a:p>
            <a:pPr eaLnBrk="1" hangingPunct="1">
              <a:lnSpc>
                <a:spcPct val="90000"/>
              </a:lnSpc>
            </a:pPr>
            <a:r>
              <a:rPr lang="hu-HU" b="1" dirty="0" err="1" smtClean="0"/>
              <a:t>Tikk</a:t>
            </a:r>
            <a:r>
              <a:rPr lang="hu-HU" b="1" dirty="0" smtClean="0"/>
              <a:t> Domonkos</a:t>
            </a:r>
          </a:p>
          <a:p>
            <a:pPr eaLnBrk="1" hangingPunct="1">
              <a:lnSpc>
                <a:spcPct val="90000"/>
              </a:lnSpc>
            </a:pPr>
            <a:r>
              <a:rPr lang="hu-HU" b="1" dirty="0" err="1" smtClean="0">
                <a:hlinkClick r:id="rId3"/>
              </a:rPr>
              <a:t>tikk.domonkos</a:t>
            </a:r>
            <a:r>
              <a:rPr lang="hu-HU" b="1" dirty="0" smtClean="0">
                <a:hlinkClick r:id="rId3"/>
              </a:rPr>
              <a:t>@</a:t>
            </a:r>
            <a:r>
              <a:rPr lang="hu-HU" b="1" dirty="0" err="1" smtClean="0">
                <a:hlinkClick r:id="rId3"/>
              </a:rPr>
              <a:t>nik.uni-obuda.hu</a:t>
            </a:r>
            <a:r>
              <a:rPr lang="hu-HU" b="1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DM1_EA_01</a:t>
            </a:r>
            <a:r>
              <a:rPr lang="hu-HU" dirty="0" smtClean="0"/>
              <a:t>, </a:t>
            </a:r>
            <a:r>
              <a:rPr lang="en-US" dirty="0" smtClean="0"/>
              <a:t>DM1_</a:t>
            </a:r>
            <a:r>
              <a:rPr lang="hu-HU" dirty="0" smtClean="0"/>
              <a:t>L</a:t>
            </a:r>
            <a:r>
              <a:rPr lang="en-US" dirty="0" smtClean="0"/>
              <a:t>A_01</a:t>
            </a:r>
            <a:endParaRPr lang="hu-HU" b="1" dirty="0" smtClean="0"/>
          </a:p>
          <a:p>
            <a:pPr eaLnBrk="1" hangingPunct="1">
              <a:lnSpc>
                <a:spcPct val="90000"/>
              </a:lnSpc>
            </a:pPr>
            <a:endParaRPr lang="hu-H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/>
              <a:t>Csoportosítás</a:t>
            </a:r>
            <a:r>
              <a:rPr lang="en-US" sz="3600"/>
              <a:t> </a:t>
            </a:r>
            <a:r>
              <a:rPr lang="hu-HU" sz="3600"/>
              <a:t>kontra</a:t>
            </a:r>
            <a:r>
              <a:rPr lang="en-US" sz="3600"/>
              <a:t> </a:t>
            </a:r>
            <a:r>
              <a:rPr lang="hu-HU" sz="3600"/>
              <a:t>osztályozás</a:t>
            </a:r>
            <a:endParaRPr lang="en-US" sz="360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Legyen adott számítástudományról szóló cikkek nagy </a:t>
            </a:r>
            <a:r>
              <a:rPr lang="hu-HU" dirty="0" smtClean="0"/>
              <a:t>gyűjteménye </a:t>
            </a:r>
            <a:endParaRPr lang="en-US" dirty="0"/>
          </a:p>
          <a:p>
            <a:pPr lvl="1"/>
            <a:r>
              <a:rPr lang="hu-HU" dirty="0"/>
              <a:t>Milyen felosztását várjuk a </a:t>
            </a:r>
            <a:r>
              <a:rPr lang="hu-HU" dirty="0" smtClean="0"/>
              <a:t>térnek</a:t>
            </a:r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510980" name="Group 4"/>
          <p:cNvGrpSpPr>
            <a:grpSpLocks/>
          </p:cNvGrpSpPr>
          <p:nvPr/>
        </p:nvGrpSpPr>
        <p:grpSpPr bwMode="auto">
          <a:xfrm>
            <a:off x="2438400" y="3200400"/>
            <a:ext cx="4953000" cy="2895600"/>
            <a:chOff x="1536" y="2016"/>
            <a:chExt cx="3120" cy="1824"/>
          </a:xfrm>
        </p:grpSpPr>
        <p:sp>
          <p:nvSpPr>
            <p:cNvPr id="510981" name="Line 5"/>
            <p:cNvSpPr>
              <a:spLocks noChangeShapeType="1"/>
            </p:cNvSpPr>
            <p:nvPr/>
          </p:nvSpPr>
          <p:spPr bwMode="auto">
            <a:xfrm>
              <a:off x="1536" y="3840"/>
              <a:ext cx="3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0982" name="Line 6"/>
            <p:cNvSpPr>
              <a:spLocks noChangeShapeType="1"/>
            </p:cNvSpPr>
            <p:nvPr/>
          </p:nvSpPr>
          <p:spPr bwMode="auto">
            <a:xfrm flipV="1">
              <a:off x="1536" y="201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0983" name="Oval 7"/>
            <p:cNvSpPr>
              <a:spLocks noChangeArrowheads="1"/>
            </p:cNvSpPr>
            <p:nvPr/>
          </p:nvSpPr>
          <p:spPr bwMode="auto">
            <a:xfrm>
              <a:off x="1728" y="2928"/>
              <a:ext cx="768" cy="7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hu-HU"/>
            </a:p>
          </p:txBody>
        </p:sp>
        <p:sp>
          <p:nvSpPr>
            <p:cNvPr id="510984" name="Oval 8"/>
            <p:cNvSpPr>
              <a:spLocks noChangeArrowheads="1"/>
            </p:cNvSpPr>
            <p:nvPr/>
          </p:nvSpPr>
          <p:spPr bwMode="auto">
            <a:xfrm>
              <a:off x="2160" y="2304"/>
              <a:ext cx="816" cy="6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hu-HU"/>
            </a:p>
          </p:txBody>
        </p:sp>
        <p:sp>
          <p:nvSpPr>
            <p:cNvPr id="510985" name="Oval 9"/>
            <p:cNvSpPr>
              <a:spLocks noChangeArrowheads="1"/>
            </p:cNvSpPr>
            <p:nvPr/>
          </p:nvSpPr>
          <p:spPr bwMode="auto">
            <a:xfrm>
              <a:off x="2736" y="2976"/>
              <a:ext cx="480" cy="816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hu-HU"/>
            </a:p>
          </p:txBody>
        </p:sp>
        <p:sp>
          <p:nvSpPr>
            <p:cNvPr id="510986" name="Oval 10"/>
            <p:cNvSpPr>
              <a:spLocks noChangeArrowheads="1"/>
            </p:cNvSpPr>
            <p:nvPr/>
          </p:nvSpPr>
          <p:spPr bwMode="auto">
            <a:xfrm>
              <a:off x="3264" y="2688"/>
              <a:ext cx="1104" cy="72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hu-HU"/>
            </a:p>
          </p:txBody>
        </p:sp>
        <p:sp>
          <p:nvSpPr>
            <p:cNvPr id="510987" name="Oval 11"/>
            <p:cNvSpPr>
              <a:spLocks noChangeArrowheads="1"/>
            </p:cNvSpPr>
            <p:nvPr/>
          </p:nvSpPr>
          <p:spPr bwMode="auto">
            <a:xfrm>
              <a:off x="3024" y="2112"/>
              <a:ext cx="576" cy="576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71109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/>
              <a:t>Csoportosítás</a:t>
            </a:r>
            <a:r>
              <a:rPr lang="en-US" sz="3600"/>
              <a:t> </a:t>
            </a:r>
            <a:r>
              <a:rPr lang="hu-HU" sz="3600"/>
              <a:t>kontra</a:t>
            </a:r>
            <a:r>
              <a:rPr lang="en-US" sz="3600"/>
              <a:t> </a:t>
            </a:r>
            <a:r>
              <a:rPr lang="hu-HU" sz="3600"/>
              <a:t>osztályozás</a:t>
            </a:r>
            <a:endParaRPr lang="en-US" sz="360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Legyen adott számítástudományról szóló cikkek nagy gyűjteménye</a:t>
            </a:r>
            <a:endParaRPr lang="en-US"/>
          </a:p>
          <a:p>
            <a:pPr lvl="1"/>
            <a:r>
              <a:rPr lang="hu-HU"/>
              <a:t>Milyen felosztását várjuk a vektortérnek</a:t>
            </a:r>
            <a:r>
              <a:rPr lang="en-US"/>
              <a:t>?</a:t>
            </a:r>
          </a:p>
        </p:txBody>
      </p:sp>
      <p:grpSp>
        <p:nvGrpSpPr>
          <p:cNvPr id="512004" name="Group 4"/>
          <p:cNvGrpSpPr>
            <a:grpSpLocks/>
          </p:cNvGrpSpPr>
          <p:nvPr/>
        </p:nvGrpSpPr>
        <p:grpSpPr bwMode="auto">
          <a:xfrm>
            <a:off x="2438400" y="3200400"/>
            <a:ext cx="4953000" cy="2895600"/>
            <a:chOff x="1536" y="2016"/>
            <a:chExt cx="3120" cy="1824"/>
          </a:xfrm>
        </p:grpSpPr>
        <p:sp>
          <p:nvSpPr>
            <p:cNvPr id="512005" name="Line 5"/>
            <p:cNvSpPr>
              <a:spLocks noChangeShapeType="1"/>
            </p:cNvSpPr>
            <p:nvPr/>
          </p:nvSpPr>
          <p:spPr bwMode="auto">
            <a:xfrm>
              <a:off x="1536" y="3840"/>
              <a:ext cx="3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06" name="Line 6"/>
            <p:cNvSpPr>
              <a:spLocks noChangeShapeType="1"/>
            </p:cNvSpPr>
            <p:nvPr/>
          </p:nvSpPr>
          <p:spPr bwMode="auto">
            <a:xfrm flipV="1">
              <a:off x="1536" y="201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07" name="Oval 7"/>
            <p:cNvSpPr>
              <a:spLocks noChangeArrowheads="1"/>
            </p:cNvSpPr>
            <p:nvPr/>
          </p:nvSpPr>
          <p:spPr bwMode="auto">
            <a:xfrm>
              <a:off x="1728" y="2928"/>
              <a:ext cx="768" cy="7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NLP</a:t>
              </a:r>
            </a:p>
          </p:txBody>
        </p:sp>
        <p:sp>
          <p:nvSpPr>
            <p:cNvPr id="512008" name="Oval 8"/>
            <p:cNvSpPr>
              <a:spLocks noChangeArrowheads="1"/>
            </p:cNvSpPr>
            <p:nvPr/>
          </p:nvSpPr>
          <p:spPr bwMode="auto">
            <a:xfrm>
              <a:off x="2160" y="2304"/>
              <a:ext cx="816" cy="6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Graphics</a:t>
              </a:r>
            </a:p>
          </p:txBody>
        </p:sp>
        <p:sp>
          <p:nvSpPr>
            <p:cNvPr id="512009" name="Oval 9"/>
            <p:cNvSpPr>
              <a:spLocks noChangeArrowheads="1"/>
            </p:cNvSpPr>
            <p:nvPr/>
          </p:nvSpPr>
          <p:spPr bwMode="auto">
            <a:xfrm>
              <a:off x="2736" y="2976"/>
              <a:ext cx="480" cy="816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AI</a:t>
              </a:r>
            </a:p>
          </p:txBody>
        </p:sp>
        <p:sp>
          <p:nvSpPr>
            <p:cNvPr id="512010" name="Oval 10"/>
            <p:cNvSpPr>
              <a:spLocks noChangeArrowheads="1"/>
            </p:cNvSpPr>
            <p:nvPr/>
          </p:nvSpPr>
          <p:spPr bwMode="auto">
            <a:xfrm>
              <a:off x="3264" y="2688"/>
              <a:ext cx="1104" cy="72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Theory</a:t>
              </a:r>
            </a:p>
          </p:txBody>
        </p:sp>
        <p:sp>
          <p:nvSpPr>
            <p:cNvPr id="512011" name="Oval 11"/>
            <p:cNvSpPr>
              <a:spLocks noChangeArrowheads="1"/>
            </p:cNvSpPr>
            <p:nvPr/>
          </p:nvSpPr>
          <p:spPr bwMode="auto">
            <a:xfrm>
              <a:off x="3024" y="2112"/>
              <a:ext cx="576" cy="576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Arch.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5321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Döntéshatárok</a:t>
            </a:r>
            <a:endParaRPr lang="en-US"/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Fel tudjuk ezeket a pacákat használni a dokumentum témájának megállapítására</a:t>
            </a:r>
            <a:r>
              <a:rPr lang="en-US"/>
              <a:t>?</a:t>
            </a:r>
          </a:p>
        </p:txBody>
      </p:sp>
      <p:grpSp>
        <p:nvGrpSpPr>
          <p:cNvPr id="513028" name="Group 4"/>
          <p:cNvGrpSpPr>
            <a:grpSpLocks/>
          </p:cNvGrpSpPr>
          <p:nvPr/>
        </p:nvGrpSpPr>
        <p:grpSpPr bwMode="auto">
          <a:xfrm>
            <a:off x="2438400" y="3200400"/>
            <a:ext cx="4953000" cy="2895600"/>
            <a:chOff x="1536" y="2016"/>
            <a:chExt cx="3120" cy="1824"/>
          </a:xfrm>
        </p:grpSpPr>
        <p:sp>
          <p:nvSpPr>
            <p:cNvPr id="513029" name="Line 5"/>
            <p:cNvSpPr>
              <a:spLocks noChangeShapeType="1"/>
            </p:cNvSpPr>
            <p:nvPr/>
          </p:nvSpPr>
          <p:spPr bwMode="auto">
            <a:xfrm>
              <a:off x="1536" y="3840"/>
              <a:ext cx="3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30" name="Line 6"/>
            <p:cNvSpPr>
              <a:spLocks noChangeShapeType="1"/>
            </p:cNvSpPr>
            <p:nvPr/>
          </p:nvSpPr>
          <p:spPr bwMode="auto">
            <a:xfrm flipV="1">
              <a:off x="1536" y="201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31" name="Oval 7"/>
            <p:cNvSpPr>
              <a:spLocks noChangeArrowheads="1"/>
            </p:cNvSpPr>
            <p:nvPr/>
          </p:nvSpPr>
          <p:spPr bwMode="auto">
            <a:xfrm>
              <a:off x="1728" y="2928"/>
              <a:ext cx="768" cy="7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NLP</a:t>
              </a:r>
            </a:p>
          </p:txBody>
        </p:sp>
        <p:sp>
          <p:nvSpPr>
            <p:cNvPr id="513032" name="Oval 8"/>
            <p:cNvSpPr>
              <a:spLocks noChangeArrowheads="1"/>
            </p:cNvSpPr>
            <p:nvPr/>
          </p:nvSpPr>
          <p:spPr bwMode="auto">
            <a:xfrm>
              <a:off x="2160" y="2304"/>
              <a:ext cx="816" cy="6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Graphics</a:t>
              </a:r>
            </a:p>
          </p:txBody>
        </p:sp>
        <p:sp>
          <p:nvSpPr>
            <p:cNvPr id="513033" name="Oval 9"/>
            <p:cNvSpPr>
              <a:spLocks noChangeArrowheads="1"/>
            </p:cNvSpPr>
            <p:nvPr/>
          </p:nvSpPr>
          <p:spPr bwMode="auto">
            <a:xfrm>
              <a:off x="2736" y="2976"/>
              <a:ext cx="480" cy="816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AI</a:t>
              </a:r>
            </a:p>
          </p:txBody>
        </p:sp>
        <p:sp>
          <p:nvSpPr>
            <p:cNvPr id="513034" name="Oval 10"/>
            <p:cNvSpPr>
              <a:spLocks noChangeArrowheads="1"/>
            </p:cNvSpPr>
            <p:nvPr/>
          </p:nvSpPr>
          <p:spPr bwMode="auto">
            <a:xfrm>
              <a:off x="3264" y="2688"/>
              <a:ext cx="1104" cy="72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Theory</a:t>
              </a:r>
            </a:p>
          </p:txBody>
        </p:sp>
        <p:sp>
          <p:nvSpPr>
            <p:cNvPr id="513035" name="Oval 11"/>
            <p:cNvSpPr>
              <a:spLocks noChangeArrowheads="1"/>
            </p:cNvSpPr>
            <p:nvPr/>
          </p:nvSpPr>
          <p:spPr bwMode="auto">
            <a:xfrm>
              <a:off x="3024" y="2112"/>
              <a:ext cx="576" cy="576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Arch.</a:t>
              </a:r>
            </a:p>
          </p:txBody>
        </p:sp>
      </p:grpSp>
      <p:grpSp>
        <p:nvGrpSpPr>
          <p:cNvPr id="513036" name="Group 12"/>
          <p:cNvGrpSpPr>
            <a:grpSpLocks/>
          </p:cNvGrpSpPr>
          <p:nvPr/>
        </p:nvGrpSpPr>
        <p:grpSpPr bwMode="auto">
          <a:xfrm>
            <a:off x="2438400" y="3048000"/>
            <a:ext cx="4419600" cy="3048000"/>
            <a:chOff x="1536" y="1920"/>
            <a:chExt cx="2784" cy="1920"/>
          </a:xfrm>
        </p:grpSpPr>
        <p:sp>
          <p:nvSpPr>
            <p:cNvPr id="513037" name="Line 13"/>
            <p:cNvSpPr>
              <a:spLocks noChangeShapeType="1"/>
            </p:cNvSpPr>
            <p:nvPr/>
          </p:nvSpPr>
          <p:spPr bwMode="auto">
            <a:xfrm flipH="1" flipV="1">
              <a:off x="2928" y="1920"/>
              <a:ext cx="9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38" name="Freeform 14"/>
            <p:cNvSpPr>
              <a:spLocks/>
            </p:cNvSpPr>
            <p:nvPr/>
          </p:nvSpPr>
          <p:spPr bwMode="auto">
            <a:xfrm>
              <a:off x="1536" y="2544"/>
              <a:ext cx="2784" cy="576"/>
            </a:xfrm>
            <a:custGeom>
              <a:avLst/>
              <a:gdLst>
                <a:gd name="T0" fmla="*/ 0 w 2784"/>
                <a:gd name="T1" fmla="*/ 48 h 576"/>
                <a:gd name="T2" fmla="*/ 1104 w 2784"/>
                <a:gd name="T3" fmla="*/ 576 h 576"/>
                <a:gd name="T4" fmla="*/ 1488 w 2784"/>
                <a:gd name="T5" fmla="*/ 240 h 576"/>
                <a:gd name="T6" fmla="*/ 2784 w 2784"/>
                <a:gd name="T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84" h="576">
                  <a:moveTo>
                    <a:pt x="0" y="48"/>
                  </a:moveTo>
                  <a:lnTo>
                    <a:pt x="1104" y="576"/>
                  </a:lnTo>
                  <a:lnTo>
                    <a:pt x="1488" y="240"/>
                  </a:lnTo>
                  <a:lnTo>
                    <a:pt x="2784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39" name="Line 15"/>
            <p:cNvSpPr>
              <a:spLocks noChangeShapeType="1"/>
            </p:cNvSpPr>
            <p:nvPr/>
          </p:nvSpPr>
          <p:spPr bwMode="auto">
            <a:xfrm>
              <a:off x="2640" y="31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40" name="Line 16"/>
            <p:cNvSpPr>
              <a:spLocks noChangeShapeType="1"/>
            </p:cNvSpPr>
            <p:nvPr/>
          </p:nvSpPr>
          <p:spPr bwMode="auto">
            <a:xfrm>
              <a:off x="3024" y="2784"/>
              <a:ext cx="576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2570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Hogyan döntsük el, miről szól egy új dokumentum?</a:t>
            </a:r>
            <a:endParaRPr lang="en-US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Nézzük meg, melyik régióba esik</a:t>
            </a:r>
            <a:endParaRPr lang="en-US" dirty="0"/>
          </a:p>
          <a:p>
            <a:pPr lvl="1"/>
            <a:r>
              <a:rPr lang="hu-HU" dirty="0"/>
              <a:t>Lehet elmosódottabb eredménye is a döntésnek</a:t>
            </a:r>
            <a:endParaRPr lang="en-US" dirty="0"/>
          </a:p>
        </p:txBody>
      </p:sp>
      <p:grpSp>
        <p:nvGrpSpPr>
          <p:cNvPr id="514052" name="Group 4"/>
          <p:cNvGrpSpPr>
            <a:grpSpLocks/>
          </p:cNvGrpSpPr>
          <p:nvPr/>
        </p:nvGrpSpPr>
        <p:grpSpPr bwMode="auto">
          <a:xfrm>
            <a:off x="2438400" y="3200400"/>
            <a:ext cx="4953000" cy="2895600"/>
            <a:chOff x="1536" y="2016"/>
            <a:chExt cx="3120" cy="1824"/>
          </a:xfrm>
        </p:grpSpPr>
        <p:sp>
          <p:nvSpPr>
            <p:cNvPr id="514053" name="Line 5"/>
            <p:cNvSpPr>
              <a:spLocks noChangeShapeType="1"/>
            </p:cNvSpPr>
            <p:nvPr/>
          </p:nvSpPr>
          <p:spPr bwMode="auto">
            <a:xfrm>
              <a:off x="1536" y="3840"/>
              <a:ext cx="3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54" name="Line 6"/>
            <p:cNvSpPr>
              <a:spLocks noChangeShapeType="1"/>
            </p:cNvSpPr>
            <p:nvPr/>
          </p:nvSpPr>
          <p:spPr bwMode="auto">
            <a:xfrm flipV="1">
              <a:off x="1536" y="201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55" name="Oval 7"/>
            <p:cNvSpPr>
              <a:spLocks noChangeArrowheads="1"/>
            </p:cNvSpPr>
            <p:nvPr/>
          </p:nvSpPr>
          <p:spPr bwMode="auto">
            <a:xfrm>
              <a:off x="1728" y="2928"/>
              <a:ext cx="768" cy="7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NLP</a:t>
              </a:r>
            </a:p>
          </p:txBody>
        </p:sp>
        <p:sp>
          <p:nvSpPr>
            <p:cNvPr id="514056" name="Oval 8"/>
            <p:cNvSpPr>
              <a:spLocks noChangeArrowheads="1"/>
            </p:cNvSpPr>
            <p:nvPr/>
          </p:nvSpPr>
          <p:spPr bwMode="auto">
            <a:xfrm>
              <a:off x="2160" y="2304"/>
              <a:ext cx="816" cy="6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Graphics</a:t>
              </a:r>
            </a:p>
          </p:txBody>
        </p:sp>
        <p:sp>
          <p:nvSpPr>
            <p:cNvPr id="514057" name="Oval 9"/>
            <p:cNvSpPr>
              <a:spLocks noChangeArrowheads="1"/>
            </p:cNvSpPr>
            <p:nvPr/>
          </p:nvSpPr>
          <p:spPr bwMode="auto">
            <a:xfrm>
              <a:off x="2736" y="2976"/>
              <a:ext cx="480" cy="816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AI</a:t>
              </a:r>
            </a:p>
          </p:txBody>
        </p:sp>
        <p:sp>
          <p:nvSpPr>
            <p:cNvPr id="514058" name="Oval 10"/>
            <p:cNvSpPr>
              <a:spLocks noChangeArrowheads="1"/>
            </p:cNvSpPr>
            <p:nvPr/>
          </p:nvSpPr>
          <p:spPr bwMode="auto">
            <a:xfrm>
              <a:off x="3264" y="2688"/>
              <a:ext cx="1104" cy="72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Theory</a:t>
              </a:r>
            </a:p>
          </p:txBody>
        </p:sp>
        <p:sp>
          <p:nvSpPr>
            <p:cNvPr id="514059" name="Oval 11"/>
            <p:cNvSpPr>
              <a:spLocks noChangeArrowheads="1"/>
            </p:cNvSpPr>
            <p:nvPr/>
          </p:nvSpPr>
          <p:spPr bwMode="auto">
            <a:xfrm>
              <a:off x="3024" y="2112"/>
              <a:ext cx="576" cy="576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Arch.</a:t>
              </a:r>
            </a:p>
          </p:txBody>
        </p:sp>
      </p:grpSp>
      <p:grpSp>
        <p:nvGrpSpPr>
          <p:cNvPr id="514060" name="Group 12"/>
          <p:cNvGrpSpPr>
            <a:grpSpLocks/>
          </p:cNvGrpSpPr>
          <p:nvPr/>
        </p:nvGrpSpPr>
        <p:grpSpPr bwMode="auto">
          <a:xfrm>
            <a:off x="2438400" y="3048000"/>
            <a:ext cx="4419600" cy="3048000"/>
            <a:chOff x="1536" y="1920"/>
            <a:chExt cx="2784" cy="1920"/>
          </a:xfrm>
        </p:grpSpPr>
        <p:sp>
          <p:nvSpPr>
            <p:cNvPr id="514061" name="Line 13"/>
            <p:cNvSpPr>
              <a:spLocks noChangeShapeType="1"/>
            </p:cNvSpPr>
            <p:nvPr/>
          </p:nvSpPr>
          <p:spPr bwMode="auto">
            <a:xfrm flipH="1" flipV="1">
              <a:off x="2928" y="1920"/>
              <a:ext cx="9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62" name="Freeform 14"/>
            <p:cNvSpPr>
              <a:spLocks/>
            </p:cNvSpPr>
            <p:nvPr/>
          </p:nvSpPr>
          <p:spPr bwMode="auto">
            <a:xfrm>
              <a:off x="1536" y="2544"/>
              <a:ext cx="2784" cy="576"/>
            </a:xfrm>
            <a:custGeom>
              <a:avLst/>
              <a:gdLst>
                <a:gd name="T0" fmla="*/ 0 w 2784"/>
                <a:gd name="T1" fmla="*/ 48 h 576"/>
                <a:gd name="T2" fmla="*/ 1104 w 2784"/>
                <a:gd name="T3" fmla="*/ 576 h 576"/>
                <a:gd name="T4" fmla="*/ 1488 w 2784"/>
                <a:gd name="T5" fmla="*/ 240 h 576"/>
                <a:gd name="T6" fmla="*/ 2784 w 2784"/>
                <a:gd name="T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84" h="576">
                  <a:moveTo>
                    <a:pt x="0" y="48"/>
                  </a:moveTo>
                  <a:lnTo>
                    <a:pt x="1104" y="576"/>
                  </a:lnTo>
                  <a:lnTo>
                    <a:pt x="1488" y="240"/>
                  </a:lnTo>
                  <a:lnTo>
                    <a:pt x="2784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63" name="Line 15"/>
            <p:cNvSpPr>
              <a:spLocks noChangeShapeType="1"/>
            </p:cNvSpPr>
            <p:nvPr/>
          </p:nvSpPr>
          <p:spPr bwMode="auto">
            <a:xfrm>
              <a:off x="2640" y="31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64" name="Line 16"/>
            <p:cNvSpPr>
              <a:spLocks noChangeShapeType="1"/>
            </p:cNvSpPr>
            <p:nvPr/>
          </p:nvSpPr>
          <p:spPr bwMode="auto">
            <a:xfrm>
              <a:off x="3024" y="2784"/>
              <a:ext cx="576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4065" name="Oval 17"/>
          <p:cNvSpPr>
            <a:spLocks noChangeAspect="1" noChangeArrowheads="1"/>
          </p:cNvSpPr>
          <p:nvPr/>
        </p:nvSpPr>
        <p:spPr bwMode="auto">
          <a:xfrm>
            <a:off x="4251325" y="5089525"/>
            <a:ext cx="92075" cy="92075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4066" name="Group 18"/>
          <p:cNvGrpSpPr>
            <a:grpSpLocks/>
          </p:cNvGrpSpPr>
          <p:nvPr/>
        </p:nvGrpSpPr>
        <p:grpSpPr bwMode="auto">
          <a:xfrm>
            <a:off x="4403725" y="6354763"/>
            <a:ext cx="779463" cy="396875"/>
            <a:chOff x="2774" y="4003"/>
            <a:chExt cx="491" cy="250"/>
          </a:xfrm>
        </p:grpSpPr>
        <p:sp>
          <p:nvSpPr>
            <p:cNvPr id="514067" name="Oval 19"/>
            <p:cNvSpPr>
              <a:spLocks noChangeAspect="1" noChangeArrowheads="1"/>
            </p:cNvSpPr>
            <p:nvPr/>
          </p:nvSpPr>
          <p:spPr bwMode="auto">
            <a:xfrm>
              <a:off x="2774" y="4080"/>
              <a:ext cx="58" cy="58"/>
            </a:xfrm>
            <a:prstGeom prst="ellips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68" name="Text Box 20"/>
            <p:cNvSpPr txBox="1">
              <a:spLocks noChangeArrowheads="1"/>
            </p:cNvSpPr>
            <p:nvPr/>
          </p:nvSpPr>
          <p:spPr bwMode="auto">
            <a:xfrm>
              <a:off x="2861" y="4003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/>
                <a:t>= AI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0371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Alaphelyzet osztályozásnál</a:t>
            </a:r>
            <a:endParaRPr lang="en-US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Adottak tanulóadatok minden kategóriához</a:t>
            </a:r>
            <a:endParaRPr lang="en-US" dirty="0"/>
          </a:p>
          <a:p>
            <a:pPr lvl="1"/>
            <a:r>
              <a:rPr lang="en-US" dirty="0"/>
              <a:t>Theory, AI, NLP, </a:t>
            </a:r>
            <a:r>
              <a:rPr lang="hu-HU" dirty="0" err="1"/>
              <a:t>stb</a:t>
            </a:r>
            <a:r>
              <a:rPr lang="en-US" dirty="0"/>
              <a:t>.</a:t>
            </a:r>
          </a:p>
          <a:p>
            <a:r>
              <a:rPr lang="hu-HU" dirty="0"/>
              <a:t>Tegyük be őket egy döntési térbe</a:t>
            </a:r>
          </a:p>
          <a:p>
            <a:pPr lvl="1"/>
            <a:r>
              <a:rPr lang="hu-HU" dirty="0"/>
              <a:t>Ez általában egy </a:t>
            </a:r>
            <a:r>
              <a:rPr lang="hu-HU" dirty="0" smtClean="0"/>
              <a:t>vektortér</a:t>
            </a:r>
            <a:endParaRPr lang="en-US" dirty="0"/>
          </a:p>
          <a:p>
            <a:r>
              <a:rPr lang="hu-HU" dirty="0"/>
              <a:t>Építsünk egy osztályozót, amely az új </a:t>
            </a:r>
            <a:r>
              <a:rPr lang="hu-HU" dirty="0" smtClean="0"/>
              <a:t>mintákat besorolja </a:t>
            </a:r>
            <a:r>
              <a:rPr lang="hu-HU" dirty="0"/>
              <a:t>osztály(ok)</a:t>
            </a:r>
            <a:r>
              <a:rPr lang="hu-HU" dirty="0" err="1"/>
              <a:t>ba</a:t>
            </a:r>
            <a:endParaRPr lang="en-US" dirty="0"/>
          </a:p>
          <a:p>
            <a:pPr lvl="1"/>
            <a:r>
              <a:rPr lang="hu-HU" dirty="0"/>
              <a:t>Lényegében a döntési tér partíciója</a:t>
            </a:r>
            <a:endParaRPr lang="en-US" dirty="0"/>
          </a:p>
          <a:p>
            <a:r>
              <a:rPr lang="hu-HU" dirty="0"/>
              <a:t>Egy </a:t>
            </a:r>
            <a:r>
              <a:rPr lang="hu-HU" dirty="0" smtClean="0"/>
              <a:t>minta esetén </a:t>
            </a:r>
            <a:r>
              <a:rPr lang="hu-HU" dirty="0"/>
              <a:t>határozzuk meg, hogy mely partícióba esik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20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Felügyelt kontra felügyelet nélküli tanulás</a:t>
            </a:r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76800"/>
          </a:xfrm>
        </p:spPr>
        <p:txBody>
          <a:bodyPr/>
          <a:lstStyle/>
          <a:p>
            <a:r>
              <a:rPr lang="hu-HU" sz="2200" dirty="0"/>
              <a:t>Az osztályozás alaphelyzetét</a:t>
            </a:r>
            <a:r>
              <a:rPr lang="en-US" sz="2200" dirty="0"/>
              <a:t> </a:t>
            </a:r>
            <a:r>
              <a:rPr lang="hu-HU" sz="2200" i="1" dirty="0"/>
              <a:t>felügyelt tanulásnak </a:t>
            </a:r>
            <a:r>
              <a:rPr lang="en-US" sz="2200" dirty="0"/>
              <a:t>n</a:t>
            </a:r>
            <a:r>
              <a:rPr lang="hu-HU" sz="2200" dirty="0"/>
              <a:t>evezik gépi tanulási terminológia szerint</a:t>
            </a:r>
            <a:endParaRPr lang="en-US" sz="2200" dirty="0"/>
          </a:p>
          <a:p>
            <a:r>
              <a:rPr lang="hu-HU" sz="2200" dirty="0"/>
              <a:t>Szöveges dokumentumok esetén számos neve van</a:t>
            </a:r>
            <a:endParaRPr lang="en-US" sz="2200" dirty="0"/>
          </a:p>
          <a:p>
            <a:pPr lvl="1"/>
            <a:r>
              <a:rPr lang="hu-HU" sz="2000" dirty="0"/>
              <a:t>Szöveg osztályozás/kategorizálás/klasszifikálás</a:t>
            </a:r>
            <a:endParaRPr lang="en-US" sz="2000" dirty="0"/>
          </a:p>
          <a:p>
            <a:pPr lvl="1"/>
            <a:r>
              <a:rPr lang="hu-HU" sz="2000" dirty="0"/>
              <a:t>Dokumentum osztályozás/kategorizálás/klasszifikálás</a:t>
            </a:r>
            <a:endParaRPr lang="en-US" sz="2000" dirty="0"/>
          </a:p>
          <a:p>
            <a:pPr lvl="1"/>
            <a:r>
              <a:rPr lang="en-US" sz="2000" dirty="0"/>
              <a:t>“</a:t>
            </a:r>
            <a:r>
              <a:rPr lang="en-US" sz="2000" dirty="0" err="1"/>
              <a:t>Automati</a:t>
            </a:r>
            <a:r>
              <a:rPr lang="hu-HU" sz="2000" dirty="0" err="1"/>
              <a:t>kus</a:t>
            </a:r>
            <a:r>
              <a:rPr lang="en-US" sz="2000" dirty="0"/>
              <a:t>” </a:t>
            </a:r>
            <a:r>
              <a:rPr lang="hu-HU" sz="2000" dirty="0"/>
              <a:t>osztályozás</a:t>
            </a:r>
            <a:endParaRPr lang="en-US" sz="2000" dirty="0"/>
          </a:p>
          <a:p>
            <a:pPr lvl="1"/>
            <a:r>
              <a:rPr lang="hu-HU" sz="2000" dirty="0"/>
              <a:t>Besorolás, szűrés (</a:t>
            </a:r>
            <a:r>
              <a:rPr lang="en-US" sz="2000" dirty="0"/>
              <a:t>Routing, filtering … </a:t>
            </a:r>
            <a:r>
              <a:rPr lang="hu-HU" sz="2000" dirty="0"/>
              <a:t>)</a:t>
            </a:r>
            <a:endParaRPr lang="en-US" sz="2000" dirty="0"/>
          </a:p>
          <a:p>
            <a:r>
              <a:rPr lang="hu-HU" sz="2200" dirty="0"/>
              <a:t>A csoportosítás alaphelyzete a </a:t>
            </a:r>
            <a:r>
              <a:rPr lang="hu-HU" sz="2200" i="1" dirty="0"/>
              <a:t>felügyelet </a:t>
            </a:r>
            <a:r>
              <a:rPr lang="hu-HU" sz="2200" i="1" dirty="0" smtClean="0"/>
              <a:t>nélküli </a:t>
            </a:r>
            <a:r>
              <a:rPr lang="hu-HU" sz="2200" i="1" dirty="0"/>
              <a:t>tanulás </a:t>
            </a:r>
            <a:r>
              <a:rPr lang="hu-HU" sz="2200" dirty="0"/>
              <a:t>alapesete</a:t>
            </a:r>
            <a:endParaRPr lang="en-US" sz="2200" dirty="0"/>
          </a:p>
          <a:p>
            <a:pPr lvl="1"/>
            <a:r>
              <a:rPr lang="hu-HU" sz="2000" dirty="0"/>
              <a:t>Nem feltételez tanulóadatokat</a:t>
            </a:r>
            <a:endParaRPr lang="en-US" sz="2000" dirty="0"/>
          </a:p>
          <a:p>
            <a:pPr lvl="1"/>
            <a:r>
              <a:rPr lang="hu-HU" sz="2000" dirty="0"/>
              <a:t>Csoportok esetleg tematikusan nem egyesíthetők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7454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Melyik a jobb?</a:t>
            </a:r>
            <a:endParaRPr lang="en-US"/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sz="2200" dirty="0"/>
              <a:t>Attól függ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hu-HU" sz="2000" dirty="0"/>
              <a:t>Mi az alaphelyzet?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hu-HU" sz="2000" dirty="0"/>
              <a:t>Mi az alkalmazás?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hu-HU" sz="2200" dirty="0"/>
              <a:t>Lehet kombinálni is őket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hu-HU" sz="2000" dirty="0"/>
              <a:t>Térképezzük fel a korpuszt csoportosítással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hu-HU" sz="2000" dirty="0"/>
              <a:t>Kézzel finomítsuk és címkézzük a csoportokat</a:t>
            </a:r>
          </a:p>
          <a:p>
            <a:pPr lvl="1">
              <a:lnSpc>
                <a:spcPct val="90000"/>
              </a:lnSpc>
            </a:pPr>
            <a:r>
              <a:rPr lang="hu-HU" sz="2000" dirty="0"/>
              <a:t>Használjuk ezeket a kézzel címkézett csoportokat tanulóadatként osztályozáshoz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hu-HU" sz="2000" dirty="0"/>
              <a:t>A többi dokumentumot így osztályozhatjuk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hu-HU" sz="2200" dirty="0"/>
              <a:t>Számítási igényt tekintve a módszerek elég különbözőek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hu-HU" sz="2200" dirty="0"/>
              <a:t>A fő kérdés: honnan szerezzünk tanulóadatokat?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1811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Milyen algoritmusokat tárgyalunk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Naiv </a:t>
            </a:r>
            <a:r>
              <a:rPr lang="hu-HU" dirty="0" err="1" smtClean="0"/>
              <a:t>Bayes</a:t>
            </a:r>
            <a:r>
              <a:rPr lang="hu-HU" dirty="0" smtClean="0"/>
              <a:t> osztályozó</a:t>
            </a:r>
          </a:p>
          <a:p>
            <a:r>
              <a:rPr lang="hu-HU" dirty="0" smtClean="0"/>
              <a:t>Legközelebbi szomszéd módszere</a:t>
            </a:r>
          </a:p>
          <a:p>
            <a:r>
              <a:rPr lang="hu-HU" dirty="0" smtClean="0"/>
              <a:t>Neurális hálózatok</a:t>
            </a:r>
          </a:p>
          <a:p>
            <a:r>
              <a:rPr lang="hu-HU" dirty="0" smtClean="0"/>
              <a:t>Döntési fák</a:t>
            </a:r>
          </a:p>
          <a:p>
            <a:r>
              <a:rPr lang="hu-HU" dirty="0" err="1" smtClean="0"/>
              <a:t>Szupportvektorgépek</a:t>
            </a:r>
            <a:endParaRPr lang="hu-HU" dirty="0" smtClean="0"/>
          </a:p>
          <a:p>
            <a:r>
              <a:rPr lang="hu-HU" dirty="0" smtClean="0"/>
              <a:t>Lineáris és logisztikus regresszió</a:t>
            </a:r>
          </a:p>
          <a:p>
            <a:r>
              <a:rPr lang="hu-HU" dirty="0" err="1" smtClean="0"/>
              <a:t>Metaalgoritmusok</a:t>
            </a:r>
            <a:endParaRPr lang="hu-HU" dirty="0" smtClean="0"/>
          </a:p>
          <a:p>
            <a:pPr lvl="1"/>
            <a:r>
              <a:rPr lang="hu-HU" dirty="0" err="1" smtClean="0"/>
              <a:t>boosting</a:t>
            </a:r>
            <a:r>
              <a:rPr lang="hu-HU" dirty="0" smtClean="0"/>
              <a:t>, </a:t>
            </a:r>
            <a:r>
              <a:rPr lang="hu-HU" dirty="0" err="1" smtClean="0"/>
              <a:t>bagging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6786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Definíció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8382000" cy="4876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hu-HU" dirty="0" smtClean="0"/>
                  <a:t> – magyarázó változók (bemenet)</a:t>
                </a:r>
              </a:p>
              <a:p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hu-HU" dirty="0" smtClean="0"/>
                  <a:t> – magyarázandó változó (kimenet)</a:t>
                </a:r>
              </a:p>
              <a:p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𝑓</m:t>
                    </m:r>
                    <m:r>
                      <a:rPr lang="hu-HU" i="1" dirty="0" smtClean="0">
                        <a:latin typeface="Cambria Math"/>
                      </a:rPr>
                      <m:t>(∙):</m:t>
                    </m:r>
                    <m:r>
                      <a:rPr lang="hu-HU" i="1" dirty="0" smtClean="0">
                        <a:latin typeface="Cambria Math"/>
                        <a:cs typeface="Times New Roman"/>
                      </a:rPr>
                      <m:t>𝑋</m:t>
                    </m:r>
                    <m:r>
                      <a:rPr lang="hu-HU" i="1" dirty="0" smtClean="0">
                        <a:latin typeface="Cambria Math"/>
                        <a:cs typeface="Times New Roman"/>
                      </a:rPr>
                      <m:t>→</m:t>
                    </m:r>
                    <m:r>
                      <a:rPr lang="hu-HU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hu-HU" dirty="0" smtClean="0"/>
                  <a:t> – osztályozás/regresszió függvénye</a:t>
                </a:r>
              </a:p>
              <a:p>
                <a:r>
                  <a:rPr lang="hu-HU" dirty="0" smtClean="0"/>
                  <a:t>Cél: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𝐸</m:t>
                    </m:r>
                    <m:r>
                      <a:rPr lang="hu-HU" i="1" dirty="0" smtClean="0">
                        <a:latin typeface="Cambria Math"/>
                      </a:rPr>
                      <m:t>[</m:t>
                    </m:r>
                    <m:r>
                      <a:rPr lang="hu-HU" i="1" dirty="0" smtClean="0">
                        <a:latin typeface="Cambria Math"/>
                      </a:rPr>
                      <m:t>𝑈</m:t>
                    </m:r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𝑌</m:t>
                    </m:r>
                    <m:r>
                      <a:rPr lang="hu-HU" i="1" dirty="0" smtClean="0">
                        <a:latin typeface="Cambria Math"/>
                      </a:rPr>
                      <m:t>,</m:t>
                    </m:r>
                    <m:r>
                      <a:rPr lang="hu-HU" i="1" dirty="0" smtClean="0">
                        <a:latin typeface="Cambria Math"/>
                      </a:rPr>
                      <m:t>𝑓</m:t>
                    </m:r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𝑋</m:t>
                    </m:r>
                    <m:r>
                      <a:rPr lang="hu-HU" i="1" dirty="0" smtClean="0">
                        <a:latin typeface="Cambria Math"/>
                      </a:rPr>
                      <m:t>)]</m:t>
                    </m:r>
                  </m:oMath>
                </a14:m>
                <a:r>
                  <a:rPr lang="hu-HU" dirty="0" smtClean="0"/>
                  <a:t>  várható érték </a:t>
                </a:r>
                <a:r>
                  <a:rPr lang="hu-HU" b="1" dirty="0" smtClean="0"/>
                  <a:t>maximalizálása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𝑈</m:t>
                    </m:r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𝑦</m:t>
                    </m:r>
                    <m:r>
                      <a:rPr lang="hu-HU" i="1" dirty="0" smtClean="0">
                        <a:latin typeface="Cambria Math"/>
                      </a:rPr>
                      <m:t>,</m:t>
                    </m:r>
                    <m:r>
                      <a:rPr lang="hu-HU" i="1" dirty="0" err="1" smtClean="0">
                        <a:latin typeface="Cambria Math"/>
                      </a:rPr>
                      <m:t>𝑦</m:t>
                    </m:r>
                    <m:r>
                      <a:rPr lang="hu-HU" i="1" dirty="0" smtClean="0">
                        <a:latin typeface="Cambria Math"/>
                      </a:rPr>
                      <m:t>’)</m:t>
                    </m:r>
                  </m:oMath>
                </a14:m>
                <a:r>
                  <a:rPr lang="hu-HU" dirty="0" smtClean="0"/>
                  <a:t> hasznossági függvény,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𝑦</m:t>
                    </m:r>
                    <m:r>
                      <a:rPr lang="hu-HU" i="1" dirty="0" smtClean="0">
                        <a:latin typeface="Cambria Math"/>
                      </a:rPr>
                      <m:t>’</m:t>
                    </m:r>
                  </m:oMath>
                </a14:m>
                <a:r>
                  <a:rPr lang="hu-HU" dirty="0" smtClean="0"/>
                  <a:t> a közelítés</a:t>
                </a:r>
              </a:p>
              <a:p>
                <a:r>
                  <a:rPr lang="hu-HU" dirty="0" smtClean="0"/>
                  <a:t>Alternatív: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𝐸</m:t>
                    </m:r>
                    <m:r>
                      <a:rPr lang="hu-HU" i="1" dirty="0" smtClean="0">
                        <a:latin typeface="Cambria Math"/>
                      </a:rPr>
                      <m:t>[</m:t>
                    </m:r>
                    <m:r>
                      <a:rPr lang="hu-HU" i="1" dirty="0" smtClean="0">
                        <a:latin typeface="Cambria Math"/>
                      </a:rPr>
                      <m:t>𝐿</m:t>
                    </m:r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𝑌</m:t>
                    </m:r>
                    <m:r>
                      <a:rPr lang="hu-HU" i="1" dirty="0" smtClean="0">
                        <a:latin typeface="Cambria Math"/>
                      </a:rPr>
                      <m:t>,</m:t>
                    </m:r>
                    <m:r>
                      <a:rPr lang="hu-HU" i="1" dirty="0" smtClean="0">
                        <a:latin typeface="Cambria Math"/>
                      </a:rPr>
                      <m:t>𝑓</m:t>
                    </m:r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𝑋</m:t>
                    </m:r>
                    <m:r>
                      <a:rPr lang="hu-HU" i="1" dirty="0" smtClean="0">
                        <a:latin typeface="Cambria Math"/>
                      </a:rPr>
                      <m:t>)]</m:t>
                    </m:r>
                  </m:oMath>
                </a14:m>
                <a:r>
                  <a:rPr lang="hu-HU" dirty="0" smtClean="0"/>
                  <a:t> várható érték </a:t>
                </a:r>
                <a:r>
                  <a:rPr lang="hu-HU" b="1" dirty="0" smtClean="0"/>
                  <a:t>minimalizálása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hu-HU" dirty="0" smtClean="0"/>
                  <a:t> az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hu-HU" dirty="0" smtClean="0"/>
                  <a:t> inverze, egy veszteségmérő </a:t>
                </a:r>
                <a:r>
                  <a:rPr lang="hu-HU" dirty="0" err="1" smtClean="0"/>
                  <a:t>fv</a:t>
                </a:r>
                <a:r>
                  <a:rPr lang="hu-HU" dirty="0" smtClean="0"/>
                  <a:t>.,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𝐿</m:t>
                    </m:r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𝑦</m:t>
                    </m:r>
                    <m:r>
                      <a:rPr lang="hu-HU" b="0" i="1" dirty="0" smtClean="0">
                        <a:latin typeface="Cambria Math"/>
                      </a:rPr>
                      <m:t>,</m:t>
                    </m:r>
                    <m:r>
                      <a:rPr lang="hu-HU" i="1" dirty="0" err="1" smtClean="0">
                        <a:latin typeface="Cambria Math"/>
                      </a:rPr>
                      <m:t>𝑦</m:t>
                    </m:r>
                    <m:r>
                      <a:rPr lang="hu-HU" i="1" dirty="0" smtClean="0">
                        <a:latin typeface="Cambria Math"/>
                      </a:rPr>
                      <m:t>’)</m:t>
                    </m:r>
                  </m:oMath>
                </a14:m>
                <a:endParaRPr lang="hu-HU" dirty="0" smtClean="0"/>
              </a:p>
              <a:p>
                <a:pPr lvl="1"/>
                <a:r>
                  <a:rPr lang="hu-HU" dirty="0" smtClean="0"/>
                  <a:t>osztályozási hiba, távolságfüggvénnyel definiálható</a:t>
                </a:r>
              </a:p>
              <a:p>
                <a:pPr marL="0" indent="0">
                  <a:buNone/>
                </a:pPr>
                <a:endParaRPr lang="hu-HU" dirty="0" smtClean="0"/>
              </a:p>
              <a:p>
                <a:endParaRPr lang="hu-HU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382000" cy="4876800"/>
              </a:xfrm>
              <a:blipFill rotWithShape="1">
                <a:blip r:embed="rId2"/>
                <a:stretch>
                  <a:fillRect l="-218" t="-1125" r="-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83813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Hibabecslések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Regresszió</a:t>
                </a:r>
              </a:p>
              <a:p>
                <a:pPr lvl="1"/>
                <a:r>
                  <a:rPr lang="hu-HU" dirty="0" smtClean="0"/>
                  <a:t>négyzetes hiba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𝐿</m:t>
                    </m:r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𝑦</m:t>
                    </m:r>
                    <m:r>
                      <a:rPr lang="hu-HU" i="1" dirty="0" smtClean="0">
                        <a:latin typeface="Cambria Math"/>
                      </a:rPr>
                      <m:t>,</m:t>
                    </m:r>
                    <m:r>
                      <a:rPr lang="hu-HU" i="1" dirty="0" err="1" smtClean="0">
                        <a:latin typeface="Cambria Math"/>
                      </a:rPr>
                      <m:t>𝑦</m:t>
                    </m:r>
                    <m:r>
                      <a:rPr lang="hu-HU" i="1" dirty="0" smtClean="0">
                        <a:latin typeface="Cambria Math"/>
                      </a:rPr>
                      <m:t>’)=(</m:t>
                    </m:r>
                    <m:r>
                      <a:rPr lang="hu-HU" i="1" dirty="0" err="1" smtClean="0">
                        <a:latin typeface="Cambria Math"/>
                      </a:rPr>
                      <m:t>𝑦</m:t>
                    </m:r>
                    <m:r>
                      <a:rPr lang="hu-HU" i="1" dirty="0" err="1" smtClean="0">
                        <a:latin typeface="Cambria Math"/>
                      </a:rPr>
                      <m:t>−</m:t>
                    </m:r>
                    <m:r>
                      <a:rPr lang="hu-HU" i="1" dirty="0" err="1" smtClean="0">
                        <a:latin typeface="Cambria Math"/>
                      </a:rPr>
                      <m:t>𝑦</m:t>
                    </m:r>
                    <m:r>
                      <a:rPr lang="hu-HU" i="1" dirty="0" smtClean="0">
                        <a:latin typeface="Cambria Math"/>
                      </a:rPr>
                      <m:t>’)</m:t>
                    </m:r>
                    <m:r>
                      <a:rPr lang="hu-HU" i="1" baseline="30000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hu-HU" dirty="0" smtClean="0"/>
                  <a:t>, </a:t>
                </a:r>
              </a:p>
              <a:p>
                <a:pPr lvl="1"/>
                <a:r>
                  <a:rPr lang="hu-HU" dirty="0" smtClean="0"/>
                  <a:t>abszolút hiba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𝐿</m:t>
                    </m:r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𝑦</m:t>
                    </m:r>
                    <m:r>
                      <a:rPr lang="hu-HU" i="1" dirty="0" smtClean="0">
                        <a:latin typeface="Cambria Math"/>
                      </a:rPr>
                      <m:t>,</m:t>
                    </m:r>
                    <m:r>
                      <a:rPr lang="hu-HU" i="1" dirty="0" err="1">
                        <a:latin typeface="Cambria Math"/>
                      </a:rPr>
                      <m:t>𝑦</m:t>
                    </m:r>
                    <m:r>
                      <a:rPr lang="hu-HU" i="1" dirty="0" smtClean="0">
                        <a:latin typeface="Cambria Math"/>
                      </a:rPr>
                      <m:t>’)=|</m:t>
                    </m:r>
                    <m:r>
                      <a:rPr lang="hu-HU" i="1" dirty="0" err="1" smtClean="0">
                        <a:latin typeface="Cambria Math"/>
                      </a:rPr>
                      <m:t>𝑦</m:t>
                    </m:r>
                    <m:r>
                      <a:rPr lang="hu-HU" i="1" dirty="0" err="1" smtClean="0">
                        <a:latin typeface="Cambria Math"/>
                      </a:rPr>
                      <m:t>−</m:t>
                    </m:r>
                    <m:r>
                      <a:rPr lang="hu-HU" i="1" dirty="0" err="1" smtClean="0">
                        <a:latin typeface="Cambria Math"/>
                      </a:rPr>
                      <m:t>𝑦</m:t>
                    </m:r>
                    <m:r>
                      <a:rPr lang="hu-HU" i="1" dirty="0" smtClean="0">
                        <a:latin typeface="Cambria Math"/>
                      </a:rPr>
                      <m:t>’|</m:t>
                    </m:r>
                  </m:oMath>
                </a14:m>
                <a:endParaRPr lang="hu-HU" dirty="0" smtClean="0"/>
              </a:p>
              <a:p>
                <a:r>
                  <a:rPr lang="hu-HU" dirty="0" smtClean="0"/>
                  <a:t>Osztályozás</a:t>
                </a:r>
              </a:p>
              <a:p>
                <a:pPr lvl="1"/>
                <a:r>
                  <a:rPr lang="hu-HU" dirty="0" smtClean="0"/>
                  <a:t>nincs négyzetes hiba, hanem találatokat és melléfogásokat számolunk,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hu-HU" dirty="0" smtClean="0"/>
                  <a:t> egy mátrix, ami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𝑐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r>
                  <a:rPr lang="hu-HU" dirty="0" smtClean="0"/>
                  <a:t> méretű (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hu-HU" dirty="0" smtClean="0"/>
                  <a:t> osztály)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𝐿</m:t>
                    </m:r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𝑖</m:t>
                    </m:r>
                    <m:r>
                      <a:rPr lang="hu-HU" i="1" dirty="0" smtClean="0">
                        <a:latin typeface="Cambria Math"/>
                      </a:rPr>
                      <m:t>,</m:t>
                    </m:r>
                    <m:r>
                      <a:rPr lang="hu-HU" i="1" dirty="0" smtClean="0">
                        <a:latin typeface="Cambria Math"/>
                      </a:rPr>
                      <m:t>𝑗</m:t>
                    </m:r>
                    <m:r>
                      <a:rPr lang="hu-HU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hu-HU" dirty="0" smtClean="0"/>
                  <a:t>eleme, hogy hány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hu-HU" dirty="0" smtClean="0"/>
                  <a:t>-beli elemet </a:t>
                </a:r>
                <a:r>
                  <a:rPr lang="hu-HU" dirty="0" smtClean="0"/>
                  <a:t>osztályozunk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hu-HU" dirty="0" smtClean="0"/>
                  <a:t>-be</a:t>
                </a:r>
              </a:p>
              <a:p>
                <a:pPr lvl="1"/>
                <a:r>
                  <a:rPr lang="hu-HU" dirty="0" smtClean="0"/>
                  <a:t>ld. még később…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74980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hu-HU" sz="3600" dirty="0" smtClean="0"/>
              <a:t>Áttekintés</a:t>
            </a:r>
            <a:endParaRPr lang="en-US" sz="3600" dirty="0" smtClean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hu-HU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smtClean="0"/>
              <a:t>Osztályozás vs. csoportosítás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smtClean="0"/>
              <a:t>Osztályozás: elvárások és kiértékelés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smtClean="0"/>
              <a:t>Osztályozás vs. regresszió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smtClean="0"/>
              <a:t>Néhány egyszerű módszer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hu-HU" sz="1600" dirty="0" smtClean="0"/>
              <a:t>Forrás: </a:t>
            </a: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://www.adatmentes-adatvissza.hu/hu/adatmentes-adatbanyaszat-data-mining.html</a:t>
            </a:r>
            <a:endParaRPr lang="en-US" sz="1800" dirty="0" smtClean="0"/>
          </a:p>
        </p:txBody>
      </p:sp>
      <p:pic>
        <p:nvPicPr>
          <p:cNvPr id="5125" name="Picture 5" descr="http://www.adatmentes-adatvissza.hu/clnpics/36_data_min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983" y="3124200"/>
            <a:ext cx="3912817" cy="295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Elvárások és Kiértékelés</a:t>
            </a:r>
            <a:endParaRPr lang="en-US" dirty="0"/>
          </a:p>
        </p:txBody>
      </p:sp>
      <p:sp>
        <p:nvSpPr>
          <p:cNvPr id="7" name="Szöveg hely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Osztályozás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1814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/>
              <a:t>Osztályozási mérőszámok: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hu-HU" sz="3600" dirty="0"/>
              <a:t>mit értékelünk?</a:t>
            </a:r>
            <a:endParaRPr lang="en-US" sz="3600" dirty="0"/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Előrejelzési teljesítmény</a:t>
            </a:r>
            <a:endParaRPr lang="en-US" dirty="0"/>
          </a:p>
          <a:p>
            <a:pPr lvl="1"/>
            <a:r>
              <a:rPr lang="hu-HU" dirty="0"/>
              <a:t>Tudományos területen a legfőbb szempont</a:t>
            </a:r>
            <a:endParaRPr lang="en-US" dirty="0"/>
          </a:p>
          <a:p>
            <a:r>
              <a:rPr lang="hu-HU" dirty="0" smtClean="0"/>
              <a:t>Sebesség</a:t>
            </a:r>
          </a:p>
          <a:p>
            <a:pPr lvl="1"/>
            <a:r>
              <a:rPr lang="hu-HU" dirty="0" smtClean="0"/>
              <a:t>tanulási és előrejelzési</a:t>
            </a:r>
          </a:p>
          <a:p>
            <a:pPr lvl="2"/>
            <a:r>
              <a:rPr lang="hu-HU" dirty="0" smtClean="0"/>
              <a:t>Utóbbiban </a:t>
            </a:r>
            <a:r>
              <a:rPr lang="hu-HU" dirty="0"/>
              <a:t>á</a:t>
            </a:r>
            <a:r>
              <a:rPr lang="hu-HU" dirty="0" smtClean="0"/>
              <a:t>ltalában </a:t>
            </a:r>
            <a:r>
              <a:rPr lang="hu-HU" dirty="0"/>
              <a:t>nincs jelentős </a:t>
            </a:r>
            <a:r>
              <a:rPr lang="hu-HU" dirty="0" smtClean="0"/>
              <a:t>különbség, kivéve</a:t>
            </a:r>
            <a:r>
              <a:rPr lang="en-US" dirty="0"/>
              <a:t>: </a:t>
            </a:r>
            <a:r>
              <a:rPr lang="hu-HU" dirty="0" smtClean="0"/>
              <a:t>lusta tanulók</a:t>
            </a:r>
          </a:p>
          <a:p>
            <a:pPr lvl="2"/>
            <a:r>
              <a:rPr lang="hu-HU" dirty="0"/>
              <a:t>Tanító halmaz elkészítésének ideje</a:t>
            </a:r>
            <a:r>
              <a:rPr lang="en-US" dirty="0"/>
              <a:t> (</a:t>
            </a:r>
            <a:r>
              <a:rPr lang="hu-HU" dirty="0"/>
              <a:t>emberi órák</a:t>
            </a:r>
            <a:r>
              <a:rPr lang="en-US" dirty="0"/>
              <a:t>/</a:t>
            </a:r>
            <a:r>
              <a:rPr lang="hu-HU" dirty="0"/>
              <a:t>osztály</a:t>
            </a:r>
            <a:r>
              <a:rPr lang="en-US" dirty="0"/>
              <a:t>)</a:t>
            </a:r>
            <a:endParaRPr lang="hu-HU" dirty="0" smtClean="0"/>
          </a:p>
          <a:p>
            <a:r>
              <a:rPr lang="hu-HU" dirty="0" smtClean="0"/>
              <a:t>Robosztusság: hiányzó/különc adatokra </a:t>
            </a:r>
          </a:p>
          <a:p>
            <a:r>
              <a:rPr lang="hu-HU" dirty="0" smtClean="0"/>
              <a:t>Skálázhatóság: nagy adatokra működik-e</a:t>
            </a:r>
          </a:p>
          <a:p>
            <a:r>
              <a:rPr lang="hu-HU" dirty="0" smtClean="0"/>
              <a:t>Értelmezhetőség: kinyerhető-e értelmezhető tudás a modell belső szerkezetéből</a:t>
            </a:r>
          </a:p>
        </p:txBody>
      </p:sp>
    </p:spTree>
    <p:extLst>
      <p:ext uri="{BB962C8B-B14F-4D97-AF65-F5344CB8AC3E}">
        <p14:creationId xmlns:p14="http://schemas.microsoft.com/office/powerpoint/2010/main" val="3112015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Pontosság (</a:t>
            </a:r>
            <a:r>
              <a:rPr lang="hu-HU" dirty="0" err="1" smtClean="0"/>
              <a:t>accuracy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876800"/>
          </a:xfrm>
        </p:spPr>
        <p:txBody>
          <a:bodyPr/>
          <a:lstStyle/>
          <a:p>
            <a:r>
              <a:rPr lang="en-US" sz="2400" i="1" dirty="0" err="1" smtClean="0"/>
              <a:t>c</a:t>
            </a:r>
            <a:r>
              <a:rPr lang="en-US" sz="2800" dirty="0" err="1" smtClean="0"/>
              <a:t>/</a:t>
            </a:r>
            <a:r>
              <a:rPr lang="en-US" sz="2400" i="1" dirty="0" err="1" smtClean="0"/>
              <a:t>n</a:t>
            </a:r>
            <a:r>
              <a:rPr lang="en-US" sz="2400" dirty="0" smtClean="0"/>
              <a:t> </a:t>
            </a:r>
            <a:r>
              <a:rPr lang="hu-HU" sz="2400" dirty="0"/>
              <a:t>ahol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hu-HU" sz="2400" dirty="0"/>
              <a:t>a tesztadatok száma, </a:t>
            </a:r>
            <a:r>
              <a:rPr lang="en-US" sz="2400" i="1" dirty="0"/>
              <a:t>c</a:t>
            </a:r>
            <a:r>
              <a:rPr lang="en-US" sz="2400" dirty="0"/>
              <a:t> </a:t>
            </a:r>
            <a:r>
              <a:rPr lang="hu-HU" sz="2400" dirty="0"/>
              <a:t>pedig a helyesen osztályozott tesztadatok száma</a:t>
            </a:r>
            <a:r>
              <a:rPr lang="en-US" sz="2400" dirty="0" smtClean="0"/>
              <a:t>.</a:t>
            </a:r>
            <a:endParaRPr lang="hu-HU" sz="2400" dirty="0" smtClean="0"/>
          </a:p>
          <a:p>
            <a:r>
              <a:rPr lang="en-US" sz="2400" dirty="0"/>
              <a:t>13,589 Yahoo! </a:t>
            </a:r>
            <a:r>
              <a:rPr lang="hu-HU" sz="2400" dirty="0"/>
              <a:t>weboldalnak a</a:t>
            </a:r>
            <a:r>
              <a:rPr lang="en-US" sz="2400" dirty="0"/>
              <a:t> “Science” </a:t>
            </a:r>
            <a:r>
              <a:rPr lang="hu-HU" sz="2400" dirty="0"/>
              <a:t>részfa </a:t>
            </a:r>
            <a:r>
              <a:rPr lang="en-US" sz="2400" dirty="0"/>
              <a:t>95 </a:t>
            </a:r>
            <a:r>
              <a:rPr lang="hu-HU" sz="2400" dirty="0"/>
              <a:t>kategóriájába való besorolása</a:t>
            </a:r>
            <a:r>
              <a:rPr lang="en-US" sz="2400" dirty="0"/>
              <a:t> (</a:t>
            </a:r>
            <a:r>
              <a:rPr lang="hu-HU" sz="2400" dirty="0"/>
              <a:t>2 mélységű hierarchia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4" descr="fi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5" t="51913" r="4391" b="2153"/>
          <a:stretch>
            <a:fillRect/>
          </a:stretch>
        </p:blipFill>
        <p:spPr>
          <a:xfrm>
            <a:off x="4191000" y="3331224"/>
            <a:ext cx="4495800" cy="3320401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8058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Példa</a:t>
            </a:r>
            <a:r>
              <a:rPr lang="en-US"/>
              <a:t>: WebKB (CMU)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8839200" cy="1295400"/>
          </a:xfrm>
        </p:spPr>
        <p:txBody>
          <a:bodyPr/>
          <a:lstStyle/>
          <a:p>
            <a:r>
              <a:rPr lang="hu-HU" sz="2200"/>
              <a:t>Számítástudományi tanszékek honlapjainak osztályozása</a:t>
            </a:r>
            <a:r>
              <a:rPr lang="en-US" sz="2200"/>
              <a:t>:</a:t>
            </a:r>
          </a:p>
          <a:p>
            <a:pPr lvl="1"/>
            <a:r>
              <a:rPr lang="hu-HU" sz="2000"/>
              <a:t>Hallgatók, kar, kurzus, projekt osztályokba</a:t>
            </a:r>
            <a:endParaRPr lang="en-US" sz="2000"/>
          </a:p>
        </p:txBody>
      </p:sp>
      <p:pic>
        <p:nvPicPr>
          <p:cNvPr id="37581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2373313"/>
            <a:ext cx="5105400" cy="4362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33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632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WebKB </a:t>
            </a:r>
            <a:r>
              <a:rPr lang="hu-HU"/>
              <a:t>eredmények</a:t>
            </a:r>
            <a:endParaRPr lang="en-US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Tanulás</a:t>
            </a:r>
            <a:r>
              <a:rPr lang="en-US"/>
              <a:t> ~5,000 </a:t>
            </a:r>
            <a:r>
              <a:rPr lang="hu-HU"/>
              <a:t>kézzel címkézett weboldallal</a:t>
            </a:r>
            <a:endParaRPr lang="en-US"/>
          </a:p>
          <a:p>
            <a:pPr lvl="1"/>
            <a:r>
              <a:rPr lang="en-US"/>
              <a:t>Cornell, Washington, U.Texas, Wisconsin</a:t>
            </a:r>
          </a:p>
          <a:p>
            <a:r>
              <a:rPr lang="hu-HU"/>
              <a:t>Egy új weboldal bejárása és osztályozása</a:t>
            </a:r>
            <a:r>
              <a:rPr lang="en-US"/>
              <a:t> (CMU)</a:t>
            </a:r>
          </a:p>
          <a:p>
            <a:r>
              <a:rPr lang="hu-HU"/>
              <a:t>Eredmények</a:t>
            </a:r>
            <a:r>
              <a:rPr lang="en-US"/>
              <a:t>:</a:t>
            </a:r>
          </a:p>
        </p:txBody>
      </p:sp>
      <p:graphicFrame>
        <p:nvGraphicFramePr>
          <p:cNvPr id="376836" name="Object 4"/>
          <p:cNvGraphicFramePr>
            <a:graphicFrameLocks noChangeAspect="1"/>
          </p:cNvGraphicFramePr>
          <p:nvPr/>
        </p:nvGraphicFramePr>
        <p:xfrm>
          <a:off x="588963" y="4017963"/>
          <a:ext cx="7929562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Munkalap" r:id="rId4" imgW="4276785" imgH="657357" progId="Excel.Sheet.8">
                  <p:embed/>
                </p:oleObj>
              </mc:Choice>
              <mc:Fallback>
                <p:oleObj name="Munkalap" r:id="rId4" imgW="4276785" imgH="65735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4017963"/>
                        <a:ext cx="7929562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035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Tanulási görbe</a:t>
            </a:r>
            <a:r>
              <a:rPr lang="en-US"/>
              <a:t/>
            </a:r>
            <a:br>
              <a:rPr lang="en-US"/>
            </a:br>
            <a:r>
              <a:rPr lang="en-US" sz="3600"/>
              <a:t>(Yahoo Science Data)</a:t>
            </a:r>
          </a:p>
        </p:txBody>
      </p:sp>
      <p:pic>
        <p:nvPicPr>
          <p:cNvPr id="177155" name="Picture 3" descr="l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0866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1933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accuracy-n</a:t>
            </a:r>
            <a:r>
              <a:rPr lang="hu-HU" dirty="0" smtClean="0"/>
              <a:t> túl</a:t>
            </a:r>
            <a:endParaRPr lang="en-US" dirty="0"/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sz="2200" dirty="0"/>
              <a:t>Hibaarány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hu-HU" sz="2000" dirty="0" smtClean="0"/>
              <a:t>Nem túl jó mérték kis osztályokra. </a:t>
            </a:r>
            <a:r>
              <a:rPr lang="hu-HU" sz="2000" dirty="0" smtClean="0">
                <a:solidFill>
                  <a:schemeClr val="hlink"/>
                </a:solidFill>
              </a:rPr>
              <a:t>Miért?</a:t>
            </a:r>
          </a:p>
          <a:p>
            <a:pPr>
              <a:lnSpc>
                <a:spcPct val="90000"/>
              </a:lnSpc>
            </a:pPr>
            <a:r>
              <a:rPr lang="hu-HU" sz="2200" dirty="0" err="1" smtClean="0"/>
              <a:t>IR-mértékek</a:t>
            </a:r>
            <a:r>
              <a:rPr lang="hu-HU" sz="2200" dirty="0" smtClean="0"/>
              <a:t> alkalmazása: pontosság/felidézés</a:t>
            </a:r>
          </a:p>
          <a:p>
            <a:pPr>
              <a:lnSpc>
                <a:spcPct val="90000"/>
              </a:lnSpc>
            </a:pPr>
            <a:r>
              <a:rPr lang="hu-HU" sz="2200" dirty="0" smtClean="0"/>
              <a:t>Pontosság</a:t>
            </a:r>
            <a:r>
              <a:rPr lang="en-US" sz="2200" dirty="0"/>
              <a:t>/</a:t>
            </a:r>
            <a:r>
              <a:rPr lang="hu-HU" sz="2200" dirty="0" smtClean="0"/>
              <a:t>felidézés </a:t>
            </a:r>
            <a:r>
              <a:rPr lang="hu-HU" sz="2200" dirty="0"/>
              <a:t>osztályok rangsorolására (ld. köv.)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hu-HU" sz="2200" dirty="0"/>
              <a:t>Kategória méretének helyes becslése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hu-HU" sz="2000" dirty="0">
                <a:solidFill>
                  <a:schemeClr val="hlink"/>
                </a:solidFill>
              </a:rPr>
              <a:t>Ez miért különböző</a:t>
            </a:r>
            <a:r>
              <a:rPr lang="en-US" sz="2000" dirty="0">
                <a:solidFill>
                  <a:schemeClr val="hlink"/>
                </a:solidFill>
              </a:rPr>
              <a:t>?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hu-HU" sz="2200" dirty="0"/>
              <a:t>Időbeli stabilitás</a:t>
            </a:r>
            <a:r>
              <a:rPr lang="en-US" sz="2200" dirty="0"/>
              <a:t> / </a:t>
            </a:r>
            <a:r>
              <a:rPr lang="hu-HU" sz="2200" dirty="0"/>
              <a:t>kategóriák szemantikájának változása esetén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hu-HU" sz="2200" dirty="0"/>
              <a:t>Hasznosság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hu-HU" sz="2000" dirty="0"/>
              <a:t>Hibás pozitív (</a:t>
            </a:r>
            <a:r>
              <a:rPr lang="hu-HU" sz="2000" dirty="0" err="1"/>
              <a:t>fp</a:t>
            </a:r>
            <a:r>
              <a:rPr lang="hu-HU" sz="2000" dirty="0"/>
              <a:t>) </a:t>
            </a:r>
            <a:r>
              <a:rPr lang="en-US" sz="2000" dirty="0"/>
              <a:t>/ </a:t>
            </a:r>
            <a:r>
              <a:rPr lang="hu-HU" sz="2000" dirty="0"/>
              <a:t>hibás negatív (</a:t>
            </a:r>
            <a:r>
              <a:rPr lang="hu-HU" sz="2000" dirty="0" err="1"/>
              <a:t>fn</a:t>
            </a:r>
            <a:r>
              <a:rPr lang="hu-HU" sz="2000" dirty="0"/>
              <a:t>) találatok költsége különböző lehet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hu-HU" sz="2000" dirty="0"/>
              <a:t>Pl.</a:t>
            </a:r>
            <a:r>
              <a:rPr lang="en-US" sz="2000" dirty="0"/>
              <a:t>, </a:t>
            </a:r>
            <a:r>
              <a:rPr lang="hu-HU" sz="2000" dirty="0"/>
              <a:t>költség</a:t>
            </a:r>
            <a:r>
              <a:rPr lang="en-US" sz="2000" dirty="0"/>
              <a:t> = </a:t>
            </a:r>
            <a:r>
              <a:rPr lang="en-US" sz="2000" dirty="0" smtClean="0"/>
              <a:t>tp-0.5fp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6800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IR-mértékek</a:t>
            </a:r>
            <a:r>
              <a:rPr lang="hu-HU" dirty="0" smtClean="0"/>
              <a:t> (2 osztályra)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752600"/>
            <a:ext cx="8001000" cy="4876800"/>
          </a:xfrm>
        </p:spPr>
        <p:txBody>
          <a:bodyPr/>
          <a:lstStyle/>
          <a:p>
            <a:r>
              <a:rPr lang="hu-HU" dirty="0" smtClean="0"/>
              <a:t>TP – a </a:t>
            </a:r>
            <a:r>
              <a:rPr lang="hu-HU" dirty="0" err="1" smtClean="0"/>
              <a:t>predikcióban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helyes találatok száma</a:t>
            </a:r>
          </a:p>
          <a:p>
            <a:r>
              <a:rPr lang="hu-HU" dirty="0" smtClean="0"/>
              <a:t>FP – a </a:t>
            </a:r>
            <a:r>
              <a:rPr lang="hu-HU" dirty="0" err="1" smtClean="0"/>
              <a:t>predikcióban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helytelen elemek száma</a:t>
            </a:r>
          </a:p>
          <a:p>
            <a:r>
              <a:rPr lang="hu-HU" dirty="0" smtClean="0"/>
              <a:t>FN – a </a:t>
            </a:r>
            <a:r>
              <a:rPr lang="hu-HU" dirty="0" err="1" smtClean="0"/>
              <a:t>predikcióból</a:t>
            </a:r>
            <a:r>
              <a:rPr lang="hu-HU" dirty="0" smtClean="0"/>
              <a:t> hiányzó helyes találatok száma</a:t>
            </a:r>
          </a:p>
          <a:p>
            <a:r>
              <a:rPr lang="hu-HU" dirty="0" smtClean="0"/>
              <a:t>TN – a </a:t>
            </a:r>
            <a:r>
              <a:rPr lang="hu-HU" dirty="0" err="1" smtClean="0"/>
              <a:t>predikcióból</a:t>
            </a:r>
            <a:r>
              <a:rPr lang="hu-HU" dirty="0" smtClean="0"/>
              <a:t> (helyesen) hiányzó elemek száma</a:t>
            </a:r>
          </a:p>
          <a:p>
            <a:endParaRPr lang="hu-HU" dirty="0" smtClean="0"/>
          </a:p>
          <a:p>
            <a:r>
              <a:rPr lang="hu-HU" dirty="0" smtClean="0"/>
              <a:t>Fedés (</a:t>
            </a:r>
            <a:r>
              <a:rPr lang="hu-HU" dirty="0" err="1" smtClean="0"/>
              <a:t>recall</a:t>
            </a:r>
            <a:r>
              <a:rPr lang="hu-HU" dirty="0" smtClean="0"/>
              <a:t>):</a:t>
            </a:r>
          </a:p>
          <a:p>
            <a:endParaRPr lang="hu-HU" dirty="0" smtClean="0"/>
          </a:p>
          <a:p>
            <a:r>
              <a:rPr lang="hu-HU" dirty="0" smtClean="0"/>
              <a:t>Pontosság </a:t>
            </a:r>
            <a:r>
              <a:rPr lang="hu-HU" dirty="0" smtClean="0"/>
              <a:t>(</a:t>
            </a:r>
            <a:r>
              <a:rPr lang="hu-HU" dirty="0" err="1" smtClean="0"/>
              <a:t>precision</a:t>
            </a:r>
            <a:r>
              <a:rPr lang="hu-HU" dirty="0" smtClean="0"/>
              <a:t>):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4800600"/>
            <a:ext cx="1508961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4" y="5791201"/>
            <a:ext cx="147988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7517"/>
              </p:ext>
            </p:extLst>
          </p:nvPr>
        </p:nvGraphicFramePr>
        <p:xfrm>
          <a:off x="4876800" y="4354830"/>
          <a:ext cx="3657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9906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találat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nem találat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igaz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hamis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TN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62810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Pontosság/fedés/F-mérték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Mindkét esetben a magas érték a jobb</a:t>
                </a:r>
              </a:p>
              <a:p>
                <a:r>
                  <a:rPr lang="hu-HU" dirty="0" smtClean="0"/>
                  <a:t>Általában egymással szemben mozognak</a:t>
                </a:r>
              </a:p>
              <a:p>
                <a:r>
                  <a:rPr lang="hu-HU" dirty="0" smtClean="0"/>
                  <a:t>Együttes optimalizálás</a:t>
                </a:r>
              </a:p>
              <a:p>
                <a:pPr lvl="1"/>
                <a:r>
                  <a:rPr lang="hu-HU" dirty="0" smtClean="0"/>
                  <a:t>egyensúlyi pont, ahol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𝑃</m:t>
                    </m:r>
                    <m:r>
                      <a:rPr lang="hu-HU" i="1" dirty="0" smtClean="0">
                        <a:latin typeface="Cambria Math"/>
                      </a:rPr>
                      <m:t>=</m:t>
                    </m:r>
                    <m:r>
                      <a:rPr lang="hu-HU" i="1" dirty="0" smtClean="0">
                        <a:latin typeface="Cambria Math"/>
                      </a:rPr>
                      <m:t>𝑅</m:t>
                    </m:r>
                  </m:oMath>
                </a14:m>
                <a:endParaRPr lang="hu-HU" dirty="0" smtClean="0"/>
              </a:p>
              <a:p>
                <a:pPr lvl="1"/>
                <a:r>
                  <a:rPr lang="en-US" dirty="0" smtClean="0"/>
                  <a:t>F</a:t>
                </a:r>
                <a:r>
                  <a:rPr lang="hu-HU" dirty="0" err="1" smtClean="0"/>
                  <a:t>-mérték</a:t>
                </a:r>
                <a:r>
                  <a:rPr lang="en-US" dirty="0" smtClean="0"/>
                  <a:t>: </a:t>
                </a:r>
                <a:r>
                  <a:rPr lang="hu-HU" dirty="0" smtClean="0"/>
                  <a:t>a két mérték arányát adja meg</a:t>
                </a:r>
              </a:p>
              <a:p>
                <a:pPr lvl="1"/>
                <a:endParaRPr lang="hu-HU" dirty="0"/>
              </a:p>
              <a:p>
                <a:pPr lvl="1"/>
                <a:endParaRPr lang="hu-HU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hu-HU" b="0" i="1" dirty="0" smtClean="0">
                        <a:latin typeface="Cambria Math"/>
                      </a:rPr>
                      <m:t>𝛼</m:t>
                    </m:r>
                    <m:r>
                      <a:rPr lang="hu-HU" i="1" dirty="0" smtClean="0">
                        <a:latin typeface="Cambria Math"/>
                      </a:rPr>
                      <m:t>= ½</m:t>
                    </m:r>
                  </m:oMath>
                </a14:m>
                <a:r>
                  <a:rPr lang="hu-HU" dirty="0" smtClean="0"/>
                  <a:t>, ill.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latin typeface="Cambria Math"/>
                      </a:rPr>
                      <m:t>𝛽</m:t>
                    </m:r>
                    <m:r>
                      <a:rPr lang="hu-HU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hu-HU" dirty="0" smtClean="0"/>
                  <a:t> esetén kiegyensúlyozott F, jelölése: </a:t>
                </a:r>
                <a:r>
                  <a:rPr lang="en-US" dirty="0" smtClean="0"/>
                  <a:t>F</a:t>
                </a:r>
                <a:r>
                  <a:rPr lang="en-US" baseline="-25000" dirty="0" smtClean="0"/>
                  <a:t>1</a:t>
                </a:r>
                <a:endParaRPr lang="en-US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05102"/>
            <a:ext cx="3657600" cy="847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668632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Általánosítás több osztályra</a:t>
            </a:r>
            <a:endParaRPr lang="en-US" dirty="0"/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Feltétel: 1 minta pontosan 1 osztályba tartozik</a:t>
            </a:r>
          </a:p>
          <a:p>
            <a:r>
              <a:rPr lang="hu-HU" dirty="0" smtClean="0"/>
              <a:t>Konfúziós mátrix</a:t>
            </a:r>
            <a:endParaRPr lang="hu-HU" dirty="0"/>
          </a:p>
        </p:txBody>
      </p:sp>
      <p:sp>
        <p:nvSpPr>
          <p:cNvPr id="752644" name="Rectangle 4"/>
          <p:cNvSpPr>
            <a:spLocks noChangeArrowheads="1"/>
          </p:cNvSpPr>
          <p:nvPr/>
        </p:nvSpPr>
        <p:spPr bwMode="auto">
          <a:xfrm>
            <a:off x="2895600" y="3124200"/>
            <a:ext cx="2590800" cy="2362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45" name="Rectangle 5"/>
          <p:cNvSpPr>
            <a:spLocks noChangeArrowheads="1"/>
          </p:cNvSpPr>
          <p:nvPr/>
        </p:nvSpPr>
        <p:spPr bwMode="auto">
          <a:xfrm>
            <a:off x="4419600" y="3581400"/>
            <a:ext cx="381000" cy="3048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sz="1800">
                <a:latin typeface="Rockwell" pitchFamily="18" charset="0"/>
              </a:rPr>
              <a:t>53</a:t>
            </a:r>
            <a:endParaRPr lang="en-US" sz="1400">
              <a:latin typeface="Rockwell" pitchFamily="18" charset="0"/>
            </a:endParaRPr>
          </a:p>
        </p:txBody>
      </p:sp>
      <p:sp>
        <p:nvSpPr>
          <p:cNvPr id="752646" name="Line 6"/>
          <p:cNvSpPr>
            <a:spLocks noChangeShapeType="1"/>
          </p:cNvSpPr>
          <p:nvPr/>
        </p:nvSpPr>
        <p:spPr bwMode="auto">
          <a:xfrm>
            <a:off x="3733800" y="3048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47" name="Text Box 7"/>
          <p:cNvSpPr txBox="1">
            <a:spLocks noChangeArrowheads="1"/>
          </p:cNvSpPr>
          <p:nvPr/>
        </p:nvSpPr>
        <p:spPr bwMode="auto">
          <a:xfrm>
            <a:off x="3200400" y="26670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hu-HU" sz="1800">
                <a:latin typeface="Rockwell" pitchFamily="18" charset="0"/>
              </a:rPr>
              <a:t>Becsült osztálycímke</a:t>
            </a:r>
            <a:endParaRPr lang="en-US" sz="1400">
              <a:latin typeface="Rockwell" pitchFamily="18" charset="0"/>
            </a:endParaRPr>
          </a:p>
        </p:txBody>
      </p:sp>
      <p:sp>
        <p:nvSpPr>
          <p:cNvPr id="752648" name="Text Box 8"/>
          <p:cNvSpPr txBox="1">
            <a:spLocks noChangeArrowheads="1"/>
          </p:cNvSpPr>
          <p:nvPr/>
        </p:nvSpPr>
        <p:spPr bwMode="auto">
          <a:xfrm rot="10800000">
            <a:off x="2286000" y="3276600"/>
            <a:ext cx="458788" cy="197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hu-HU" sz="1800">
                <a:latin typeface="Rockwell" pitchFamily="18" charset="0"/>
              </a:rPr>
              <a:t>Valódi osztálycímke</a:t>
            </a:r>
            <a:endParaRPr lang="en-US" sz="1600">
              <a:latin typeface="Rockwell" pitchFamily="18" charset="0"/>
            </a:endParaRPr>
          </a:p>
        </p:txBody>
      </p:sp>
      <p:sp>
        <p:nvSpPr>
          <p:cNvPr id="752649" name="Line 9"/>
          <p:cNvSpPr>
            <a:spLocks noChangeShapeType="1"/>
          </p:cNvSpPr>
          <p:nvPr/>
        </p:nvSpPr>
        <p:spPr bwMode="auto">
          <a:xfrm>
            <a:off x="2819400" y="3429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2650" name="Text Box 10"/>
              <p:cNvSpPr txBox="1">
                <a:spLocks noChangeArrowheads="1"/>
              </p:cNvSpPr>
              <p:nvPr/>
            </p:nvSpPr>
            <p:spPr bwMode="auto">
              <a:xfrm>
                <a:off x="609600" y="5791200"/>
                <a:ext cx="7507795" cy="9048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hu-HU" dirty="0">
                    <a:latin typeface="+mn-lt"/>
                  </a:rPr>
                  <a:t>Az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>
                        <a:latin typeface="Cambria Math"/>
                      </a:rPr>
                      <m:t>𝑖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r>
                      <a:rPr lang="en-US" i="1" dirty="0">
                        <a:latin typeface="Cambria Math"/>
                      </a:rPr>
                      <m:t>𝑗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hu-HU" dirty="0">
                    <a:latin typeface="+mn-lt"/>
                  </a:rPr>
                  <a:t>elem értéke (53) azon </a:t>
                </a:r>
                <a:r>
                  <a:rPr lang="hu-HU" dirty="0" smtClean="0">
                    <a:latin typeface="+mn-lt"/>
                  </a:rPr>
                  <a:t>minták száma</a:t>
                </a:r>
                <a:endParaRPr lang="hu-HU" dirty="0">
                  <a:latin typeface="+mn-lt"/>
                </a:endParaRPr>
              </a:p>
              <a:p>
                <a:pPr eaLnBrk="0" hangingPunct="0">
                  <a:spcBef>
                    <a:spcPct val="20000"/>
                  </a:spcBef>
                </a:pPr>
                <a:r>
                  <a:rPr lang="hu-HU" dirty="0">
                    <a:latin typeface="+mn-lt"/>
                  </a:rPr>
                  <a:t>amelyek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hu-HU" dirty="0" err="1">
                    <a:latin typeface="+mn-lt"/>
                  </a:rPr>
                  <a:t>-be</a:t>
                </a:r>
                <a:r>
                  <a:rPr lang="hu-HU" dirty="0">
                    <a:latin typeface="+mn-lt"/>
                  </a:rPr>
                  <a:t> tartoznak, 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hu-HU" dirty="0" err="1">
                    <a:latin typeface="+mn-lt"/>
                  </a:rPr>
                  <a:t>-be</a:t>
                </a:r>
                <a:r>
                  <a:rPr lang="hu-HU" dirty="0">
                    <a:latin typeface="+mn-lt"/>
                  </a:rPr>
                  <a:t> osztályoztuk</a:t>
                </a:r>
                <a:r>
                  <a:rPr lang="en-US" dirty="0">
                    <a:latin typeface="+mn-lt"/>
                  </a:rPr>
                  <a:t>.</a:t>
                </a:r>
              </a:p>
            </p:txBody>
          </p:sp>
        </mc:Choice>
        <mc:Fallback>
          <p:sp>
            <p:nvSpPr>
              <p:cNvPr id="752650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5791200"/>
                <a:ext cx="7507795" cy="904863"/>
              </a:xfrm>
              <a:prstGeom prst="rect">
                <a:avLst/>
              </a:prstGeom>
              <a:blipFill rotWithShape="1">
                <a:blip r:embed="rId2"/>
                <a:stretch>
                  <a:fillRect l="-1218" t="-4730" b="-155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2651" name="Line 11"/>
          <p:cNvSpPr>
            <a:spLocks noChangeShapeType="1"/>
          </p:cNvSpPr>
          <p:nvPr/>
        </p:nvSpPr>
        <p:spPr bwMode="auto">
          <a:xfrm flipV="1">
            <a:off x="2819400" y="3962400"/>
            <a:ext cx="1600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2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Visszatekintés – 1. Óra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3421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Konfúziós</a:t>
            </a:r>
            <a:r>
              <a:rPr lang="en-US"/>
              <a:t> m</a:t>
            </a:r>
            <a:r>
              <a:rPr lang="hu-HU"/>
              <a:t>á</a:t>
            </a:r>
            <a:r>
              <a:rPr lang="en-US"/>
              <a:t>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366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Tökéletes </a:t>
                </a:r>
                <a:r>
                  <a:rPr lang="hu-HU" dirty="0"/>
                  <a:t>osztályozó esetén az átlón kívül 0-k vannak</a:t>
                </a:r>
                <a:r>
                  <a:rPr lang="en-US" dirty="0"/>
                  <a:t>.</a:t>
                </a:r>
              </a:p>
              <a:p>
                <a:r>
                  <a:rPr lang="hu-HU" dirty="0"/>
                  <a:t>Tökéletes osztályozó esetén a diagonális elemek értéke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>
                        <a:latin typeface="Cambria Math"/>
                      </a:rPr>
                      <m:t>𝑗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𝑗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hu-HU" dirty="0"/>
                  <a:t> megegyezik az adott kategóriában lévő </a:t>
                </a:r>
                <a:r>
                  <a:rPr lang="hu-HU" dirty="0" smtClean="0"/>
                  <a:t>minták számával</a:t>
                </a:r>
                <a:r>
                  <a:rPr lang="en-US" dirty="0"/>
                  <a:t>.</a:t>
                </a:r>
              </a:p>
              <a:p>
                <a:r>
                  <a:rPr lang="hu-HU" dirty="0"/>
                  <a:t>Könnyű, amikor 1 kategória van minden </a:t>
                </a:r>
                <a:r>
                  <a:rPr lang="hu-HU" dirty="0" smtClean="0"/>
                  <a:t>mintához rendelve</a:t>
                </a:r>
                <a:r>
                  <a:rPr lang="en-US" dirty="0"/>
                  <a:t>.</a:t>
                </a:r>
              </a:p>
              <a:p>
                <a:r>
                  <a:rPr lang="hu-HU" dirty="0"/>
                  <a:t>Kiterjeszthető több </a:t>
                </a:r>
                <a:r>
                  <a:rPr lang="hu-HU" dirty="0" smtClean="0"/>
                  <a:t>kategória/adat </a:t>
                </a:r>
                <a:r>
                  <a:rPr lang="hu-HU" dirty="0"/>
                  <a:t>esetére is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7536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314" t="-1125" r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141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Konfúziós mértékek</a:t>
            </a:r>
            <a:r>
              <a:rPr lang="en-US"/>
              <a:t> (1 </a:t>
            </a:r>
            <a:r>
              <a:rPr lang="hu-HU"/>
              <a:t>kat</a:t>
            </a:r>
            <a:r>
              <a:rPr lang="en-US"/>
              <a:t> / doc)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6400800" cy="4876800"/>
          </a:xfrm>
        </p:spPr>
        <p:txBody>
          <a:bodyPr/>
          <a:lstStyle/>
          <a:p>
            <a:r>
              <a:rPr lang="hu-HU"/>
              <a:t>Felidézés</a:t>
            </a:r>
            <a:r>
              <a:rPr lang="en-US"/>
              <a:t>: </a:t>
            </a:r>
            <a:r>
              <a:rPr lang="hu-HU"/>
              <a:t>Az i-be helyesen besorolt dokumentumok aránya (az i-be tartozókhoz képest)</a:t>
            </a:r>
            <a:endParaRPr lang="en-US"/>
          </a:p>
          <a:p>
            <a:endParaRPr lang="en-US"/>
          </a:p>
          <a:p>
            <a:r>
              <a:rPr lang="hu-HU"/>
              <a:t>Pontosság</a:t>
            </a:r>
            <a:r>
              <a:rPr lang="en-US"/>
              <a:t>: </a:t>
            </a:r>
            <a:r>
              <a:rPr lang="hu-HU"/>
              <a:t>az i-be sorolt dokumentumok közül melyek tartoznak ténylegesen i-hez.</a:t>
            </a:r>
            <a:endParaRPr lang="en-US"/>
          </a:p>
          <a:p>
            <a:endParaRPr lang="en-US"/>
          </a:p>
          <a:p>
            <a:r>
              <a:rPr lang="en-US"/>
              <a:t>“</a:t>
            </a:r>
            <a:r>
              <a:rPr lang="hu-HU"/>
              <a:t>Pontossági</a:t>
            </a:r>
            <a:r>
              <a:rPr lang="en-US"/>
              <a:t> </a:t>
            </a:r>
            <a:r>
              <a:rPr lang="hu-HU"/>
              <a:t>arány</a:t>
            </a:r>
            <a:r>
              <a:rPr lang="en-US"/>
              <a:t>”: (1- </a:t>
            </a:r>
            <a:r>
              <a:rPr lang="hu-HU"/>
              <a:t>hibaarány</a:t>
            </a:r>
            <a:r>
              <a:rPr lang="en-US"/>
              <a:t>) </a:t>
            </a:r>
            <a:r>
              <a:rPr lang="hu-HU"/>
              <a:t>A jól osztályozott dokumentumok aránya</a:t>
            </a:r>
            <a:r>
              <a:rPr lang="en-US"/>
              <a:t>:</a:t>
            </a:r>
          </a:p>
        </p:txBody>
      </p:sp>
      <p:graphicFrame>
        <p:nvGraphicFramePr>
          <p:cNvPr id="754692" name="Object 4"/>
          <p:cNvGraphicFramePr>
            <a:graphicFrameLocks noChangeAspect="1"/>
          </p:cNvGraphicFramePr>
          <p:nvPr/>
        </p:nvGraphicFramePr>
        <p:xfrm>
          <a:off x="8001000" y="1676400"/>
          <a:ext cx="758825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3" imgW="380880" imgH="558720" progId="Equation.3">
                  <p:embed/>
                </p:oleObj>
              </mc:Choice>
              <mc:Fallback>
                <p:oleObj name="Equation" r:id="rId3" imgW="38088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676400"/>
                        <a:ext cx="758825" cy="1112838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50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00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693" name="Object 5"/>
          <p:cNvGraphicFramePr>
            <a:graphicFrameLocks noChangeAspect="1"/>
          </p:cNvGraphicFramePr>
          <p:nvPr/>
        </p:nvGraphicFramePr>
        <p:xfrm>
          <a:off x="7956550" y="3810000"/>
          <a:ext cx="80645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5" imgW="406080" imgH="558720" progId="Equation.3">
                  <p:embed/>
                </p:oleObj>
              </mc:Choice>
              <mc:Fallback>
                <p:oleObj name="Equation" r:id="rId5" imgW="40608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3810000"/>
                        <a:ext cx="806450" cy="1112838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50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694" name="Object 6"/>
          <p:cNvGraphicFramePr>
            <a:graphicFrameLocks noChangeAspect="1"/>
          </p:cNvGraphicFramePr>
          <p:nvPr/>
        </p:nvGraphicFramePr>
        <p:xfrm>
          <a:off x="7534275" y="5086350"/>
          <a:ext cx="1236663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7" imgW="622080" imgH="685800" progId="Equation.3">
                  <p:embed/>
                </p:oleObj>
              </mc:Choice>
              <mc:Fallback>
                <p:oleObj name="Equation" r:id="rId7" imgW="62208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4275" y="5086350"/>
                        <a:ext cx="1236663" cy="1365250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50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5836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/>
              <a:t>Többcímkés probléma</a:t>
            </a:r>
            <a:r>
              <a:rPr lang="en-US" sz="3600" dirty="0"/>
              <a:t>: &gt;1 </a:t>
            </a:r>
            <a:r>
              <a:rPr lang="hu-HU" sz="3600" dirty="0"/>
              <a:t>k</a:t>
            </a:r>
            <a:r>
              <a:rPr lang="en-US" sz="3600" dirty="0"/>
              <a:t>at /doc</a:t>
            </a:r>
            <a:br>
              <a:rPr lang="en-US" sz="3600" dirty="0"/>
            </a:br>
            <a:r>
              <a:rPr lang="en-US" sz="3600" dirty="0"/>
              <a:t>P</a:t>
            </a:r>
            <a:r>
              <a:rPr lang="hu-HU" sz="3600" dirty="0" err="1"/>
              <a:t>ontosság</a:t>
            </a:r>
            <a:r>
              <a:rPr lang="en-US" sz="3600" dirty="0"/>
              <a:t>/</a:t>
            </a:r>
            <a:r>
              <a:rPr lang="hu-HU" sz="3600" dirty="0"/>
              <a:t>felidézés</a:t>
            </a:r>
            <a:r>
              <a:rPr lang="en-US" sz="3600" dirty="0"/>
              <a:t> </a:t>
            </a:r>
            <a:r>
              <a:rPr lang="hu-HU" sz="3600" dirty="0"/>
              <a:t>rangsorolásra</a:t>
            </a:r>
            <a:endParaRPr lang="en-US" sz="3600" dirty="0"/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Pl. </a:t>
            </a:r>
            <a:r>
              <a:rPr lang="hu-HU" dirty="0" smtClean="0"/>
              <a:t>dokumentum</a:t>
            </a:r>
            <a:r>
              <a:rPr lang="en-US" dirty="0" smtClean="0"/>
              <a:t>: </a:t>
            </a:r>
            <a:r>
              <a:rPr lang="en-US" dirty="0"/>
              <a:t>“Bad wheat harvest in Turkey”</a:t>
            </a:r>
          </a:p>
          <a:p>
            <a:pPr>
              <a:lnSpc>
                <a:spcPct val="90000"/>
              </a:lnSpc>
            </a:pPr>
            <a:r>
              <a:rPr lang="hu-HU" dirty="0"/>
              <a:t>Helyes kategóriák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Wheat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Turkey</a:t>
            </a:r>
          </a:p>
          <a:p>
            <a:pPr>
              <a:lnSpc>
                <a:spcPct val="90000"/>
              </a:lnSpc>
            </a:pPr>
            <a:r>
              <a:rPr lang="hu-HU" dirty="0"/>
              <a:t>Kategóriák rangsora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0.9: turkey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0.7: poultry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0.5: </a:t>
            </a:r>
            <a:r>
              <a:rPr lang="en-US" dirty="0" err="1"/>
              <a:t>armenia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0.4: barley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0.3: </a:t>
            </a:r>
            <a:r>
              <a:rPr lang="en-US" dirty="0" err="1"/>
              <a:t>georgia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Precision at 5: 0.2, Recall at 5: 0.5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87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</a:t>
            </a:r>
            <a:r>
              <a:rPr lang="hu-HU"/>
              <a:t>ontosság</a:t>
            </a:r>
            <a:r>
              <a:rPr lang="en-US"/>
              <a:t>/</a:t>
            </a:r>
            <a:r>
              <a:rPr lang="hu-HU"/>
              <a:t>felidézés</a:t>
            </a:r>
            <a:r>
              <a:rPr lang="en-US"/>
              <a:t> </a:t>
            </a:r>
            <a:r>
              <a:rPr lang="hu-HU"/>
              <a:t>rangsorolásra</a:t>
            </a:r>
            <a:endParaRPr lang="en-US"/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TFH sok kategóriánk van </a:t>
            </a:r>
            <a:r>
              <a:rPr lang="en-US" dirty="0"/>
              <a:t>(&gt;10)</a:t>
            </a:r>
          </a:p>
          <a:p>
            <a:r>
              <a:rPr lang="hu-HU" dirty="0"/>
              <a:t>Használjunk olyan osztályozót, amely összehasonlítható értékeket rendel a kategóriákhoz</a:t>
            </a:r>
            <a:r>
              <a:rPr lang="en-US" dirty="0"/>
              <a:t> </a:t>
            </a:r>
            <a:endParaRPr lang="hu-HU" dirty="0" smtClean="0"/>
          </a:p>
          <a:p>
            <a:r>
              <a:rPr lang="hu-HU" dirty="0" smtClean="0"/>
              <a:t>Rangsoroljuk </a:t>
            </a:r>
            <a:r>
              <a:rPr lang="hu-HU" dirty="0"/>
              <a:t>a kategóriákat és számoljuk ki az átlagos pontosságot (vagy </a:t>
            </a:r>
            <a:r>
              <a:rPr lang="hu-HU" dirty="0" err="1"/>
              <a:t>vmely</a:t>
            </a:r>
            <a:r>
              <a:rPr lang="hu-HU" dirty="0"/>
              <a:t> más értéket, ami jellemzi a </a:t>
            </a:r>
            <a:r>
              <a:rPr lang="hu-HU" dirty="0" smtClean="0"/>
              <a:t>pontosság/felidézés </a:t>
            </a:r>
            <a:r>
              <a:rPr lang="hu-HU" dirty="0"/>
              <a:t>görbét</a:t>
            </a:r>
            <a:r>
              <a:rPr lang="en-US" dirty="0"/>
              <a:t>)</a:t>
            </a:r>
          </a:p>
          <a:p>
            <a:r>
              <a:rPr lang="hu-HU" dirty="0"/>
              <a:t>Jó használható emberi osztályozás támogatására</a:t>
            </a:r>
            <a:endParaRPr lang="en-US" dirty="0"/>
          </a:p>
          <a:p>
            <a:r>
              <a:rPr lang="hu-HU" dirty="0"/>
              <a:t>Nem jó </a:t>
            </a:r>
            <a:r>
              <a:rPr lang="en-US" dirty="0"/>
              <a:t>“</a:t>
            </a:r>
            <a:r>
              <a:rPr lang="en-US" dirty="0" err="1"/>
              <a:t>auton</a:t>
            </a:r>
            <a:r>
              <a:rPr lang="hu-HU" dirty="0"/>
              <a:t>óm</a:t>
            </a:r>
            <a:r>
              <a:rPr lang="en-US" dirty="0"/>
              <a:t>” </a:t>
            </a:r>
            <a:r>
              <a:rPr lang="hu-HU" dirty="0"/>
              <a:t>rendszerekben</a:t>
            </a:r>
            <a:r>
              <a:rPr lang="en-US" dirty="0"/>
              <a:t> (</a:t>
            </a:r>
            <a:r>
              <a:rPr lang="hu-HU" dirty="0" err="1"/>
              <a:t>pl</a:t>
            </a:r>
            <a:r>
              <a:rPr lang="en-US" dirty="0"/>
              <a:t>. </a:t>
            </a:r>
            <a:r>
              <a:rPr lang="hu-HU" dirty="0"/>
              <a:t>híranyagok szűrésére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0496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smtClean="0"/>
              <a:t>Többcímkés probléma:</a:t>
            </a:r>
            <a:br>
              <a:rPr lang="hu-HU" sz="3600" smtClean="0"/>
            </a:br>
            <a:r>
              <a:rPr lang="hu-HU" sz="3600" smtClean="0"/>
              <a:t>Mikro- és Makro-átlagolás</a:t>
            </a:r>
            <a:endParaRPr lang="hu-HU" sz="3600"/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mtClean="0"/>
              <a:t>Ha több mint egy osztályba sorolunk egy mintát, akkor hogyan kombináljuk a teljesítménymértékeket egy értékké?</a:t>
            </a:r>
          </a:p>
          <a:p>
            <a:r>
              <a:rPr lang="hu-HU" smtClean="0"/>
              <a:t>Makro-átlagolás: Számoljuk ki minden osztályra, majd átlagoljunk.</a:t>
            </a:r>
          </a:p>
          <a:p>
            <a:r>
              <a:rPr lang="hu-HU" smtClean="0"/>
              <a:t>Mikro-átlagolás : Vegyük az összes döntést minden osztályra, készítsünk kontingencia táblázatot és értékeljük ki.</a:t>
            </a:r>
          </a:p>
          <a:p>
            <a:pPr lvl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9251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</a:t>
            </a:r>
            <a:r>
              <a:rPr lang="hu-HU"/>
              <a:t>k</a:t>
            </a:r>
            <a:r>
              <a:rPr lang="en-US"/>
              <a:t>ro- </a:t>
            </a:r>
            <a:r>
              <a:rPr lang="hu-HU"/>
              <a:t>és</a:t>
            </a:r>
            <a:r>
              <a:rPr lang="en-US"/>
              <a:t> Ma</a:t>
            </a:r>
            <a:r>
              <a:rPr lang="hu-HU"/>
              <a:t>k</a:t>
            </a:r>
            <a:r>
              <a:rPr lang="en-US"/>
              <a:t>ro-</a:t>
            </a:r>
            <a:r>
              <a:rPr lang="hu-HU"/>
              <a:t>átlagolás</a:t>
            </a:r>
            <a:r>
              <a:rPr lang="en-US"/>
              <a:t> : </a:t>
            </a:r>
            <a:r>
              <a:rPr lang="hu-HU"/>
              <a:t>Példa</a:t>
            </a:r>
            <a:endParaRPr lang="en-US"/>
          </a:p>
        </p:txBody>
      </p:sp>
      <p:graphicFrame>
        <p:nvGraphicFramePr>
          <p:cNvPr id="758850" name="Group 66"/>
          <p:cNvGraphicFramePr>
            <a:graphicFrameLocks noGrp="1"/>
          </p:cNvGraphicFramePr>
          <p:nvPr>
            <p:ph sz="half" idx="1"/>
          </p:nvPr>
        </p:nvGraphicFramePr>
        <p:xfrm>
          <a:off x="533400" y="2286000"/>
          <a:ext cx="2514600" cy="1737360"/>
        </p:xfrm>
        <a:graphic>
          <a:graphicData uri="http://schemas.openxmlformats.org/drawingml/2006/table">
            <a:tbl>
              <a:tblPr/>
              <a:tblGrid>
                <a:gridCol w="1066800"/>
                <a:gridCol w="685800"/>
                <a:gridCol w="762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hu-H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Truth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Truth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Classifier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Classifier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8852" name="Group 68"/>
          <p:cNvGraphicFramePr>
            <a:graphicFrameLocks noGrp="1"/>
          </p:cNvGraphicFramePr>
          <p:nvPr>
            <p:ph sz="quarter" idx="2"/>
          </p:nvPr>
        </p:nvGraphicFramePr>
        <p:xfrm>
          <a:off x="3352800" y="2286000"/>
          <a:ext cx="2667000" cy="1737360"/>
        </p:xfrm>
        <a:graphic>
          <a:graphicData uri="http://schemas.openxmlformats.org/drawingml/2006/table">
            <a:tbl>
              <a:tblPr/>
              <a:tblGrid>
                <a:gridCol w="1066800"/>
                <a:gridCol w="711200"/>
                <a:gridCol w="889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hu-H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Truth</a:t>
                      </a: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Truth</a:t>
                      </a: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Classifier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Classifier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8857" name="Group 73"/>
          <p:cNvGraphicFramePr>
            <a:graphicFrameLocks noGrp="1"/>
          </p:cNvGraphicFramePr>
          <p:nvPr>
            <p:ph sz="quarter" idx="3"/>
          </p:nvPr>
        </p:nvGraphicFramePr>
        <p:xfrm>
          <a:off x="6172200" y="2286000"/>
          <a:ext cx="2895600" cy="1737360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762000"/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hu-H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Truth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Truth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Classifier</a:t>
                      </a: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Classifier</a:t>
                      </a: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8841" name="Text Box 57"/>
          <p:cNvSpPr txBox="1">
            <a:spLocks noChangeArrowheads="1"/>
          </p:cNvSpPr>
          <p:nvPr/>
        </p:nvSpPr>
        <p:spPr bwMode="auto">
          <a:xfrm>
            <a:off x="914400" y="16383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Class 1</a:t>
            </a:r>
          </a:p>
        </p:txBody>
      </p:sp>
      <p:sp>
        <p:nvSpPr>
          <p:cNvPr id="758842" name="Text Box 58"/>
          <p:cNvSpPr txBox="1">
            <a:spLocks noChangeArrowheads="1"/>
          </p:cNvSpPr>
          <p:nvPr/>
        </p:nvSpPr>
        <p:spPr bwMode="auto">
          <a:xfrm>
            <a:off x="3733800" y="16383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Class 2</a:t>
            </a:r>
          </a:p>
        </p:txBody>
      </p:sp>
      <p:sp>
        <p:nvSpPr>
          <p:cNvPr id="758843" name="Text Box 59"/>
          <p:cNvSpPr txBox="1">
            <a:spLocks noChangeArrowheads="1"/>
          </p:cNvSpPr>
          <p:nvPr/>
        </p:nvSpPr>
        <p:spPr bwMode="auto">
          <a:xfrm>
            <a:off x="6324600" y="16383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Micro.Av.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8844" name="Rectangle 60"/>
              <p:cNvSpPr>
                <a:spLocks noChangeArrowheads="1"/>
              </p:cNvSpPr>
              <p:nvPr/>
            </p:nvSpPr>
            <p:spPr bwMode="auto">
              <a:xfrm>
                <a:off x="685800" y="4267200"/>
                <a:ext cx="7391400" cy="2362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pitchFamily="2" charset="2"/>
                  <a:buChar char="n"/>
                </a:pPr>
                <a:r>
                  <a:rPr lang="en-US" sz="2600" dirty="0" smtClean="0"/>
                  <a:t>M</a:t>
                </a:r>
                <a:r>
                  <a:rPr lang="hu-HU" sz="2600" dirty="0" err="1"/>
                  <a:t>akro-átlagolt</a:t>
                </a:r>
                <a:r>
                  <a:rPr lang="en-US" sz="2600" dirty="0"/>
                  <a:t> </a:t>
                </a:r>
                <a:r>
                  <a:rPr lang="hu-HU" sz="2600" dirty="0"/>
                  <a:t>pontosság</a:t>
                </a:r>
                <a:r>
                  <a:rPr lang="en-US" sz="2600" dirty="0"/>
                  <a:t>: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0</m:t>
                    </m:r>
                    <m:r>
                      <a:rPr lang="hu-HU" sz="2600" i="1" dirty="0" smtClean="0">
                        <a:latin typeface="Cambria Math"/>
                      </a:rPr>
                      <m:t>,</m:t>
                    </m:r>
                    <m:r>
                      <a:rPr lang="en-US" sz="2600" i="1" dirty="0" smtClean="0">
                        <a:latin typeface="Cambria Math"/>
                      </a:rPr>
                      <m:t>5</m:t>
                    </m:r>
                    <m:r>
                      <a:rPr lang="en-US" sz="2600" i="1" dirty="0">
                        <a:latin typeface="Cambria Math"/>
                      </a:rPr>
                      <m:t>+</m:t>
                    </m:r>
                    <m:r>
                      <a:rPr lang="en-US" sz="2600" i="1" dirty="0" smtClean="0">
                        <a:latin typeface="Cambria Math"/>
                      </a:rPr>
                      <m:t>0</m:t>
                    </m:r>
                    <m:r>
                      <a:rPr lang="hu-HU" sz="2600" i="1" dirty="0" smtClean="0">
                        <a:latin typeface="Cambria Math"/>
                      </a:rPr>
                      <m:t>,</m:t>
                    </m:r>
                    <m:r>
                      <a:rPr lang="en-US" sz="2600" i="1" dirty="0" smtClean="0">
                        <a:latin typeface="Cambria Math"/>
                      </a:rPr>
                      <m:t>9</m:t>
                    </m:r>
                    <m:r>
                      <a:rPr lang="en-US" sz="2600" i="1" dirty="0">
                        <a:latin typeface="Cambria Math"/>
                      </a:rPr>
                      <m:t>)/2=0</m:t>
                    </m:r>
                    <m:r>
                      <a:rPr lang="hu-HU" sz="2600" b="0" i="1" dirty="0" smtClean="0">
                        <a:latin typeface="Cambria Math"/>
                      </a:rPr>
                      <m:t>,</m:t>
                    </m:r>
                    <m:r>
                      <a:rPr lang="en-US" sz="2600" i="1" dirty="0">
                        <a:latin typeface="Cambria Math"/>
                      </a:rPr>
                      <m:t>7</m:t>
                    </m:r>
                  </m:oMath>
                </a14:m>
                <a:endParaRPr lang="en-US" sz="2600" dirty="0"/>
              </a:p>
              <a:p>
                <a:pPr marL="342900" indent="-342900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pitchFamily="2" charset="2"/>
                  <a:buChar char="n"/>
                </a:pPr>
                <a:r>
                  <a:rPr lang="en-US" sz="2600" dirty="0" err="1"/>
                  <a:t>Mi</a:t>
                </a:r>
                <a:r>
                  <a:rPr lang="hu-HU" sz="2600" dirty="0" err="1"/>
                  <a:t>kro-átlagolt</a:t>
                </a:r>
                <a:r>
                  <a:rPr lang="hu-HU" sz="2600" dirty="0"/>
                  <a:t> pontosság</a:t>
                </a:r>
                <a:r>
                  <a:rPr lang="en-US" sz="2600" dirty="0"/>
                  <a:t> :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100/120=</m:t>
                    </m:r>
                    <m:r>
                      <a:rPr lang="hu-HU" sz="2600" i="1" dirty="0" smtClean="0">
                        <a:latin typeface="Cambria Math"/>
                      </a:rPr>
                      <m:t>0,</m:t>
                    </m:r>
                    <m:r>
                      <a:rPr lang="en-US" sz="2600" i="1" dirty="0" smtClean="0">
                        <a:latin typeface="Cambria Math"/>
                      </a:rPr>
                      <m:t>83</m:t>
                    </m:r>
                  </m:oMath>
                </a14:m>
                <a:endParaRPr lang="en-US" sz="2600" dirty="0"/>
              </a:p>
              <a:p>
                <a:pPr marL="342900" indent="-342900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pitchFamily="2" charset="2"/>
                  <a:buChar char="n"/>
                </a:pPr>
                <a:r>
                  <a:rPr lang="hu-HU" sz="2600" dirty="0"/>
                  <a:t>Miért van különbség</a:t>
                </a:r>
                <a:r>
                  <a:rPr lang="en-US" sz="2600" dirty="0"/>
                  <a:t>?</a:t>
                </a:r>
              </a:p>
            </p:txBody>
          </p:sp>
        </mc:Choice>
        <mc:Fallback>
          <p:sp>
            <p:nvSpPr>
              <p:cNvPr id="758844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267200"/>
                <a:ext cx="7391400" cy="2362200"/>
              </a:xfrm>
              <a:prstGeom prst="rect">
                <a:avLst/>
              </a:prstGeom>
              <a:blipFill rotWithShape="1">
                <a:blip r:embed="rId3"/>
                <a:stretch>
                  <a:fillRect l="-330" t="-232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13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mért adatok változékonysága</a:t>
            </a:r>
            <a:endParaRPr lang="en-US"/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Mennyire megbízhatóak a mért adataink</a:t>
            </a:r>
            <a:r>
              <a:rPr lang="en-US" dirty="0"/>
              <a:t>?</a:t>
            </a:r>
          </a:p>
          <a:p>
            <a:r>
              <a:rPr lang="hu-HU" dirty="0"/>
              <a:t>Az adatok változékonysága</a:t>
            </a:r>
            <a:endParaRPr lang="en-US" dirty="0"/>
          </a:p>
          <a:p>
            <a:pPr lvl="1"/>
            <a:r>
              <a:rPr lang="hu-HU" dirty="0" smtClean="0"/>
              <a:t>Zaj a mért adatban</a:t>
            </a:r>
          </a:p>
          <a:p>
            <a:pPr lvl="1"/>
            <a:r>
              <a:rPr lang="hu-HU" dirty="0" smtClean="0"/>
              <a:t>Különc pontok, extrém pontok</a:t>
            </a:r>
          </a:p>
          <a:p>
            <a:pPr lvl="1"/>
            <a:r>
              <a:rPr lang="hu-HU" dirty="0" smtClean="0"/>
              <a:t>Attribútumok fontossága</a:t>
            </a:r>
            <a:endParaRPr lang="en-US" dirty="0"/>
          </a:p>
          <a:p>
            <a:r>
              <a:rPr lang="hu-HU" dirty="0"/>
              <a:t>Az „igazság”</a:t>
            </a:r>
            <a:r>
              <a:rPr lang="en-US" dirty="0"/>
              <a:t> </a:t>
            </a:r>
            <a:r>
              <a:rPr lang="hu-HU" dirty="0"/>
              <a:t>változékonysága</a:t>
            </a:r>
            <a:endParaRPr lang="en-US" dirty="0"/>
          </a:p>
          <a:p>
            <a:pPr lvl="1"/>
            <a:r>
              <a:rPr lang="hu-HU" dirty="0"/>
              <a:t>Határozott döntés kell arról, hogy a dokumentumok melyik osztályba tartoznak ténylegesen</a:t>
            </a:r>
            <a:endParaRPr lang="en-US" dirty="0"/>
          </a:p>
          <a:p>
            <a:pPr lvl="2"/>
            <a:r>
              <a:rPr lang="hu-HU" dirty="0"/>
              <a:t>Általában emberi</a:t>
            </a:r>
            <a:endParaRPr lang="en-US" dirty="0"/>
          </a:p>
          <a:p>
            <a:pPr lvl="1"/>
            <a:r>
              <a:rPr lang="hu-HU" dirty="0"/>
              <a:t>Ideális</a:t>
            </a:r>
            <a:r>
              <a:rPr lang="en-US" dirty="0"/>
              <a:t>: </a:t>
            </a:r>
            <a:r>
              <a:rPr lang="hu-HU" dirty="0"/>
              <a:t>a döntések konzisztensek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9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Vektortér osztályozás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760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Vektortér osztályozás</a:t>
            </a:r>
            <a:endParaRPr lang="en-US"/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Minden tanulóadat egy osztálycímkével ellátott vektor</a:t>
            </a:r>
            <a:endParaRPr lang="en-US"/>
          </a:p>
          <a:p>
            <a:r>
              <a:rPr lang="hu-HU"/>
              <a:t>Hipotézis</a:t>
            </a:r>
            <a:r>
              <a:rPr lang="en-US"/>
              <a:t>: </a:t>
            </a:r>
            <a:r>
              <a:rPr lang="hu-HU"/>
              <a:t>az egy osztályba tartozó dokumentumok egybefüggő régiót alkotnak a vektortérben</a:t>
            </a:r>
            <a:endParaRPr lang="en-US"/>
          </a:p>
          <a:p>
            <a:r>
              <a:rPr lang="hu-HU"/>
              <a:t>Határozzunk meg olyan felületeket, amelyek elválasztják a térben ezeket az osztályokat/régiókat</a:t>
            </a:r>
          </a:p>
          <a:p>
            <a:r>
              <a:rPr lang="hu-HU"/>
              <a:t>Más néven Rocchio-osztályozás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04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Osztályok a vektortérben</a:t>
            </a:r>
            <a:endParaRPr lang="en-US"/>
          </a:p>
        </p:txBody>
      </p:sp>
      <p:sp>
        <p:nvSpPr>
          <p:cNvPr id="762883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2884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2885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2886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2887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2888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2889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2890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2891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2892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2893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2894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2895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2896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2897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2898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2899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2900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290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290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290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2904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2905" name="Text Box 25"/>
          <p:cNvSpPr txBox="1">
            <a:spLocks noChangeArrowheads="1"/>
          </p:cNvSpPr>
          <p:nvPr/>
        </p:nvSpPr>
        <p:spPr bwMode="auto">
          <a:xfrm>
            <a:off x="7391400" y="4281488"/>
            <a:ext cx="1416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hu-HU" sz="1800">
                <a:latin typeface="Rockwell" pitchFamily="18" charset="0"/>
              </a:rPr>
              <a:t>Közigazgatás</a:t>
            </a:r>
            <a:endParaRPr lang="en-US" sz="1400">
              <a:latin typeface="Rockwell" pitchFamily="18" charset="0"/>
            </a:endParaRPr>
          </a:p>
        </p:txBody>
      </p:sp>
      <p:sp>
        <p:nvSpPr>
          <p:cNvPr id="762906" name="Text Box 26"/>
          <p:cNvSpPr txBox="1">
            <a:spLocks noChangeArrowheads="1"/>
          </p:cNvSpPr>
          <p:nvPr/>
        </p:nvSpPr>
        <p:spPr bwMode="auto">
          <a:xfrm>
            <a:off x="7391400" y="48006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hu-HU" sz="1800">
                <a:latin typeface="Rockwell" pitchFamily="18" charset="0"/>
              </a:rPr>
              <a:t>Tudomány</a:t>
            </a:r>
            <a:endParaRPr lang="en-US" sz="1400">
              <a:latin typeface="Rockwell" pitchFamily="18" charset="0"/>
            </a:endParaRPr>
          </a:p>
        </p:txBody>
      </p:sp>
      <p:sp>
        <p:nvSpPr>
          <p:cNvPr id="762907" name="Text Box 27"/>
          <p:cNvSpPr txBox="1">
            <a:spLocks noChangeArrowheads="1"/>
          </p:cNvSpPr>
          <p:nvPr/>
        </p:nvSpPr>
        <p:spPr bwMode="auto">
          <a:xfrm>
            <a:off x="7391400" y="5257800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hu-HU" sz="1800">
                <a:latin typeface="Rockwell" pitchFamily="18" charset="0"/>
              </a:rPr>
              <a:t>Művészet</a:t>
            </a:r>
            <a:endParaRPr lang="en-US" sz="1400">
              <a:latin typeface="Rockwell" pitchFamily="18" charset="0"/>
            </a:endParaRPr>
          </a:p>
        </p:txBody>
      </p:sp>
      <p:sp>
        <p:nvSpPr>
          <p:cNvPr id="762908" name="Freeform 28"/>
          <p:cNvSpPr>
            <a:spLocks/>
          </p:cNvSpPr>
          <p:nvPr/>
        </p:nvSpPr>
        <p:spPr bwMode="auto">
          <a:xfrm>
            <a:off x="1701800" y="4343400"/>
            <a:ext cx="2184400" cy="1981200"/>
          </a:xfrm>
          <a:custGeom>
            <a:avLst/>
            <a:gdLst>
              <a:gd name="T0" fmla="*/ 1376 w 1376"/>
              <a:gd name="T1" fmla="*/ 0 h 1248"/>
              <a:gd name="T2" fmla="*/ 944 w 1376"/>
              <a:gd name="T3" fmla="*/ 192 h 1248"/>
              <a:gd name="T4" fmla="*/ 800 w 1376"/>
              <a:gd name="T5" fmla="*/ 624 h 1248"/>
              <a:gd name="T6" fmla="*/ 128 w 1376"/>
              <a:gd name="T7" fmla="*/ 1152 h 1248"/>
              <a:gd name="T8" fmla="*/ 32 w 1376"/>
              <a:gd name="T9" fmla="*/ 1200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6" h="1248">
                <a:moveTo>
                  <a:pt x="1376" y="0"/>
                </a:moveTo>
                <a:cubicBezTo>
                  <a:pt x="1208" y="44"/>
                  <a:pt x="1040" y="88"/>
                  <a:pt x="944" y="192"/>
                </a:cubicBezTo>
                <a:cubicBezTo>
                  <a:pt x="848" y="296"/>
                  <a:pt x="936" y="464"/>
                  <a:pt x="800" y="624"/>
                </a:cubicBezTo>
                <a:cubicBezTo>
                  <a:pt x="664" y="784"/>
                  <a:pt x="256" y="1056"/>
                  <a:pt x="128" y="1152"/>
                </a:cubicBezTo>
                <a:cubicBezTo>
                  <a:pt x="0" y="1248"/>
                  <a:pt x="48" y="1192"/>
                  <a:pt x="32" y="120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2909" name="Freeform 29"/>
          <p:cNvSpPr>
            <a:spLocks/>
          </p:cNvSpPr>
          <p:nvPr/>
        </p:nvSpPr>
        <p:spPr bwMode="auto">
          <a:xfrm>
            <a:off x="3784600" y="2286000"/>
            <a:ext cx="266700" cy="2057400"/>
          </a:xfrm>
          <a:custGeom>
            <a:avLst/>
            <a:gdLst>
              <a:gd name="T0" fmla="*/ 64 w 168"/>
              <a:gd name="T1" fmla="*/ 1296 h 1296"/>
              <a:gd name="T2" fmla="*/ 160 w 168"/>
              <a:gd name="T3" fmla="*/ 1104 h 1296"/>
              <a:gd name="T4" fmla="*/ 16 w 168"/>
              <a:gd name="T5" fmla="*/ 720 h 1296"/>
              <a:gd name="T6" fmla="*/ 64 w 168"/>
              <a:gd name="T7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" h="1296">
                <a:moveTo>
                  <a:pt x="64" y="1296"/>
                </a:moveTo>
                <a:cubicBezTo>
                  <a:pt x="116" y="1248"/>
                  <a:pt x="168" y="1200"/>
                  <a:pt x="160" y="1104"/>
                </a:cubicBezTo>
                <a:cubicBezTo>
                  <a:pt x="152" y="1008"/>
                  <a:pt x="32" y="904"/>
                  <a:pt x="16" y="720"/>
                </a:cubicBezTo>
                <a:cubicBezTo>
                  <a:pt x="0" y="536"/>
                  <a:pt x="32" y="268"/>
                  <a:pt x="64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2910" name="Freeform 30"/>
          <p:cNvSpPr>
            <a:spLocks/>
          </p:cNvSpPr>
          <p:nvPr/>
        </p:nvSpPr>
        <p:spPr bwMode="auto">
          <a:xfrm>
            <a:off x="3924300" y="4292600"/>
            <a:ext cx="2628900" cy="774700"/>
          </a:xfrm>
          <a:custGeom>
            <a:avLst/>
            <a:gdLst>
              <a:gd name="T0" fmla="*/ 0 w 1656"/>
              <a:gd name="T1" fmla="*/ 32 h 488"/>
              <a:gd name="T2" fmla="*/ 144 w 1656"/>
              <a:gd name="T3" fmla="*/ 224 h 488"/>
              <a:gd name="T4" fmla="*/ 864 w 1656"/>
              <a:gd name="T5" fmla="*/ 32 h 488"/>
              <a:gd name="T6" fmla="*/ 1536 w 1656"/>
              <a:gd name="T7" fmla="*/ 416 h 488"/>
              <a:gd name="T8" fmla="*/ 1584 w 1656"/>
              <a:gd name="T9" fmla="*/ 464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6" h="488">
                <a:moveTo>
                  <a:pt x="0" y="32"/>
                </a:moveTo>
                <a:cubicBezTo>
                  <a:pt x="0" y="128"/>
                  <a:pt x="0" y="224"/>
                  <a:pt x="144" y="224"/>
                </a:cubicBezTo>
                <a:cubicBezTo>
                  <a:pt x="288" y="224"/>
                  <a:pt x="632" y="0"/>
                  <a:pt x="864" y="32"/>
                </a:cubicBezTo>
                <a:cubicBezTo>
                  <a:pt x="1096" y="64"/>
                  <a:pt x="1416" y="344"/>
                  <a:pt x="1536" y="416"/>
                </a:cubicBezTo>
                <a:cubicBezTo>
                  <a:pt x="1656" y="488"/>
                  <a:pt x="1620" y="476"/>
                  <a:pt x="1584" y="46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6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908" grpId="0" animBg="1"/>
      <p:bldP spid="762909" grpId="0" animBg="1"/>
      <p:bldP spid="7629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Osztályozás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1752600"/>
            <a:ext cx="7924800" cy="4876800"/>
          </a:xfrm>
        </p:spPr>
        <p:txBody>
          <a:bodyPr/>
          <a:lstStyle/>
          <a:p>
            <a:r>
              <a:rPr lang="hu-HU" dirty="0" smtClean="0"/>
              <a:t>Klasszifikáció, kategorizálás</a:t>
            </a:r>
          </a:p>
          <a:p>
            <a:r>
              <a:rPr lang="hu-HU" i="1" dirty="0" smtClean="0"/>
              <a:t>Felügyelt tanulás</a:t>
            </a:r>
          </a:p>
          <a:p>
            <a:r>
              <a:rPr lang="hu-HU" dirty="0" smtClean="0"/>
              <a:t>Tanuló és tesztadatok</a:t>
            </a:r>
          </a:p>
          <a:p>
            <a:r>
              <a:rPr lang="hu-HU" dirty="0" smtClean="0"/>
              <a:t>Modellépítés (</a:t>
            </a:r>
            <a:r>
              <a:rPr lang="hu-HU" dirty="0" err="1" smtClean="0"/>
              <a:t>-generálás</a:t>
            </a:r>
            <a:r>
              <a:rPr lang="hu-HU" dirty="0" smtClean="0"/>
              <a:t>)</a:t>
            </a:r>
          </a:p>
          <a:p>
            <a:r>
              <a:rPr lang="hu-HU" dirty="0"/>
              <a:t>A</a:t>
            </a:r>
            <a:r>
              <a:rPr lang="hu-HU" dirty="0" smtClean="0"/>
              <a:t>lkalmazás (előrejelzés)</a:t>
            </a:r>
          </a:p>
          <a:p>
            <a:r>
              <a:rPr lang="hu-HU" dirty="0" smtClean="0"/>
              <a:t>Függvény: bemenetekből kimenetet állít elő (osztálycímke)</a:t>
            </a:r>
          </a:p>
          <a:p>
            <a:r>
              <a:rPr lang="hu-HU" dirty="0" smtClean="0"/>
              <a:t>Példa: </a:t>
            </a:r>
          </a:p>
          <a:p>
            <a:pPr lvl="1"/>
            <a:r>
              <a:rPr lang="hu-HU" dirty="0" smtClean="0"/>
              <a:t>hitelelbírálás</a:t>
            </a:r>
          </a:p>
          <a:p>
            <a:pPr lvl="1"/>
            <a:r>
              <a:rPr lang="hu-HU" dirty="0" smtClean="0"/>
              <a:t>égitestek besorolása (galaxis, közeli csillag, egyéb)</a:t>
            </a:r>
          </a:p>
          <a:p>
            <a:endParaRPr lang="hu-HU" dirty="0" smtClean="0"/>
          </a:p>
          <a:p>
            <a:endParaRPr lang="en-US" dirty="0"/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226" y="165964"/>
            <a:ext cx="3770574" cy="326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324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Tesztdokumentum</a:t>
            </a:r>
            <a:r>
              <a:rPr lang="en-US"/>
              <a:t> = </a:t>
            </a:r>
            <a:r>
              <a:rPr lang="hu-HU"/>
              <a:t>Közigazgatás</a:t>
            </a:r>
            <a:endParaRPr lang="en-US"/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</a:pPr>
            <a:endParaRPr lang="hu-HU" sz="2600"/>
          </a:p>
        </p:txBody>
      </p:sp>
      <p:sp>
        <p:nvSpPr>
          <p:cNvPr id="763908" name="Oval 4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3909" name="Oval 5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3910" name="Oval 6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3911" name="Oval 7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3912" name="Oval 8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3913" name="Oval 9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3914" name="Oval 10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3915" name="Oval 11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3916" name="Oval 12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3917" name="Oval 13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3918" name="Oval 14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3919" name="Oval 15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3920" name="Oval 16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3921" name="Oval 17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3922" name="Oval 18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3923" name="Oval 19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3924" name="Oval 20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3925" name="Oval 21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3929" name="Line 25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3933" name="Freeform 29"/>
          <p:cNvSpPr>
            <a:spLocks/>
          </p:cNvSpPr>
          <p:nvPr/>
        </p:nvSpPr>
        <p:spPr bwMode="auto">
          <a:xfrm>
            <a:off x="1701800" y="4343400"/>
            <a:ext cx="2184400" cy="1981200"/>
          </a:xfrm>
          <a:custGeom>
            <a:avLst/>
            <a:gdLst>
              <a:gd name="T0" fmla="*/ 1376 w 1376"/>
              <a:gd name="T1" fmla="*/ 0 h 1248"/>
              <a:gd name="T2" fmla="*/ 944 w 1376"/>
              <a:gd name="T3" fmla="*/ 192 h 1248"/>
              <a:gd name="T4" fmla="*/ 800 w 1376"/>
              <a:gd name="T5" fmla="*/ 624 h 1248"/>
              <a:gd name="T6" fmla="*/ 128 w 1376"/>
              <a:gd name="T7" fmla="*/ 1152 h 1248"/>
              <a:gd name="T8" fmla="*/ 32 w 1376"/>
              <a:gd name="T9" fmla="*/ 1200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6" h="1248">
                <a:moveTo>
                  <a:pt x="1376" y="0"/>
                </a:moveTo>
                <a:cubicBezTo>
                  <a:pt x="1208" y="44"/>
                  <a:pt x="1040" y="88"/>
                  <a:pt x="944" y="192"/>
                </a:cubicBezTo>
                <a:cubicBezTo>
                  <a:pt x="848" y="296"/>
                  <a:pt x="936" y="464"/>
                  <a:pt x="800" y="624"/>
                </a:cubicBezTo>
                <a:cubicBezTo>
                  <a:pt x="664" y="784"/>
                  <a:pt x="256" y="1056"/>
                  <a:pt x="128" y="1152"/>
                </a:cubicBezTo>
                <a:cubicBezTo>
                  <a:pt x="0" y="1248"/>
                  <a:pt x="48" y="1192"/>
                  <a:pt x="32" y="120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3934" name="Freeform 30"/>
          <p:cNvSpPr>
            <a:spLocks/>
          </p:cNvSpPr>
          <p:nvPr/>
        </p:nvSpPr>
        <p:spPr bwMode="auto">
          <a:xfrm>
            <a:off x="3784600" y="2286000"/>
            <a:ext cx="266700" cy="2057400"/>
          </a:xfrm>
          <a:custGeom>
            <a:avLst/>
            <a:gdLst>
              <a:gd name="T0" fmla="*/ 64 w 168"/>
              <a:gd name="T1" fmla="*/ 1296 h 1296"/>
              <a:gd name="T2" fmla="*/ 160 w 168"/>
              <a:gd name="T3" fmla="*/ 1104 h 1296"/>
              <a:gd name="T4" fmla="*/ 16 w 168"/>
              <a:gd name="T5" fmla="*/ 720 h 1296"/>
              <a:gd name="T6" fmla="*/ 64 w 168"/>
              <a:gd name="T7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" h="1296">
                <a:moveTo>
                  <a:pt x="64" y="1296"/>
                </a:moveTo>
                <a:cubicBezTo>
                  <a:pt x="116" y="1248"/>
                  <a:pt x="168" y="1200"/>
                  <a:pt x="160" y="1104"/>
                </a:cubicBezTo>
                <a:cubicBezTo>
                  <a:pt x="152" y="1008"/>
                  <a:pt x="32" y="904"/>
                  <a:pt x="16" y="720"/>
                </a:cubicBezTo>
                <a:cubicBezTo>
                  <a:pt x="0" y="536"/>
                  <a:pt x="32" y="268"/>
                  <a:pt x="64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3935" name="Freeform 31"/>
          <p:cNvSpPr>
            <a:spLocks/>
          </p:cNvSpPr>
          <p:nvPr/>
        </p:nvSpPr>
        <p:spPr bwMode="auto">
          <a:xfrm>
            <a:off x="3924300" y="4292600"/>
            <a:ext cx="2628900" cy="774700"/>
          </a:xfrm>
          <a:custGeom>
            <a:avLst/>
            <a:gdLst>
              <a:gd name="T0" fmla="*/ 0 w 1656"/>
              <a:gd name="T1" fmla="*/ 32 h 488"/>
              <a:gd name="T2" fmla="*/ 144 w 1656"/>
              <a:gd name="T3" fmla="*/ 224 h 488"/>
              <a:gd name="T4" fmla="*/ 864 w 1656"/>
              <a:gd name="T5" fmla="*/ 32 h 488"/>
              <a:gd name="T6" fmla="*/ 1536 w 1656"/>
              <a:gd name="T7" fmla="*/ 416 h 488"/>
              <a:gd name="T8" fmla="*/ 1584 w 1656"/>
              <a:gd name="T9" fmla="*/ 464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6" h="488">
                <a:moveTo>
                  <a:pt x="0" y="32"/>
                </a:moveTo>
                <a:cubicBezTo>
                  <a:pt x="0" y="128"/>
                  <a:pt x="0" y="224"/>
                  <a:pt x="144" y="224"/>
                </a:cubicBezTo>
                <a:cubicBezTo>
                  <a:pt x="288" y="224"/>
                  <a:pt x="632" y="0"/>
                  <a:pt x="864" y="32"/>
                </a:cubicBezTo>
                <a:cubicBezTo>
                  <a:pt x="1096" y="64"/>
                  <a:pt x="1416" y="344"/>
                  <a:pt x="1536" y="416"/>
                </a:cubicBezTo>
                <a:cubicBezTo>
                  <a:pt x="1656" y="488"/>
                  <a:pt x="1620" y="476"/>
                  <a:pt x="1584" y="46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3936" name="Rectangle 32"/>
          <p:cNvSpPr>
            <a:spLocks noChangeArrowheads="1"/>
          </p:cNvSpPr>
          <p:nvPr/>
        </p:nvSpPr>
        <p:spPr bwMode="auto">
          <a:xfrm>
            <a:off x="3505200" y="3886200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3937" name="Line 33"/>
          <p:cNvSpPr>
            <a:spLocks noChangeShapeType="1"/>
          </p:cNvSpPr>
          <p:nvPr/>
        </p:nvSpPr>
        <p:spPr bwMode="auto">
          <a:xfrm>
            <a:off x="3581400" y="14478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3938" name="Text Box 34"/>
          <p:cNvSpPr txBox="1">
            <a:spLocks noChangeArrowheads="1"/>
          </p:cNvSpPr>
          <p:nvPr/>
        </p:nvSpPr>
        <p:spPr bwMode="auto">
          <a:xfrm>
            <a:off x="6918325" y="2097088"/>
            <a:ext cx="15938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>
                <a:solidFill>
                  <a:schemeClr val="hlink"/>
                </a:solidFill>
              </a:rPr>
              <a:t>Igaz-e a</a:t>
            </a:r>
          </a:p>
          <a:p>
            <a:r>
              <a:rPr lang="hu-HU">
                <a:solidFill>
                  <a:schemeClr val="hlink"/>
                </a:solidFill>
              </a:rPr>
              <a:t>hipotézis</a:t>
            </a:r>
            <a:endParaRPr lang="en-US">
              <a:solidFill>
                <a:schemeClr val="hlink"/>
              </a:solidFill>
            </a:endParaRPr>
          </a:p>
          <a:p>
            <a:r>
              <a:rPr lang="hu-HU">
                <a:solidFill>
                  <a:schemeClr val="hlink"/>
                </a:solidFill>
              </a:rPr>
              <a:t>általában</a:t>
            </a:r>
            <a:r>
              <a:rPr lang="en-US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763945" name="Oval 4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3946" name="Oval 4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3947" name="Oval 4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3948" name="Text Box 44"/>
          <p:cNvSpPr txBox="1">
            <a:spLocks noChangeArrowheads="1"/>
          </p:cNvSpPr>
          <p:nvPr/>
        </p:nvSpPr>
        <p:spPr bwMode="auto">
          <a:xfrm>
            <a:off x="7391400" y="4281488"/>
            <a:ext cx="1416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hu-HU" sz="1800">
                <a:latin typeface="Rockwell" pitchFamily="18" charset="0"/>
              </a:rPr>
              <a:t>Közigazgatás</a:t>
            </a:r>
            <a:endParaRPr lang="en-US" sz="1400">
              <a:latin typeface="Rockwell" pitchFamily="18" charset="0"/>
            </a:endParaRPr>
          </a:p>
        </p:txBody>
      </p:sp>
      <p:sp>
        <p:nvSpPr>
          <p:cNvPr id="763949" name="Text Box 45"/>
          <p:cNvSpPr txBox="1">
            <a:spLocks noChangeArrowheads="1"/>
          </p:cNvSpPr>
          <p:nvPr/>
        </p:nvSpPr>
        <p:spPr bwMode="auto">
          <a:xfrm>
            <a:off x="7391400" y="48006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hu-HU" sz="1800">
                <a:latin typeface="Rockwell" pitchFamily="18" charset="0"/>
              </a:rPr>
              <a:t>Tudomány</a:t>
            </a:r>
            <a:endParaRPr lang="en-US" sz="1400">
              <a:latin typeface="Rockwell" pitchFamily="18" charset="0"/>
            </a:endParaRPr>
          </a:p>
        </p:txBody>
      </p:sp>
      <p:sp>
        <p:nvSpPr>
          <p:cNvPr id="763950" name="Text Box 46"/>
          <p:cNvSpPr txBox="1">
            <a:spLocks noChangeArrowheads="1"/>
          </p:cNvSpPr>
          <p:nvPr/>
        </p:nvSpPr>
        <p:spPr bwMode="auto">
          <a:xfrm>
            <a:off x="7391400" y="5257800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hu-HU" sz="1800">
                <a:latin typeface="Rockwell" pitchFamily="18" charset="0"/>
              </a:rPr>
              <a:t>Művészet</a:t>
            </a:r>
            <a:endParaRPr lang="en-US" sz="1400"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7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Bináris osztályozás</a:t>
            </a:r>
            <a:endParaRPr lang="en-US"/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Két osztály probléma (avagy: beletartozik, vagy sem)</a:t>
            </a:r>
            <a:endParaRPr lang="en-US"/>
          </a:p>
          <a:p>
            <a:r>
              <a:rPr lang="hu-HU"/>
              <a:t>Hogyan definiáljuk (és találjuk meg) a szeparábilis felületet</a:t>
            </a:r>
            <a:r>
              <a:rPr lang="en-US"/>
              <a:t>?</a:t>
            </a:r>
          </a:p>
          <a:p>
            <a:r>
              <a:rPr lang="hu-HU"/>
              <a:t>Hogyan határozzuk meg, hogy milyen régióba esik egy teszt dokumentum?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Szeparálás hipersíkokkal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595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hu-HU" dirty="0"/>
                  <a:t>TF </a:t>
                </a:r>
                <a:r>
                  <a:rPr lang="hu-HU" i="1" dirty="0"/>
                  <a:t>lineáris </a:t>
                </a:r>
                <a:r>
                  <a:rPr lang="hu-HU" i="1" dirty="0" err="1"/>
                  <a:t>szeparabilitást</a:t>
                </a:r>
                <a:r>
                  <a:rPr lang="hu-HU" dirty="0"/>
                  <a:t>:</a:t>
                </a:r>
              </a:p>
              <a:p>
                <a:pPr lvl="1"/>
                <a:r>
                  <a:rPr lang="hu-HU" dirty="0"/>
                  <a:t>Két dimenzióban egy egyenes</a:t>
                </a:r>
              </a:p>
              <a:p>
                <a:pPr lvl="1"/>
                <a:r>
                  <a:rPr lang="hu-HU" dirty="0"/>
                  <a:t>Magasabb dimenzióban </a:t>
                </a:r>
                <a:r>
                  <a:rPr lang="hu-HU" dirty="0" err="1"/>
                  <a:t>hipersík</a:t>
                </a:r>
                <a:endParaRPr lang="hu-HU" dirty="0"/>
              </a:p>
              <a:p>
                <a:r>
                  <a:rPr lang="hu-HU" dirty="0" err="1"/>
                  <a:t>Szeparábilis</a:t>
                </a:r>
                <a:r>
                  <a:rPr lang="hu-HU" dirty="0"/>
                  <a:t> </a:t>
                </a:r>
                <a:r>
                  <a:rPr lang="hu-HU" dirty="0" err="1"/>
                  <a:t>hipersíkokat</a:t>
                </a:r>
                <a:r>
                  <a:rPr lang="hu-HU" dirty="0"/>
                  <a:t> </a:t>
                </a:r>
                <a:r>
                  <a:rPr lang="hu-HU" i="1" dirty="0"/>
                  <a:t>lineáris programozással találhatunk </a:t>
                </a:r>
                <a:r>
                  <a:rPr lang="hu-HU" dirty="0"/>
                  <a:t>(pl. </a:t>
                </a:r>
                <a:r>
                  <a:rPr lang="hu-HU" dirty="0" err="1"/>
                  <a:t>perceptron</a:t>
                </a:r>
                <a:r>
                  <a:rPr lang="hu-HU" dirty="0"/>
                  <a:t>):</a:t>
                </a:r>
              </a:p>
              <a:p>
                <a:pPr lvl="1"/>
                <a:r>
                  <a:rPr lang="hu-HU" dirty="0"/>
                  <a:t>Ahol a szeparáló sík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𝑎𝑥</m:t>
                    </m:r>
                    <m:r>
                      <a:rPr lang="hu-HU" i="1" dirty="0">
                        <a:latin typeface="Cambria Math"/>
                      </a:rPr>
                      <m:t>+</m:t>
                    </m:r>
                    <m:r>
                      <a:rPr lang="hu-HU" i="1" dirty="0" err="1">
                        <a:latin typeface="Cambria Math"/>
                      </a:rPr>
                      <m:t>𝑏𝑦</m:t>
                    </m:r>
                    <m:r>
                      <a:rPr lang="hu-HU" i="1" dirty="0">
                        <a:latin typeface="Cambria Math"/>
                      </a:rPr>
                      <m:t>=</m:t>
                    </m:r>
                    <m:r>
                      <a:rPr lang="hu-HU" i="1" dirty="0">
                        <a:latin typeface="Cambria Math"/>
                      </a:rPr>
                      <m:t>𝑐</m:t>
                    </m:r>
                  </m:oMath>
                </a14:m>
                <a:r>
                  <a:rPr lang="hu-HU" i="1" dirty="0"/>
                  <a:t> </a:t>
                </a:r>
                <a:r>
                  <a:rPr lang="hu-HU" dirty="0"/>
                  <a:t>alakban írható fel</a:t>
                </a:r>
                <a:endParaRPr lang="en-US" dirty="0"/>
              </a:p>
            </p:txBody>
          </p:sp>
        </mc:Choice>
        <mc:Fallback>
          <p:sp>
            <p:nvSpPr>
              <p:cNvPr id="765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314" t="-1125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084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Lineáris programozás / Perceptron</a:t>
            </a:r>
          </a:p>
        </p:txBody>
      </p:sp>
      <p:sp>
        <p:nvSpPr>
          <p:cNvPr id="766979" name="Oval 3"/>
          <p:cNvSpPr>
            <a:spLocks noChangeArrowheads="1"/>
          </p:cNvSpPr>
          <p:nvPr/>
        </p:nvSpPr>
        <p:spPr bwMode="auto">
          <a:xfrm>
            <a:off x="2133600" y="289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6980" name="Oval 4"/>
          <p:cNvSpPr>
            <a:spLocks noChangeArrowheads="1"/>
          </p:cNvSpPr>
          <p:nvPr/>
        </p:nvSpPr>
        <p:spPr bwMode="auto">
          <a:xfrm>
            <a:off x="48006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6981" name="Oval 5"/>
          <p:cNvSpPr>
            <a:spLocks noChangeArrowheads="1"/>
          </p:cNvSpPr>
          <p:nvPr/>
        </p:nvSpPr>
        <p:spPr bwMode="auto">
          <a:xfrm>
            <a:off x="2286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6982" name="Oval 6"/>
          <p:cNvSpPr>
            <a:spLocks noChangeArrowheads="1"/>
          </p:cNvSpPr>
          <p:nvPr/>
        </p:nvSpPr>
        <p:spPr bwMode="auto">
          <a:xfrm>
            <a:off x="2438400" y="4495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6983" name="Oval 7"/>
          <p:cNvSpPr>
            <a:spLocks noChangeArrowheads="1"/>
          </p:cNvSpPr>
          <p:nvPr/>
        </p:nvSpPr>
        <p:spPr bwMode="auto">
          <a:xfrm>
            <a:off x="3352800" y="289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6984" name="Oval 8"/>
          <p:cNvSpPr>
            <a:spLocks noChangeArrowheads="1"/>
          </p:cNvSpPr>
          <p:nvPr/>
        </p:nvSpPr>
        <p:spPr bwMode="auto">
          <a:xfrm>
            <a:off x="1828800" y="3886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6985" name="Oval 9"/>
          <p:cNvSpPr>
            <a:spLocks noChangeArrowheads="1"/>
          </p:cNvSpPr>
          <p:nvPr/>
        </p:nvSpPr>
        <p:spPr bwMode="auto">
          <a:xfrm>
            <a:off x="28956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6986" name="Oval 10"/>
          <p:cNvSpPr>
            <a:spLocks noChangeArrowheads="1"/>
          </p:cNvSpPr>
          <p:nvPr/>
        </p:nvSpPr>
        <p:spPr bwMode="auto">
          <a:xfrm>
            <a:off x="3581400" y="3276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6987" name="Oval 11"/>
          <p:cNvSpPr>
            <a:spLocks noChangeArrowheads="1"/>
          </p:cNvSpPr>
          <p:nvPr/>
        </p:nvSpPr>
        <p:spPr bwMode="auto">
          <a:xfrm>
            <a:off x="3200400" y="4495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6988" name="Oval 12"/>
          <p:cNvSpPr>
            <a:spLocks noChangeArrowheads="1"/>
          </p:cNvSpPr>
          <p:nvPr/>
        </p:nvSpPr>
        <p:spPr bwMode="auto">
          <a:xfrm>
            <a:off x="51054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6989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6990" name="Oval 14"/>
          <p:cNvSpPr>
            <a:spLocks noChangeArrowheads="1"/>
          </p:cNvSpPr>
          <p:nvPr/>
        </p:nvSpPr>
        <p:spPr bwMode="auto">
          <a:xfrm>
            <a:off x="63246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6991" name="Oval 15"/>
          <p:cNvSpPr>
            <a:spLocks noChangeArrowheads="1"/>
          </p:cNvSpPr>
          <p:nvPr/>
        </p:nvSpPr>
        <p:spPr bwMode="auto">
          <a:xfrm>
            <a:off x="55626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6992" name="Line 16"/>
          <p:cNvSpPr>
            <a:spLocks noChangeShapeType="1"/>
          </p:cNvSpPr>
          <p:nvPr/>
        </p:nvSpPr>
        <p:spPr bwMode="auto">
          <a:xfrm flipV="1">
            <a:off x="2057400" y="1828800"/>
            <a:ext cx="3962400" cy="434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6993" name="Text Box 17"/>
          <p:cNvSpPr txBox="1">
            <a:spLocks noChangeArrowheads="1"/>
          </p:cNvSpPr>
          <p:nvPr/>
        </p:nvSpPr>
        <p:spPr bwMode="auto">
          <a:xfrm>
            <a:off x="4343400" y="4419600"/>
            <a:ext cx="48006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endParaRPr lang="en-US" sz="2800">
              <a:latin typeface="Rockwell" pitchFamily="18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hu-HU" sz="2800">
                <a:latin typeface="Rockwell" pitchFamily="18" charset="0"/>
              </a:rPr>
              <a:t>Olyan</a:t>
            </a:r>
            <a:r>
              <a:rPr lang="en-US" sz="2800">
                <a:latin typeface="Rockwell" pitchFamily="18" charset="0"/>
              </a:rPr>
              <a:t> </a:t>
            </a:r>
            <a:r>
              <a:rPr lang="en-US" sz="2800" i="1">
                <a:latin typeface="Rockwell" pitchFamily="18" charset="0"/>
              </a:rPr>
              <a:t>a,b,c</a:t>
            </a:r>
            <a:r>
              <a:rPr lang="en-US" sz="2800">
                <a:latin typeface="Rockwell" pitchFamily="18" charset="0"/>
              </a:rPr>
              <a:t>, </a:t>
            </a:r>
            <a:r>
              <a:rPr lang="hu-HU" sz="2800">
                <a:latin typeface="Rockwell" pitchFamily="18" charset="0"/>
              </a:rPr>
              <a:t>keresése, amelyre</a:t>
            </a:r>
            <a:endParaRPr lang="en-US" sz="2800">
              <a:latin typeface="Rockwell" pitchFamily="18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800" i="1">
                <a:latin typeface="Rockwell" pitchFamily="18" charset="0"/>
              </a:rPr>
              <a:t>a</a:t>
            </a:r>
            <a:r>
              <a:rPr lang="en-US" sz="2800" i="1">
                <a:solidFill>
                  <a:srgbClr val="990033"/>
                </a:solidFill>
                <a:latin typeface="Rockwell" pitchFamily="18" charset="0"/>
              </a:rPr>
              <a:t>x</a:t>
            </a:r>
            <a:r>
              <a:rPr lang="en-US" sz="2800" i="1">
                <a:latin typeface="Rockwell" pitchFamily="18" charset="0"/>
              </a:rPr>
              <a:t> + b</a:t>
            </a:r>
            <a:r>
              <a:rPr lang="en-US" sz="2800" i="1">
                <a:solidFill>
                  <a:srgbClr val="990033"/>
                </a:solidFill>
                <a:latin typeface="Rockwell" pitchFamily="18" charset="0"/>
              </a:rPr>
              <a:t>y</a:t>
            </a:r>
            <a:r>
              <a:rPr lang="en-US" sz="2800" i="1">
                <a:latin typeface="Rockwell" pitchFamily="18" charset="0"/>
              </a:rPr>
              <a:t> </a:t>
            </a:r>
            <a:r>
              <a:rPr lang="en-US" sz="2800" i="1">
                <a:latin typeface="Rockwell" pitchFamily="18" charset="0"/>
                <a:sym typeface="Symbol" pitchFamily="18" charset="2"/>
              </a:rPr>
              <a:t></a:t>
            </a:r>
            <a:r>
              <a:rPr lang="en-US" sz="2800" i="1">
                <a:latin typeface="Rockwell" pitchFamily="18" charset="0"/>
              </a:rPr>
              <a:t> c</a:t>
            </a:r>
            <a:r>
              <a:rPr lang="en-US" sz="2800">
                <a:latin typeface="Rockwell" pitchFamily="18" charset="0"/>
              </a:rPr>
              <a:t> </a:t>
            </a:r>
            <a:r>
              <a:rPr lang="hu-HU" sz="2800">
                <a:latin typeface="Rockwell" pitchFamily="18" charset="0"/>
              </a:rPr>
              <a:t>a</a:t>
            </a:r>
            <a:r>
              <a:rPr lang="en-US" sz="2800">
                <a:latin typeface="Rockwell" pitchFamily="18" charset="0"/>
              </a:rPr>
              <a:t> </a:t>
            </a:r>
            <a:r>
              <a:rPr lang="hu-HU" sz="2800">
                <a:solidFill>
                  <a:srgbClr val="990033"/>
                </a:solidFill>
                <a:latin typeface="Rockwell" pitchFamily="18" charset="0"/>
              </a:rPr>
              <a:t>piros</a:t>
            </a:r>
            <a:r>
              <a:rPr lang="hu-HU" sz="2800">
                <a:latin typeface="Rockwell" pitchFamily="18" charset="0"/>
              </a:rPr>
              <a:t> pontokra</a:t>
            </a:r>
          </a:p>
          <a:p>
            <a:pPr eaLnBrk="0" hangingPunct="0">
              <a:spcBef>
                <a:spcPct val="20000"/>
              </a:spcBef>
            </a:pPr>
            <a:r>
              <a:rPr lang="hu-HU" sz="2800" i="1">
                <a:latin typeface="Rockwell" pitchFamily="18" charset="0"/>
              </a:rPr>
              <a:t>a</a:t>
            </a:r>
            <a:r>
              <a:rPr lang="hu-HU" sz="2800" i="1">
                <a:solidFill>
                  <a:schemeClr val="accent1"/>
                </a:solidFill>
                <a:latin typeface="Rockwell" pitchFamily="18" charset="0"/>
              </a:rPr>
              <a:t>x</a:t>
            </a:r>
            <a:r>
              <a:rPr lang="hu-HU" sz="2800" i="1">
                <a:latin typeface="Rockwell" pitchFamily="18" charset="0"/>
              </a:rPr>
              <a:t> + b</a:t>
            </a:r>
            <a:r>
              <a:rPr lang="hu-HU" sz="2800" i="1">
                <a:solidFill>
                  <a:schemeClr val="accent1"/>
                </a:solidFill>
                <a:latin typeface="Rockwell" pitchFamily="18" charset="0"/>
              </a:rPr>
              <a:t>y</a:t>
            </a:r>
            <a:r>
              <a:rPr lang="hu-HU" sz="2800" i="1">
                <a:latin typeface="Rockwell" pitchFamily="18" charset="0"/>
              </a:rPr>
              <a:t> </a:t>
            </a:r>
            <a:r>
              <a:rPr lang="hu-HU" sz="2800" i="1">
                <a:latin typeface="Rockwell" pitchFamily="18" charset="0"/>
                <a:sym typeface="Symbol" pitchFamily="18" charset="2"/>
              </a:rPr>
              <a:t></a:t>
            </a:r>
            <a:r>
              <a:rPr lang="hu-HU" sz="2800" i="1">
                <a:latin typeface="Rockwell" pitchFamily="18" charset="0"/>
              </a:rPr>
              <a:t> c</a:t>
            </a:r>
            <a:r>
              <a:rPr lang="hu-HU" sz="2800">
                <a:latin typeface="Rockwell" pitchFamily="18" charset="0"/>
              </a:rPr>
              <a:t> a </a:t>
            </a:r>
            <a:r>
              <a:rPr lang="hu-HU" sz="2800">
                <a:solidFill>
                  <a:schemeClr val="accent1"/>
                </a:solidFill>
                <a:latin typeface="Rockwell" pitchFamily="18" charset="0"/>
              </a:rPr>
              <a:t>zöld</a:t>
            </a:r>
            <a:r>
              <a:rPr lang="hu-HU" sz="2800">
                <a:latin typeface="Rockwell" pitchFamily="18" charset="0"/>
              </a:rPr>
              <a:t> pontokra</a:t>
            </a:r>
            <a:r>
              <a:rPr lang="en-US" sz="2800">
                <a:latin typeface="Rockwell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58145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Melyik hipersíkot válasszuk</a:t>
            </a:r>
            <a:r>
              <a:rPr lang="en-US"/>
              <a:t>?</a:t>
            </a:r>
          </a:p>
        </p:txBody>
      </p:sp>
      <p:sp>
        <p:nvSpPr>
          <p:cNvPr id="768003" name="Oval 3"/>
          <p:cNvSpPr>
            <a:spLocks noChangeArrowheads="1"/>
          </p:cNvSpPr>
          <p:nvPr/>
        </p:nvSpPr>
        <p:spPr bwMode="auto">
          <a:xfrm>
            <a:off x="2133600" y="289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04" name="Oval 4"/>
          <p:cNvSpPr>
            <a:spLocks noChangeArrowheads="1"/>
          </p:cNvSpPr>
          <p:nvPr/>
        </p:nvSpPr>
        <p:spPr bwMode="auto">
          <a:xfrm>
            <a:off x="48006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05" name="Oval 5"/>
          <p:cNvSpPr>
            <a:spLocks noChangeArrowheads="1"/>
          </p:cNvSpPr>
          <p:nvPr/>
        </p:nvSpPr>
        <p:spPr bwMode="auto">
          <a:xfrm>
            <a:off x="2286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06" name="Oval 6"/>
          <p:cNvSpPr>
            <a:spLocks noChangeArrowheads="1"/>
          </p:cNvSpPr>
          <p:nvPr/>
        </p:nvSpPr>
        <p:spPr bwMode="auto">
          <a:xfrm>
            <a:off x="2438400" y="4495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07" name="Oval 7"/>
          <p:cNvSpPr>
            <a:spLocks noChangeArrowheads="1"/>
          </p:cNvSpPr>
          <p:nvPr/>
        </p:nvSpPr>
        <p:spPr bwMode="auto">
          <a:xfrm>
            <a:off x="3352800" y="289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08" name="Oval 8"/>
          <p:cNvSpPr>
            <a:spLocks noChangeArrowheads="1"/>
          </p:cNvSpPr>
          <p:nvPr/>
        </p:nvSpPr>
        <p:spPr bwMode="auto">
          <a:xfrm>
            <a:off x="1828800" y="3886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09" name="Oval 9"/>
          <p:cNvSpPr>
            <a:spLocks noChangeArrowheads="1"/>
          </p:cNvSpPr>
          <p:nvPr/>
        </p:nvSpPr>
        <p:spPr bwMode="auto">
          <a:xfrm>
            <a:off x="28956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10" name="Oval 10"/>
          <p:cNvSpPr>
            <a:spLocks noChangeArrowheads="1"/>
          </p:cNvSpPr>
          <p:nvPr/>
        </p:nvSpPr>
        <p:spPr bwMode="auto">
          <a:xfrm>
            <a:off x="3581400" y="3276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11" name="Oval 11"/>
          <p:cNvSpPr>
            <a:spLocks noChangeArrowheads="1"/>
          </p:cNvSpPr>
          <p:nvPr/>
        </p:nvSpPr>
        <p:spPr bwMode="auto">
          <a:xfrm>
            <a:off x="3200400" y="4495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12" name="Oval 12"/>
          <p:cNvSpPr>
            <a:spLocks noChangeArrowheads="1"/>
          </p:cNvSpPr>
          <p:nvPr/>
        </p:nvSpPr>
        <p:spPr bwMode="auto">
          <a:xfrm>
            <a:off x="51054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13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14" name="Oval 14"/>
          <p:cNvSpPr>
            <a:spLocks noChangeArrowheads="1"/>
          </p:cNvSpPr>
          <p:nvPr/>
        </p:nvSpPr>
        <p:spPr bwMode="auto">
          <a:xfrm>
            <a:off x="63246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15" name="Oval 15"/>
          <p:cNvSpPr>
            <a:spLocks noChangeArrowheads="1"/>
          </p:cNvSpPr>
          <p:nvPr/>
        </p:nvSpPr>
        <p:spPr bwMode="auto">
          <a:xfrm>
            <a:off x="55626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16" name="Line 16"/>
          <p:cNvSpPr>
            <a:spLocks noChangeShapeType="1"/>
          </p:cNvSpPr>
          <p:nvPr/>
        </p:nvSpPr>
        <p:spPr bwMode="auto">
          <a:xfrm flipV="1">
            <a:off x="2057400" y="1828800"/>
            <a:ext cx="3962400" cy="434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17" name="Line 17"/>
          <p:cNvSpPr>
            <a:spLocks noChangeShapeType="1"/>
          </p:cNvSpPr>
          <p:nvPr/>
        </p:nvSpPr>
        <p:spPr bwMode="auto">
          <a:xfrm flipV="1">
            <a:off x="3810000" y="1828800"/>
            <a:ext cx="685800" cy="4572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18" name="Text Box 18"/>
          <p:cNvSpPr txBox="1">
            <a:spLocks noChangeArrowheads="1"/>
          </p:cNvSpPr>
          <p:nvPr/>
        </p:nvSpPr>
        <p:spPr bwMode="auto">
          <a:xfrm>
            <a:off x="4343400" y="5330825"/>
            <a:ext cx="43084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hu-HU" sz="3200">
                <a:latin typeface="Rockwell" pitchFamily="18" charset="0"/>
              </a:rPr>
              <a:t>Általában</a:t>
            </a:r>
            <a:r>
              <a:rPr lang="en-US" sz="3200">
                <a:latin typeface="Rockwell" pitchFamily="18" charset="0"/>
              </a:rPr>
              <a:t> </a:t>
            </a:r>
            <a:r>
              <a:rPr lang="hu-HU" sz="3200">
                <a:latin typeface="Rockwell" pitchFamily="18" charset="0"/>
              </a:rPr>
              <a:t>sok lehetséges </a:t>
            </a:r>
          </a:p>
          <a:p>
            <a:pPr eaLnBrk="0" hangingPunct="0">
              <a:spcBef>
                <a:spcPct val="20000"/>
              </a:spcBef>
            </a:pPr>
            <a:r>
              <a:rPr lang="hu-HU" sz="3200">
                <a:latin typeface="Rockwell" pitchFamily="18" charset="0"/>
              </a:rPr>
              <a:t>megoldás van</a:t>
            </a:r>
            <a:r>
              <a:rPr lang="en-US" sz="3200">
                <a:latin typeface="Rockwell" pitchFamily="18" charset="0"/>
              </a:rPr>
              <a:t> </a:t>
            </a:r>
            <a:r>
              <a:rPr lang="en-US" sz="3200" i="1">
                <a:latin typeface="Rockwell" pitchFamily="18" charset="0"/>
              </a:rPr>
              <a:t>a,b,c</a:t>
            </a:r>
            <a:r>
              <a:rPr lang="hu-HU" sz="3200">
                <a:latin typeface="Rockwell" pitchFamily="18" charset="0"/>
              </a:rPr>
              <a:t>-re</a:t>
            </a:r>
            <a:endParaRPr lang="en-US" sz="1400"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153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Melyik hipersíkot válasszuk</a:t>
            </a:r>
            <a:r>
              <a:rPr lang="en-US"/>
              <a:t>?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5867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sz="2200"/>
              <a:t>Általában</a:t>
            </a:r>
            <a:r>
              <a:rPr lang="en-US" sz="2200"/>
              <a:t> </a:t>
            </a:r>
            <a:r>
              <a:rPr lang="hu-HU" sz="2200"/>
              <a:t>sok lehetséges </a:t>
            </a:r>
            <a:r>
              <a:rPr lang="en-US" sz="2200" i="1"/>
              <a:t>a,b,c</a:t>
            </a:r>
            <a:r>
              <a:rPr lang="hu-HU" sz="2200"/>
              <a:t>-re</a:t>
            </a:r>
            <a:endParaRPr lang="en-US" sz="2200"/>
          </a:p>
          <a:p>
            <a:pPr>
              <a:lnSpc>
                <a:spcPct val="90000"/>
              </a:lnSpc>
            </a:pPr>
            <a:r>
              <a:rPr lang="hu-HU" sz="2200"/>
              <a:t>Egyes módszerek nem az optimális szeparáló hipersíkot határozzák meg</a:t>
            </a:r>
            <a:r>
              <a:rPr lang="en-US" sz="2200"/>
              <a:t> (</a:t>
            </a:r>
            <a:r>
              <a:rPr lang="hu-HU" sz="2200"/>
              <a:t>pl</a:t>
            </a:r>
            <a:r>
              <a:rPr lang="en-US" sz="2200"/>
              <a:t>. perceptron)</a:t>
            </a:r>
          </a:p>
          <a:p>
            <a:pPr>
              <a:lnSpc>
                <a:spcPct val="90000"/>
              </a:lnSpc>
            </a:pPr>
            <a:r>
              <a:rPr lang="hu-HU" sz="2200"/>
              <a:t>A legtöbb módszer viszont az optimálisat találja meg</a:t>
            </a:r>
            <a:endParaRPr lang="en-US" sz="2200"/>
          </a:p>
          <a:p>
            <a:pPr>
              <a:lnSpc>
                <a:spcPct val="90000"/>
              </a:lnSpc>
            </a:pPr>
            <a:r>
              <a:rPr lang="hu-HU" sz="2200"/>
              <a:t>Mely pontok befolyásolják az optimalitást</a:t>
            </a:r>
            <a:r>
              <a:rPr lang="en-US" sz="2200"/>
              <a:t>?</a:t>
            </a:r>
          </a:p>
          <a:p>
            <a:pPr lvl="1">
              <a:lnSpc>
                <a:spcPct val="90000"/>
              </a:lnSpc>
            </a:pPr>
            <a:r>
              <a:rPr lang="hu-HU" sz="2000"/>
              <a:t>Minden pont</a:t>
            </a:r>
            <a:endParaRPr lang="en-US" sz="2000"/>
          </a:p>
          <a:p>
            <a:pPr lvl="2">
              <a:lnSpc>
                <a:spcPct val="90000"/>
              </a:lnSpc>
            </a:pPr>
            <a:r>
              <a:rPr lang="hu-HU" sz="1800"/>
              <a:t>Lineáris regresszió</a:t>
            </a:r>
          </a:p>
          <a:p>
            <a:pPr lvl="2">
              <a:lnSpc>
                <a:spcPct val="90000"/>
              </a:lnSpc>
            </a:pPr>
            <a:r>
              <a:rPr lang="hu-HU" sz="1800"/>
              <a:t>Naiv Bayes</a:t>
            </a:r>
          </a:p>
          <a:p>
            <a:pPr lvl="1">
              <a:lnSpc>
                <a:spcPct val="90000"/>
              </a:lnSpc>
            </a:pPr>
            <a:r>
              <a:rPr lang="hu-HU" sz="2000"/>
              <a:t>Csak</a:t>
            </a:r>
            <a:r>
              <a:rPr lang="en-US" sz="2000"/>
              <a:t> </a:t>
            </a:r>
            <a:r>
              <a:rPr lang="hu-HU" sz="2000"/>
              <a:t>a </a:t>
            </a:r>
            <a:r>
              <a:rPr lang="en-US" sz="2000"/>
              <a:t>“</a:t>
            </a:r>
            <a:r>
              <a:rPr lang="hu-HU" sz="2000"/>
              <a:t>nehéz pontok</a:t>
            </a:r>
            <a:r>
              <a:rPr lang="en-US" sz="2000"/>
              <a:t>”</a:t>
            </a:r>
            <a:r>
              <a:rPr lang="hu-HU" sz="2000"/>
              <a:t>, amelyek a döntési határhoz közeliek</a:t>
            </a:r>
            <a:endParaRPr lang="en-US" sz="2000"/>
          </a:p>
          <a:p>
            <a:pPr lvl="2">
              <a:lnSpc>
                <a:spcPct val="90000"/>
              </a:lnSpc>
            </a:pPr>
            <a:r>
              <a:rPr lang="en-US" sz="1800"/>
              <a:t>S</a:t>
            </a:r>
            <a:r>
              <a:rPr lang="hu-HU" sz="1800"/>
              <a:t>VM</a:t>
            </a:r>
            <a:endParaRPr lang="en-US" sz="1800"/>
          </a:p>
          <a:p>
            <a:pPr lvl="2">
              <a:lnSpc>
                <a:spcPct val="90000"/>
              </a:lnSpc>
            </a:pPr>
            <a:r>
              <a:rPr lang="hu-HU" sz="1800"/>
              <a:t>Logikai regresszió (bizonyos fajtája)</a:t>
            </a:r>
            <a:endParaRPr lang="en-US" sz="1800"/>
          </a:p>
        </p:txBody>
      </p:sp>
      <p:pic>
        <p:nvPicPr>
          <p:cNvPr id="769028" name="Picture 4" descr="prabhakarmanyhyperplan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2200" y="4191000"/>
            <a:ext cx="2667000" cy="2324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678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Hipersík</a:t>
            </a:r>
            <a:r>
              <a:rPr lang="en-US"/>
              <a:t>: </a:t>
            </a:r>
            <a:r>
              <a:rPr lang="hu-HU"/>
              <a:t>Reuters-21578 példa</a:t>
            </a:r>
            <a:endParaRPr lang="en-US"/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391400" cy="4876800"/>
          </a:xfrm>
        </p:spPr>
        <p:txBody>
          <a:bodyPr/>
          <a:lstStyle/>
          <a:p>
            <a:r>
              <a:rPr lang="hu-HU" sz="2400">
                <a:latin typeface="Times New Roman" pitchFamily="18" charset="0"/>
              </a:rPr>
              <a:t>Osztály</a:t>
            </a:r>
            <a:r>
              <a:rPr lang="en-US" sz="2400">
                <a:latin typeface="Times New Roman" pitchFamily="18" charset="0"/>
              </a:rPr>
              <a:t>: “</a:t>
            </a:r>
            <a:r>
              <a:rPr lang="hu-HU" sz="2400">
                <a:latin typeface="Times New Roman" pitchFamily="18" charset="0"/>
              </a:rPr>
              <a:t>kamat</a:t>
            </a:r>
            <a:r>
              <a:rPr lang="en-US" sz="2400">
                <a:latin typeface="Times New Roman" pitchFamily="18" charset="0"/>
              </a:rPr>
              <a:t>”</a:t>
            </a:r>
            <a:r>
              <a:rPr lang="hu-HU" sz="2400">
                <a:latin typeface="Times New Roman" pitchFamily="18" charset="0"/>
              </a:rPr>
              <a:t> (angol: </a:t>
            </a:r>
            <a:r>
              <a:rPr lang="hu-HU" sz="2400" i="1">
                <a:latin typeface="Times New Roman" pitchFamily="18" charset="0"/>
              </a:rPr>
              <a:t>interest</a:t>
            </a:r>
            <a:r>
              <a:rPr lang="hu-HU" sz="2400">
                <a:latin typeface="Times New Roman" pitchFamily="18" charset="0"/>
              </a:rPr>
              <a:t>)</a:t>
            </a:r>
            <a:endParaRPr lang="en-US" sz="2400">
              <a:latin typeface="Times New Roman" pitchFamily="18" charset="0"/>
            </a:endParaRPr>
          </a:p>
          <a:p>
            <a:r>
              <a:rPr lang="hu-HU" sz="2400">
                <a:latin typeface="Times New Roman" pitchFamily="18" charset="0"/>
              </a:rPr>
              <a:t>Példák a (lineáris) SVM által talált jellemző szavakra</a:t>
            </a:r>
            <a:endParaRPr lang="en-US" sz="2400">
              <a:latin typeface="Times New Roman" pitchFamily="18" charset="0"/>
            </a:endParaRPr>
          </a:p>
          <a:p>
            <a:r>
              <a:rPr lang="en-US" sz="2000" b="1"/>
              <a:t>   </a:t>
            </a:r>
            <a:r>
              <a:rPr lang="en-US" sz="2000" b="1" i="1"/>
              <a:t>w</a:t>
            </a:r>
            <a:r>
              <a:rPr lang="en-US" sz="2000" b="1" i="1" baseline="-25000"/>
              <a:t>i</a:t>
            </a:r>
            <a:r>
              <a:rPr lang="en-US" sz="2000" b="1" i="1"/>
              <a:t>    t</a:t>
            </a:r>
            <a:r>
              <a:rPr lang="en-US" sz="2000" b="1" i="1" baseline="-25000"/>
              <a:t>i                                                 </a:t>
            </a:r>
            <a:r>
              <a:rPr lang="en-US" sz="2000" b="1" i="1"/>
              <a:t>w</a:t>
            </a:r>
            <a:r>
              <a:rPr lang="en-US" sz="2000" b="1" i="1" baseline="-25000"/>
              <a:t>i</a:t>
            </a:r>
            <a:r>
              <a:rPr lang="en-US" sz="2000" b="1" i="1"/>
              <a:t>    t</a:t>
            </a:r>
            <a:r>
              <a:rPr lang="en-US" sz="2000" b="1" i="1" baseline="-25000"/>
              <a:t>i</a:t>
            </a:r>
          </a:p>
        </p:txBody>
      </p:sp>
      <p:sp>
        <p:nvSpPr>
          <p:cNvPr id="770052" name="Text Box 4"/>
          <p:cNvSpPr txBox="1">
            <a:spLocks noChangeArrowheads="1"/>
          </p:cNvSpPr>
          <p:nvPr/>
        </p:nvSpPr>
        <p:spPr bwMode="auto">
          <a:xfrm>
            <a:off x="1371600" y="2971800"/>
            <a:ext cx="24320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>
                <a:latin typeface="Times New Roman" pitchFamily="18" charset="0"/>
              </a:rPr>
              <a:t> 0.70 prime</a:t>
            </a:r>
          </a:p>
          <a:p>
            <a:pPr eaLnBrk="0" hangingPunct="0">
              <a:buFontTx/>
              <a:buChar char="•"/>
            </a:pPr>
            <a:r>
              <a:rPr lang="en-US">
                <a:latin typeface="Times New Roman" pitchFamily="18" charset="0"/>
              </a:rPr>
              <a:t> 0.67 rate</a:t>
            </a:r>
          </a:p>
          <a:p>
            <a:pPr eaLnBrk="0" hangingPunct="0">
              <a:buFontTx/>
              <a:buChar char="•"/>
            </a:pPr>
            <a:r>
              <a:rPr lang="en-US">
                <a:latin typeface="Times New Roman" pitchFamily="18" charset="0"/>
              </a:rPr>
              <a:t> 0.63 interest</a:t>
            </a:r>
          </a:p>
          <a:p>
            <a:pPr eaLnBrk="0" hangingPunct="0">
              <a:buFontTx/>
              <a:buChar char="•"/>
            </a:pPr>
            <a:r>
              <a:rPr lang="en-US">
                <a:latin typeface="Times New Roman" pitchFamily="18" charset="0"/>
              </a:rPr>
              <a:t> 0.60 rates</a:t>
            </a:r>
          </a:p>
          <a:p>
            <a:pPr eaLnBrk="0" hangingPunct="0">
              <a:buFontTx/>
              <a:buChar char="•"/>
            </a:pPr>
            <a:r>
              <a:rPr lang="en-US">
                <a:latin typeface="Times New Roman" pitchFamily="18" charset="0"/>
              </a:rPr>
              <a:t> 0.46 discount</a:t>
            </a:r>
          </a:p>
          <a:p>
            <a:pPr eaLnBrk="0" hangingPunct="0">
              <a:buFontTx/>
              <a:buChar char="•"/>
            </a:pPr>
            <a:r>
              <a:rPr lang="en-US">
                <a:latin typeface="Times New Roman" pitchFamily="18" charset="0"/>
              </a:rPr>
              <a:t> 0.43 bundesbank</a:t>
            </a:r>
          </a:p>
        </p:txBody>
      </p:sp>
      <p:sp>
        <p:nvSpPr>
          <p:cNvPr id="770053" name="Text Box 5"/>
          <p:cNvSpPr txBox="1">
            <a:spLocks noChangeArrowheads="1"/>
          </p:cNvSpPr>
          <p:nvPr/>
        </p:nvSpPr>
        <p:spPr bwMode="auto">
          <a:xfrm>
            <a:off x="4495800" y="2990850"/>
            <a:ext cx="183991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>
                <a:latin typeface="Times New Roman" pitchFamily="18" charset="0"/>
              </a:rPr>
              <a:t> </a:t>
            </a:r>
            <a:r>
              <a:rPr lang="hu-HU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>
                <a:latin typeface="Times New Roman" pitchFamily="18" charset="0"/>
              </a:rPr>
              <a:t>0.71 dlrs</a:t>
            </a:r>
          </a:p>
          <a:p>
            <a:pPr eaLnBrk="0" hangingPunct="0">
              <a:buFontTx/>
              <a:buChar char="•"/>
            </a:pPr>
            <a:r>
              <a:rPr lang="en-US">
                <a:latin typeface="Times New Roman" pitchFamily="18" charset="0"/>
              </a:rPr>
              <a:t> </a:t>
            </a:r>
            <a:r>
              <a:rPr lang="hu-HU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>
                <a:latin typeface="Times New Roman" pitchFamily="18" charset="0"/>
              </a:rPr>
              <a:t>0.35 world</a:t>
            </a:r>
          </a:p>
          <a:p>
            <a:pPr eaLnBrk="0" hangingPunct="0">
              <a:buFontTx/>
              <a:buChar char="•"/>
            </a:pPr>
            <a:r>
              <a:rPr lang="en-US">
                <a:latin typeface="Times New Roman" pitchFamily="18" charset="0"/>
              </a:rPr>
              <a:t> </a:t>
            </a:r>
            <a:r>
              <a:rPr lang="hu-HU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>
                <a:latin typeface="Times New Roman" pitchFamily="18" charset="0"/>
              </a:rPr>
              <a:t>0.33 sees</a:t>
            </a:r>
          </a:p>
          <a:p>
            <a:pPr eaLnBrk="0" hangingPunct="0">
              <a:buFontTx/>
              <a:buChar char="•"/>
            </a:pPr>
            <a:r>
              <a:rPr lang="en-US">
                <a:latin typeface="Times New Roman" pitchFamily="18" charset="0"/>
              </a:rPr>
              <a:t> </a:t>
            </a:r>
            <a:r>
              <a:rPr lang="hu-HU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>
                <a:latin typeface="Times New Roman" pitchFamily="18" charset="0"/>
              </a:rPr>
              <a:t>0.25 year</a:t>
            </a:r>
          </a:p>
          <a:p>
            <a:pPr eaLnBrk="0" hangingPunct="0">
              <a:buFontTx/>
              <a:buChar char="•"/>
            </a:pPr>
            <a:r>
              <a:rPr lang="en-US">
                <a:latin typeface="Times New Roman" pitchFamily="18" charset="0"/>
              </a:rPr>
              <a:t> </a:t>
            </a:r>
            <a:r>
              <a:rPr lang="hu-HU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>
                <a:latin typeface="Times New Roman" pitchFamily="18" charset="0"/>
              </a:rPr>
              <a:t>0.24 group</a:t>
            </a:r>
          </a:p>
          <a:p>
            <a:pPr eaLnBrk="0" hangingPunct="0">
              <a:buFontTx/>
              <a:buChar char="•"/>
            </a:pPr>
            <a:r>
              <a:rPr lang="en-US">
                <a:latin typeface="Times New Roman" pitchFamily="18" charset="0"/>
              </a:rPr>
              <a:t> </a:t>
            </a:r>
            <a:r>
              <a:rPr lang="hu-HU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>
                <a:latin typeface="Times New Roman" pitchFamily="18" charset="0"/>
              </a:rPr>
              <a:t>0.24 dlr</a:t>
            </a:r>
          </a:p>
        </p:txBody>
      </p:sp>
    </p:spTree>
    <p:extLst>
      <p:ext uri="{BB962C8B-B14F-4D97-AF65-F5344CB8AC3E}">
        <p14:creationId xmlns:p14="http://schemas.microsoft.com/office/powerpoint/2010/main" val="2856687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Lineáris osztályozók</a:t>
            </a:r>
            <a:endParaRPr lang="en-US"/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sz="2000" dirty="0"/>
              <a:t>A legtöbb </a:t>
            </a:r>
            <a:r>
              <a:rPr lang="hu-HU" sz="2000" dirty="0" smtClean="0"/>
              <a:t>osztályozó </a:t>
            </a:r>
            <a:r>
              <a:rPr lang="hu-HU" sz="2000" dirty="0"/>
              <a:t>lineáris osztályozó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Na</a:t>
            </a:r>
            <a:r>
              <a:rPr lang="hu-HU" sz="1800" dirty="0" err="1"/>
              <a:t>iv</a:t>
            </a:r>
            <a:r>
              <a:rPr lang="en-US" sz="1800" dirty="0"/>
              <a:t> Bayes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Perceptron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Rocchio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 err="1"/>
              <a:t>Logi</a:t>
            </a:r>
            <a:r>
              <a:rPr lang="hu-HU" sz="1800" dirty="0" err="1"/>
              <a:t>kai</a:t>
            </a:r>
            <a:r>
              <a:rPr lang="hu-HU" sz="1800" dirty="0"/>
              <a:t> regresszió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hu-HU" sz="1800" dirty="0"/>
              <a:t>SVM </a:t>
            </a:r>
            <a:r>
              <a:rPr lang="en-US" sz="1800" dirty="0"/>
              <a:t>(</a:t>
            </a:r>
            <a:r>
              <a:rPr lang="hu-HU" sz="1800" dirty="0"/>
              <a:t>lineáris maggal [kernel]</a:t>
            </a:r>
            <a:r>
              <a:rPr lang="en-US" sz="18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Line</a:t>
            </a:r>
            <a:r>
              <a:rPr lang="hu-HU" sz="1800" dirty="0" err="1"/>
              <a:t>áris</a:t>
            </a:r>
            <a:r>
              <a:rPr lang="en-US" sz="1800" dirty="0"/>
              <a:t> </a:t>
            </a:r>
            <a:r>
              <a:rPr lang="hu-HU" sz="1800" dirty="0"/>
              <a:t>regresszió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(</a:t>
            </a:r>
            <a:r>
              <a:rPr lang="hu-HU" sz="1800" dirty="0"/>
              <a:t>Egyszerű</a:t>
            </a:r>
            <a:r>
              <a:rPr lang="en-US" sz="1800" dirty="0"/>
              <a:t>) </a:t>
            </a:r>
            <a:r>
              <a:rPr lang="hu-HU" sz="1800" dirty="0"/>
              <a:t>neurális</a:t>
            </a:r>
            <a:r>
              <a:rPr lang="en-US" sz="1800" dirty="0"/>
              <a:t> </a:t>
            </a:r>
            <a:r>
              <a:rPr lang="hu-HU" sz="1800" dirty="0"/>
              <a:t>hálók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hu-HU" sz="2000" dirty="0"/>
              <a:t>Hasonlóságuk ellenére az eredményekben nagy a különbség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hu-HU" sz="1800" dirty="0" err="1"/>
              <a:t>Szeparabilitási</a:t>
            </a:r>
            <a:r>
              <a:rPr lang="hu-HU" sz="1800" dirty="0"/>
              <a:t> feladat: végtelen sok </a:t>
            </a:r>
            <a:r>
              <a:rPr lang="hu-HU" sz="1800" dirty="0" err="1"/>
              <a:t>szeparábilis</a:t>
            </a:r>
            <a:r>
              <a:rPr lang="hu-HU" sz="1800" dirty="0"/>
              <a:t> </a:t>
            </a:r>
            <a:r>
              <a:rPr lang="hu-HU" sz="1800" dirty="0" err="1"/>
              <a:t>hipersík</a:t>
            </a:r>
            <a:r>
              <a:rPr lang="hu-HU" sz="1800" dirty="0"/>
              <a:t> van, melyiket válasszuk</a:t>
            </a:r>
            <a:r>
              <a:rPr lang="hu-HU" sz="1800" dirty="0" smtClean="0"/>
              <a:t>?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hu-HU" sz="1800" dirty="0"/>
              <a:t>Mit tegyünk a nem szeparálható esetekben</a:t>
            </a:r>
            <a:r>
              <a:rPr lang="en-US" sz="1800" dirty="0"/>
              <a:t>?</a:t>
            </a:r>
          </a:p>
          <a:p>
            <a:pPr lvl="1">
              <a:lnSpc>
                <a:spcPct val="90000"/>
              </a:lnSpc>
            </a:pPr>
            <a:r>
              <a:rPr lang="hu-HU" sz="1800" dirty="0"/>
              <a:t>Különböző tanuló algoritmusok más </a:t>
            </a:r>
            <a:r>
              <a:rPr lang="hu-HU" sz="1800" dirty="0" err="1"/>
              <a:t>hipersíkokat</a:t>
            </a:r>
            <a:r>
              <a:rPr lang="hu-HU" sz="1800" dirty="0"/>
              <a:t> választanak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hu-HU" sz="2000" dirty="0"/>
              <a:t>A lineárisnál bonyolultabb osztályozók gyakran nem hatékonyabbak a lineárisoknál. Miért?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7931588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Lineáris osztályozók hátránya</a:t>
            </a:r>
          </a:p>
        </p:txBody>
      </p:sp>
      <p:pic>
        <p:nvPicPr>
          <p:cNvPr id="78234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217738"/>
            <a:ext cx="7772400" cy="3946525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803584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Több mint két osztály</a:t>
            </a:r>
            <a:endParaRPr lang="en-US"/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>
                <a:solidFill>
                  <a:schemeClr val="hlink"/>
                </a:solidFill>
              </a:rPr>
              <a:t>Többcímkés</a:t>
            </a:r>
            <a:r>
              <a:rPr lang="en-US"/>
              <a:t> </a:t>
            </a:r>
            <a:r>
              <a:rPr lang="hu-HU"/>
              <a:t>osztályozás (any-of v. multiclass)</a:t>
            </a:r>
            <a:endParaRPr lang="en-US"/>
          </a:p>
          <a:p>
            <a:pPr lvl="1"/>
            <a:r>
              <a:rPr lang="hu-HU"/>
              <a:t>Az osztályok függetlenek egymástól</a:t>
            </a:r>
            <a:endParaRPr lang="en-US"/>
          </a:p>
          <a:p>
            <a:pPr lvl="1"/>
            <a:r>
              <a:rPr lang="hu-HU"/>
              <a:t>Egy dokumentum </a:t>
            </a:r>
            <a:r>
              <a:rPr lang="en-US"/>
              <a:t>0, 1, </a:t>
            </a:r>
            <a:r>
              <a:rPr lang="hu-HU"/>
              <a:t>v.</a:t>
            </a:r>
            <a:r>
              <a:rPr lang="en-US"/>
              <a:t> &gt;1 </a:t>
            </a:r>
            <a:r>
              <a:rPr lang="hu-HU"/>
              <a:t>osztályba tartozhat</a:t>
            </a:r>
            <a:endParaRPr lang="en-US"/>
          </a:p>
          <a:p>
            <a:pPr lvl="1"/>
            <a:r>
              <a:rPr lang="hu-HU"/>
              <a:t>Dekomponálható </a:t>
            </a:r>
            <a:r>
              <a:rPr lang="en-US" i="1"/>
              <a:t>n</a:t>
            </a:r>
            <a:r>
              <a:rPr lang="en-US"/>
              <a:t> </a:t>
            </a:r>
            <a:r>
              <a:rPr lang="hu-HU"/>
              <a:t>bináris problémára</a:t>
            </a:r>
            <a:endParaRPr lang="en-US"/>
          </a:p>
          <a:p>
            <a:r>
              <a:rPr lang="hu-HU">
                <a:solidFill>
                  <a:schemeClr val="hlink"/>
                </a:solidFill>
              </a:rPr>
              <a:t>Particionáló/kiválasztó </a:t>
            </a:r>
            <a:r>
              <a:rPr lang="hu-HU"/>
              <a:t>osztályozás</a:t>
            </a:r>
            <a:r>
              <a:rPr lang="en-US"/>
              <a:t> </a:t>
            </a:r>
            <a:r>
              <a:rPr lang="hu-HU"/>
              <a:t>(one-of, </a:t>
            </a:r>
            <a:r>
              <a:rPr lang="en-US"/>
              <a:t>polytomous</a:t>
            </a:r>
            <a:r>
              <a:rPr lang="hu-HU"/>
              <a:t>, multinomial)</a:t>
            </a:r>
            <a:endParaRPr lang="en-US"/>
          </a:p>
          <a:p>
            <a:pPr lvl="1"/>
            <a:r>
              <a:rPr lang="hu-HU"/>
              <a:t>Az osztályok egymást kölcsönösen kizárják</a:t>
            </a:r>
            <a:endParaRPr lang="en-US"/>
          </a:p>
          <a:p>
            <a:pPr lvl="1"/>
            <a:r>
              <a:rPr lang="hu-HU"/>
              <a:t>Minden dokumentum pontosan 1 osztályba tartozik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8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Regresszió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Függvény illesztés</a:t>
            </a:r>
          </a:p>
          <a:p>
            <a:r>
              <a:rPr lang="hu-HU" dirty="0" smtClean="0"/>
              <a:t>osztályozás altípusa</a:t>
            </a:r>
          </a:p>
          <a:p>
            <a:r>
              <a:rPr lang="hu-HU" dirty="0" smtClean="0"/>
              <a:t>az adatban rejlő sajátosságok modellezése, </a:t>
            </a:r>
          </a:p>
          <a:p>
            <a:r>
              <a:rPr lang="hu-HU" dirty="0" smtClean="0"/>
              <a:t>kimenet numerikus értéke, nem kategorikus adat (osztályozás)</a:t>
            </a:r>
          </a:p>
          <a:p>
            <a:r>
              <a:rPr lang="hu-HU" dirty="0" smtClean="0"/>
              <a:t>Adatbányász: modellkiválasztás (lineáris, polinom, logaritmikus, </a:t>
            </a:r>
            <a:r>
              <a:rPr lang="hu-HU" dirty="0" err="1" smtClean="0"/>
              <a:t>hiperfelület</a:t>
            </a:r>
            <a:r>
              <a:rPr lang="hu-HU" dirty="0" smtClean="0"/>
              <a:t>)</a:t>
            </a:r>
          </a:p>
          <a:p>
            <a:r>
              <a:rPr lang="hu-HU" dirty="0" smtClean="0"/>
              <a:t>Példa:</a:t>
            </a:r>
          </a:p>
          <a:p>
            <a:pPr lvl="1"/>
            <a:r>
              <a:rPr lang="hu-HU" dirty="0" smtClean="0"/>
              <a:t>időbeni előrejelzés: BUX index alakulása</a:t>
            </a:r>
          </a:p>
          <a:p>
            <a:pPr lvl="1"/>
            <a:r>
              <a:rPr lang="hu-HU" dirty="0" smtClean="0"/>
              <a:t>statikus: betegség </a:t>
            </a:r>
            <a:r>
              <a:rPr lang="hu-HU" dirty="0" smtClean="0"/>
              <a:t>valószínűsége </a:t>
            </a:r>
            <a:r>
              <a:rPr lang="hu-HU" dirty="0" smtClean="0"/>
              <a:t>orvosi adatok alapján</a:t>
            </a:r>
          </a:p>
        </p:txBody>
      </p:sp>
      <p:pic>
        <p:nvPicPr>
          <p:cNvPr id="97282" name="Picture 2" descr="Fájl:Linear regressi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8737"/>
            <a:ext cx="41719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938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/>
              <a:t>Partícionáló/Kiválasztó osztályozás</a:t>
            </a:r>
            <a:endParaRPr lang="en-US" sz="3600"/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r>
              <a:rPr lang="hu-HU"/>
              <a:t>Számjegy felismerés tipikus kiválasztó osztályozás</a:t>
            </a:r>
            <a:endParaRPr lang="en-US"/>
          </a:p>
          <a:p>
            <a:r>
              <a:rPr lang="hu-HU"/>
              <a:t>Mivel a számjegyek kölcsönösen kizárják egymást.</a:t>
            </a:r>
            <a:r>
              <a:rPr lang="en-US"/>
              <a:t> </a:t>
            </a:r>
            <a:endParaRPr lang="hu-HU"/>
          </a:p>
          <a:p>
            <a:r>
              <a:rPr lang="hu-HU"/>
              <a:t>Egy adott képet pontosan a 10 osztály egyikéhez kell hozzárendelni</a:t>
            </a:r>
            <a:endParaRPr lang="en-US"/>
          </a:p>
        </p:txBody>
      </p:sp>
      <p:grpSp>
        <p:nvGrpSpPr>
          <p:cNvPr id="774148" name="Group 4"/>
          <p:cNvGrpSpPr>
            <a:grpSpLocks/>
          </p:cNvGrpSpPr>
          <p:nvPr/>
        </p:nvGrpSpPr>
        <p:grpSpPr bwMode="auto">
          <a:xfrm>
            <a:off x="1371600" y="1600200"/>
            <a:ext cx="6324600" cy="2133600"/>
            <a:chOff x="3708" y="240"/>
            <a:chExt cx="1607" cy="609"/>
          </a:xfrm>
        </p:grpSpPr>
        <p:pic>
          <p:nvPicPr>
            <p:cNvPr id="77414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8" y="240"/>
              <a:ext cx="275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415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240"/>
              <a:ext cx="275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415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" y="240"/>
              <a:ext cx="275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4152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" y="578"/>
              <a:ext cx="26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4153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7" y="573"/>
              <a:ext cx="275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4154" name="Picture 1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5" y="240"/>
              <a:ext cx="275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4155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240"/>
              <a:ext cx="275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4156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9" y="576"/>
              <a:ext cx="275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4157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" y="579"/>
              <a:ext cx="270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4158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" y="573"/>
              <a:ext cx="275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29536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Felületek összekötése</a:t>
            </a:r>
            <a:r>
              <a:rPr lang="en-US"/>
              <a:t>: </a:t>
            </a:r>
            <a:r>
              <a:rPr lang="hu-HU"/>
              <a:t>problémák</a:t>
            </a:r>
            <a:endParaRPr lang="en-US"/>
          </a:p>
        </p:txBody>
      </p:sp>
      <p:sp>
        <p:nvSpPr>
          <p:cNvPr id="775171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</a:pPr>
            <a:endParaRPr lang="hu-HU" sz="2600"/>
          </a:p>
        </p:txBody>
      </p:sp>
      <p:sp>
        <p:nvSpPr>
          <p:cNvPr id="775172" name="Oval 4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73" name="Oval 5"/>
          <p:cNvSpPr>
            <a:spLocks noChangeArrowheads="1"/>
          </p:cNvSpPr>
          <p:nvPr/>
        </p:nvSpPr>
        <p:spPr bwMode="auto">
          <a:xfrm>
            <a:off x="45720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74" name="Oval 6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75" name="Oval 7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76" name="Oval 8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77" name="Oval 9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78" name="Oval 10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79" name="Oval 11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0" name="Oval 12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1" name="Oval 13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2" name="Oval 14"/>
          <p:cNvSpPr>
            <a:spLocks noChangeArrowheads="1"/>
          </p:cNvSpPr>
          <p:nvPr/>
        </p:nvSpPr>
        <p:spPr bwMode="auto">
          <a:xfrm>
            <a:off x="4724400" y="220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3" name="Oval 15"/>
          <p:cNvSpPr>
            <a:spLocks noChangeArrowheads="1"/>
          </p:cNvSpPr>
          <p:nvPr/>
        </p:nvSpPr>
        <p:spPr bwMode="auto">
          <a:xfrm>
            <a:off x="48768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4" name="Oval 16"/>
          <p:cNvSpPr>
            <a:spLocks noChangeArrowheads="1"/>
          </p:cNvSpPr>
          <p:nvPr/>
        </p:nvSpPr>
        <p:spPr bwMode="auto">
          <a:xfrm>
            <a:off x="50292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5" name="Oval 17"/>
          <p:cNvSpPr>
            <a:spLocks noChangeArrowheads="1"/>
          </p:cNvSpPr>
          <p:nvPr/>
        </p:nvSpPr>
        <p:spPr bwMode="auto">
          <a:xfrm>
            <a:off x="60960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6" name="Oval 18"/>
          <p:cNvSpPr>
            <a:spLocks noChangeArrowheads="1"/>
          </p:cNvSpPr>
          <p:nvPr/>
        </p:nvSpPr>
        <p:spPr bwMode="auto">
          <a:xfrm>
            <a:off x="53340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7" name="Oval 19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8" name="Oval 20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9" name="Oval 21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90" name="Line 22"/>
          <p:cNvSpPr>
            <a:spLocks noChangeShapeType="1"/>
          </p:cNvSpPr>
          <p:nvPr/>
        </p:nvSpPr>
        <p:spPr bwMode="auto">
          <a:xfrm>
            <a:off x="3581400" y="1981200"/>
            <a:ext cx="0" cy="4267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91" name="Text Box 23"/>
          <p:cNvSpPr txBox="1">
            <a:spLocks noChangeArrowheads="1"/>
          </p:cNvSpPr>
          <p:nvPr/>
        </p:nvSpPr>
        <p:spPr bwMode="auto">
          <a:xfrm>
            <a:off x="3810000" y="41148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>
                <a:latin typeface="Rockwell" pitchFamily="18" charset="0"/>
              </a:rPr>
              <a:t>?</a:t>
            </a:r>
            <a:endParaRPr lang="en-US" sz="1800">
              <a:latin typeface="Rockwell" pitchFamily="18" charset="0"/>
            </a:endParaRPr>
          </a:p>
        </p:txBody>
      </p:sp>
      <p:sp>
        <p:nvSpPr>
          <p:cNvPr id="775192" name="Text Box 24"/>
          <p:cNvSpPr txBox="1">
            <a:spLocks noChangeArrowheads="1"/>
          </p:cNvSpPr>
          <p:nvPr/>
        </p:nvSpPr>
        <p:spPr bwMode="auto">
          <a:xfrm>
            <a:off x="3581400" y="2955925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>
                <a:latin typeface="Rockwell" pitchFamily="18" charset="0"/>
              </a:rPr>
              <a:t>?</a:t>
            </a:r>
            <a:endParaRPr lang="en-US" sz="1800">
              <a:latin typeface="Rockwell" pitchFamily="18" charset="0"/>
            </a:endParaRPr>
          </a:p>
        </p:txBody>
      </p:sp>
      <p:sp>
        <p:nvSpPr>
          <p:cNvPr id="775193" name="Text Box 25"/>
          <p:cNvSpPr txBox="1">
            <a:spLocks noChangeArrowheads="1"/>
          </p:cNvSpPr>
          <p:nvPr/>
        </p:nvSpPr>
        <p:spPr bwMode="auto">
          <a:xfrm>
            <a:off x="3970338" y="3571875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>
                <a:latin typeface="Rockwell" pitchFamily="18" charset="0"/>
              </a:rPr>
              <a:t>?</a:t>
            </a:r>
            <a:endParaRPr lang="en-US" sz="1800">
              <a:latin typeface="Rockwell" pitchFamily="18" charset="0"/>
            </a:endParaRPr>
          </a:p>
        </p:txBody>
      </p:sp>
      <p:sp>
        <p:nvSpPr>
          <p:cNvPr id="775194" name="Line 26"/>
          <p:cNvSpPr>
            <a:spLocks noChangeShapeType="1"/>
          </p:cNvSpPr>
          <p:nvPr/>
        </p:nvSpPr>
        <p:spPr bwMode="auto">
          <a:xfrm>
            <a:off x="3124200" y="2057400"/>
            <a:ext cx="3200400" cy="411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95" name="Line 27"/>
          <p:cNvSpPr>
            <a:spLocks noChangeShapeType="1"/>
          </p:cNvSpPr>
          <p:nvPr/>
        </p:nvSpPr>
        <p:spPr bwMode="auto">
          <a:xfrm flipV="1">
            <a:off x="1828800" y="3581400"/>
            <a:ext cx="5562600" cy="19050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96" name="Oval 28"/>
          <p:cNvSpPr>
            <a:spLocks noChangeArrowheads="1"/>
          </p:cNvSpPr>
          <p:nvPr/>
        </p:nvSpPr>
        <p:spPr bwMode="auto">
          <a:xfrm>
            <a:off x="3733800" y="4419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7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9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915400" cy="990600"/>
          </a:xfrm>
        </p:spPr>
        <p:txBody>
          <a:bodyPr/>
          <a:lstStyle/>
          <a:p>
            <a:r>
              <a:rPr lang="hu-HU" sz="3600"/>
              <a:t>Bináris osztályozok halmaza (többcímkés)</a:t>
            </a:r>
            <a:endParaRPr lang="en-US" sz="3600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Minden osztály és a komplementer halmaza között határozzuk meg a szeparátor hipersíkot</a:t>
            </a:r>
            <a:endParaRPr lang="en-US" dirty="0"/>
          </a:p>
          <a:p>
            <a:r>
              <a:rPr lang="hu-HU" dirty="0"/>
              <a:t>Adott tesztdokumentumra minden osztálybeli odatartozást határozzunk meg</a:t>
            </a:r>
            <a:r>
              <a:rPr lang="en-US" dirty="0"/>
              <a:t>.</a:t>
            </a:r>
          </a:p>
          <a:p>
            <a:r>
              <a:rPr lang="hu-HU" dirty="0"/>
              <a:t>Egyesével </a:t>
            </a:r>
            <a:r>
              <a:rPr lang="hu-HU" dirty="0" smtClean="0"/>
              <a:t>döntsük </a:t>
            </a:r>
            <a:r>
              <a:rPr lang="hu-HU" dirty="0"/>
              <a:t>el, hogy a vizsgált osztályba beletartozik-e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948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534400" cy="990600"/>
          </a:xfrm>
        </p:spPr>
        <p:txBody>
          <a:bodyPr/>
          <a:lstStyle/>
          <a:p>
            <a:r>
              <a:rPr lang="hu-HU" sz="3600"/>
              <a:t>Bináris osztályozok halmaza (kiválasztó)</a:t>
            </a:r>
            <a:endParaRPr lang="en-US" sz="3600"/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Minden osztály és a komplementer halmaza között határozzuk meg a szeparátor hipersíkot</a:t>
            </a:r>
            <a:endParaRPr lang="en-US" dirty="0"/>
          </a:p>
          <a:p>
            <a:r>
              <a:rPr lang="hu-HU" dirty="0"/>
              <a:t>Adott tesztdokumentumra minden osztálybeli hozzátartozást határozzunk meg</a:t>
            </a:r>
            <a:r>
              <a:rPr lang="en-US" dirty="0"/>
              <a:t>.</a:t>
            </a:r>
          </a:p>
          <a:p>
            <a:r>
              <a:rPr lang="hu-HU" dirty="0"/>
              <a:t>Rendeljük a dokumentumot a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Legnagyobb pontszámú osztályhoz</a:t>
            </a:r>
            <a:endParaRPr lang="en-US" dirty="0"/>
          </a:p>
          <a:p>
            <a:pPr lvl="1"/>
            <a:r>
              <a:rPr lang="hu-HU" dirty="0"/>
              <a:t>Legnagyobb valószínűségű osztályhoz</a:t>
            </a:r>
            <a:endParaRPr lang="en-US" dirty="0"/>
          </a:p>
          <a:p>
            <a:pPr lvl="1"/>
            <a:r>
              <a:rPr lang="hu-HU" dirty="0"/>
              <a:t>Legnagyobb megbízhatóságú osztályhoz</a:t>
            </a:r>
            <a:endParaRPr lang="en-US" dirty="0"/>
          </a:p>
          <a:p>
            <a:r>
              <a:rPr lang="hu-HU" dirty="0">
                <a:solidFill>
                  <a:schemeClr val="hlink"/>
                </a:solidFill>
              </a:rPr>
              <a:t>Miért különbözik a többcímkés osztályozástól</a:t>
            </a:r>
            <a:r>
              <a:rPr lang="en-US" dirty="0" smtClean="0">
                <a:solidFill>
                  <a:schemeClr val="hlink"/>
                </a:solidFill>
              </a:rPr>
              <a:t>?</a:t>
            </a:r>
            <a:endParaRPr lang="en-US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781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Negatív példák</a:t>
            </a:r>
            <a:endParaRPr lang="en-US"/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A feladat ugyanaz, mint előbb de a komplementer osztályhoz negatív példákat is adunk</a:t>
            </a:r>
            <a:endParaRPr lang="en-US"/>
          </a:p>
        </p:txBody>
      </p:sp>
      <p:sp>
        <p:nvSpPr>
          <p:cNvPr id="778244" name="Oval 4"/>
          <p:cNvSpPr>
            <a:spLocks noChangeArrowheads="1"/>
          </p:cNvSpPr>
          <p:nvPr/>
        </p:nvSpPr>
        <p:spPr bwMode="auto">
          <a:xfrm>
            <a:off x="4191000" y="4495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45" name="Oval 5"/>
          <p:cNvSpPr>
            <a:spLocks noChangeArrowheads="1"/>
          </p:cNvSpPr>
          <p:nvPr/>
        </p:nvSpPr>
        <p:spPr bwMode="auto">
          <a:xfrm>
            <a:off x="6858000" y="4953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46" name="Oval 6"/>
          <p:cNvSpPr>
            <a:spLocks noChangeArrowheads="1"/>
          </p:cNvSpPr>
          <p:nvPr/>
        </p:nvSpPr>
        <p:spPr bwMode="auto">
          <a:xfrm>
            <a:off x="4343400" y="5029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47" name="Oval 7"/>
          <p:cNvSpPr>
            <a:spLocks noChangeArrowheads="1"/>
          </p:cNvSpPr>
          <p:nvPr/>
        </p:nvSpPr>
        <p:spPr bwMode="auto">
          <a:xfrm>
            <a:off x="4495800" y="609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48" name="Oval 8"/>
          <p:cNvSpPr>
            <a:spLocks noChangeArrowheads="1"/>
          </p:cNvSpPr>
          <p:nvPr/>
        </p:nvSpPr>
        <p:spPr bwMode="auto">
          <a:xfrm>
            <a:off x="5410200" y="4495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49" name="Oval 9"/>
          <p:cNvSpPr>
            <a:spLocks noChangeArrowheads="1"/>
          </p:cNvSpPr>
          <p:nvPr/>
        </p:nvSpPr>
        <p:spPr bwMode="auto">
          <a:xfrm>
            <a:off x="3886200" y="5486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50" name="Oval 10"/>
          <p:cNvSpPr>
            <a:spLocks noChangeArrowheads="1"/>
          </p:cNvSpPr>
          <p:nvPr/>
        </p:nvSpPr>
        <p:spPr bwMode="auto">
          <a:xfrm>
            <a:off x="4953000" y="5257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51" name="Oval 11"/>
          <p:cNvSpPr>
            <a:spLocks noChangeArrowheads="1"/>
          </p:cNvSpPr>
          <p:nvPr/>
        </p:nvSpPr>
        <p:spPr bwMode="auto">
          <a:xfrm>
            <a:off x="5638800" y="4876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52" name="Oval 12"/>
          <p:cNvSpPr>
            <a:spLocks noChangeArrowheads="1"/>
          </p:cNvSpPr>
          <p:nvPr/>
        </p:nvSpPr>
        <p:spPr bwMode="auto">
          <a:xfrm>
            <a:off x="5257800" y="609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53" name="Oval 13"/>
          <p:cNvSpPr>
            <a:spLocks noChangeArrowheads="1"/>
          </p:cNvSpPr>
          <p:nvPr/>
        </p:nvSpPr>
        <p:spPr bwMode="auto">
          <a:xfrm>
            <a:off x="71628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54" name="Oval 14"/>
          <p:cNvSpPr>
            <a:spLocks noChangeArrowheads="1"/>
          </p:cNvSpPr>
          <p:nvPr/>
        </p:nvSpPr>
        <p:spPr bwMode="auto">
          <a:xfrm>
            <a:off x="73152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55" name="Oval 15"/>
          <p:cNvSpPr>
            <a:spLocks noChangeArrowheads="1"/>
          </p:cNvSpPr>
          <p:nvPr/>
        </p:nvSpPr>
        <p:spPr bwMode="auto">
          <a:xfrm>
            <a:off x="8382000" y="4495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56" name="Oval 16"/>
          <p:cNvSpPr>
            <a:spLocks noChangeArrowheads="1"/>
          </p:cNvSpPr>
          <p:nvPr/>
        </p:nvSpPr>
        <p:spPr bwMode="auto">
          <a:xfrm>
            <a:off x="76200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57" name="Oval 17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58" name="Rectangle 18"/>
          <p:cNvSpPr>
            <a:spLocks noChangeArrowheads="1"/>
          </p:cNvSpPr>
          <p:nvPr/>
        </p:nvSpPr>
        <p:spPr bwMode="auto">
          <a:xfrm>
            <a:off x="6553200" y="5867400"/>
            <a:ext cx="152400" cy="15240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59" name="Rectangle 19"/>
          <p:cNvSpPr>
            <a:spLocks noChangeArrowheads="1"/>
          </p:cNvSpPr>
          <p:nvPr/>
        </p:nvSpPr>
        <p:spPr bwMode="auto">
          <a:xfrm>
            <a:off x="6477000" y="3886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60" name="Oval 20"/>
          <p:cNvSpPr>
            <a:spLocks noChangeArrowheads="1"/>
          </p:cNvSpPr>
          <p:nvPr/>
        </p:nvSpPr>
        <p:spPr bwMode="auto">
          <a:xfrm>
            <a:off x="609600" y="42672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61" name="Rectangle 21"/>
          <p:cNvSpPr>
            <a:spLocks noChangeArrowheads="1"/>
          </p:cNvSpPr>
          <p:nvPr/>
        </p:nvSpPr>
        <p:spPr bwMode="auto">
          <a:xfrm>
            <a:off x="609600" y="47244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62" name="Text Box 22"/>
          <p:cNvSpPr txBox="1">
            <a:spLocks noChangeArrowheads="1"/>
          </p:cNvSpPr>
          <p:nvPr/>
        </p:nvSpPr>
        <p:spPr bwMode="auto">
          <a:xfrm>
            <a:off x="762000" y="4129088"/>
            <a:ext cx="1384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>
                <a:latin typeface="Rockwell" pitchFamily="18" charset="0"/>
              </a:rPr>
              <a:t>Po</a:t>
            </a:r>
            <a:r>
              <a:rPr lang="hu-HU" sz="1800">
                <a:latin typeface="Rockwell" pitchFamily="18" charset="0"/>
              </a:rPr>
              <a:t>z</a:t>
            </a:r>
            <a:r>
              <a:rPr lang="en-US" sz="1800">
                <a:latin typeface="Rockwell" pitchFamily="18" charset="0"/>
              </a:rPr>
              <a:t>it</a:t>
            </a:r>
            <a:r>
              <a:rPr lang="hu-HU" sz="1800">
                <a:latin typeface="Rockwell" pitchFamily="18" charset="0"/>
              </a:rPr>
              <a:t>í</a:t>
            </a:r>
            <a:r>
              <a:rPr lang="en-US" sz="1800">
                <a:latin typeface="Rockwell" pitchFamily="18" charset="0"/>
              </a:rPr>
              <a:t>v </a:t>
            </a:r>
            <a:r>
              <a:rPr lang="hu-HU" sz="1800">
                <a:latin typeface="Rockwell" pitchFamily="18" charset="0"/>
              </a:rPr>
              <a:t>példa</a:t>
            </a:r>
            <a:endParaRPr lang="en-US" sz="1400">
              <a:latin typeface="Rockwell" pitchFamily="18" charset="0"/>
            </a:endParaRPr>
          </a:p>
        </p:txBody>
      </p:sp>
      <p:sp>
        <p:nvSpPr>
          <p:cNvPr id="778263" name="Text Box 23"/>
          <p:cNvSpPr txBox="1">
            <a:spLocks noChangeArrowheads="1"/>
          </p:cNvSpPr>
          <p:nvPr/>
        </p:nvSpPr>
        <p:spPr bwMode="auto">
          <a:xfrm>
            <a:off x="762000" y="4648200"/>
            <a:ext cx="1460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>
                <a:latin typeface="Rockwell" pitchFamily="18" charset="0"/>
              </a:rPr>
              <a:t>Negat</a:t>
            </a:r>
            <a:r>
              <a:rPr lang="hu-HU" sz="1800">
                <a:latin typeface="Rockwell" pitchFamily="18" charset="0"/>
              </a:rPr>
              <a:t>ív</a:t>
            </a:r>
            <a:r>
              <a:rPr lang="en-US" sz="1800">
                <a:latin typeface="Rockwell" pitchFamily="18" charset="0"/>
              </a:rPr>
              <a:t> </a:t>
            </a:r>
            <a:r>
              <a:rPr lang="hu-HU" sz="1800">
                <a:latin typeface="Rockwell" pitchFamily="18" charset="0"/>
              </a:rPr>
              <a:t>példa</a:t>
            </a:r>
            <a:endParaRPr lang="en-US" sz="1400">
              <a:latin typeface="Rockwell" pitchFamily="18" charset="0"/>
            </a:endParaRPr>
          </a:p>
        </p:txBody>
      </p:sp>
      <p:sp>
        <p:nvSpPr>
          <p:cNvPr id="778264" name="Line 24"/>
          <p:cNvSpPr>
            <a:spLocks noChangeShapeType="1"/>
          </p:cNvSpPr>
          <p:nvPr/>
        </p:nvSpPr>
        <p:spPr bwMode="auto">
          <a:xfrm flipV="1">
            <a:off x="5715000" y="3429000"/>
            <a:ext cx="1371600" cy="3276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604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Centroid </a:t>
            </a:r>
            <a:r>
              <a:rPr lang="hu-HU"/>
              <a:t>osztályozás</a:t>
            </a:r>
            <a:endParaRPr lang="en-US"/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Minden osztályra számoljuk ki a </a:t>
            </a:r>
            <a:r>
              <a:rPr lang="hu-HU" dirty="0" err="1"/>
              <a:t>centroidot</a:t>
            </a:r>
            <a:r>
              <a:rPr lang="hu-HU" dirty="0"/>
              <a:t> </a:t>
            </a:r>
            <a:r>
              <a:rPr lang="hu-HU" dirty="0" err="1"/>
              <a:t>a</a:t>
            </a:r>
            <a:r>
              <a:rPr lang="hu-HU" dirty="0"/>
              <a:t> tanulóadatok alapján</a:t>
            </a:r>
            <a:endParaRPr lang="en-US" dirty="0"/>
          </a:p>
          <a:p>
            <a:r>
              <a:rPr lang="hu-HU" dirty="0"/>
              <a:t>Minden tesztadatra rendeljük a legközelebbi </a:t>
            </a:r>
            <a:r>
              <a:rPr lang="hu-HU" dirty="0" err="1"/>
              <a:t>centroid</a:t>
            </a:r>
            <a:r>
              <a:rPr lang="hu-HU" dirty="0"/>
              <a:t> osztályához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4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Rocchio-algoritmus	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/>
              <a:t>Nemcsak a pozitív (POS) tanulóadatok centro-idját számolja, hanem a negatívokét (NEG) is: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/>
              <a:t>w</a:t>
            </a:r>
            <a:r>
              <a:rPr lang="hu-HU" baseline="-25000"/>
              <a:t>kj</a:t>
            </a:r>
            <a:r>
              <a:rPr lang="hu-HU"/>
              <a:t>=</a:t>
            </a:r>
            <a:r>
              <a:rPr lang="el-GR">
                <a:cs typeface="Arial" pitchFamily="34" charset="0"/>
              </a:rPr>
              <a:t>β</a:t>
            </a:r>
            <a:r>
              <a:rPr lang="hu-HU">
                <a:cs typeface="Arial" pitchFamily="34" charset="0"/>
              </a:rPr>
              <a:t> Sum(</a:t>
            </a:r>
            <a:r>
              <a:rPr lang="hu-HU"/>
              <a:t>w</a:t>
            </a:r>
            <a:r>
              <a:rPr lang="hu-HU" baseline="-25000"/>
              <a:t>kj</a:t>
            </a:r>
            <a:r>
              <a:rPr lang="hu-HU">
                <a:cs typeface="Arial" pitchFamily="34" charset="0"/>
              </a:rPr>
              <a:t>/|POS|) - </a:t>
            </a:r>
            <a:r>
              <a:rPr lang="el-GR">
                <a:cs typeface="Arial" pitchFamily="34" charset="0"/>
              </a:rPr>
              <a:t>γ </a:t>
            </a:r>
            <a:r>
              <a:rPr lang="hu-HU">
                <a:cs typeface="Arial" pitchFamily="34" charset="0"/>
              </a:rPr>
              <a:t>Sum(</a:t>
            </a:r>
            <a:r>
              <a:rPr lang="hu-HU"/>
              <a:t>w</a:t>
            </a:r>
            <a:r>
              <a:rPr lang="hu-HU" baseline="-25000"/>
              <a:t>kj</a:t>
            </a:r>
            <a:r>
              <a:rPr lang="hu-HU">
                <a:cs typeface="Arial" pitchFamily="34" charset="0"/>
              </a:rPr>
              <a:t>/|NEG|),</a:t>
            </a:r>
            <a:endParaRPr lang="el-GR"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hu-HU"/>
              <a:t>Centroid módszer: </a:t>
            </a:r>
            <a:r>
              <a:rPr lang="el-GR">
                <a:cs typeface="Arial" pitchFamily="34" charset="0"/>
              </a:rPr>
              <a:t>β</a:t>
            </a:r>
            <a:r>
              <a:rPr lang="hu-HU">
                <a:cs typeface="Arial" pitchFamily="34" charset="0"/>
              </a:rPr>
              <a:t>=1, </a:t>
            </a:r>
            <a:r>
              <a:rPr lang="el-GR">
                <a:cs typeface="Arial" pitchFamily="34" charset="0"/>
              </a:rPr>
              <a:t>γ</a:t>
            </a:r>
            <a:r>
              <a:rPr lang="hu-HU">
                <a:cs typeface="Arial" pitchFamily="34" charset="0"/>
              </a:rPr>
              <a:t>=0.</a:t>
            </a:r>
          </a:p>
          <a:p>
            <a:pPr>
              <a:lnSpc>
                <a:spcPct val="90000"/>
              </a:lnSpc>
            </a:pPr>
            <a:r>
              <a:rPr lang="hu-HU">
                <a:cs typeface="Arial" pitchFamily="34" charset="0"/>
              </a:rPr>
              <a:t>Egyszerűen implementálható, és gyors</a:t>
            </a:r>
          </a:p>
          <a:p>
            <a:pPr>
              <a:lnSpc>
                <a:spcPct val="90000"/>
              </a:lnSpc>
            </a:pPr>
            <a:r>
              <a:rPr lang="hu-HU">
                <a:cs typeface="Arial" pitchFamily="34" charset="0"/>
              </a:rPr>
              <a:t>Hátrány: ha több altéma van egy kategóriában, akkor olykor egyiket sem találja meg.</a:t>
            </a:r>
          </a:p>
          <a:p>
            <a:pPr>
              <a:lnSpc>
                <a:spcPct val="90000"/>
              </a:lnSpc>
            </a:pPr>
            <a:r>
              <a:rPr lang="hu-HU">
                <a:cs typeface="Arial" pitchFamily="34" charset="0"/>
              </a:rPr>
              <a:t>Javítás: csökkentsük a negatívok halmazát, és csak a majdnem pozitívokat (NPOS) vegyük figyelembe</a:t>
            </a:r>
          </a:p>
          <a:p>
            <a:pPr>
              <a:lnSpc>
                <a:spcPct val="90000"/>
              </a:lnSpc>
            </a:pPr>
            <a:r>
              <a:rPr lang="hu-HU">
                <a:cs typeface="Arial" pitchFamily="34" charset="0"/>
              </a:rPr>
              <a:t>Ezzel, és más „turbózásokkal” a Rocchio felveszi a legjobb módszerekkel is a versenyt (és gyors!!)</a:t>
            </a:r>
          </a:p>
        </p:txBody>
      </p:sp>
    </p:spTree>
    <p:extLst>
      <p:ext uri="{BB962C8B-B14F-4D97-AF65-F5344CB8AC3E}">
        <p14:creationId xmlns:p14="http://schemas.microsoft.com/office/powerpoint/2010/main" val="111819361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Példa</a:t>
            </a:r>
            <a:endParaRPr lang="en-US"/>
          </a:p>
        </p:txBody>
      </p:sp>
      <p:sp>
        <p:nvSpPr>
          <p:cNvPr id="780291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</a:pPr>
            <a:endParaRPr lang="hu-HU" sz="2600"/>
          </a:p>
        </p:txBody>
      </p:sp>
      <p:sp>
        <p:nvSpPr>
          <p:cNvPr id="780292" name="Oval 4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293" name="Oval 5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294" name="Oval 6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295" name="Oval 7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296" name="Oval 8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297" name="Oval 9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298" name="Oval 10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299" name="Oval 11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00" name="Oval 12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01" name="Oval 13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02" name="Oval 14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03" name="Oval 15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04" name="Oval 16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05" name="Oval 17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06" name="Oval 18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07" name="Oval 19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08" name="Oval 20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09" name="Oval 21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13" name="Line 25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17" name="Rectangle 29"/>
          <p:cNvSpPr>
            <a:spLocks noChangeArrowheads="1"/>
          </p:cNvSpPr>
          <p:nvPr/>
        </p:nvSpPr>
        <p:spPr bwMode="auto">
          <a:xfrm>
            <a:off x="3581400" y="3657600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18" name="AutoShape 30"/>
          <p:cNvSpPr>
            <a:spLocks noChangeArrowheads="1"/>
          </p:cNvSpPr>
          <p:nvPr/>
        </p:nvSpPr>
        <p:spPr bwMode="auto">
          <a:xfrm>
            <a:off x="2362200" y="3581400"/>
            <a:ext cx="228600" cy="228600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19" name="AutoShape 31"/>
          <p:cNvSpPr>
            <a:spLocks noChangeArrowheads="1"/>
          </p:cNvSpPr>
          <p:nvPr/>
        </p:nvSpPr>
        <p:spPr bwMode="auto">
          <a:xfrm>
            <a:off x="4648200" y="2895600"/>
            <a:ext cx="228600" cy="228600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20" name="AutoShape 32"/>
          <p:cNvSpPr>
            <a:spLocks noChangeArrowheads="1"/>
          </p:cNvSpPr>
          <p:nvPr/>
        </p:nvSpPr>
        <p:spPr bwMode="auto">
          <a:xfrm>
            <a:off x="4419600" y="5334000"/>
            <a:ext cx="228600" cy="228600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21" name="Line 33"/>
          <p:cNvSpPr>
            <a:spLocks noChangeShapeType="1"/>
          </p:cNvSpPr>
          <p:nvPr/>
        </p:nvSpPr>
        <p:spPr bwMode="auto">
          <a:xfrm flipH="1" flipV="1">
            <a:off x="3124200" y="1295400"/>
            <a:ext cx="76200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22" name="Line 34"/>
          <p:cNvSpPr>
            <a:spLocks noChangeShapeType="1"/>
          </p:cNvSpPr>
          <p:nvPr/>
        </p:nvSpPr>
        <p:spPr bwMode="auto">
          <a:xfrm flipH="1">
            <a:off x="2209800" y="4038600"/>
            <a:ext cx="1676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23" name="Line 35"/>
          <p:cNvSpPr>
            <a:spLocks noChangeShapeType="1"/>
          </p:cNvSpPr>
          <p:nvPr/>
        </p:nvSpPr>
        <p:spPr bwMode="auto">
          <a:xfrm>
            <a:off x="3886200" y="4038600"/>
            <a:ext cx="228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24" name="Oval 36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25" name="Oval 37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26" name="Oval 38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27" name="Text Box 39"/>
          <p:cNvSpPr txBox="1">
            <a:spLocks noChangeArrowheads="1"/>
          </p:cNvSpPr>
          <p:nvPr/>
        </p:nvSpPr>
        <p:spPr bwMode="auto">
          <a:xfrm>
            <a:off x="7391400" y="4281488"/>
            <a:ext cx="1416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hu-HU" sz="1800">
                <a:latin typeface="Rockwell" pitchFamily="18" charset="0"/>
              </a:rPr>
              <a:t>Közigazgatás</a:t>
            </a:r>
            <a:endParaRPr lang="en-US" sz="1400">
              <a:latin typeface="Rockwell" pitchFamily="18" charset="0"/>
            </a:endParaRPr>
          </a:p>
        </p:txBody>
      </p:sp>
      <p:sp>
        <p:nvSpPr>
          <p:cNvPr id="780328" name="Text Box 40"/>
          <p:cNvSpPr txBox="1">
            <a:spLocks noChangeArrowheads="1"/>
          </p:cNvSpPr>
          <p:nvPr/>
        </p:nvSpPr>
        <p:spPr bwMode="auto">
          <a:xfrm>
            <a:off x="7391400" y="48006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hu-HU" sz="1800">
                <a:latin typeface="Rockwell" pitchFamily="18" charset="0"/>
              </a:rPr>
              <a:t>Tudomány</a:t>
            </a:r>
            <a:endParaRPr lang="en-US" sz="1400">
              <a:latin typeface="Rockwell" pitchFamily="18" charset="0"/>
            </a:endParaRPr>
          </a:p>
        </p:txBody>
      </p:sp>
      <p:sp>
        <p:nvSpPr>
          <p:cNvPr id="780329" name="Text Box 41"/>
          <p:cNvSpPr txBox="1">
            <a:spLocks noChangeArrowheads="1"/>
          </p:cNvSpPr>
          <p:nvPr/>
        </p:nvSpPr>
        <p:spPr bwMode="auto">
          <a:xfrm>
            <a:off x="7391400" y="5257800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hu-HU" sz="1800">
                <a:latin typeface="Rockwell" pitchFamily="18" charset="0"/>
              </a:rPr>
              <a:t>Művészet</a:t>
            </a:r>
            <a:endParaRPr lang="en-US" sz="1400"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2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317" grpId="0" animBg="1"/>
      <p:bldP spid="780318" grpId="0" animBg="1"/>
      <p:bldP spid="780319" grpId="0" animBg="1"/>
      <p:bldP spid="780320" grpId="0" animBg="1"/>
      <p:bldP spid="780321" grpId="0" animBg="1"/>
      <p:bldP spid="780322" grpId="0" animBg="1"/>
      <p:bldP spid="7803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762000"/>
            <a:ext cx="3341976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Csoportosítás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Szegmentálás, klaszterezés</a:t>
            </a:r>
          </a:p>
          <a:p>
            <a:r>
              <a:rPr lang="hu-HU" i="1" dirty="0" smtClean="0"/>
              <a:t>Felügyelet nélküli tanulás</a:t>
            </a:r>
          </a:p>
          <a:p>
            <a:r>
              <a:rPr lang="hu-HU" dirty="0" smtClean="0"/>
              <a:t>Adatok felosztása csoportokra</a:t>
            </a:r>
          </a:p>
          <a:p>
            <a:r>
              <a:rPr lang="hu-HU" dirty="0" smtClean="0"/>
              <a:t>Csoporton belül hasonlóak</a:t>
            </a:r>
          </a:p>
          <a:p>
            <a:r>
              <a:rPr lang="hu-HU" dirty="0" smtClean="0"/>
              <a:t>Csoportok viszont különbözőek </a:t>
            </a:r>
          </a:p>
          <a:p>
            <a:r>
              <a:rPr lang="hu-HU" dirty="0" smtClean="0"/>
              <a:t>Hány csoport legyen?</a:t>
            </a:r>
          </a:p>
          <a:p>
            <a:r>
              <a:rPr lang="hu-HU" dirty="0" smtClean="0"/>
              <a:t>Milyen legyen a felosztás struktúrája (egyszintű, hierarchikus)</a:t>
            </a:r>
          </a:p>
          <a:p>
            <a:r>
              <a:rPr lang="hu-HU" dirty="0" smtClean="0"/>
              <a:t>Példa: piacszegmentálás</a:t>
            </a:r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850543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Osztályozás vs. Regresszió vs. csoportosítás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8461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 smtClean="0"/>
              <a:t>Osztályozás kontra regresszió</a:t>
            </a:r>
            <a:endParaRPr lang="en-US" sz="3600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Osztályozás</a:t>
            </a:r>
            <a:endParaRPr lang="en-US" dirty="0"/>
          </a:p>
        </p:txBody>
      </p:sp>
      <p:sp>
        <p:nvSpPr>
          <p:cNvPr id="2" name="Tartalom helye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dirty="0" smtClean="0"/>
              <a:t>Felügyelt </a:t>
            </a:r>
            <a:r>
              <a:rPr lang="hu-HU" dirty="0"/>
              <a:t>tanulás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hu-HU" dirty="0" smtClean="0"/>
              <a:t>Tanító és tesztadatok</a:t>
            </a:r>
          </a:p>
          <a:p>
            <a:pPr>
              <a:lnSpc>
                <a:spcPct val="90000"/>
              </a:lnSpc>
            </a:pPr>
            <a:r>
              <a:rPr lang="hu-HU" dirty="0" smtClean="0"/>
              <a:t>Magyarázandó változó (kimenet): </a:t>
            </a:r>
            <a:r>
              <a:rPr lang="hu-HU" b="1" dirty="0" smtClean="0"/>
              <a:t>kategorikus</a:t>
            </a:r>
          </a:p>
          <a:p>
            <a:pPr>
              <a:lnSpc>
                <a:spcPct val="90000"/>
              </a:lnSpc>
            </a:pPr>
            <a:r>
              <a:rPr lang="hu-HU" dirty="0" smtClean="0"/>
              <a:t>Feladat: olyan </a:t>
            </a:r>
            <a:r>
              <a:rPr lang="hu-HU" dirty="0"/>
              <a:t>osztályozó </a:t>
            </a:r>
            <a:r>
              <a:rPr lang="hu-HU" dirty="0" smtClean="0"/>
              <a:t>módszer, amely: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illeszkedik a tanítóadatra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ismeretlen adatra jól becsli az osztálycímkét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feltételezés: a tanító és a tesztadatok azonos eloszlásból származnak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smtClean="0"/>
              <a:t>Regresszió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dirty="0" smtClean="0"/>
              <a:t>Felügyelt tanulás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hu-HU" dirty="0"/>
              <a:t>Tanító és tesztadatok</a:t>
            </a:r>
          </a:p>
          <a:p>
            <a:pPr>
              <a:lnSpc>
                <a:spcPct val="90000"/>
              </a:lnSpc>
            </a:pPr>
            <a:r>
              <a:rPr lang="hu-HU" dirty="0"/>
              <a:t>Magyarázandó változó (kimenet): </a:t>
            </a:r>
            <a:r>
              <a:rPr lang="hu-HU" b="1" dirty="0" smtClean="0"/>
              <a:t>numerikus </a:t>
            </a:r>
            <a:r>
              <a:rPr lang="hu-HU" dirty="0" smtClean="0"/>
              <a:t>(intervallum típusú legalább)</a:t>
            </a:r>
          </a:p>
          <a:p>
            <a:pPr>
              <a:lnSpc>
                <a:spcPct val="90000"/>
              </a:lnSpc>
            </a:pPr>
            <a:r>
              <a:rPr lang="hu-HU" dirty="0" smtClean="0"/>
              <a:t>Feladat: olyan módszer, amely lehető legkevésbé tér el az ismert adatokon, és jó az általánosító képessége</a:t>
            </a:r>
          </a:p>
        </p:txBody>
      </p:sp>
    </p:spTree>
    <p:extLst>
      <p:ext uri="{BB962C8B-B14F-4D97-AF65-F5344CB8AC3E}">
        <p14:creationId xmlns:p14="http://schemas.microsoft.com/office/powerpoint/2010/main" val="843577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 smtClean="0"/>
              <a:t>Osztályozás kontra csoportosítás</a:t>
            </a:r>
            <a:endParaRPr lang="en-US" sz="3600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Osztályozás</a:t>
            </a:r>
            <a:endParaRPr lang="en-US" dirty="0"/>
          </a:p>
        </p:txBody>
      </p:sp>
      <p:sp>
        <p:nvSpPr>
          <p:cNvPr id="2" name="Tartalom helye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dirty="0" smtClean="0"/>
              <a:t>Felügyelt </a:t>
            </a:r>
            <a:r>
              <a:rPr lang="hu-HU" dirty="0"/>
              <a:t>tanulás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hu-HU" dirty="0" smtClean="0"/>
              <a:t>Két adattípus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tanítóadat: osztálycímke adott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tesztadat: osztálycímke ismeretlen (visszatartott)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hu-HU" dirty="0" smtClean="0"/>
              <a:t>Feladat: olyan </a:t>
            </a:r>
            <a:r>
              <a:rPr lang="hu-HU" dirty="0"/>
              <a:t>osztályozó </a:t>
            </a:r>
            <a:r>
              <a:rPr lang="hu-HU" dirty="0" smtClean="0"/>
              <a:t>módszer, amely: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illeszkedik a tanítóadatra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ismeretlen adatra jól becsli az osztálycímkét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feltételezés: a tanító és a tesztadatok azonos eloszlásból származnak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smtClean="0"/>
              <a:t>Csoportosítás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dirty="0" smtClean="0"/>
              <a:t>Felügyelet </a:t>
            </a:r>
            <a:r>
              <a:rPr lang="hu-HU" dirty="0"/>
              <a:t>nélküli tanulás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hu-HU" dirty="0" smtClean="0"/>
              <a:t>Egyféle adat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nincs osztálycímke</a:t>
            </a:r>
          </a:p>
          <a:p>
            <a:pPr>
              <a:lnSpc>
                <a:spcPct val="90000"/>
              </a:lnSpc>
            </a:pPr>
            <a:r>
              <a:rPr lang="hu-HU" dirty="0" smtClean="0"/>
              <a:t>Feladat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dirty="0"/>
              <a:t>Csoportosító módszer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dirty="0"/>
              <a:t>Hasonlósági mérték</a:t>
            </a:r>
          </a:p>
          <a:p>
            <a:pPr lvl="1">
              <a:lnSpc>
                <a:spcPct val="90000"/>
              </a:lnSpc>
            </a:pPr>
            <a:r>
              <a:rPr lang="hu-HU" dirty="0"/>
              <a:t>Csoportok száma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hu-HU" dirty="0" smtClean="0"/>
              <a:t>Nem ismert az ideális eredmény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91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build="p" autoUpdateAnimBg="0"/>
    </p:bldLst>
  </p:timing>
</p:sld>
</file>

<file path=ppt/theme/theme1.xml><?xml version="1.0" encoding="utf-8"?>
<a:theme xmlns:a="http://schemas.openxmlformats.org/drawingml/2006/main" name="cs276">
  <a:themeElements>
    <a:clrScheme name="cs276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s27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s276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76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76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Data\Microsoft\Templates\cs276.pot</Template>
  <TotalTime>17781</TotalTime>
  <Words>2220</Words>
  <Application>Microsoft Office PowerPoint</Application>
  <PresentationFormat>Diavetítés a képernyőre (4:3 oldalarány)</PresentationFormat>
  <Paragraphs>448</Paragraphs>
  <Slides>57</Slides>
  <Notes>6</Notes>
  <HiddenSlides>0</HiddenSlides>
  <MMClips>0</MMClips>
  <ScaleCrop>false</ScaleCrop>
  <HeadingPairs>
    <vt:vector size="6" baseType="variant">
      <vt:variant>
        <vt:lpstr>Téma</vt:lpstr>
      </vt:variant>
      <vt:variant>
        <vt:i4>1</vt:i4>
      </vt:variant>
      <vt:variant>
        <vt:lpstr>Beágyazott OLE kiszolgálók</vt:lpstr>
      </vt:variant>
      <vt:variant>
        <vt:i4>2</vt:i4>
      </vt:variant>
      <vt:variant>
        <vt:lpstr>Diacímek</vt:lpstr>
      </vt:variant>
      <vt:variant>
        <vt:i4>57</vt:i4>
      </vt:variant>
    </vt:vector>
  </HeadingPairs>
  <TitlesOfParts>
    <vt:vector size="60" baseType="lpstr">
      <vt:lpstr>cs276</vt:lpstr>
      <vt:lpstr>Munkalap</vt:lpstr>
      <vt:lpstr>Equation</vt:lpstr>
      <vt:lpstr>Adatbányászat és szövegbányászat  Osztályozás és csoportosítás. Összehasonlítás. Osztályozó módszerekkel szembeni elvárások, kiértékelés. Osztályozás és regresszió közti különbség. Néhány egyszerű osztályozási algoritmus ismertetése.</vt:lpstr>
      <vt:lpstr> Áttekintés</vt:lpstr>
      <vt:lpstr>Visszatekintés – 1. Óra</vt:lpstr>
      <vt:lpstr>Osztályozás</vt:lpstr>
      <vt:lpstr>Regresszió</vt:lpstr>
      <vt:lpstr>Csoportosítás</vt:lpstr>
      <vt:lpstr>Osztályozás vs. Regresszió vs. csoportosítás</vt:lpstr>
      <vt:lpstr>Osztályozás kontra regresszió</vt:lpstr>
      <vt:lpstr>Osztályozás kontra csoportosítás</vt:lpstr>
      <vt:lpstr>Csoportosítás kontra osztályozás</vt:lpstr>
      <vt:lpstr>Csoportosítás kontra osztályozás</vt:lpstr>
      <vt:lpstr>Döntéshatárok</vt:lpstr>
      <vt:lpstr>Hogyan döntsük el, miről szól egy új dokumentum?</vt:lpstr>
      <vt:lpstr>Alaphelyzet osztályozásnál</vt:lpstr>
      <vt:lpstr>Felügyelt kontra felügyelet nélküli tanulás</vt:lpstr>
      <vt:lpstr>Melyik a jobb?</vt:lpstr>
      <vt:lpstr>Milyen algoritmusokat tárgyalunk</vt:lpstr>
      <vt:lpstr>Definíció</vt:lpstr>
      <vt:lpstr>Hibabecslések</vt:lpstr>
      <vt:lpstr>Elvárások és Kiértékelés</vt:lpstr>
      <vt:lpstr>Osztályozási mérőszámok: mit értékelünk?</vt:lpstr>
      <vt:lpstr>Pontosság (accuracy)</vt:lpstr>
      <vt:lpstr>Példa: WebKB (CMU)</vt:lpstr>
      <vt:lpstr>WebKB eredmények</vt:lpstr>
      <vt:lpstr>Tanulási görbe (Yahoo Science Data)</vt:lpstr>
      <vt:lpstr>Az accuracy-n túl</vt:lpstr>
      <vt:lpstr>IR-mértékek (2 osztályra)</vt:lpstr>
      <vt:lpstr>Pontosság/fedés/F-mérték</vt:lpstr>
      <vt:lpstr>Általánosítás több osztályra</vt:lpstr>
      <vt:lpstr>Konfúziós mátrix</vt:lpstr>
      <vt:lpstr>Konfúziós mértékek (1 kat / doc)</vt:lpstr>
      <vt:lpstr>Többcímkés probléma: &gt;1 kat /doc Pontosság/felidézés rangsorolásra</vt:lpstr>
      <vt:lpstr>Pontosság/felidézés rangsorolásra</vt:lpstr>
      <vt:lpstr>Többcímkés probléma: Mikro- és Makro-átlagolás</vt:lpstr>
      <vt:lpstr>Mikro- és Makro-átlagolás : Példa</vt:lpstr>
      <vt:lpstr>A mért adatok változékonysága</vt:lpstr>
      <vt:lpstr>Vektortér osztályozás</vt:lpstr>
      <vt:lpstr>Vektortér osztályozás</vt:lpstr>
      <vt:lpstr>Osztályok a vektortérben</vt:lpstr>
      <vt:lpstr>Tesztdokumentum = Közigazgatás</vt:lpstr>
      <vt:lpstr>Bináris osztályozás</vt:lpstr>
      <vt:lpstr>Szeparálás hipersíkokkal</vt:lpstr>
      <vt:lpstr>Lineáris programozás / Perceptron</vt:lpstr>
      <vt:lpstr>Melyik hipersíkot válasszuk?</vt:lpstr>
      <vt:lpstr>Melyik hipersíkot válasszuk?</vt:lpstr>
      <vt:lpstr>Hipersík: Reuters-21578 példa</vt:lpstr>
      <vt:lpstr>Lineáris osztályozók</vt:lpstr>
      <vt:lpstr>Lineáris osztályozók hátránya</vt:lpstr>
      <vt:lpstr>Több mint két osztály</vt:lpstr>
      <vt:lpstr>Partícionáló/Kiválasztó osztályozás</vt:lpstr>
      <vt:lpstr>Felületek összekötése: problémák</vt:lpstr>
      <vt:lpstr>Bináris osztályozok halmaza (többcímkés)</vt:lpstr>
      <vt:lpstr>Bináris osztályozok halmaza (kiválasztó)</vt:lpstr>
      <vt:lpstr>Negatív példák</vt:lpstr>
      <vt:lpstr>Centroid osztályozás</vt:lpstr>
      <vt:lpstr>Rocchio-algoritmus </vt:lpstr>
      <vt:lpstr>Példa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CS276B Text Information Retrieval, Mining, and Exploitation</dc:title>
  <dc:creator>Christopher Manning</dc:creator>
  <cp:lastModifiedBy>Domi</cp:lastModifiedBy>
  <cp:revision>155</cp:revision>
  <cp:lastPrinted>2003-11-11T21:18:08Z</cp:lastPrinted>
  <dcterms:created xsi:type="dcterms:W3CDTF">2003-01-20T06:42:23Z</dcterms:created>
  <dcterms:modified xsi:type="dcterms:W3CDTF">2013-09-23T11:16:55Z</dcterms:modified>
</cp:coreProperties>
</file>