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4"/>
  </p:notesMasterIdLst>
  <p:handoutMasterIdLst>
    <p:handoutMasterId r:id="rId65"/>
  </p:handoutMasterIdLst>
  <p:sldIdLst>
    <p:sldId id="829" r:id="rId2"/>
    <p:sldId id="770" r:id="rId3"/>
    <p:sldId id="1099" r:id="rId4"/>
    <p:sldId id="1100" r:id="rId5"/>
    <p:sldId id="1058" r:id="rId6"/>
    <p:sldId id="1063" r:id="rId7"/>
    <p:sldId id="1059" r:id="rId8"/>
    <p:sldId id="1061" r:id="rId9"/>
    <p:sldId id="1064" r:id="rId10"/>
    <p:sldId id="1065" r:id="rId11"/>
    <p:sldId id="1071" r:id="rId12"/>
    <p:sldId id="1066" r:id="rId13"/>
    <p:sldId id="1076" r:id="rId14"/>
    <p:sldId id="1077" r:id="rId15"/>
    <p:sldId id="1067" r:id="rId16"/>
    <p:sldId id="1074" r:id="rId17"/>
    <p:sldId id="1075" r:id="rId18"/>
    <p:sldId id="1078" r:id="rId19"/>
    <p:sldId id="1079" r:id="rId20"/>
    <p:sldId id="1080" r:id="rId21"/>
    <p:sldId id="1081" r:id="rId22"/>
    <p:sldId id="1082" r:id="rId23"/>
    <p:sldId id="1083" r:id="rId24"/>
    <p:sldId id="1085" r:id="rId25"/>
    <p:sldId id="1087" r:id="rId26"/>
    <p:sldId id="1086" r:id="rId27"/>
    <p:sldId id="1070" r:id="rId28"/>
    <p:sldId id="1069" r:id="rId29"/>
    <p:sldId id="1084" r:id="rId30"/>
    <p:sldId id="1034" r:id="rId31"/>
    <p:sldId id="1035" r:id="rId32"/>
    <p:sldId id="1036" r:id="rId33"/>
    <p:sldId id="1037" r:id="rId34"/>
    <p:sldId id="1038" r:id="rId35"/>
    <p:sldId id="1039" r:id="rId36"/>
    <p:sldId id="1040" r:id="rId37"/>
    <p:sldId id="1041" r:id="rId38"/>
    <p:sldId id="1042" r:id="rId39"/>
    <p:sldId id="1043" r:id="rId40"/>
    <p:sldId id="1044" r:id="rId41"/>
    <p:sldId id="1045" r:id="rId42"/>
    <p:sldId id="1046" r:id="rId43"/>
    <p:sldId id="1047" r:id="rId44"/>
    <p:sldId id="1048" r:id="rId45"/>
    <p:sldId id="1049" r:id="rId46"/>
    <p:sldId id="1050" r:id="rId47"/>
    <p:sldId id="1051" r:id="rId48"/>
    <p:sldId id="1052" r:id="rId49"/>
    <p:sldId id="1053" r:id="rId50"/>
    <p:sldId id="1054" r:id="rId51"/>
    <p:sldId id="1089" r:id="rId52"/>
    <p:sldId id="1090" r:id="rId53"/>
    <p:sldId id="1091" r:id="rId54"/>
    <p:sldId id="1092" r:id="rId55"/>
    <p:sldId id="1093" r:id="rId56"/>
    <p:sldId id="1094" r:id="rId57"/>
    <p:sldId id="1095" r:id="rId58"/>
    <p:sldId id="1096" r:id="rId59"/>
    <p:sldId id="1097" r:id="rId60"/>
    <p:sldId id="1098" r:id="rId61"/>
    <p:sldId id="1056" r:id="rId62"/>
    <p:sldId id="982" r:id="rId63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3EB"/>
    <a:srgbClr val="F0EEEB"/>
    <a:srgbClr val="00A000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Sötét stílus 1 – 1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75" autoAdjust="0"/>
  </p:normalViewPr>
  <p:slideViewPr>
    <p:cSldViewPr>
      <p:cViewPr>
        <p:scale>
          <a:sx n="70" d="100"/>
          <a:sy n="70" d="100"/>
        </p:scale>
        <p:origin x="-47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7C5CE48-2CA9-4FF1-BAC1-811FF0BD4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6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26E752-E897-413B-A445-DB1998E89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9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4483E6-2FB4-497E-9D40-A5BC52F541DD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CEFDD-F349-4B6F-8FD9-12EC124CA25D}" type="slidenum">
              <a:rPr lang="en-US"/>
              <a:pPr/>
              <a:t>55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80 paraméter: 20 jellemző * 2 osztály * 2 kimenet (T/F) 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99426761-914E-4865-B819-017249B88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892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DA678-4314-4F88-A26C-F575ECDB0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22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6248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6248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C5D54-B465-456F-989F-1A31C6759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95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Cím és tartalom a szöveg fe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FD401-72A2-4608-BDE0-60C33EA2A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3715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Cím és szöveg a tartalom fe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612E08F-9B08-4E20-B297-488D490E40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201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34539-4649-4B0D-BC51-83FFDDC2A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06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744D8-D87D-43C4-99CA-6BBD3223B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96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B8D10-E82A-4AD7-B919-DAAA4F17B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9554C-7F1C-4145-A72C-2F8F68C21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78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10B1C-F067-4743-B7BE-4B0699454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25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B60DF-C91C-4935-99C8-0311F618B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61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84E80-BBBC-4F31-8B02-267FFBD8D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96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CF95E-D8E8-416B-A827-23A7A7C50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70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F707F7B-6148-4238-AC3A-CD0638221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9"/>
          <p:cNvSpPr>
            <a:spLocks noChangeArrowheads="1"/>
          </p:cNvSpPr>
          <p:nvPr/>
        </p:nvSpPr>
        <p:spPr bwMode="auto">
          <a:xfrm>
            <a:off x="533400" y="1371600"/>
            <a:ext cx="8080375" cy="155575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u-HU">
              <a:solidFill>
                <a:srgbClr val="A5002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3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kk.domonkos@nik.uni-obuda.h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ansshare.com/community/uploads102/1575/centroidal_voronoi_tessellati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adatmentes-adatvissza.hu/hu/adatmentes-adatbanyaszat-data-mining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32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png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4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image" Target="../media/image42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41.png"/><Relationship Id="rId4" Type="http://schemas.openxmlformats.org/officeDocument/2006/relationships/image" Target="../media/image37.wmf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51.pn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3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png"/><Relationship Id="rId5" Type="http://schemas.openxmlformats.org/officeDocument/2006/relationships/image" Target="../media/image57.wmf"/><Relationship Id="rId4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62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png"/><Relationship Id="rId5" Type="http://schemas.openxmlformats.org/officeDocument/2006/relationships/image" Target="../media/image60.wmf"/><Relationship Id="rId4" Type="http://schemas.openxmlformats.org/officeDocument/2006/relationships/oleObject" Target="../embeddings/oleObject24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8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697163"/>
          </a:xfrm>
        </p:spPr>
        <p:txBody>
          <a:bodyPr/>
          <a:lstStyle/>
          <a:p>
            <a:pPr eaLnBrk="1" hangingPunct="1"/>
            <a:r>
              <a:rPr lang="hu-HU" sz="4400" b="1" dirty="0" smtClean="0"/>
              <a:t>Adatbányászat és szövegbányászat</a:t>
            </a:r>
            <a:br>
              <a:rPr lang="hu-HU" sz="4400" b="1" dirty="0" smtClean="0"/>
            </a:b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2000" dirty="0"/>
              <a:t>Legközelebbi szomszédok módszer </a:t>
            </a:r>
            <a:r>
              <a:rPr lang="hu-HU" sz="2000" dirty="0" smtClean="0"/>
              <a:t>. </a:t>
            </a:r>
            <a:r>
              <a:rPr lang="en-GB" sz="2000" dirty="0" smtClean="0"/>
              <a:t>Na</a:t>
            </a:r>
            <a:r>
              <a:rPr lang="hu-HU" sz="2000" dirty="0" smtClean="0"/>
              <a:t>i</a:t>
            </a:r>
            <a:r>
              <a:rPr lang="en-GB" sz="2000" dirty="0" smtClean="0"/>
              <a:t>v </a:t>
            </a:r>
            <a:r>
              <a:rPr lang="en-GB" sz="2000" dirty="0"/>
              <a:t>Bayes </a:t>
            </a:r>
            <a:r>
              <a:rPr lang="hu-HU" sz="2000" dirty="0" smtClean="0"/>
              <a:t>módszer</a:t>
            </a:r>
            <a:r>
              <a:rPr lang="en-GB" sz="2000" dirty="0" smtClean="0"/>
              <a:t>. </a:t>
            </a:r>
            <a:endParaRPr lang="en-US" sz="2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191000"/>
            <a:ext cx="7921625" cy="2262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hu-HU" dirty="0" smtClean="0"/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/>
              <a:t>Tikk</a:t>
            </a:r>
            <a:r>
              <a:rPr lang="hu-HU" b="1" dirty="0" smtClean="0"/>
              <a:t> Domonkos</a:t>
            </a:r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>
                <a:hlinkClick r:id="rId3"/>
              </a:rPr>
              <a:t>tikk.domonkos</a:t>
            </a:r>
            <a:r>
              <a:rPr lang="hu-HU" b="1" dirty="0" smtClean="0">
                <a:hlinkClick r:id="rId3"/>
              </a:rPr>
              <a:t>@</a:t>
            </a:r>
            <a:r>
              <a:rPr lang="hu-HU" b="1" dirty="0" err="1" smtClean="0">
                <a:hlinkClick r:id="rId3"/>
              </a:rPr>
              <a:t>nik.uni-obuda.hu</a:t>
            </a:r>
            <a:r>
              <a:rPr lang="hu-HU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Legközelebbi szomszédok módszer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8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Alapelv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artalom helye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Lusta tanuló – nem épít modellt</a:t>
                </a:r>
              </a:p>
              <a:p>
                <a:r>
                  <a:rPr lang="hu-HU" dirty="0" smtClean="0"/>
                  <a:t>Feltételezés: hasonló attribútumú objektumok hasonló tulajdonságúak</a:t>
                </a:r>
              </a:p>
              <a:p>
                <a:r>
                  <a:rPr lang="hu-HU" dirty="0" smtClean="0"/>
                  <a:t>Hasonlósági (távolsági) függvényt használunk</a:t>
                </a:r>
              </a:p>
              <a:p>
                <a:r>
                  <a:rPr lang="hu-HU" dirty="0" smtClean="0"/>
                  <a:t>Tanulási fázis: nincs</a:t>
                </a:r>
              </a:p>
              <a:p>
                <a:r>
                  <a:rPr lang="hu-HU" dirty="0" err="1" smtClean="0"/>
                  <a:t>Predikciós</a:t>
                </a:r>
                <a:r>
                  <a:rPr lang="hu-HU" dirty="0" smtClean="0"/>
                  <a:t> fázis: megkeressük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 legközelebbi szomszédot, és többségi szavazással választunk</a:t>
                </a:r>
              </a:p>
              <a:p>
                <a:pPr lvl="1"/>
                <a:r>
                  <a:rPr lang="hu-HU" dirty="0" smtClean="0"/>
                  <a:t>osztályozás: az a kategória, amely leggyakrabb köztük</a:t>
                </a:r>
              </a:p>
              <a:p>
                <a:pPr lvl="1"/>
                <a:r>
                  <a:rPr lang="hu-HU" dirty="0" smtClean="0"/>
                  <a:t>regresszió: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 szomszéd átlaga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artalom hely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036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8131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sz="3600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sz="3600" dirty="0"/>
                  <a:t> </a:t>
                </a:r>
                <a:r>
                  <a:rPr lang="hu-HU" sz="3600" dirty="0"/>
                  <a:t>legközelebbi szomszéd osztályozó</a:t>
                </a:r>
                <a:endParaRPr lang="en-US" sz="3600" dirty="0"/>
              </a:p>
            </p:txBody>
          </p:sp>
        </mc:Choice>
        <mc:Fallback>
          <p:sp>
            <p:nvSpPr>
              <p:cNvPr id="78131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3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131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A feladat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objektum kategóriájának meghatározása,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hu-HU" dirty="0" smtClean="0"/>
                  <a:t> kategória közül</a:t>
                </a:r>
                <a:endParaRPr lang="en-US" dirty="0"/>
              </a:p>
              <a:p>
                <a:r>
                  <a:rPr lang="hu-HU" dirty="0"/>
                  <a:t>Határozzuk meg </a:t>
                </a:r>
                <a:r>
                  <a:rPr lang="hu-HU" dirty="0" smtClean="0"/>
                  <a:t>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hu-HU" dirty="0"/>
                  <a:t>-hez legközelebbi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/>
                  <a:t> dokumentum </a:t>
                </a:r>
                <a:r>
                  <a:rPr lang="hu-HU" dirty="0" smtClean="0"/>
                  <a:t>halmazát,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𝑁</m:t>
                    </m:r>
                    <m:r>
                      <a:rPr lang="hu-HU" i="1" baseline="-25000" dirty="0" err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-t</a:t>
                </a:r>
                <a:endParaRPr lang="en-US" dirty="0"/>
              </a:p>
              <a:p>
                <a:r>
                  <a:rPr lang="hu-HU" dirty="0"/>
                  <a:t>Számláljuk le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hu-HU" dirty="0"/>
                  <a:t>-t, vagyis hogy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𝑁</m:t>
                    </m:r>
                    <m:r>
                      <a:rPr lang="hu-HU" i="1" baseline="-25000" dirty="0" err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-ban</a:t>
                </a:r>
                <a:r>
                  <a:rPr lang="hu-HU" dirty="0" smtClean="0"/>
                  <a:t> </a:t>
                </a:r>
                <a:r>
                  <a:rPr lang="hu-HU" dirty="0"/>
                  <a:t>az egyes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hu-HU" dirty="0"/>
                  <a:t>-beli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hu-HU" dirty="0"/>
                  <a:t> osztályokhoz hány dokumentum tartozik</a:t>
                </a:r>
                <a:endParaRPr lang="en-US" dirty="0"/>
              </a:p>
              <a:p>
                <a:r>
                  <a:rPr lang="hu-HU" dirty="0"/>
                  <a:t>Becsüljük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hu-HU" i="1" dirty="0">
                        <a:latin typeface="Cambria Math"/>
                      </a:rPr>
                      <m:t>𝑐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</a:rPr>
                      <m:t>𝑑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az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/</m:t>
                    </m:r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/>
                  <a:t> aránnyal</a:t>
                </a:r>
                <a:endParaRPr lang="en-US" dirty="0"/>
              </a:p>
              <a:p>
                <a:pPr>
                  <a:buFont typeface="Wingdings" pitchFamily="2" charset="2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81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314" t="-112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7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1-NN: </a:t>
            </a:r>
            <a:r>
              <a:rPr lang="hu-HU" dirty="0" err="1" smtClean="0"/>
              <a:t>Voronoi</a:t>
            </a:r>
            <a:r>
              <a:rPr lang="hu-HU" dirty="0" err="1"/>
              <a:t>-</a:t>
            </a:r>
            <a:r>
              <a:rPr lang="hu-HU" dirty="0" err="1" smtClean="0"/>
              <a:t>diagram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Csak szemléltetés: nem kell a határvonalat megalkotni, elég megkeresni a legközelebbit!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32060"/>
            <a:ext cx="3733800" cy="319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293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K-NN: </a:t>
            </a:r>
            <a:r>
              <a:rPr lang="hu-HU" dirty="0" err="1" smtClean="0"/>
              <a:t>Voronoi-tesszelláció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000" dirty="0" smtClean="0">
              <a:hlinkClick r:id="rId2"/>
            </a:endParaRPr>
          </a:p>
          <a:p>
            <a:endParaRPr lang="hu-HU" sz="2000" dirty="0">
              <a:hlinkClick r:id="rId2"/>
            </a:endParaRPr>
          </a:p>
          <a:p>
            <a:endParaRPr lang="hu-HU" sz="2000" dirty="0" smtClean="0">
              <a:hlinkClick r:id="rId2"/>
            </a:endParaRPr>
          </a:p>
          <a:p>
            <a:endParaRPr lang="hu-HU" sz="2000" dirty="0">
              <a:hlinkClick r:id="rId2"/>
            </a:endParaRPr>
          </a:p>
          <a:p>
            <a:endParaRPr lang="hu-HU" sz="2000" dirty="0" smtClean="0">
              <a:hlinkClick r:id="rId2"/>
            </a:endParaRPr>
          </a:p>
          <a:p>
            <a:endParaRPr lang="hu-HU" sz="2000" dirty="0">
              <a:hlinkClick r:id="rId2"/>
            </a:endParaRPr>
          </a:p>
          <a:p>
            <a:endParaRPr lang="hu-HU" sz="2000" dirty="0" smtClean="0">
              <a:hlinkClick r:id="rId2"/>
            </a:endParaRPr>
          </a:p>
          <a:p>
            <a:endParaRPr lang="hu-HU" sz="2000" dirty="0">
              <a:hlinkClick r:id="rId2"/>
            </a:endParaRPr>
          </a:p>
          <a:p>
            <a:endParaRPr lang="hu-HU" sz="2000" dirty="0" smtClean="0">
              <a:hlinkClick r:id="rId2"/>
            </a:endParaRPr>
          </a:p>
          <a:p>
            <a:endParaRPr lang="hu-HU" sz="2000" dirty="0">
              <a:hlinkClick r:id="rId2"/>
            </a:endParaRPr>
          </a:p>
          <a:p>
            <a:endParaRPr lang="hu-HU" sz="2000" dirty="0" smtClean="0">
              <a:hlinkClick r:id="rId2"/>
            </a:endParaRPr>
          </a:p>
          <a:p>
            <a:r>
              <a:rPr lang="hu-HU" sz="2000" dirty="0" smtClean="0">
                <a:hlinkClick r:id="rId2"/>
              </a:rPr>
              <a:t>Forrás</a:t>
            </a:r>
            <a:r>
              <a:rPr lang="hu-HU" sz="2000" dirty="0">
                <a:hlinkClick r:id="rId2"/>
              </a:rPr>
              <a:t>: http://www.fansshare.com/community/uploads102/1575/centroidal_voronoi_tessellation</a:t>
            </a:r>
            <a:r>
              <a:rPr lang="hu-HU" dirty="0"/>
              <a:t>/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400"/>
            <a:ext cx="4482721" cy="442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747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Oval 2"/>
          <p:cNvSpPr>
            <a:spLocks noChangeArrowheads="1"/>
          </p:cNvSpPr>
          <p:nvPr/>
        </p:nvSpPr>
        <p:spPr bwMode="auto">
          <a:xfrm>
            <a:off x="1981200" y="2514600"/>
            <a:ext cx="2514600" cy="1981200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  <a:r>
              <a:rPr lang="hu-HU"/>
              <a:t>é</a:t>
            </a:r>
            <a:r>
              <a:rPr lang="en-US"/>
              <a:t>lda: k=6 (6</a:t>
            </a:r>
            <a:r>
              <a:rPr lang="hu-HU"/>
              <a:t>-</a:t>
            </a:r>
            <a:r>
              <a:rPr lang="en-US"/>
              <a:t>NN)</a:t>
            </a:r>
          </a:p>
        </p:txBody>
      </p:sp>
      <p:sp>
        <p:nvSpPr>
          <p:cNvPr id="784388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endParaRPr lang="hu-HU" sz="2600"/>
          </a:p>
        </p:txBody>
      </p:sp>
      <p:sp>
        <p:nvSpPr>
          <p:cNvPr id="784389" name="Oval 5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390" name="Oval 6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391" name="Oval 7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392" name="Oval 8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393" name="Oval 9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394" name="Oval 10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395" name="Oval 11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396" name="Oval 12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397" name="Oval 13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398" name="Oval 14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399" name="Oval 15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400" name="Oval 16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401" name="Oval 17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402" name="Oval 18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403" name="Oval 19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404" name="Oval 20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405" name="Oval 21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406" name="Oval 22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410" name="Line 26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414" name="AutoShape 30"/>
          <p:cNvSpPr>
            <a:spLocks noChangeArrowheads="1"/>
          </p:cNvSpPr>
          <p:nvPr/>
        </p:nvSpPr>
        <p:spPr bwMode="auto">
          <a:xfrm>
            <a:off x="3124200" y="3429000"/>
            <a:ext cx="228600" cy="2286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415" name="Text Box 31"/>
          <p:cNvSpPr txBox="1">
            <a:spLocks noChangeArrowheads="1"/>
          </p:cNvSpPr>
          <p:nvPr/>
        </p:nvSpPr>
        <p:spPr bwMode="auto">
          <a:xfrm>
            <a:off x="6638925" y="2133600"/>
            <a:ext cx="2432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P(</a:t>
            </a:r>
            <a:r>
              <a:rPr lang="hu-HU">
                <a:solidFill>
                  <a:schemeClr val="hlink"/>
                </a:solidFill>
              </a:rPr>
              <a:t>tudomány</a:t>
            </a:r>
            <a:r>
              <a:rPr lang="en-US">
                <a:solidFill>
                  <a:schemeClr val="hlink"/>
                </a:solidFill>
              </a:rPr>
              <a:t>|   )?</a:t>
            </a:r>
          </a:p>
        </p:txBody>
      </p:sp>
      <p:sp>
        <p:nvSpPr>
          <p:cNvPr id="784416" name="AutoShape 32"/>
          <p:cNvSpPr>
            <a:spLocks noChangeArrowheads="1"/>
          </p:cNvSpPr>
          <p:nvPr/>
        </p:nvSpPr>
        <p:spPr bwMode="auto">
          <a:xfrm>
            <a:off x="8458200" y="2286000"/>
            <a:ext cx="228600" cy="2286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417" name="Oval 33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418" name="Oval 34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419" name="Oval 35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420" name="Text Box 36"/>
          <p:cNvSpPr txBox="1">
            <a:spLocks noChangeArrowheads="1"/>
          </p:cNvSpPr>
          <p:nvPr/>
        </p:nvSpPr>
        <p:spPr bwMode="auto">
          <a:xfrm>
            <a:off x="7391400" y="4281488"/>
            <a:ext cx="141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hu-HU" sz="1800">
                <a:latin typeface="Rockwell" pitchFamily="18" charset="0"/>
              </a:rPr>
              <a:t>Közigazgatás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784421" name="Text Box 37"/>
          <p:cNvSpPr txBox="1">
            <a:spLocks noChangeArrowheads="1"/>
          </p:cNvSpPr>
          <p:nvPr/>
        </p:nvSpPr>
        <p:spPr bwMode="auto">
          <a:xfrm>
            <a:off x="7391400" y="48006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hu-HU" sz="1800">
                <a:latin typeface="Rockwell" pitchFamily="18" charset="0"/>
              </a:rPr>
              <a:t>Tudomány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784422" name="Text Box 38"/>
          <p:cNvSpPr txBox="1">
            <a:spLocks noChangeArrowheads="1"/>
          </p:cNvSpPr>
          <p:nvPr/>
        </p:nvSpPr>
        <p:spPr bwMode="auto">
          <a:xfrm>
            <a:off x="7391400" y="52578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hu-HU" sz="1800">
                <a:latin typeface="Rockwell" pitchFamily="18" charset="0"/>
              </a:rPr>
              <a:t>Művészet</a:t>
            </a:r>
            <a:endParaRPr lang="en-US" sz="140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414" grpId="0" animBg="1"/>
      <p:bldP spid="7844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K-NN közelítő tulajdonsága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752600"/>
                <a:ext cx="8382000" cy="4876800"/>
              </a:xfrm>
            </p:spPr>
            <p:txBody>
              <a:bodyPr/>
              <a:lstStyle/>
              <a:p>
                <a:r>
                  <a:rPr lang="hu-HU" dirty="0" smtClean="0"/>
                  <a:t>regresszió esetén: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u-H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hu-HU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hu-HU" dirty="0" smtClean="0"/>
                  <a:t>, ahol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hu-HU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osztályozás esetén: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u-HU" i="1">
                            <a:latin typeface="Cambria Math"/>
                          </a:rPr>
                        </m:ctrlPr>
                      </m:acc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hu-H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hu-H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 smtClean="0"/>
                  <a:t>, ahol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hu-HU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/>
                              </a:rPr>
                              <m:t>max</m:t>
                            </m:r>
                          </m:e>
                          <m:sub>
                            <m:sSub>
                              <m:sSubPr>
                                <m:ctrlPr>
                                  <a:rPr lang="hu-HU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hu-HU" b="0" i="0" smtClean="0">
                            <a:latin typeface="Cambria Math"/>
                          </a:rPr>
                          <m:t>freq</m:t>
                        </m:r>
                        <m:r>
                          <a:rPr lang="hu-HU" b="0" i="1" smtClean="0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hu-HU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hu-H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}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u-HU" i="1">
                            <a:latin typeface="Cambria Math"/>
                          </a:rPr>
                        </m:ctrlPr>
                      </m:acc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dirty="0" smtClean="0"/>
                  <a:t> függvény 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hu-HU" dirty="0" smtClean="0"/>
                  <a:t> közelítése</a:t>
                </a:r>
              </a:p>
              <a:p>
                <a:pPr lvl="1"/>
                <a:r>
                  <a:rPr lang="hu-HU" dirty="0" smtClean="0"/>
                  <a:t>regresszió: a várható érték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→ </m:t>
                    </m:r>
                  </m:oMath>
                </a14:m>
                <a:r>
                  <a:rPr lang="hu-HU" dirty="0" smtClean="0"/>
                  <a:t> mintaátlag</a:t>
                </a:r>
              </a:p>
              <a:p>
                <a:pPr lvl="1"/>
                <a:r>
                  <a:rPr lang="hu-HU" dirty="0" smtClean="0"/>
                  <a:t>osztályozás: valószínűséget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hu-HU" dirty="0" smtClean="0"/>
                  <a:t> relatív gyakoriság</a:t>
                </a:r>
              </a:p>
              <a:p>
                <a:r>
                  <a:rPr lang="hu-HU" dirty="0" smtClean="0"/>
                  <a:t>Belátható</a:t>
                </a:r>
                <a:r>
                  <a:rPr lang="hu-HU" dirty="0"/>
                  <a:t>:</a:t>
                </a:r>
                <a:r>
                  <a:rPr lang="hu-HU" dirty="0" smtClean="0"/>
                  <a:t> </a:t>
                </a:r>
                <a:r>
                  <a:rPr lang="hu-HU" dirty="0" err="1"/>
                  <a:t>k</a:t>
                </a:r>
                <a:r>
                  <a:rPr lang="hu-HU" dirty="0" err="1" smtClean="0"/>
                  <a:t>-NN</a:t>
                </a:r>
                <a:r>
                  <a:rPr lang="hu-HU" dirty="0" smtClean="0"/>
                  <a:t> </a:t>
                </a:r>
                <a:r>
                  <a:rPr lang="hu-HU" dirty="0" smtClean="0"/>
                  <a:t>univerzális </a:t>
                </a:r>
                <a:r>
                  <a:rPr lang="hu-HU" dirty="0" smtClean="0"/>
                  <a:t>közelítő (</a:t>
                </a:r>
                <a:r>
                  <a:rPr lang="hu-HU" dirty="0" err="1" smtClean="0"/>
                  <a:t>approximátor</a:t>
                </a:r>
                <a:r>
                  <a:rPr lang="hu-HU" dirty="0" smtClean="0"/>
                  <a:t>):</a:t>
                </a:r>
                <a:endParaRPr lang="hu-HU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u-HU" i="1">
                            <a:latin typeface="Cambria Math"/>
                          </a:rPr>
                        </m:ctrlPr>
                      </m:acc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hu-HU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dirty="0" smtClean="0"/>
                  <a:t>, ha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𝑚</m:t>
                    </m:r>
                    <m:r>
                      <a:rPr lang="hu-HU" b="0" i="1" smtClean="0">
                        <a:latin typeface="Cambria Math"/>
                      </a:rPr>
                      <m:t>,</m:t>
                    </m:r>
                    <m:r>
                      <a:rPr lang="hu-HU" b="0" i="1" smtClean="0">
                        <a:latin typeface="Cambria Math"/>
                      </a:rPr>
                      <m:t>𝑘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→∞, 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den>
                    </m:f>
                    <m:r>
                      <a:rPr lang="hu-HU" b="0" i="1" smtClean="0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1"/>
                <a:r>
                  <a:rPr lang="hu-HU" dirty="0" smtClean="0"/>
                  <a:t>végtelen sok tanító pont esetén bármilyen </a:t>
                </a:r>
                <a:r>
                  <a:rPr lang="hu-HU" dirty="0" err="1" smtClean="0"/>
                  <a:t>fv-t</a:t>
                </a:r>
                <a:r>
                  <a:rPr lang="hu-HU" dirty="0" smtClean="0"/>
                  <a:t> tetszőlegesen jól közelít (lokális </a:t>
                </a:r>
                <a:r>
                  <a:rPr lang="hu-HU" dirty="0" err="1" smtClean="0"/>
                  <a:t>approximátor</a:t>
                </a:r>
                <a:r>
                  <a:rPr lang="hu-HU" dirty="0" smtClean="0"/>
                  <a:t>)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752600"/>
                <a:ext cx="8382000" cy="4876800"/>
              </a:xfrm>
              <a:blipFill rotWithShape="1">
                <a:blip r:embed="rId2"/>
                <a:stretch>
                  <a:fillRect l="-291" b="-3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441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valóság?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Nincsen nagyon sok tanítóadat</a:t>
            </a:r>
          </a:p>
          <a:p>
            <a:r>
              <a:rPr lang="hu-HU" dirty="0" smtClean="0"/>
              <a:t>Ha valamilyen strukturális feltétel teljesül (pl. linearitás), akkor jobb modell építhető</a:t>
            </a:r>
          </a:p>
          <a:p>
            <a:r>
              <a:rPr lang="hu-HU" dirty="0" smtClean="0"/>
              <a:t>Magas dimenziószám mellett a konvergencia lassú – dimenzióátok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99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Dimenzióátok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Kiindulás: tetszőleges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smtClean="0"/>
                  <a:t> pont közelében elegendő tanítóadatnak kell lennie; </a:t>
                </a:r>
              </a:p>
              <a:p>
                <a:pPr lvl="1"/>
                <a:r>
                  <a:rPr lang="hu-HU" dirty="0" smtClean="0"/>
                  <a:t>„közelében” =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hu-HU" dirty="0" err="1" smtClean="0"/>
                  <a:t>-távolságon</a:t>
                </a:r>
                <a:r>
                  <a:rPr lang="hu-HU" dirty="0" smtClean="0"/>
                  <a:t> belül</a:t>
                </a:r>
              </a:p>
              <a:p>
                <a:r>
                  <a:rPr lang="hu-HU" dirty="0" smtClean="0"/>
                  <a:t>1. </a:t>
                </a:r>
                <a:r>
                  <a:rPr lang="hu-HU" dirty="0" smtClean="0"/>
                  <a:t>dimenzió: 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hu-HU" dirty="0" smtClean="0"/>
                  <a:t> hosszú szakaszon</a:t>
                </a:r>
              </a:p>
              <a:p>
                <a:r>
                  <a:rPr lang="hu-HU" dirty="0" smtClean="0"/>
                  <a:t>2. dimenzió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sugarú kör</a:t>
                </a:r>
                <a:endParaRPr lang="hu-HU" dirty="0"/>
              </a:p>
              <a:p>
                <a:r>
                  <a:rPr lang="hu-HU" dirty="0" smtClean="0"/>
                  <a:t>3. </a:t>
                </a:r>
                <a:r>
                  <a:rPr lang="hu-HU" dirty="0"/>
                  <a:t>dimenzió: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hu-HU" dirty="0"/>
                  <a:t> sugarú </a:t>
                </a:r>
                <a:r>
                  <a:rPr lang="hu-HU" dirty="0" smtClean="0"/>
                  <a:t>gömb</a:t>
                </a:r>
              </a:p>
              <a:p>
                <a:r>
                  <a:rPr lang="hu-HU" dirty="0" smtClean="0"/>
                  <a:t>n. dimenzió: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hu-HU" dirty="0"/>
                  <a:t> sugarú </a:t>
                </a:r>
                <a:r>
                  <a:rPr lang="hu-HU" dirty="0" smtClean="0"/>
                  <a:t>hipergömb</a:t>
                </a:r>
              </a:p>
              <a:p>
                <a:r>
                  <a:rPr lang="hu-HU" dirty="0" smtClean="0"/>
                  <a:t>adott sűrűség mellett exponenciálisan növő tanulópontok kellenek</a:t>
                </a:r>
              </a:p>
              <a:p>
                <a:pPr lvl="1"/>
                <a:r>
                  <a:rPr lang="hu-HU" dirty="0" smtClean="0"/>
                  <a:t>adott a mintaméret, korlátos attribútumszám</a:t>
                </a:r>
              </a:p>
              <a:p>
                <a:pPr lvl="1"/>
                <a:r>
                  <a:rPr lang="hu-HU" dirty="0" smtClean="0"/>
                  <a:t>modellkorlátozás: ésszerűség (ld. lineáris)</a:t>
                </a:r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b="-4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06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K-NN érzékenysége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független attribútumokra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Példa (forrás: </a:t>
            </a:r>
            <a:r>
              <a:rPr lang="hu-HU" dirty="0" err="1" smtClean="0"/>
              <a:t>Bodon</a:t>
            </a:r>
            <a:r>
              <a:rPr lang="hu-HU" dirty="0" smtClean="0"/>
              <a:t> F.):</a:t>
            </a:r>
          </a:p>
          <a:p>
            <a:pPr lvl="1"/>
            <a:r>
              <a:rPr lang="hu-HU" dirty="0" smtClean="0"/>
              <a:t>bemenetek jegyátlag, hajhossz</a:t>
            </a:r>
          </a:p>
          <a:p>
            <a:pPr lvl="1"/>
            <a:r>
              <a:rPr lang="hu-HU" dirty="0" smtClean="0"/>
              <a:t>kimenet: szorgalom (bináris)</a:t>
            </a:r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09838"/>
            <a:ext cx="5762625" cy="200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448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hu-HU" sz="3600" dirty="0" smtClean="0"/>
              <a:t>Áttekintés</a:t>
            </a:r>
            <a:endParaRPr lang="en-US" sz="3600" dirty="0" smtClean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hu-HU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err="1" smtClean="0"/>
              <a:t>Adminisztratíva</a:t>
            </a:r>
            <a:r>
              <a:rPr lang="hu-HU" dirty="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Legközelebbi </a:t>
            </a:r>
            <a:r>
              <a:rPr lang="hu-HU" dirty="0" smtClean="0"/>
              <a:t>szomszéd módszer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Naiv </a:t>
            </a:r>
            <a:r>
              <a:rPr lang="hu-HU" dirty="0" err="1" smtClean="0"/>
              <a:t>Bayes</a:t>
            </a:r>
            <a:r>
              <a:rPr lang="hu-HU" dirty="0" smtClean="0"/>
              <a:t> osztályozó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>
                <a:solidFill>
                  <a:schemeClr val="accent3">
                    <a:lumMod val="85000"/>
                  </a:schemeClr>
                </a:solidFill>
              </a:rPr>
              <a:t>Döntési fák</a:t>
            </a:r>
          </a:p>
          <a:p>
            <a:pPr eaLnBrk="1" hangingPunct="1">
              <a:lnSpc>
                <a:spcPct val="90000"/>
              </a:lnSpc>
              <a:defRPr/>
            </a:pPr>
            <a:endParaRPr lang="hu-HU" sz="1600" dirty="0" smtClean="0"/>
          </a:p>
          <a:p>
            <a:pPr eaLnBrk="1" hangingPunct="1">
              <a:lnSpc>
                <a:spcPct val="90000"/>
              </a:lnSpc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hu-HU" sz="1600" dirty="0" smtClean="0"/>
              <a:t>Forrás: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://www.adatmentes-adatvissza.hu/hu/adatmentes-adatbanyaszat-data-mining.html</a:t>
            </a:r>
            <a:endParaRPr lang="en-US" sz="1800" dirty="0" smtClean="0"/>
          </a:p>
        </p:txBody>
      </p:sp>
      <p:pic>
        <p:nvPicPr>
          <p:cNvPr id="5125" name="Picture 5" descr="http://www.adatmentes-adatvissza.hu/clnpics/36_data_min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983" y="3124200"/>
            <a:ext cx="3912817" cy="295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Megoldási lehetőségek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Több tanítóadat</a:t>
            </a:r>
          </a:p>
          <a:p>
            <a:r>
              <a:rPr lang="hu-HU" dirty="0" smtClean="0"/>
              <a:t>Szakértői segítség az </a:t>
            </a:r>
            <a:r>
              <a:rPr lang="hu-HU" dirty="0" err="1" smtClean="0"/>
              <a:t>attribútumválasztáshoz</a:t>
            </a:r>
            <a:endParaRPr lang="hu-HU" dirty="0" smtClean="0"/>
          </a:p>
          <a:p>
            <a:r>
              <a:rPr lang="hu-HU" dirty="0" smtClean="0"/>
              <a:t>Statisztikai tesztek a függetlenséghez</a:t>
            </a:r>
          </a:p>
          <a:p>
            <a:pPr lvl="1"/>
            <a:r>
              <a:rPr lang="hu-HU" i="1" dirty="0" smtClean="0"/>
              <a:t>kimerítő keresés </a:t>
            </a:r>
            <a:r>
              <a:rPr lang="hu-HU" dirty="0" smtClean="0"/>
              <a:t>csak nem túl sok attribútum esetén működik, mert attribútumok hatványhalmazán végezzük</a:t>
            </a:r>
          </a:p>
          <a:p>
            <a:pPr lvl="1"/>
            <a:r>
              <a:rPr lang="hu-HU" dirty="0" smtClean="0"/>
              <a:t>közelítés 1: </a:t>
            </a:r>
            <a:r>
              <a:rPr lang="hu-HU" i="1" dirty="0" smtClean="0"/>
              <a:t>mohó bővítés</a:t>
            </a:r>
            <a:r>
              <a:rPr lang="hu-HU" dirty="0" smtClean="0"/>
              <a:t>: egyesével növeljük mindig a legjobb attribútum </a:t>
            </a:r>
            <a:r>
              <a:rPr lang="hu-HU" dirty="0" err="1" smtClean="0"/>
              <a:t>hozzávételével</a:t>
            </a:r>
            <a:endParaRPr lang="hu-HU" dirty="0" smtClean="0"/>
          </a:p>
          <a:p>
            <a:pPr lvl="1"/>
            <a:r>
              <a:rPr lang="hu-HU" dirty="0"/>
              <a:t>közelítés </a:t>
            </a:r>
            <a:r>
              <a:rPr lang="hu-HU" dirty="0" smtClean="0"/>
              <a:t>2: </a:t>
            </a:r>
            <a:r>
              <a:rPr lang="hu-HU" i="1" dirty="0"/>
              <a:t>mohó </a:t>
            </a:r>
            <a:r>
              <a:rPr lang="hu-HU" i="1" dirty="0" smtClean="0"/>
              <a:t>csökkentés</a:t>
            </a:r>
            <a:r>
              <a:rPr lang="hu-HU" dirty="0" smtClean="0"/>
              <a:t>: mindig a legnagyobb romlást okozó attribútumot veszem ki, amíg romlik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544730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K-NN érzékenysége (2)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Mértékegységre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Példa (forrás: </a:t>
            </a:r>
            <a:r>
              <a:rPr lang="hu-HU" dirty="0" err="1" smtClean="0"/>
              <a:t>Bodon</a:t>
            </a:r>
            <a:r>
              <a:rPr lang="hu-HU" dirty="0" smtClean="0"/>
              <a:t> F.) </a:t>
            </a:r>
          </a:p>
          <a:p>
            <a:pPr lvl="1"/>
            <a:r>
              <a:rPr lang="hu-HU" dirty="0" smtClean="0"/>
              <a:t>Hajhossz (méterben és lábban) és bevétel</a:t>
            </a:r>
          </a:p>
          <a:p>
            <a:r>
              <a:rPr lang="hu-HU" dirty="0" smtClean="0"/>
              <a:t>K-NN nem skálainvariáns</a:t>
            </a:r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56314"/>
            <a:ext cx="5029200" cy="221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603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4876800"/>
          </a:xfrm>
        </p:spPr>
        <p:txBody>
          <a:bodyPr/>
          <a:lstStyle/>
          <a:p>
            <a:r>
              <a:rPr lang="hu-HU" dirty="0" smtClean="0"/>
              <a:t>Megfelelő távolságfüggvény használata</a:t>
            </a:r>
          </a:p>
          <a:p>
            <a:pPr lvl="1"/>
            <a:r>
              <a:rPr lang="hu-HU" dirty="0" smtClean="0"/>
              <a:t>attribútumok kiválasztása</a:t>
            </a:r>
          </a:p>
          <a:p>
            <a:pPr lvl="1"/>
            <a:r>
              <a:rPr lang="hu-HU" dirty="0" smtClean="0"/>
              <a:t>normalizálás</a:t>
            </a:r>
          </a:p>
          <a:p>
            <a:pPr lvl="1"/>
            <a:r>
              <a:rPr lang="hu-HU" dirty="0" smtClean="0"/>
              <a:t>fontosság szerinti súlyozás</a:t>
            </a:r>
          </a:p>
          <a:p>
            <a:r>
              <a:rPr lang="hu-HU" dirty="0" smtClean="0"/>
              <a:t>Alternatíva: súlyozott K-NN</a:t>
            </a:r>
          </a:p>
          <a:p>
            <a:pPr lvl="1"/>
            <a:r>
              <a:rPr lang="hu-HU" dirty="0" smtClean="0"/>
              <a:t>súly: pl. az osztályozott ponttól vett távolság inverze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7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osztályozás gyorsítása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err="1" smtClean="0"/>
                  <a:t>Predikciós</a:t>
                </a:r>
                <a:r>
                  <a:rPr lang="hu-HU" dirty="0" smtClean="0"/>
                  <a:t> lépésben a teljes adatbázist végig kell olvasni, </a:t>
                </a:r>
                <a:r>
                  <a:rPr lang="hu-HU" dirty="0" smtClean="0"/>
                  <a:t>lineáris!</a:t>
                </a:r>
                <a:endParaRPr lang="hu-HU" dirty="0" smtClean="0"/>
              </a:p>
              <a:p>
                <a:r>
                  <a:rPr lang="hu-HU" dirty="0" err="1" smtClean="0"/>
                  <a:t>Branch-and-bound</a:t>
                </a:r>
                <a:r>
                  <a:rPr lang="hu-HU" dirty="0" smtClean="0"/>
                  <a:t> technikák: az osztályozási tér felosztása különböző technikákkal, és csak bizonyos részeket vizsgálnak</a:t>
                </a:r>
              </a:p>
              <a:p>
                <a:pPr lvl="1"/>
                <a:r>
                  <a:rPr lang="hu-HU" dirty="0" err="1" smtClean="0"/>
                  <a:t>előfeldolgozás</a:t>
                </a:r>
                <a:r>
                  <a:rPr lang="hu-HU" dirty="0" smtClean="0"/>
                  <a:t>: adatok felosztásnak megfelelő adatstruktúrába való feltöltése</a:t>
                </a:r>
              </a:p>
              <a:p>
                <a:pPr lvl="1"/>
                <a:r>
                  <a:rPr lang="hu-HU" dirty="0" smtClean="0"/>
                  <a:t>1 attribútum: adatok </a:t>
                </a:r>
                <a:r>
                  <a:rPr lang="hu-HU" dirty="0" err="1" smtClean="0"/>
                  <a:t>sorbarendezése</a:t>
                </a:r>
                <a:r>
                  <a:rPr lang="hu-HU" dirty="0" smtClean="0"/>
                  <a:t>, és bináris keresés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𝑂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hu-HU" i="1" dirty="0" smtClean="0">
                        <a:latin typeface="Cambria Math"/>
                      </a:rPr>
                      <m:t>log</m:t>
                    </m:r>
                    <m:r>
                      <a:rPr lang="hu-HU" i="1" dirty="0" smtClean="0">
                        <a:latin typeface="Cambria Math"/>
                      </a:rPr>
                      <m:t>⁡</m:t>
                    </m:r>
                    <m:r>
                      <a:rPr lang="hu-HU" i="1" dirty="0" smtClean="0">
                        <a:latin typeface="Cambria Math"/>
                      </a:rPr>
                      <m:t>𝑛</m:t>
                    </m:r>
                    <m:r>
                      <a:rPr lang="hu-HU" i="1" dirty="0" smtClean="0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Általános esetben: </a:t>
                </a:r>
                <a:r>
                  <a:rPr lang="hu-HU" dirty="0" err="1" smtClean="0"/>
                  <a:t>KD-fa</a:t>
                </a:r>
                <a:endParaRPr lang="hu-HU" dirty="0" smtClean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592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KD-fák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267200" cy="4876800"/>
          </a:xfrm>
        </p:spPr>
        <p:txBody>
          <a:bodyPr/>
          <a:lstStyle/>
          <a:p>
            <a:r>
              <a:rPr lang="hu-HU" sz="2000" dirty="0" smtClean="0"/>
              <a:t>Hipertéglatestekre bontás</a:t>
            </a:r>
          </a:p>
          <a:p>
            <a:pPr lvl="1"/>
            <a:r>
              <a:rPr lang="hu-HU" sz="2000" dirty="0" smtClean="0"/>
              <a:t>Nem osztályozási tartomány!</a:t>
            </a:r>
            <a:endParaRPr lang="hu-HU" sz="2000" dirty="0"/>
          </a:p>
          <a:p>
            <a:r>
              <a:rPr lang="hu-HU" sz="2000" dirty="0" smtClean="0"/>
              <a:t>Osztályozás: az objektumot tartalmazó hipertéglatest meghatározása</a:t>
            </a:r>
          </a:p>
          <a:p>
            <a:r>
              <a:rPr lang="hu-HU" sz="2000" dirty="0" smtClean="0"/>
              <a:t>ebben a legközelebbi pont</a:t>
            </a:r>
          </a:p>
          <a:p>
            <a:r>
              <a:rPr lang="hu-HU" sz="2000" dirty="0" smtClean="0"/>
              <a:t>ha a fal közelebb van, akkor a szomszédban is keres</a:t>
            </a:r>
          </a:p>
          <a:p>
            <a:r>
              <a:rPr lang="hu-HU" sz="2000" dirty="0" err="1" smtClean="0"/>
              <a:t>KD-fa</a:t>
            </a:r>
            <a:r>
              <a:rPr lang="hu-HU" sz="2000" dirty="0" smtClean="0"/>
              <a:t> építése:</a:t>
            </a:r>
          </a:p>
          <a:p>
            <a:pPr lvl="1"/>
            <a:r>
              <a:rPr lang="hu-HU" sz="1800" dirty="0" smtClean="0"/>
              <a:t>legyen kiegyensúlyozott, ugyanannyi mintapont</a:t>
            </a:r>
          </a:p>
          <a:p>
            <a:pPr lvl="1"/>
            <a:r>
              <a:rPr lang="hu-HU" sz="1800" dirty="0" smtClean="0"/>
              <a:t>legyenek kockák (szomszédkeresést egyszerűsíti)</a:t>
            </a:r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		</a:t>
            </a:r>
            <a:r>
              <a:rPr lang="hu-HU" sz="1400" dirty="0" smtClean="0"/>
              <a:t>Forrás: </a:t>
            </a:r>
            <a:r>
              <a:rPr lang="hu-HU" sz="1400" dirty="0" err="1" smtClean="0"/>
              <a:t>Bodon</a:t>
            </a:r>
            <a:r>
              <a:rPr lang="hu-HU" sz="1400" dirty="0" smtClean="0"/>
              <a:t> F.</a:t>
            </a:r>
            <a:endParaRPr lang="hu-HU" sz="2000" dirty="0" smtClean="0"/>
          </a:p>
          <a:p>
            <a:endParaRPr lang="hu-HU" sz="2000" dirty="0" smtClean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6922"/>
            <a:ext cx="3505200" cy="362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62400"/>
            <a:ext cx="3772222" cy="254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342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KD-fa</a:t>
            </a:r>
            <a:r>
              <a:rPr lang="hu-HU" dirty="0" smtClean="0"/>
              <a:t>, 3 dimenzióban</a:t>
            </a:r>
            <a:endParaRPr lang="en-US" dirty="0"/>
          </a:p>
        </p:txBody>
      </p:sp>
      <p:pic>
        <p:nvPicPr>
          <p:cNvPr id="8" name="Kép 7" descr="http://upload.wikimedia.org/wikipedia/commons/b/b6/3dtre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3886200" cy="3819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4971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KD-fa</a:t>
            </a:r>
            <a:r>
              <a:rPr lang="hu-HU" dirty="0" smtClean="0"/>
              <a:t> készítés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Egyszerű heurisztika</a:t>
            </a:r>
          </a:p>
          <a:p>
            <a:pPr lvl="1"/>
            <a:r>
              <a:rPr lang="hu-HU" dirty="0" smtClean="0"/>
              <a:t>Tengely kiválasztása: legnagyobb szórás szerint</a:t>
            </a:r>
          </a:p>
          <a:p>
            <a:pPr lvl="1"/>
            <a:r>
              <a:rPr lang="hu-HU" dirty="0" smtClean="0"/>
              <a:t>osztópont: medián</a:t>
            </a:r>
          </a:p>
          <a:p>
            <a:r>
              <a:rPr lang="hu-HU" dirty="0" smtClean="0"/>
              <a:t>Teljesíti-e az előző feltételeket (kiegyensúlyozottság, kockaalak)?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27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Szomszédok száma</a:t>
            </a:r>
            <a:endParaRPr lang="en-US"/>
          </a:p>
        </p:txBody>
      </p:sp>
      <p:pic>
        <p:nvPicPr>
          <p:cNvPr id="787459" name="Picture 3" descr="hastieetalkn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575179"/>
            <a:ext cx="5222875" cy="5257800"/>
          </a:xfrm>
          <a:noFill/>
          <a:ln/>
          <a:scene3d>
            <a:camera prst="orthographicFront">
              <a:rot lat="0" lon="0" rev="2154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2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hu-HU" dirty="0" smtClean="0"/>
              <a:t>-</a:t>
            </a:r>
            <a:r>
              <a:rPr lang="en-US" dirty="0" smtClean="0"/>
              <a:t>NN </a:t>
            </a:r>
            <a:r>
              <a:rPr lang="hu-HU" dirty="0" smtClean="0"/>
              <a:t>összefoglalás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643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hu-HU" dirty="0"/>
                  <a:t>Az osztályozási idő lineáris a tanuló adat </a:t>
                </a:r>
                <a:r>
                  <a:rPr lang="hu-HU" dirty="0" smtClean="0"/>
                  <a:t>méretéve, de gyorsítható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hu-HU" dirty="0" smtClean="0"/>
                  <a:t>Nincs szükség </a:t>
                </a:r>
                <a:r>
                  <a:rPr lang="hu-HU" dirty="0" smtClean="0"/>
                  <a:t>jellemzőkiválasztásra, elegendő tanítóadat esetén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hu-HU" dirty="0"/>
                  <a:t>Nem függ az osztályok számától (jól skálázható)</a:t>
                </a:r>
                <a:endParaRPr lang="en-US" dirty="0"/>
              </a:p>
              <a:p>
                <a:pPr lvl="1">
                  <a:lnSpc>
                    <a:spcPct val="90000"/>
                  </a:lnSpc>
                </a:pPr>
                <a:r>
                  <a:rPr lang="hu-HU" dirty="0"/>
                  <a:t>Nem kell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hu-HU" dirty="0"/>
                  <a:t> osztályozót betanítani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hu-HU" dirty="0"/>
                  <a:t> osztályra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hu-HU" dirty="0"/>
                  <a:t>Az osztályok befolyásolhatják egymást</a:t>
                </a:r>
                <a:endParaRPr lang="en-US" dirty="0"/>
              </a:p>
              <a:p>
                <a:pPr lvl="1">
                  <a:lnSpc>
                    <a:spcPct val="90000"/>
                  </a:lnSpc>
                </a:pPr>
                <a:r>
                  <a:rPr lang="hu-HU" dirty="0"/>
                  <a:t>Egy osztálybeli kis változás hullámhatás válthat ki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hu-HU" dirty="0"/>
                  <a:t>Nehéz a pontokat valószínűséggé </a:t>
                </a:r>
                <a:r>
                  <a:rPr lang="hu-HU" dirty="0" smtClean="0"/>
                  <a:t>konvertálni</a:t>
                </a:r>
                <a:endParaRPr lang="en-US" dirty="0"/>
              </a:p>
            </p:txBody>
          </p:sp>
        </mc:Choice>
        <mc:Fallback>
          <p:sp>
            <p:nvSpPr>
              <p:cNvPr id="786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14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2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WEKA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weka.classifiers.lazy.IB1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dirty="0" smtClean="0">
                <a:cs typeface="Courier New" pitchFamily="49" charset="0"/>
              </a:rPr>
              <a:t>1-NN osztályozó</a:t>
            </a:r>
          </a:p>
          <a:p>
            <a:pPr lvl="1"/>
            <a:r>
              <a:rPr lang="hu-HU" dirty="0" smtClean="0">
                <a:cs typeface="Courier New" pitchFamily="49" charset="0"/>
              </a:rPr>
              <a:t>normalizált Euklideszi távolsággal</a:t>
            </a:r>
          </a:p>
          <a:p>
            <a:endParaRPr lang="hu-HU" dirty="0">
              <a:cs typeface="Courier New" pitchFamily="49" charset="0"/>
            </a:endParaRP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weka.classifiers.lazy.Ibk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dirty="0" smtClean="0">
                <a:cs typeface="Courier New" pitchFamily="49" charset="0"/>
              </a:rPr>
              <a:t>K-NN</a:t>
            </a:r>
          </a:p>
          <a:p>
            <a:pPr lvl="1"/>
            <a:r>
              <a:rPr lang="hu-HU" dirty="0" smtClean="0">
                <a:cs typeface="Courier New" pitchFamily="49" charset="0"/>
              </a:rPr>
              <a:t>több távolság függvény</a:t>
            </a:r>
          </a:p>
          <a:p>
            <a:pPr lvl="1"/>
            <a:r>
              <a:rPr lang="hu-HU" dirty="0" smtClean="0">
                <a:cs typeface="Courier New" pitchFamily="49" charset="0"/>
              </a:rPr>
              <a:t>K-értéke megadható, vagy keresztvalidációval</a:t>
            </a:r>
          </a:p>
          <a:p>
            <a:pPr lvl="1"/>
            <a:r>
              <a:rPr lang="hu-HU" dirty="0">
                <a:cs typeface="Courier New" pitchFamily="49" charset="0"/>
              </a:rPr>
              <a:t>s</a:t>
            </a:r>
            <a:r>
              <a:rPr lang="hu-HU" dirty="0" smtClean="0">
                <a:cs typeface="Courier New" pitchFamily="49" charset="0"/>
              </a:rPr>
              <a:t>úlyozni is képes</a:t>
            </a:r>
          </a:p>
          <a:p>
            <a:pPr lvl="1"/>
            <a:r>
              <a:rPr lang="hu-HU" dirty="0" smtClean="0">
                <a:cs typeface="Courier New" pitchFamily="49" charset="0"/>
              </a:rPr>
              <a:t>milyen struktúrák </a:t>
            </a:r>
            <a:r>
              <a:rPr lang="hu-HU" dirty="0" err="1" smtClean="0">
                <a:cs typeface="Courier New" pitchFamily="49" charset="0"/>
              </a:rPr>
              <a:t>KD-fán</a:t>
            </a:r>
            <a:r>
              <a:rPr lang="hu-HU" dirty="0" smtClean="0">
                <a:cs typeface="Courier New" pitchFamily="49" charset="0"/>
              </a:rPr>
              <a:t> kívül?</a:t>
            </a:r>
            <a:endParaRPr lang="hu-HU" dirty="0">
              <a:cs typeface="Courier New" pitchFamily="49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18859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05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Adminisztratívia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 smtClean="0"/>
              <a:t>November 4-én vendégelőadó</a:t>
            </a:r>
          </a:p>
          <a:p>
            <a:pPr lvl="1"/>
            <a:r>
              <a:rPr lang="hu-HU" sz="1800" dirty="0" smtClean="0"/>
              <a:t>ifj. Benczúr András, ELTE/SZTAKI</a:t>
            </a:r>
          </a:p>
          <a:p>
            <a:pPr lvl="1"/>
            <a:r>
              <a:rPr lang="hu-HU" sz="1800" dirty="0" smtClean="0"/>
              <a:t>Keresőrendszerek, Hivatkozás-gráf vizsgálata</a:t>
            </a:r>
          </a:p>
          <a:p>
            <a:r>
              <a:rPr lang="hu-HU" sz="2000" dirty="0" smtClean="0"/>
              <a:t>Október 24-25</a:t>
            </a:r>
          </a:p>
          <a:p>
            <a:pPr lvl="1"/>
            <a:r>
              <a:rPr lang="hu-HU" sz="1800" dirty="0" err="1" smtClean="0"/>
              <a:t>Stratosphere</a:t>
            </a:r>
            <a:r>
              <a:rPr lang="hu-HU" sz="1800" dirty="0" smtClean="0"/>
              <a:t> </a:t>
            </a:r>
            <a:r>
              <a:rPr lang="hu-HU" sz="1800" dirty="0" err="1" smtClean="0"/>
              <a:t>hackathon</a:t>
            </a:r>
            <a:r>
              <a:rPr lang="hu-HU" sz="1800" dirty="0" smtClean="0"/>
              <a:t> a SZTAKI és a Gravity szervezésében</a:t>
            </a:r>
          </a:p>
          <a:p>
            <a:pPr lvl="1"/>
            <a:r>
              <a:rPr lang="hu-HU" sz="1800" smtClean="0"/>
              <a:t>Stratosphere</a:t>
            </a:r>
            <a:r>
              <a:rPr lang="hu-HU" sz="1800" dirty="0" smtClean="0"/>
              <a:t>: </a:t>
            </a:r>
            <a:r>
              <a:rPr lang="hu-HU" sz="1800" dirty="0" err="1" smtClean="0"/>
              <a:t>Hadoop</a:t>
            </a:r>
            <a:r>
              <a:rPr lang="hu-HU" sz="1800" dirty="0" smtClean="0"/>
              <a:t> versenytárs, elosztott végrehajtást lehetővé tevő keretrendszer</a:t>
            </a:r>
          </a:p>
          <a:p>
            <a:pPr lvl="1"/>
            <a:r>
              <a:rPr lang="hu-HU" sz="1800" dirty="0" err="1" smtClean="0"/>
              <a:t>Hackathon</a:t>
            </a:r>
            <a:r>
              <a:rPr lang="hu-HU" sz="1800" dirty="0" smtClean="0"/>
              <a:t> célja: IALS megvalósítása a </a:t>
            </a:r>
            <a:r>
              <a:rPr lang="hu-HU" sz="1800" dirty="0" err="1" smtClean="0"/>
              <a:t>Stratosphere</a:t>
            </a:r>
            <a:r>
              <a:rPr lang="hu-HU" sz="1800" dirty="0" smtClean="0"/>
              <a:t> rendszerben</a:t>
            </a:r>
          </a:p>
          <a:p>
            <a:pPr lvl="1"/>
            <a:r>
              <a:rPr lang="hu-HU" sz="1800" dirty="0" smtClean="0"/>
              <a:t>Max 1 db, 3 fős csapat jelentkezhet még</a:t>
            </a:r>
          </a:p>
          <a:p>
            <a:r>
              <a:rPr lang="hu-HU" sz="2000" dirty="0"/>
              <a:t>Kisfeladatok kiválasztásának határideje: október 11., péntek 23:59</a:t>
            </a:r>
          </a:p>
          <a:p>
            <a:pPr lvl="1"/>
            <a:r>
              <a:rPr lang="hu-HU" sz="1800" dirty="0"/>
              <a:t>ha valaki saját feladattal jön, akkor hagyjon időt a visszaigazolásra, legalább 1 munkanapot</a:t>
            </a:r>
            <a:endParaRPr lang="en-US" sz="1800" dirty="0"/>
          </a:p>
          <a:p>
            <a:pPr marL="457200" lvl="1" indent="0">
              <a:buNone/>
            </a:pPr>
            <a:endParaRPr lang="hu-HU" sz="1800" dirty="0" smtClean="0"/>
          </a:p>
        </p:txBody>
      </p:sp>
      <p:pic>
        <p:nvPicPr>
          <p:cNvPr id="7" name="Kép 16" descr="AndrasBenczu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125215"/>
            <a:ext cx="1081087" cy="138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838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Naiv </a:t>
            </a:r>
            <a:r>
              <a:rPr lang="hu-HU" dirty="0" err="1" smtClean="0"/>
              <a:t>Bayes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08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</a:t>
            </a:r>
            <a:r>
              <a:rPr lang="hu-HU"/>
              <a:t> módszerek</a:t>
            </a: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Valószínűség-számítás alapú tanulás és osztályozás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Bayes t</a:t>
            </a:r>
            <a:r>
              <a:rPr lang="hu-HU" dirty="0"/>
              <a:t>étel játssza a kulcsszerepet a valószínűségi tanulásban és osztályozásban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hu-HU" dirty="0"/>
              <a:t>Felépít egy modellt arra vonatkozóan, hogyan készültek az adatok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hu-HU" dirty="0"/>
              <a:t>A kategóriák </a:t>
            </a:r>
            <a:r>
              <a:rPr lang="en-US" i="1" dirty="0"/>
              <a:t>prior</a:t>
            </a:r>
            <a:r>
              <a:rPr lang="en-US" dirty="0"/>
              <a:t> </a:t>
            </a:r>
            <a:r>
              <a:rPr lang="hu-HU" dirty="0"/>
              <a:t>valószínűségét használja, amikor az osztályozandó elemről nincs semmi kategóriainformáció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hu-HU" dirty="0"/>
              <a:t>A kategorizálás</a:t>
            </a:r>
            <a:r>
              <a:rPr lang="en-US" dirty="0"/>
              <a:t> </a:t>
            </a:r>
            <a:r>
              <a:rPr lang="en-US" i="1" dirty="0"/>
              <a:t>posterior</a:t>
            </a:r>
            <a:r>
              <a:rPr lang="en-US" dirty="0"/>
              <a:t> </a:t>
            </a:r>
            <a:r>
              <a:rPr lang="hu-HU" dirty="0"/>
              <a:t>valószínűségét számol, az adott elemnek a kategóriák fölötti eloszlását, ha adva van az elem leírója (frekvencia vektora)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15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hu-HU"/>
              <a:t>szabály</a:t>
            </a:r>
            <a:endParaRPr lang="en-US"/>
          </a:p>
        </p:txBody>
      </p:sp>
      <p:graphicFrame>
        <p:nvGraphicFramePr>
          <p:cNvPr id="307203" name="Object 3"/>
          <p:cNvGraphicFramePr>
            <a:graphicFrameLocks noChangeAspect="1"/>
          </p:cNvGraphicFramePr>
          <p:nvPr/>
        </p:nvGraphicFramePr>
        <p:xfrm>
          <a:off x="819150" y="2057400"/>
          <a:ext cx="70072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2577960" imgH="203040" progId="Equation.3">
                  <p:embed/>
                </p:oleObj>
              </mc:Choice>
              <mc:Fallback>
                <p:oleObj name="Equation" r:id="rId3" imgW="2577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057400"/>
                        <a:ext cx="70072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2216150" y="3436938"/>
            <a:ext cx="4584700" cy="11985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05" name="Object 5"/>
          <p:cNvGraphicFramePr>
            <a:graphicFrameLocks noChangeAspect="1"/>
          </p:cNvGraphicFramePr>
          <p:nvPr/>
        </p:nvGraphicFramePr>
        <p:xfrm>
          <a:off x="2344738" y="3486150"/>
          <a:ext cx="4348162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1600200" imgH="419040" progId="Equation.3">
                  <p:embed/>
                </p:oleObj>
              </mc:Choice>
              <mc:Fallback>
                <p:oleObj name="Equation" r:id="rId5" imgW="1600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3486150"/>
                        <a:ext cx="4348162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70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Maximum a posteriori </a:t>
            </a:r>
            <a:r>
              <a:rPr lang="hu-HU"/>
              <a:t>hipotézis</a:t>
            </a:r>
            <a:endParaRPr lang="en-US"/>
          </a:p>
        </p:txBody>
      </p:sp>
      <p:graphicFrame>
        <p:nvGraphicFramePr>
          <p:cNvPr id="315395" name="Object 3"/>
          <p:cNvGraphicFramePr>
            <a:graphicFrameLocks noChangeAspect="1"/>
          </p:cNvGraphicFramePr>
          <p:nvPr/>
        </p:nvGraphicFramePr>
        <p:xfrm>
          <a:off x="2286000" y="2362200"/>
          <a:ext cx="3810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3" imgW="1447560" imgH="304560" progId="Equation.3">
                  <p:embed/>
                </p:oleObj>
              </mc:Choice>
              <mc:Fallback>
                <p:oleObj name="Equation" r:id="rId3" imgW="14475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62200"/>
                        <a:ext cx="3810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6" name="Object 4"/>
          <p:cNvGraphicFramePr>
            <a:graphicFrameLocks noChangeAspect="1"/>
          </p:cNvGraphicFramePr>
          <p:nvPr/>
        </p:nvGraphicFramePr>
        <p:xfrm>
          <a:off x="2286000" y="3581400"/>
          <a:ext cx="47244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5" imgW="1765080" imgH="419040" progId="Equation.3">
                  <p:embed/>
                </p:oleObj>
              </mc:Choice>
              <mc:Fallback>
                <p:oleObj name="Equation" r:id="rId5" imgW="1765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0"/>
                        <a:ext cx="472440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7" name="Object 5"/>
          <p:cNvGraphicFramePr>
            <a:graphicFrameLocks noChangeAspect="1"/>
          </p:cNvGraphicFramePr>
          <p:nvPr/>
        </p:nvGraphicFramePr>
        <p:xfrm>
          <a:off x="2362200" y="5257800"/>
          <a:ext cx="44958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7" imgW="1739880" imgH="304560" progId="Equation.3">
                  <p:embed/>
                </p:oleObj>
              </mc:Choice>
              <mc:Fallback>
                <p:oleObj name="Equation" r:id="rId7" imgW="1739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800"/>
                        <a:ext cx="44958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73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Maximum likelihood </a:t>
            </a:r>
            <a:r>
              <a:rPr lang="hu-HU"/>
              <a:t>hipotézis</a:t>
            </a:r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41525"/>
            <a:ext cx="7772400" cy="2138363"/>
          </a:xfrm>
        </p:spPr>
        <p:txBody>
          <a:bodyPr/>
          <a:lstStyle/>
          <a:p>
            <a:pPr indent="0">
              <a:buFont typeface="Wingdings" pitchFamily="2" charset="2"/>
              <a:buNone/>
            </a:pPr>
            <a:r>
              <a:rPr lang="hu-HU" sz="2200" dirty="0"/>
              <a:t>Ha minden hipotézis előzetesen (</a:t>
            </a:r>
            <a:r>
              <a:rPr lang="en-US" sz="2200" i="1" dirty="0"/>
              <a:t>a priori</a:t>
            </a:r>
            <a:r>
              <a:rPr lang="hu-HU" sz="2200" dirty="0"/>
              <a:t>) </a:t>
            </a:r>
            <a:r>
              <a:rPr lang="hu-HU" sz="2200" dirty="0" smtClean="0"/>
              <a:t>egyformán valószínű</a:t>
            </a:r>
            <a:r>
              <a:rPr lang="hu-HU" sz="2200" dirty="0"/>
              <a:t>,</a:t>
            </a:r>
            <a:r>
              <a:rPr lang="en-US" sz="2200" dirty="0"/>
              <a:t> </a:t>
            </a:r>
            <a:r>
              <a:rPr lang="hu-HU" sz="2200" dirty="0"/>
              <a:t>akkor csak a </a:t>
            </a:r>
            <a:r>
              <a:rPr lang="en-US" sz="2200" i="1" dirty="0">
                <a:latin typeface="Times New Roman" pitchFamily="18" charset="0"/>
              </a:rPr>
              <a:t>P</a:t>
            </a:r>
            <a:r>
              <a:rPr lang="en-US" sz="2200" dirty="0">
                <a:latin typeface="Times New Roman" pitchFamily="18" charset="0"/>
              </a:rPr>
              <a:t>(</a:t>
            </a:r>
            <a:r>
              <a:rPr lang="en-US" sz="2200" i="1" dirty="0" err="1">
                <a:latin typeface="Times New Roman" pitchFamily="18" charset="0"/>
              </a:rPr>
              <a:t>D|h</a:t>
            </a:r>
            <a:r>
              <a:rPr lang="en-US" sz="2200" dirty="0">
                <a:latin typeface="Times New Roman" pitchFamily="18" charset="0"/>
              </a:rPr>
              <a:t>)</a:t>
            </a:r>
            <a:r>
              <a:rPr lang="en-US" sz="2200" dirty="0"/>
              <a:t> t</a:t>
            </a:r>
            <a:r>
              <a:rPr lang="hu-HU" sz="2200" dirty="0" err="1"/>
              <a:t>agot</a:t>
            </a:r>
            <a:r>
              <a:rPr lang="hu-HU" sz="2200" dirty="0"/>
              <a:t> kell figyelembe venni</a:t>
            </a:r>
            <a:r>
              <a:rPr lang="en-US" sz="2200" dirty="0"/>
              <a:t>:</a:t>
            </a:r>
          </a:p>
        </p:txBody>
      </p:sp>
      <p:graphicFrame>
        <p:nvGraphicFramePr>
          <p:cNvPr id="316420" name="Object 4"/>
          <p:cNvGraphicFramePr>
            <a:graphicFrameLocks noChangeAspect="1"/>
          </p:cNvGraphicFramePr>
          <p:nvPr/>
        </p:nvGraphicFramePr>
        <p:xfrm>
          <a:off x="1905000" y="3962400"/>
          <a:ext cx="46482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1384200" imgH="304560" progId="Equation.3">
                  <p:embed/>
                </p:oleObj>
              </mc:Choice>
              <mc:Fallback>
                <p:oleObj name="Equation" r:id="rId3" imgW="13842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46482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131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 Bayes </a:t>
            </a:r>
            <a:r>
              <a:rPr lang="hu-HU"/>
              <a:t>osztályozó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15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752600"/>
                <a:ext cx="7772400" cy="1179513"/>
              </a:xfrm>
            </p:spPr>
            <p:txBody>
              <a:bodyPr/>
              <a:lstStyle/>
              <a:p>
                <a:pPr>
                  <a:buFont typeface="Wingdings" pitchFamily="2" charset="2"/>
                  <a:buNone/>
                </a:pPr>
                <a:r>
                  <a:rPr lang="hu-HU" sz="2200" dirty="0"/>
                  <a:t>Cél</a:t>
                </a:r>
                <a:r>
                  <a:rPr lang="en-US" sz="2200" dirty="0"/>
                  <a:t>: </a:t>
                </a:r>
                <a:r>
                  <a:rPr lang="hu-HU" sz="2200" dirty="0"/>
                  <a:t>Egy új elemet </a:t>
                </a:r>
                <a:r>
                  <a:rPr lang="hu-HU" sz="2200" dirty="0" smtClean="0"/>
                  <a:t>osztályozzunk, adott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hu-HU" sz="2200" dirty="0" smtClean="0"/>
                  <a:t> attribútum</a:t>
                </a:r>
                <a:endParaRPr lang="en-US" sz="2200" dirty="0"/>
              </a:p>
            </p:txBody>
          </p:sp>
        </mc:Choice>
        <mc:Fallback>
          <p:sp>
            <p:nvSpPr>
              <p:cNvPr id="321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752600"/>
                <a:ext cx="7772400" cy="1179513"/>
              </a:xfrm>
              <a:blipFill rotWithShape="1">
                <a:blip r:embed="rId3"/>
                <a:stretch>
                  <a:fillRect l="-1020" t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1540" name="Object 4"/>
          <p:cNvGraphicFramePr>
            <a:graphicFrameLocks noChangeAspect="1"/>
          </p:cNvGraphicFramePr>
          <p:nvPr/>
        </p:nvGraphicFramePr>
        <p:xfrm>
          <a:off x="3335338" y="2362200"/>
          <a:ext cx="17875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4" imgW="850680" imgH="253800" progId="Equation.3">
                  <p:embed/>
                </p:oleObj>
              </mc:Choice>
              <mc:Fallback>
                <p:oleObj name="Equation" r:id="rId4" imgW="850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2362200"/>
                        <a:ext cx="17875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1" name="Object 5"/>
          <p:cNvGraphicFramePr>
            <a:graphicFrameLocks noChangeAspect="1"/>
          </p:cNvGraphicFramePr>
          <p:nvPr/>
        </p:nvGraphicFramePr>
        <p:xfrm>
          <a:off x="2052638" y="3124200"/>
          <a:ext cx="44370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6" imgW="2070000" imgH="342720" progId="Equation.3">
                  <p:embed/>
                </p:oleObj>
              </mc:Choice>
              <mc:Fallback>
                <p:oleObj name="Equation" r:id="rId6" imgW="2070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124200"/>
                        <a:ext cx="443706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2" name="Object 6"/>
          <p:cNvGraphicFramePr>
            <a:graphicFrameLocks noChangeAspect="1"/>
          </p:cNvGraphicFramePr>
          <p:nvPr/>
        </p:nvGraphicFramePr>
        <p:xfrm>
          <a:off x="2039938" y="4068763"/>
          <a:ext cx="52260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8" imgW="2438280" imgH="457200" progId="Equation.3">
                  <p:embed/>
                </p:oleObj>
              </mc:Choice>
              <mc:Fallback>
                <p:oleObj name="Equation" r:id="rId8" imgW="2438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4068763"/>
                        <a:ext cx="522605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3" name="Object 7"/>
          <p:cNvGraphicFramePr>
            <a:graphicFrameLocks noChangeAspect="1"/>
          </p:cNvGraphicFramePr>
          <p:nvPr/>
        </p:nvGraphicFramePr>
        <p:xfrm>
          <a:off x="2052638" y="5410200"/>
          <a:ext cx="51704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10" imgW="2412720" imgH="342720" progId="Equation.3">
                  <p:embed/>
                </p:oleObj>
              </mc:Choice>
              <mc:Fallback>
                <p:oleObj name="Equation" r:id="rId10" imgW="24127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5410200"/>
                        <a:ext cx="517048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278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</a:t>
            </a:r>
            <a:r>
              <a:rPr lang="hu-HU"/>
              <a:t>i</a:t>
            </a:r>
            <a:r>
              <a:rPr lang="en-US"/>
              <a:t>v Bayes </a:t>
            </a:r>
            <a:r>
              <a:rPr lang="hu-HU"/>
              <a:t>osztályozó</a:t>
            </a:r>
            <a:r>
              <a:rPr lang="en-US"/>
              <a:t>: </a:t>
            </a:r>
            <a:r>
              <a:rPr lang="hu-HU"/>
              <a:t>feltevés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25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𝑐</m:t>
                    </m:r>
                    <m:r>
                      <a:rPr lang="en-US" i="1" baseline="-25000" dirty="0" err="1">
                        <a:latin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latin typeface="Times New Roman" pitchFamily="18" charset="0"/>
                </a:endParaRPr>
              </a:p>
              <a:p>
                <a:pPr lvl="1"/>
                <a:r>
                  <a:rPr lang="hu-HU" dirty="0"/>
                  <a:t>Becsülhető a tanulóhalmazban az osztályok gyakorisága alapján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,…,</m:t>
                    </m:r>
                    <m:r>
                      <a:rPr lang="en-US" i="1" dirty="0" err="1">
                        <a:latin typeface="Cambria Math"/>
                      </a:rPr>
                      <m:t>𝑥</m:t>
                    </m:r>
                    <m:r>
                      <a:rPr lang="en-US" i="1" baseline="-25000" dirty="0" err="1">
                        <a:latin typeface="Cambria Math"/>
                      </a:rPr>
                      <m:t>𝑛</m:t>
                    </m:r>
                    <m:r>
                      <a:rPr lang="en-US" i="1" dirty="0" err="1">
                        <a:latin typeface="Cambria Math"/>
                      </a:rPr>
                      <m:t>|</m:t>
                    </m:r>
                    <m:r>
                      <a:rPr lang="en-US" i="1" dirty="0" err="1">
                        <a:latin typeface="Cambria Math"/>
                      </a:rPr>
                      <m:t>𝑐𝑗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latin typeface="Times New Roman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 baseline="30000" dirty="0" err="1">
                        <a:latin typeface="Cambria Math"/>
                      </a:rPr>
                      <m:t>𝑛</m:t>
                    </m:r>
                    <m:r>
                      <a:rPr lang="hu-HU" b="0" i="1" dirty="0" smtClean="0">
                        <a:latin typeface="Cambria Math"/>
                        <a:sym typeface="Symbol" pitchFamily="18" charset="2"/>
                      </a:rPr>
                      <m:t>⋅|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𝐶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|)</m:t>
                    </m:r>
                  </m:oMath>
                </a14:m>
                <a:endParaRPr lang="en-US" dirty="0">
                  <a:latin typeface="Times New Roman" pitchFamily="18" charset="0"/>
                </a:endParaRPr>
              </a:p>
              <a:p>
                <a:pPr lvl="1"/>
                <a:r>
                  <a:rPr lang="hu-HU" dirty="0"/>
                  <a:t>Csak akkor becsülhető, ha </a:t>
                </a:r>
                <a:r>
                  <a:rPr lang="hu-HU" i="1" dirty="0"/>
                  <a:t>nagyon, </a:t>
                </a:r>
                <a:r>
                  <a:rPr lang="hu-HU" i="1" dirty="0" err="1"/>
                  <a:t>nagyon</a:t>
                </a:r>
                <a:r>
                  <a:rPr lang="hu-HU" i="1" dirty="0"/>
                  <a:t>, </a:t>
                </a:r>
                <a:r>
                  <a:rPr lang="hu-HU" i="1" dirty="0" err="1"/>
                  <a:t>nagyon</a:t>
                </a:r>
                <a:r>
                  <a:rPr lang="hu-HU" dirty="0"/>
                  <a:t> sok tanulódokumentum áll rendelkezésre</a:t>
                </a:r>
                <a:r>
                  <a:rPr lang="en-US" dirty="0"/>
                  <a:t>.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hu-HU" sz="2200" dirty="0">
                    <a:solidFill>
                      <a:srgbClr val="00A000"/>
                    </a:solidFill>
                  </a:rPr>
                  <a:t>Feltételes függetlenségi feltevés</a:t>
                </a:r>
                <a:r>
                  <a:rPr lang="en-US" sz="2200" dirty="0">
                    <a:solidFill>
                      <a:srgbClr val="00A000"/>
                    </a:solidFill>
                  </a:rPr>
                  <a:t>: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sz="2200" dirty="0">
                    <a:latin typeface="Times New Roman" pitchFamily="18" charset="0"/>
                    <a:sym typeface="Symbol" pitchFamily="18" charset="2"/>
                  </a:rPr>
                  <a:t> </a:t>
                </a:r>
                <a:r>
                  <a:rPr lang="hu-HU" sz="2200" dirty="0">
                    <a:sym typeface="Symbol" pitchFamily="18" charset="2"/>
                  </a:rPr>
                  <a:t>Tegyük fel, hogy a jellemzők együttese előfordulása azonos a jellemzők egyenkénti előfordulásainak szorzatával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3225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66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546" name="Group 2"/>
          <p:cNvGrpSpPr>
            <a:grpSpLocks/>
          </p:cNvGrpSpPr>
          <p:nvPr/>
        </p:nvGrpSpPr>
        <p:grpSpPr bwMode="auto">
          <a:xfrm>
            <a:off x="1752600" y="2057400"/>
            <a:ext cx="4899025" cy="1858963"/>
            <a:chOff x="1754" y="960"/>
            <a:chExt cx="3086" cy="1171"/>
          </a:xfrm>
        </p:grpSpPr>
        <p:sp>
          <p:nvSpPr>
            <p:cNvPr id="364547" name="Oval 3"/>
            <p:cNvSpPr>
              <a:spLocks noChangeArrowheads="1"/>
            </p:cNvSpPr>
            <p:nvPr/>
          </p:nvSpPr>
          <p:spPr bwMode="auto">
            <a:xfrm>
              <a:off x="3168" y="960"/>
              <a:ext cx="392" cy="1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he-IL" sz="2000" b="1" i="1">
                  <a:latin typeface="Comic Sans MS" pitchFamily="66" charset="0"/>
                  <a:cs typeface="Times New Roman (Hebrew)" charset="-79"/>
                </a:rPr>
                <a:t>Flu</a:t>
              </a:r>
            </a:p>
          </p:txBody>
        </p:sp>
        <p:sp>
          <p:nvSpPr>
            <p:cNvPr id="364548" name="Oval 4"/>
            <p:cNvSpPr>
              <a:spLocks noChangeArrowheads="1"/>
            </p:cNvSpPr>
            <p:nvPr/>
          </p:nvSpPr>
          <p:spPr bwMode="auto">
            <a:xfrm>
              <a:off x="1920" y="1680"/>
              <a:ext cx="392" cy="1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he-IL" sz="2000" b="1" i="1">
                  <a:latin typeface="Comic Sans MS" pitchFamily="66" charset="0"/>
                  <a:cs typeface="Times New Roman (Hebrew)" charset="-79"/>
                </a:rPr>
                <a:t>X</a:t>
              </a:r>
              <a:r>
                <a:rPr lang="en-US" altLang="he-IL" sz="2000" b="1" i="1" baseline="-25000">
                  <a:latin typeface="Comic Sans MS" pitchFamily="66" charset="0"/>
                  <a:cs typeface="Times New Roman (Hebrew)" charset="-79"/>
                </a:rPr>
                <a:t>1</a:t>
              </a:r>
              <a:endParaRPr lang="en-US" altLang="he-IL" sz="2000" b="1" i="1">
                <a:latin typeface="Comic Sans MS" pitchFamily="66" charset="0"/>
                <a:cs typeface="Times New Roman (Hebrew)" charset="-79"/>
              </a:endParaRPr>
            </a:p>
          </p:txBody>
        </p:sp>
        <p:sp>
          <p:nvSpPr>
            <p:cNvPr id="364549" name="Oval 5"/>
            <p:cNvSpPr>
              <a:spLocks noChangeArrowheads="1"/>
            </p:cNvSpPr>
            <p:nvPr/>
          </p:nvSpPr>
          <p:spPr bwMode="auto">
            <a:xfrm>
              <a:off x="2448" y="1680"/>
              <a:ext cx="392" cy="1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he-IL" sz="2000" b="1" i="1">
                  <a:latin typeface="Comic Sans MS" pitchFamily="66" charset="0"/>
                  <a:cs typeface="Times New Roman (Hebrew)" charset="-79"/>
                </a:rPr>
                <a:t>X</a:t>
              </a:r>
              <a:r>
                <a:rPr lang="en-US" altLang="he-IL" sz="2000" b="1" i="1" baseline="-25000">
                  <a:latin typeface="Comic Sans MS" pitchFamily="66" charset="0"/>
                  <a:cs typeface="Times New Roman (Hebrew)" charset="-79"/>
                </a:rPr>
                <a:t>2</a:t>
              </a:r>
              <a:endParaRPr lang="en-US" altLang="he-IL" sz="2000" b="1" i="1">
                <a:latin typeface="Comic Sans MS" pitchFamily="66" charset="0"/>
                <a:cs typeface="Times New Roman (Hebrew)" charset="-79"/>
              </a:endParaRPr>
            </a:p>
          </p:txBody>
        </p:sp>
        <p:sp>
          <p:nvSpPr>
            <p:cNvPr id="364550" name="Oval 6"/>
            <p:cNvSpPr>
              <a:spLocks noChangeArrowheads="1"/>
            </p:cNvSpPr>
            <p:nvPr/>
          </p:nvSpPr>
          <p:spPr bwMode="auto">
            <a:xfrm>
              <a:off x="4080" y="1680"/>
              <a:ext cx="392" cy="1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he-IL" sz="2000" b="1" i="1">
                  <a:latin typeface="Comic Sans MS" pitchFamily="66" charset="0"/>
                  <a:cs typeface="Times New Roman (Hebrew)" charset="-79"/>
                </a:rPr>
                <a:t>X</a:t>
              </a:r>
              <a:r>
                <a:rPr lang="en-US" altLang="he-IL" sz="2000" b="1" i="1" baseline="-25000">
                  <a:latin typeface="Comic Sans MS" pitchFamily="66" charset="0"/>
                  <a:cs typeface="Times New Roman (Hebrew)" charset="-79"/>
                </a:rPr>
                <a:t>5</a:t>
              </a:r>
              <a:endParaRPr lang="en-US" altLang="he-IL" sz="2000" b="1" i="1">
                <a:latin typeface="Comic Sans MS" pitchFamily="66" charset="0"/>
                <a:cs typeface="Times New Roman (Hebrew)" charset="-79"/>
              </a:endParaRPr>
            </a:p>
          </p:txBody>
        </p:sp>
        <p:sp>
          <p:nvSpPr>
            <p:cNvPr id="364551" name="Oval 7"/>
            <p:cNvSpPr>
              <a:spLocks noChangeArrowheads="1"/>
            </p:cNvSpPr>
            <p:nvPr/>
          </p:nvSpPr>
          <p:spPr bwMode="auto">
            <a:xfrm>
              <a:off x="3072" y="1680"/>
              <a:ext cx="392" cy="1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he-IL" sz="2000" b="1" i="1">
                  <a:latin typeface="Comic Sans MS" pitchFamily="66" charset="0"/>
                  <a:cs typeface="Times New Roman (Hebrew)" charset="-79"/>
                </a:rPr>
                <a:t>X</a:t>
              </a:r>
              <a:r>
                <a:rPr lang="en-US" altLang="he-IL" sz="2000" b="1" i="1" baseline="-25000">
                  <a:latin typeface="Comic Sans MS" pitchFamily="66" charset="0"/>
                  <a:cs typeface="Times New Roman (Hebrew)" charset="-79"/>
                </a:rPr>
                <a:t>3</a:t>
              </a:r>
            </a:p>
          </p:txBody>
        </p:sp>
        <p:cxnSp>
          <p:nvCxnSpPr>
            <p:cNvPr id="364552" name="AutoShape 8"/>
            <p:cNvCxnSpPr>
              <a:cxnSpLocks noChangeShapeType="1"/>
              <a:stCxn id="364547" idx="4"/>
              <a:endCxn id="364548" idx="0"/>
            </p:cNvCxnSpPr>
            <p:nvPr/>
          </p:nvCxnSpPr>
          <p:spPr bwMode="auto">
            <a:xfrm flipH="1">
              <a:off x="2116" y="1145"/>
              <a:ext cx="1248" cy="5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4553" name="AutoShape 9"/>
            <p:cNvCxnSpPr>
              <a:cxnSpLocks noChangeShapeType="1"/>
              <a:stCxn id="364547" idx="4"/>
              <a:endCxn id="364549" idx="0"/>
            </p:cNvCxnSpPr>
            <p:nvPr/>
          </p:nvCxnSpPr>
          <p:spPr bwMode="auto">
            <a:xfrm flipH="1">
              <a:off x="2644" y="1145"/>
              <a:ext cx="720" cy="5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4554" name="AutoShape 10"/>
            <p:cNvCxnSpPr>
              <a:cxnSpLocks noChangeShapeType="1"/>
              <a:stCxn id="364547" idx="4"/>
              <a:endCxn id="364551" idx="0"/>
            </p:cNvCxnSpPr>
            <p:nvPr/>
          </p:nvCxnSpPr>
          <p:spPr bwMode="auto">
            <a:xfrm flipH="1">
              <a:off x="3268" y="1145"/>
              <a:ext cx="96" cy="5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4555" name="AutoShape 11"/>
            <p:cNvCxnSpPr>
              <a:cxnSpLocks noChangeShapeType="1"/>
              <a:stCxn id="364547" idx="4"/>
              <a:endCxn id="364550" idx="0"/>
            </p:cNvCxnSpPr>
            <p:nvPr/>
          </p:nvCxnSpPr>
          <p:spPr bwMode="auto">
            <a:xfrm>
              <a:off x="3364" y="1145"/>
              <a:ext cx="912" cy="5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4556" name="Oval 12"/>
            <p:cNvSpPr>
              <a:spLocks noChangeArrowheads="1"/>
            </p:cNvSpPr>
            <p:nvPr/>
          </p:nvSpPr>
          <p:spPr bwMode="auto">
            <a:xfrm>
              <a:off x="3600" y="1680"/>
              <a:ext cx="392" cy="1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he-IL" sz="2000" b="1" i="1">
                  <a:latin typeface="Comic Sans MS" pitchFamily="66" charset="0"/>
                  <a:cs typeface="Times New Roman (Hebrew)" charset="-79"/>
                </a:rPr>
                <a:t>X</a:t>
              </a:r>
              <a:r>
                <a:rPr lang="en-US" altLang="he-IL" sz="2000" b="1" i="1" baseline="-25000">
                  <a:latin typeface="Comic Sans MS" pitchFamily="66" charset="0"/>
                  <a:cs typeface="Times New Roman (Hebrew)" charset="-79"/>
                </a:rPr>
                <a:t>4</a:t>
              </a:r>
              <a:endParaRPr lang="en-US" altLang="he-IL" sz="2000" b="1" i="1">
                <a:latin typeface="Comic Sans MS" pitchFamily="66" charset="0"/>
                <a:cs typeface="Times New Roman (Hebrew)" charset="-79"/>
              </a:endParaRPr>
            </a:p>
          </p:txBody>
        </p:sp>
        <p:cxnSp>
          <p:nvCxnSpPr>
            <p:cNvPr id="364557" name="AutoShape 13"/>
            <p:cNvCxnSpPr>
              <a:cxnSpLocks noChangeShapeType="1"/>
              <a:stCxn id="364547" idx="4"/>
              <a:endCxn id="364556" idx="0"/>
            </p:cNvCxnSpPr>
            <p:nvPr/>
          </p:nvCxnSpPr>
          <p:spPr bwMode="auto">
            <a:xfrm>
              <a:off x="3364" y="1145"/>
              <a:ext cx="432" cy="5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4558" name="Text Box 14"/>
            <p:cNvSpPr txBox="1">
              <a:spLocks noChangeArrowheads="1"/>
            </p:cNvSpPr>
            <p:nvPr/>
          </p:nvSpPr>
          <p:spPr bwMode="auto">
            <a:xfrm>
              <a:off x="3671" y="1872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hu-HU" altLang="he-IL" sz="1400" b="1">
                  <a:cs typeface="Times New Roman (Hebrew)" charset="-79"/>
                </a:rPr>
                <a:t>láz</a:t>
              </a:r>
              <a:endParaRPr lang="en-US" altLang="he-IL" sz="1400" b="1">
                <a:cs typeface="Times New Roman (Hebrew)" charset="-79"/>
              </a:endParaRPr>
            </a:p>
          </p:txBody>
        </p:sp>
        <p:sp>
          <p:nvSpPr>
            <p:cNvPr id="364559" name="Text Box 15"/>
            <p:cNvSpPr txBox="1">
              <a:spLocks noChangeArrowheads="1"/>
            </p:cNvSpPr>
            <p:nvPr/>
          </p:nvSpPr>
          <p:spPr bwMode="auto">
            <a:xfrm>
              <a:off x="2252" y="1805"/>
              <a:ext cx="7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hu-HU" altLang="he-IL" sz="1400" b="1">
                  <a:cs typeface="Times New Roman (Hebrew)" charset="-79"/>
                </a:rPr>
                <a:t>Homloküreg</a:t>
              </a:r>
            </a:p>
            <a:p>
              <a:pPr algn="ctr" eaLnBrk="0" hangingPunct="0"/>
              <a:r>
                <a:rPr lang="hu-HU" altLang="he-IL" sz="1400" b="1">
                  <a:cs typeface="Times New Roman (Hebrew)" charset="-79"/>
                </a:rPr>
                <a:t>gyulladás</a:t>
              </a:r>
              <a:endParaRPr lang="en-US" altLang="he-IL" sz="1400" b="1">
                <a:cs typeface="Times New Roman (Hebrew)" charset="-79"/>
              </a:endParaRPr>
            </a:p>
          </p:txBody>
        </p:sp>
        <p:sp>
          <p:nvSpPr>
            <p:cNvPr id="364560" name="Text Box 16"/>
            <p:cNvSpPr txBox="1">
              <a:spLocks noChangeArrowheads="1"/>
            </p:cNvSpPr>
            <p:nvPr/>
          </p:nvSpPr>
          <p:spPr bwMode="auto">
            <a:xfrm>
              <a:off x="2950" y="1872"/>
              <a:ext cx="5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hu-HU" altLang="he-IL" sz="1400" b="1">
                  <a:cs typeface="Times New Roman (Hebrew)" charset="-79"/>
                </a:rPr>
                <a:t>köhögés</a:t>
              </a:r>
              <a:endParaRPr lang="en-US" altLang="he-IL" sz="1400" b="1">
                <a:cs typeface="Times New Roman (Hebrew)" charset="-79"/>
              </a:endParaRPr>
            </a:p>
          </p:txBody>
        </p:sp>
        <p:sp>
          <p:nvSpPr>
            <p:cNvPr id="364561" name="Text Box 17"/>
            <p:cNvSpPr txBox="1">
              <a:spLocks noChangeArrowheads="1"/>
            </p:cNvSpPr>
            <p:nvPr/>
          </p:nvSpPr>
          <p:spPr bwMode="auto">
            <a:xfrm>
              <a:off x="1754" y="1872"/>
              <a:ext cx="5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hu-HU" altLang="he-IL" sz="1400" b="1">
                  <a:cs typeface="Times New Roman (Hebrew)" charset="-79"/>
                </a:rPr>
                <a:t>orrfolyás</a:t>
              </a:r>
              <a:endParaRPr lang="en-US" altLang="he-IL" sz="1400" b="1">
                <a:cs typeface="Times New Roman (Hebrew)" charset="-79"/>
              </a:endParaRPr>
            </a:p>
          </p:txBody>
        </p:sp>
        <p:sp>
          <p:nvSpPr>
            <p:cNvPr id="364562" name="Text Box 18"/>
            <p:cNvSpPr txBox="1">
              <a:spLocks noChangeArrowheads="1"/>
            </p:cNvSpPr>
            <p:nvPr/>
          </p:nvSpPr>
          <p:spPr bwMode="auto">
            <a:xfrm>
              <a:off x="4010" y="1872"/>
              <a:ext cx="8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hu-HU" altLang="he-IL" sz="1400" b="1">
                  <a:cs typeface="Times New Roman (Hebrew)" charset="-79"/>
                </a:rPr>
                <a:t>izomfájdalom</a:t>
              </a:r>
              <a:endParaRPr lang="en-US" altLang="he-IL" sz="1400" b="1">
                <a:cs typeface="Times New Roman (Hebrew)" charset="-79"/>
              </a:endParaRPr>
            </a:p>
          </p:txBody>
        </p:sp>
      </p:grpSp>
      <p:sp>
        <p:nvSpPr>
          <p:cNvPr id="36456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</a:t>
            </a:r>
            <a:r>
              <a:rPr lang="hu-HU"/>
              <a:t>i</a:t>
            </a:r>
            <a:r>
              <a:rPr lang="en-US"/>
              <a:t>v Bayes </a:t>
            </a:r>
            <a:r>
              <a:rPr lang="hu-HU"/>
              <a:t>osztályozó</a:t>
            </a:r>
            <a:endParaRPr lang="en-US" altLang="he-IL"/>
          </a:p>
        </p:txBody>
      </p:sp>
      <p:sp>
        <p:nvSpPr>
          <p:cNvPr id="36456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1081088" y="4008438"/>
            <a:ext cx="7377112" cy="2620962"/>
          </a:xfrm>
        </p:spPr>
        <p:txBody>
          <a:bodyPr/>
          <a:lstStyle/>
          <a:p>
            <a:r>
              <a:rPr lang="en-US" altLang="he-IL" b="1">
                <a:solidFill>
                  <a:srgbClr val="00A000"/>
                </a:solidFill>
              </a:rPr>
              <a:t>Feltételes függetlenségi feltevés:</a:t>
            </a:r>
            <a:r>
              <a:rPr lang="en-US" altLang="he-IL"/>
              <a:t> </a:t>
            </a:r>
            <a:r>
              <a:rPr lang="hu-HU" altLang="he-IL"/>
              <a:t>a jellemzők függetlenek egymástól adott kategória mellett</a:t>
            </a:r>
            <a:r>
              <a:rPr lang="en-US" altLang="he-IL"/>
              <a:t>:</a:t>
            </a:r>
          </a:p>
        </p:txBody>
      </p:sp>
      <p:graphicFrame>
        <p:nvGraphicFramePr>
          <p:cNvPr id="3645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149252"/>
              </p:ext>
            </p:extLst>
          </p:nvPr>
        </p:nvGraphicFramePr>
        <p:xfrm>
          <a:off x="762000" y="5334000"/>
          <a:ext cx="76263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3403440" imgH="228600" progId="Equation.3">
                  <p:embed/>
                </p:oleObj>
              </mc:Choice>
              <mc:Fallback>
                <p:oleObj name="Equation" r:id="rId3" imgW="3403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76263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54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e-IL"/>
              <a:t>A modell tanulása</a:t>
            </a:r>
            <a:endParaRPr lang="en-US" altLang="he-IL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9350" y="3478213"/>
            <a:ext cx="7035800" cy="1200150"/>
          </a:xfrm>
        </p:spPr>
        <p:txBody>
          <a:bodyPr/>
          <a:lstStyle/>
          <a:p>
            <a:r>
              <a:rPr lang="hu-HU" altLang="he-IL"/>
              <a:t>Általános gyakorlat</a:t>
            </a:r>
            <a:r>
              <a:rPr lang="en-US" altLang="he-IL"/>
              <a:t>: maximum likelihood</a:t>
            </a:r>
          </a:p>
          <a:p>
            <a:pPr lvl="1"/>
            <a:r>
              <a:rPr lang="hu-HU" altLang="he-IL"/>
              <a:t>A tanulóadat gyakorisága alapján</a:t>
            </a:r>
            <a:endParaRPr lang="en-US" altLang="he-IL"/>
          </a:p>
        </p:txBody>
      </p:sp>
      <p:graphicFrame>
        <p:nvGraphicFramePr>
          <p:cNvPr id="395268" name="Object 4"/>
          <p:cNvGraphicFramePr>
            <a:graphicFrameLocks noChangeAspect="1"/>
          </p:cNvGraphicFramePr>
          <p:nvPr/>
        </p:nvGraphicFramePr>
        <p:xfrm>
          <a:off x="1773238" y="5516563"/>
          <a:ext cx="5084762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1879560" imgH="469800" progId="Equation.3">
                  <p:embed/>
                </p:oleObj>
              </mc:Choice>
              <mc:Fallback>
                <p:oleObj name="Equation" r:id="rId3" imgW="1879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5516563"/>
                        <a:ext cx="5084762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5269" name="Group 5"/>
          <p:cNvGrpSpPr>
            <a:grpSpLocks/>
          </p:cNvGrpSpPr>
          <p:nvPr/>
        </p:nvGrpSpPr>
        <p:grpSpPr bwMode="auto">
          <a:xfrm>
            <a:off x="2436813" y="1768475"/>
            <a:ext cx="4332287" cy="1279525"/>
            <a:chOff x="1436" y="1082"/>
            <a:chExt cx="3032" cy="896"/>
          </a:xfrm>
        </p:grpSpPr>
        <p:sp>
          <p:nvSpPr>
            <p:cNvPr id="395270" name="Oval 6"/>
            <p:cNvSpPr>
              <a:spLocks noChangeArrowheads="1"/>
            </p:cNvSpPr>
            <p:nvPr/>
          </p:nvSpPr>
          <p:spPr bwMode="auto">
            <a:xfrm>
              <a:off x="2684" y="1082"/>
              <a:ext cx="392" cy="1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he-IL" sz="2000" b="1" i="1">
                  <a:latin typeface="Comic Sans MS" pitchFamily="66" charset="0"/>
                  <a:cs typeface="Times New Roman (Hebrew)" charset="-79"/>
                </a:rPr>
                <a:t>C</a:t>
              </a:r>
            </a:p>
          </p:txBody>
        </p:sp>
        <p:sp>
          <p:nvSpPr>
            <p:cNvPr id="395271" name="Oval 7"/>
            <p:cNvSpPr>
              <a:spLocks noChangeArrowheads="1"/>
            </p:cNvSpPr>
            <p:nvPr/>
          </p:nvSpPr>
          <p:spPr bwMode="auto">
            <a:xfrm>
              <a:off x="1436" y="1802"/>
              <a:ext cx="392" cy="1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he-IL" sz="2000" b="1" i="1">
                  <a:latin typeface="Comic Sans MS" pitchFamily="66" charset="0"/>
                  <a:cs typeface="Times New Roman (Hebrew)" charset="-79"/>
                </a:rPr>
                <a:t>X</a:t>
              </a:r>
              <a:r>
                <a:rPr lang="en-US" altLang="he-IL" sz="2000" b="1" i="1" baseline="-25000">
                  <a:latin typeface="Comic Sans MS" pitchFamily="66" charset="0"/>
                  <a:cs typeface="Times New Roman (Hebrew)" charset="-79"/>
                </a:rPr>
                <a:t>1</a:t>
              </a:r>
              <a:endParaRPr lang="en-US" altLang="he-IL" sz="2000" b="1" i="1">
                <a:latin typeface="Comic Sans MS" pitchFamily="66" charset="0"/>
                <a:cs typeface="Times New Roman (Hebrew)" charset="-79"/>
              </a:endParaRPr>
            </a:p>
          </p:txBody>
        </p:sp>
        <p:sp>
          <p:nvSpPr>
            <p:cNvPr id="395272" name="Oval 8"/>
            <p:cNvSpPr>
              <a:spLocks noChangeArrowheads="1"/>
            </p:cNvSpPr>
            <p:nvPr/>
          </p:nvSpPr>
          <p:spPr bwMode="auto">
            <a:xfrm>
              <a:off x="1964" y="1802"/>
              <a:ext cx="392" cy="1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he-IL" sz="2000" b="1" i="1">
                  <a:latin typeface="Comic Sans MS" pitchFamily="66" charset="0"/>
                  <a:cs typeface="Times New Roman (Hebrew)" charset="-79"/>
                </a:rPr>
                <a:t>X</a:t>
              </a:r>
              <a:r>
                <a:rPr lang="en-US" altLang="he-IL" sz="2000" b="1" i="1" baseline="-25000">
                  <a:latin typeface="Comic Sans MS" pitchFamily="66" charset="0"/>
                  <a:cs typeface="Times New Roman (Hebrew)" charset="-79"/>
                </a:rPr>
                <a:t>2</a:t>
              </a:r>
              <a:endParaRPr lang="en-US" altLang="he-IL" sz="2000" b="1" i="1">
                <a:latin typeface="Comic Sans MS" pitchFamily="66" charset="0"/>
                <a:cs typeface="Times New Roman (Hebrew)" charset="-79"/>
              </a:endParaRPr>
            </a:p>
          </p:txBody>
        </p:sp>
        <p:sp>
          <p:nvSpPr>
            <p:cNvPr id="395273" name="Oval 9"/>
            <p:cNvSpPr>
              <a:spLocks noChangeArrowheads="1"/>
            </p:cNvSpPr>
            <p:nvPr/>
          </p:nvSpPr>
          <p:spPr bwMode="auto">
            <a:xfrm>
              <a:off x="3596" y="1802"/>
              <a:ext cx="392" cy="1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he-IL" sz="2000" b="1" i="1">
                  <a:latin typeface="Comic Sans MS" pitchFamily="66" charset="0"/>
                  <a:cs typeface="Times New Roman (Hebrew)" charset="-79"/>
                </a:rPr>
                <a:t>X</a:t>
              </a:r>
              <a:r>
                <a:rPr lang="en-US" altLang="he-IL" sz="2000" b="1" i="1" baseline="-25000">
                  <a:latin typeface="Comic Sans MS" pitchFamily="66" charset="0"/>
                  <a:cs typeface="Times New Roman (Hebrew)" charset="-79"/>
                </a:rPr>
                <a:t>5</a:t>
              </a:r>
              <a:endParaRPr lang="en-US" altLang="he-IL" sz="2000" b="1" i="1">
                <a:latin typeface="Comic Sans MS" pitchFamily="66" charset="0"/>
                <a:cs typeface="Times New Roman (Hebrew)" charset="-79"/>
              </a:endParaRPr>
            </a:p>
          </p:txBody>
        </p:sp>
        <p:sp>
          <p:nvSpPr>
            <p:cNvPr id="395274" name="Oval 10"/>
            <p:cNvSpPr>
              <a:spLocks noChangeArrowheads="1"/>
            </p:cNvSpPr>
            <p:nvPr/>
          </p:nvSpPr>
          <p:spPr bwMode="auto">
            <a:xfrm>
              <a:off x="2588" y="1802"/>
              <a:ext cx="392" cy="1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he-IL" sz="2000" b="1" i="1">
                  <a:latin typeface="Comic Sans MS" pitchFamily="66" charset="0"/>
                  <a:cs typeface="Times New Roman (Hebrew)" charset="-79"/>
                </a:rPr>
                <a:t>X</a:t>
              </a:r>
              <a:r>
                <a:rPr lang="en-US" altLang="he-IL" sz="2000" b="1" i="1" baseline="-25000">
                  <a:latin typeface="Comic Sans MS" pitchFamily="66" charset="0"/>
                  <a:cs typeface="Times New Roman (Hebrew)" charset="-79"/>
                </a:rPr>
                <a:t>3</a:t>
              </a:r>
            </a:p>
          </p:txBody>
        </p:sp>
        <p:cxnSp>
          <p:nvCxnSpPr>
            <p:cNvPr id="395275" name="AutoShape 11"/>
            <p:cNvCxnSpPr>
              <a:cxnSpLocks noChangeShapeType="1"/>
              <a:stCxn id="395270" idx="4"/>
              <a:endCxn id="395271" idx="0"/>
            </p:cNvCxnSpPr>
            <p:nvPr/>
          </p:nvCxnSpPr>
          <p:spPr bwMode="auto">
            <a:xfrm flipH="1">
              <a:off x="1632" y="1267"/>
              <a:ext cx="1248" cy="5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276" name="AutoShape 12"/>
            <p:cNvCxnSpPr>
              <a:cxnSpLocks noChangeShapeType="1"/>
              <a:stCxn id="395270" idx="4"/>
              <a:endCxn id="395272" idx="0"/>
            </p:cNvCxnSpPr>
            <p:nvPr/>
          </p:nvCxnSpPr>
          <p:spPr bwMode="auto">
            <a:xfrm flipH="1">
              <a:off x="2160" y="1267"/>
              <a:ext cx="720" cy="5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277" name="AutoShape 13"/>
            <p:cNvCxnSpPr>
              <a:cxnSpLocks noChangeShapeType="1"/>
              <a:stCxn id="395270" idx="4"/>
              <a:endCxn id="395274" idx="0"/>
            </p:cNvCxnSpPr>
            <p:nvPr/>
          </p:nvCxnSpPr>
          <p:spPr bwMode="auto">
            <a:xfrm flipH="1">
              <a:off x="2784" y="1267"/>
              <a:ext cx="96" cy="5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278" name="AutoShape 14"/>
            <p:cNvCxnSpPr>
              <a:cxnSpLocks noChangeShapeType="1"/>
              <a:stCxn id="395270" idx="4"/>
              <a:endCxn id="395273" idx="0"/>
            </p:cNvCxnSpPr>
            <p:nvPr/>
          </p:nvCxnSpPr>
          <p:spPr bwMode="auto">
            <a:xfrm>
              <a:off x="2880" y="1267"/>
              <a:ext cx="912" cy="5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5279" name="Oval 15"/>
            <p:cNvSpPr>
              <a:spLocks noChangeArrowheads="1"/>
            </p:cNvSpPr>
            <p:nvPr/>
          </p:nvSpPr>
          <p:spPr bwMode="auto">
            <a:xfrm>
              <a:off x="3116" y="1802"/>
              <a:ext cx="392" cy="1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he-IL" sz="2000" b="1" i="1">
                  <a:latin typeface="Comic Sans MS" pitchFamily="66" charset="0"/>
                  <a:cs typeface="Times New Roman (Hebrew)" charset="-79"/>
                </a:rPr>
                <a:t>X</a:t>
              </a:r>
              <a:r>
                <a:rPr lang="en-US" altLang="he-IL" sz="2000" b="1" i="1" baseline="-25000">
                  <a:latin typeface="Comic Sans MS" pitchFamily="66" charset="0"/>
                  <a:cs typeface="Times New Roman (Hebrew)" charset="-79"/>
                </a:rPr>
                <a:t>4</a:t>
              </a:r>
              <a:endParaRPr lang="en-US" altLang="he-IL" sz="2000" b="1" i="1">
                <a:latin typeface="Comic Sans MS" pitchFamily="66" charset="0"/>
                <a:cs typeface="Times New Roman (Hebrew)" charset="-79"/>
              </a:endParaRPr>
            </a:p>
          </p:txBody>
        </p:sp>
        <p:sp>
          <p:nvSpPr>
            <p:cNvPr id="395280" name="Oval 16"/>
            <p:cNvSpPr>
              <a:spLocks noChangeArrowheads="1"/>
            </p:cNvSpPr>
            <p:nvPr/>
          </p:nvSpPr>
          <p:spPr bwMode="auto">
            <a:xfrm>
              <a:off x="4076" y="1802"/>
              <a:ext cx="392" cy="1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he-IL" sz="2000" b="1" i="1">
                  <a:latin typeface="Comic Sans MS" pitchFamily="66" charset="0"/>
                  <a:cs typeface="Times New Roman (Hebrew)" charset="-79"/>
                </a:rPr>
                <a:t>X</a:t>
              </a:r>
              <a:r>
                <a:rPr lang="en-US" altLang="he-IL" sz="2000" b="1" i="1" baseline="-25000">
                  <a:latin typeface="Comic Sans MS" pitchFamily="66" charset="0"/>
                  <a:cs typeface="Times New Roman (Hebrew)" charset="-79"/>
                </a:rPr>
                <a:t>6</a:t>
              </a:r>
              <a:endParaRPr lang="en-US" altLang="he-IL" sz="2000" b="1" i="1">
                <a:latin typeface="Comic Sans MS" pitchFamily="66" charset="0"/>
                <a:cs typeface="Times New Roman (Hebrew)" charset="-79"/>
              </a:endParaRPr>
            </a:p>
          </p:txBody>
        </p:sp>
        <p:cxnSp>
          <p:nvCxnSpPr>
            <p:cNvPr id="395281" name="AutoShape 17"/>
            <p:cNvCxnSpPr>
              <a:cxnSpLocks noChangeShapeType="1"/>
              <a:stCxn id="395270" idx="4"/>
              <a:endCxn id="395279" idx="0"/>
            </p:cNvCxnSpPr>
            <p:nvPr/>
          </p:nvCxnSpPr>
          <p:spPr bwMode="auto">
            <a:xfrm>
              <a:off x="2880" y="1267"/>
              <a:ext cx="432" cy="5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5282" name="AutoShape 18"/>
            <p:cNvCxnSpPr>
              <a:cxnSpLocks noChangeShapeType="1"/>
              <a:stCxn id="395270" idx="4"/>
              <a:endCxn id="395280" idx="0"/>
            </p:cNvCxnSpPr>
            <p:nvPr/>
          </p:nvCxnSpPr>
          <p:spPr bwMode="auto">
            <a:xfrm>
              <a:off x="2880" y="1267"/>
              <a:ext cx="1392" cy="5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95283" name="Object 19"/>
          <p:cNvGraphicFramePr>
            <a:graphicFrameLocks noChangeAspect="1"/>
          </p:cNvGraphicFramePr>
          <p:nvPr/>
        </p:nvGraphicFramePr>
        <p:xfrm>
          <a:off x="2292350" y="4283075"/>
          <a:ext cx="31940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5" imgW="1180800" imgH="419040" progId="Equation.3">
                  <p:embed/>
                </p:oleObj>
              </mc:Choice>
              <mc:Fallback>
                <p:oleObj name="Equation" r:id="rId5" imgW="1180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4283075"/>
                        <a:ext cx="31940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503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962400"/>
            <a:ext cx="7772400" cy="762000"/>
          </a:xfrm>
        </p:spPr>
        <p:txBody>
          <a:bodyPr/>
          <a:lstStyle/>
          <a:p>
            <a:r>
              <a:rPr lang="hu-HU" sz="2000" dirty="0"/>
              <a:t>Mi van, ha nincs olyan tanulóadat, amiben az influenzás betegnek izomfájdalma van</a:t>
            </a:r>
            <a:r>
              <a:rPr lang="en-US" sz="2000" dirty="0"/>
              <a:t>?</a:t>
            </a:r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Gond a </a:t>
            </a:r>
            <a:r>
              <a:rPr lang="hu-HU" i="1"/>
              <a:t>m</a:t>
            </a:r>
            <a:r>
              <a:rPr lang="en-US" i="1"/>
              <a:t>ax</a:t>
            </a:r>
            <a:r>
              <a:rPr lang="hu-HU" i="1"/>
              <a:t>imum</a:t>
            </a:r>
            <a:r>
              <a:rPr lang="en-US" i="1"/>
              <a:t> </a:t>
            </a:r>
            <a:r>
              <a:rPr lang="hu-HU" i="1"/>
              <a:t>l</a:t>
            </a:r>
            <a:r>
              <a:rPr lang="en-US" i="1"/>
              <a:t>ikelihood</a:t>
            </a:r>
            <a:r>
              <a:rPr lang="hu-HU"/>
              <a:t>-dal</a:t>
            </a:r>
            <a:endParaRPr lang="en-US"/>
          </a:p>
        </p:txBody>
      </p:sp>
      <p:graphicFrame>
        <p:nvGraphicFramePr>
          <p:cNvPr id="396291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19238" y="4622800"/>
          <a:ext cx="57594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3" imgW="2628720" imgH="419040" progId="Equation.3">
                  <p:embed/>
                </p:oleObj>
              </mc:Choice>
              <mc:Fallback>
                <p:oleObj name="Equation" r:id="rId3" imgW="2628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4622800"/>
                        <a:ext cx="5759450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3" name="Object 5"/>
          <p:cNvGraphicFramePr>
            <a:graphicFrameLocks noChangeAspect="1"/>
          </p:cNvGraphicFramePr>
          <p:nvPr/>
        </p:nvGraphicFramePr>
        <p:xfrm>
          <a:off x="1905000" y="5943600"/>
          <a:ext cx="50609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5" imgW="1828800" imgH="279360" progId="Equation.3">
                  <p:embed/>
                </p:oleObj>
              </mc:Choice>
              <mc:Fallback>
                <p:oleObj name="Equation" r:id="rId5" imgW="18288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943600"/>
                        <a:ext cx="506095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1" name="Object 23"/>
          <p:cNvGraphicFramePr>
            <a:graphicFrameLocks noChangeAspect="1"/>
          </p:cNvGraphicFramePr>
          <p:nvPr/>
        </p:nvGraphicFramePr>
        <p:xfrm>
          <a:off x="533400" y="3452813"/>
          <a:ext cx="76263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7" imgW="3403440" imgH="228600" progId="Equation.3">
                  <p:embed/>
                </p:oleObj>
              </mc:Choice>
              <mc:Fallback>
                <p:oleObj name="Equation" r:id="rId7" imgW="3403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52813"/>
                        <a:ext cx="76263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6312" name="Group 24"/>
          <p:cNvGrpSpPr>
            <a:grpSpLocks/>
          </p:cNvGrpSpPr>
          <p:nvPr/>
        </p:nvGrpSpPr>
        <p:grpSpPr bwMode="auto">
          <a:xfrm>
            <a:off x="1676400" y="1676400"/>
            <a:ext cx="4899025" cy="1858963"/>
            <a:chOff x="1754" y="960"/>
            <a:chExt cx="3086" cy="1171"/>
          </a:xfrm>
        </p:grpSpPr>
        <p:sp>
          <p:nvSpPr>
            <p:cNvPr id="396313" name="Oval 25"/>
            <p:cNvSpPr>
              <a:spLocks noChangeArrowheads="1"/>
            </p:cNvSpPr>
            <p:nvPr/>
          </p:nvSpPr>
          <p:spPr bwMode="auto">
            <a:xfrm>
              <a:off x="3168" y="960"/>
              <a:ext cx="392" cy="1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he-IL" sz="2000" b="1" i="1" dirty="0">
                  <a:latin typeface="Comic Sans MS" pitchFamily="66" charset="0"/>
                  <a:cs typeface="Times New Roman (Hebrew)" charset="-79"/>
                </a:rPr>
                <a:t>Flu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6314" name="Oval 26"/>
                <p:cNvSpPr>
                  <a:spLocks noChangeArrowheads="1"/>
                </p:cNvSpPr>
                <p:nvPr/>
              </p:nvSpPr>
              <p:spPr bwMode="auto">
                <a:xfrm>
                  <a:off x="1850" y="1671"/>
                  <a:ext cx="462" cy="185"/>
                </a:xfrm>
                <a:prstGeom prst="ellipse">
                  <a:avLst/>
                </a:prstGeom>
                <a:solidFill>
                  <a:srgbClr val="FF9966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he-IL" sz="2000" b="1" i="1" dirty="0" smtClean="0">
                            <a:latin typeface="Cambria Math"/>
                            <a:cs typeface="Times New Roman (Hebrew)" charset="-79"/>
                          </a:rPr>
                          <m:t>𝑿</m:t>
                        </m:r>
                        <m:r>
                          <a:rPr lang="en-US" altLang="he-IL" sz="2000" b="1" i="1" baseline="-25000" dirty="0">
                            <a:latin typeface="Cambria Math"/>
                            <a:cs typeface="Times New Roman (Hebrew)" charset="-79"/>
                          </a:rPr>
                          <m:t>𝟏</m:t>
                        </m:r>
                      </m:oMath>
                    </m:oMathPara>
                  </a14:m>
                  <a:endParaRPr lang="en-US" altLang="he-IL" sz="2000" b="1" i="1" dirty="0">
                    <a:latin typeface="Comic Sans MS" pitchFamily="66" charset="0"/>
                    <a:cs typeface="Times New Roman (Hebrew)" charset="-79"/>
                  </a:endParaRPr>
                </a:p>
              </p:txBody>
            </p:sp>
          </mc:Choice>
          <mc:Fallback>
            <p:sp>
              <p:nvSpPr>
                <p:cNvPr id="396314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50" y="1671"/>
                  <a:ext cx="462" cy="185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 b="-13208"/>
                  </a:stretch>
                </a:blipFill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6315" name="Oval 27"/>
                <p:cNvSpPr>
                  <a:spLocks noChangeArrowheads="1"/>
                </p:cNvSpPr>
                <p:nvPr/>
              </p:nvSpPr>
              <p:spPr bwMode="auto">
                <a:xfrm>
                  <a:off x="2448" y="1671"/>
                  <a:ext cx="502" cy="185"/>
                </a:xfrm>
                <a:prstGeom prst="ellipse">
                  <a:avLst/>
                </a:prstGeom>
                <a:solidFill>
                  <a:srgbClr val="FF9966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he-IL" sz="2000" b="1" i="1" dirty="0" smtClean="0">
                            <a:latin typeface="Cambria Math"/>
                            <a:cs typeface="Times New Roman (Hebrew)" charset="-79"/>
                          </a:rPr>
                          <m:t>𝑿</m:t>
                        </m:r>
                        <m:r>
                          <a:rPr lang="en-US" altLang="he-IL" sz="2000" b="1" i="1" baseline="-25000" dirty="0">
                            <a:latin typeface="Cambria Math"/>
                            <a:cs typeface="Times New Roman (Hebrew)" charset="-79"/>
                          </a:rPr>
                          <m:t>𝟐</m:t>
                        </m:r>
                      </m:oMath>
                    </m:oMathPara>
                  </a14:m>
                  <a:endParaRPr lang="en-US" altLang="he-IL" sz="2000" b="1" i="1" dirty="0">
                    <a:latin typeface="Comic Sans MS" pitchFamily="66" charset="0"/>
                    <a:cs typeface="Times New Roman (Hebrew)" charset="-79"/>
                  </a:endParaRPr>
                </a:p>
              </p:txBody>
            </p:sp>
          </mc:Choice>
          <mc:Fallback>
            <p:sp>
              <p:nvSpPr>
                <p:cNvPr id="396315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671"/>
                  <a:ext cx="502" cy="185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 b="-13208"/>
                  </a:stretch>
                </a:blipFill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6316" name="Oval 28"/>
                <p:cNvSpPr>
                  <a:spLocks noChangeArrowheads="1"/>
                </p:cNvSpPr>
                <p:nvPr/>
              </p:nvSpPr>
              <p:spPr bwMode="auto">
                <a:xfrm>
                  <a:off x="4196" y="1671"/>
                  <a:ext cx="458" cy="185"/>
                </a:xfrm>
                <a:prstGeom prst="ellipse">
                  <a:avLst/>
                </a:prstGeom>
                <a:solidFill>
                  <a:srgbClr val="FF9966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he-IL" sz="2000" b="1" i="1" dirty="0" smtClean="0">
                            <a:latin typeface="Cambria Math"/>
                            <a:cs typeface="Times New Roman (Hebrew)" charset="-79"/>
                          </a:rPr>
                          <m:t>𝑿</m:t>
                        </m:r>
                        <m:r>
                          <a:rPr lang="en-US" altLang="he-IL" sz="2000" b="1" i="1" baseline="-25000" dirty="0">
                            <a:latin typeface="Cambria Math"/>
                            <a:cs typeface="Times New Roman (Hebrew)" charset="-79"/>
                          </a:rPr>
                          <m:t>𝟓</m:t>
                        </m:r>
                      </m:oMath>
                    </m:oMathPara>
                  </a14:m>
                  <a:endParaRPr lang="en-US" altLang="he-IL" sz="2000" b="1" i="1" dirty="0">
                    <a:latin typeface="Comic Sans MS" pitchFamily="66" charset="0"/>
                    <a:cs typeface="Times New Roman (Hebrew)" charset="-79"/>
                  </a:endParaRPr>
                </a:p>
              </p:txBody>
            </p:sp>
          </mc:Choice>
          <mc:Fallback>
            <p:sp>
              <p:nvSpPr>
                <p:cNvPr id="396316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96" y="1671"/>
                  <a:ext cx="458" cy="185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 b="-15094"/>
                  </a:stretch>
                </a:blipFill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6317" name="Oval 29"/>
                <p:cNvSpPr>
                  <a:spLocks noChangeArrowheads="1"/>
                </p:cNvSpPr>
                <p:nvPr/>
              </p:nvSpPr>
              <p:spPr bwMode="auto">
                <a:xfrm>
                  <a:off x="3072" y="1671"/>
                  <a:ext cx="452" cy="185"/>
                </a:xfrm>
                <a:prstGeom prst="ellipse">
                  <a:avLst/>
                </a:prstGeom>
                <a:solidFill>
                  <a:srgbClr val="FF9966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he-IL" sz="2000" b="1" i="1" dirty="0" smtClean="0">
                            <a:latin typeface="Cambria Math"/>
                            <a:cs typeface="Times New Roman (Hebrew)" charset="-79"/>
                          </a:rPr>
                          <m:t>𝑿</m:t>
                        </m:r>
                        <m:r>
                          <a:rPr lang="en-US" altLang="he-IL" sz="2000" b="1" i="1" baseline="-25000" dirty="0">
                            <a:latin typeface="Cambria Math"/>
                            <a:cs typeface="Times New Roman (Hebrew)" charset="-79"/>
                          </a:rPr>
                          <m:t>𝟑</m:t>
                        </m:r>
                      </m:oMath>
                    </m:oMathPara>
                  </a14:m>
                  <a:endParaRPr lang="en-US" altLang="he-IL" sz="2000" b="1" i="1" baseline="-25000" dirty="0">
                    <a:latin typeface="Comic Sans MS" pitchFamily="66" charset="0"/>
                    <a:cs typeface="Times New Roman (Hebrew)" charset="-79"/>
                  </a:endParaRPr>
                </a:p>
              </p:txBody>
            </p:sp>
          </mc:Choice>
          <mc:Fallback>
            <p:sp>
              <p:nvSpPr>
                <p:cNvPr id="396317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2" y="1671"/>
                  <a:ext cx="452" cy="185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 b="-13208"/>
                  </a:stretch>
                </a:blipFill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6318" name="AutoShape 30"/>
            <p:cNvCxnSpPr>
              <a:cxnSpLocks noChangeShapeType="1"/>
              <a:stCxn id="396313" idx="4"/>
              <a:endCxn id="396314" idx="0"/>
            </p:cNvCxnSpPr>
            <p:nvPr/>
          </p:nvCxnSpPr>
          <p:spPr bwMode="auto">
            <a:xfrm flipH="1">
              <a:off x="2081" y="1136"/>
              <a:ext cx="1283" cy="5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19" name="AutoShape 31"/>
            <p:cNvCxnSpPr>
              <a:cxnSpLocks noChangeShapeType="1"/>
              <a:stCxn id="396313" idx="4"/>
              <a:endCxn id="396315" idx="0"/>
            </p:cNvCxnSpPr>
            <p:nvPr/>
          </p:nvCxnSpPr>
          <p:spPr bwMode="auto">
            <a:xfrm flipH="1">
              <a:off x="2699" y="1136"/>
              <a:ext cx="665" cy="5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20" name="AutoShape 32"/>
            <p:cNvCxnSpPr>
              <a:cxnSpLocks noChangeShapeType="1"/>
              <a:stCxn id="396313" idx="4"/>
              <a:endCxn id="396317" idx="0"/>
            </p:cNvCxnSpPr>
            <p:nvPr/>
          </p:nvCxnSpPr>
          <p:spPr bwMode="auto">
            <a:xfrm flipH="1">
              <a:off x="3298" y="1136"/>
              <a:ext cx="66" cy="5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21" name="AutoShape 33"/>
            <p:cNvCxnSpPr>
              <a:cxnSpLocks noChangeShapeType="1"/>
              <a:stCxn id="396313" idx="4"/>
              <a:endCxn id="396316" idx="0"/>
            </p:cNvCxnSpPr>
            <p:nvPr/>
          </p:nvCxnSpPr>
          <p:spPr bwMode="auto">
            <a:xfrm>
              <a:off x="3364" y="1136"/>
              <a:ext cx="1061" cy="5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6322" name="Oval 34"/>
                <p:cNvSpPr>
                  <a:spLocks noChangeArrowheads="1"/>
                </p:cNvSpPr>
                <p:nvPr/>
              </p:nvSpPr>
              <p:spPr bwMode="auto">
                <a:xfrm>
                  <a:off x="3600" y="1671"/>
                  <a:ext cx="480" cy="185"/>
                </a:xfrm>
                <a:prstGeom prst="ellipse">
                  <a:avLst/>
                </a:prstGeom>
                <a:solidFill>
                  <a:srgbClr val="FF9966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he-IL" sz="2000" b="1" i="1" dirty="0" smtClean="0">
                            <a:latin typeface="Cambria Math"/>
                            <a:cs typeface="Times New Roman (Hebrew)" charset="-79"/>
                          </a:rPr>
                          <m:t>𝑿</m:t>
                        </m:r>
                        <m:r>
                          <a:rPr lang="en-US" altLang="he-IL" sz="2000" b="1" i="1" baseline="-25000" dirty="0">
                            <a:latin typeface="Cambria Math"/>
                            <a:cs typeface="Times New Roman (Hebrew)" charset="-79"/>
                          </a:rPr>
                          <m:t>𝟒</m:t>
                        </m:r>
                      </m:oMath>
                    </m:oMathPara>
                  </a14:m>
                  <a:endParaRPr lang="en-US" altLang="he-IL" sz="2000" b="1" i="1" dirty="0">
                    <a:latin typeface="Comic Sans MS" pitchFamily="66" charset="0"/>
                    <a:cs typeface="Times New Roman (Hebrew)" charset="-79"/>
                  </a:endParaRPr>
                </a:p>
              </p:txBody>
            </p:sp>
          </mc:Choice>
          <mc:Fallback>
            <p:sp>
              <p:nvSpPr>
                <p:cNvPr id="396322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00" y="1671"/>
                  <a:ext cx="480" cy="185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 b="-13208"/>
                  </a:stretch>
                </a:blipFill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6323" name="AutoShape 35"/>
            <p:cNvCxnSpPr>
              <a:cxnSpLocks noChangeShapeType="1"/>
              <a:stCxn id="396313" idx="4"/>
              <a:endCxn id="396322" idx="0"/>
            </p:cNvCxnSpPr>
            <p:nvPr/>
          </p:nvCxnSpPr>
          <p:spPr bwMode="auto">
            <a:xfrm>
              <a:off x="3364" y="1136"/>
              <a:ext cx="476" cy="5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6324" name="Text Box 36"/>
            <p:cNvSpPr txBox="1">
              <a:spLocks noChangeArrowheads="1"/>
            </p:cNvSpPr>
            <p:nvPr/>
          </p:nvSpPr>
          <p:spPr bwMode="auto">
            <a:xfrm>
              <a:off x="3671" y="1872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hu-HU" altLang="he-IL" sz="1400" b="1">
                  <a:cs typeface="Times New Roman (Hebrew)" charset="-79"/>
                </a:rPr>
                <a:t>láz</a:t>
              </a:r>
              <a:endParaRPr lang="en-US" altLang="he-IL" sz="1400" b="1">
                <a:cs typeface="Times New Roman (Hebrew)" charset="-79"/>
              </a:endParaRPr>
            </a:p>
          </p:txBody>
        </p:sp>
        <p:sp>
          <p:nvSpPr>
            <p:cNvPr id="396325" name="Text Box 37"/>
            <p:cNvSpPr txBox="1">
              <a:spLocks noChangeArrowheads="1"/>
            </p:cNvSpPr>
            <p:nvPr/>
          </p:nvSpPr>
          <p:spPr bwMode="auto">
            <a:xfrm>
              <a:off x="2252" y="1805"/>
              <a:ext cx="7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hu-HU" altLang="he-IL" sz="1400" b="1">
                  <a:cs typeface="Times New Roman (Hebrew)" charset="-79"/>
                </a:rPr>
                <a:t>Homloküreg</a:t>
              </a:r>
            </a:p>
            <a:p>
              <a:pPr algn="ctr" eaLnBrk="0" hangingPunct="0"/>
              <a:r>
                <a:rPr lang="hu-HU" altLang="he-IL" sz="1400" b="1">
                  <a:cs typeface="Times New Roman (Hebrew)" charset="-79"/>
                </a:rPr>
                <a:t>gyulladás</a:t>
              </a:r>
              <a:endParaRPr lang="en-US" altLang="he-IL" sz="1400" b="1">
                <a:cs typeface="Times New Roman (Hebrew)" charset="-79"/>
              </a:endParaRPr>
            </a:p>
          </p:txBody>
        </p:sp>
        <p:sp>
          <p:nvSpPr>
            <p:cNvPr id="396326" name="Text Box 38"/>
            <p:cNvSpPr txBox="1">
              <a:spLocks noChangeArrowheads="1"/>
            </p:cNvSpPr>
            <p:nvPr/>
          </p:nvSpPr>
          <p:spPr bwMode="auto">
            <a:xfrm>
              <a:off x="2950" y="1872"/>
              <a:ext cx="5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hu-HU" altLang="he-IL" sz="1400" b="1">
                  <a:cs typeface="Times New Roman (Hebrew)" charset="-79"/>
                </a:rPr>
                <a:t>köhögés</a:t>
              </a:r>
              <a:endParaRPr lang="en-US" altLang="he-IL" sz="1400" b="1">
                <a:cs typeface="Times New Roman (Hebrew)" charset="-79"/>
              </a:endParaRPr>
            </a:p>
          </p:txBody>
        </p:sp>
        <p:sp>
          <p:nvSpPr>
            <p:cNvPr id="396327" name="Text Box 39"/>
            <p:cNvSpPr txBox="1">
              <a:spLocks noChangeArrowheads="1"/>
            </p:cNvSpPr>
            <p:nvPr/>
          </p:nvSpPr>
          <p:spPr bwMode="auto">
            <a:xfrm>
              <a:off x="1754" y="1872"/>
              <a:ext cx="5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hu-HU" altLang="he-IL" sz="1400" b="1">
                  <a:cs typeface="Times New Roman (Hebrew)" charset="-79"/>
                </a:rPr>
                <a:t>orrfolyás</a:t>
              </a:r>
              <a:endParaRPr lang="en-US" altLang="he-IL" sz="1400" b="1">
                <a:cs typeface="Times New Roman (Hebrew)" charset="-79"/>
              </a:endParaRPr>
            </a:p>
          </p:txBody>
        </p:sp>
        <p:sp>
          <p:nvSpPr>
            <p:cNvPr id="396328" name="Text Box 40"/>
            <p:cNvSpPr txBox="1">
              <a:spLocks noChangeArrowheads="1"/>
            </p:cNvSpPr>
            <p:nvPr/>
          </p:nvSpPr>
          <p:spPr bwMode="auto">
            <a:xfrm>
              <a:off x="4010" y="1872"/>
              <a:ext cx="8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hu-HU" altLang="he-IL" sz="1400" b="1">
                  <a:cs typeface="Times New Roman (Hebrew)" charset="-79"/>
                </a:rPr>
                <a:t>izomfájdalom</a:t>
              </a:r>
              <a:endParaRPr lang="en-US" altLang="he-IL" sz="1400" b="1">
                <a:cs typeface="Times New Roman (Hebrew)" charset="-79"/>
              </a:endParaRPr>
            </a:p>
          </p:txBody>
        </p:sp>
      </p:grpSp>
      <p:sp>
        <p:nvSpPr>
          <p:cNvPr id="396329" name="Text Box 41"/>
          <p:cNvSpPr txBox="1">
            <a:spLocks noChangeArrowheads="1"/>
          </p:cNvSpPr>
          <p:nvPr/>
        </p:nvSpPr>
        <p:spPr bwMode="auto">
          <a:xfrm>
            <a:off x="685800" y="5334000"/>
            <a:ext cx="746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hu-HU"/>
              <a:t>  </a:t>
            </a:r>
            <a:r>
              <a:rPr lang="hu-HU" sz="2000"/>
              <a:t>Nulla valószínűséget nem lehet a kifejezésből eltüntetni, függetlenül a többi feltételes valószínűségi értéktől</a:t>
            </a:r>
            <a:r>
              <a:rPr lang="en-US" sz="2000"/>
              <a:t>!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2821028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Adminisztratívia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Kisfeladatok kiválasztásának határideje: október 11., péntek 23:59</a:t>
            </a:r>
          </a:p>
          <a:p>
            <a:pPr lvl="1"/>
            <a:r>
              <a:rPr lang="hu-HU" dirty="0" smtClean="0"/>
              <a:t>ha valaki saját feladattal jön, akkor hagyjon időt a visszaigazolásra, legalább 1 munkanapot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38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/>
              <a:t>Simítás a túltanulás ellensúlyozására</a:t>
            </a:r>
            <a:endParaRPr lang="en-US" sz="3600"/>
          </a:p>
        </p:txBody>
      </p:sp>
      <p:graphicFrame>
        <p:nvGraphicFramePr>
          <p:cNvPr id="39731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600200" y="1600200"/>
          <a:ext cx="60198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3" imgW="2057400" imgH="469800" progId="Equation.3">
                  <p:embed/>
                </p:oleObj>
              </mc:Choice>
              <mc:Fallback>
                <p:oleObj name="Equation" r:id="rId3" imgW="2057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6019800" cy="137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856038"/>
            <a:ext cx="7772400" cy="600075"/>
          </a:xfrm>
        </p:spPr>
        <p:txBody>
          <a:bodyPr/>
          <a:lstStyle/>
          <a:p>
            <a:r>
              <a:rPr lang="hu-HU" sz="2200"/>
              <a:t>Kicsit kifinomultabb módszer</a:t>
            </a:r>
            <a:endParaRPr lang="en-US" sz="2200"/>
          </a:p>
        </p:txBody>
      </p:sp>
      <p:sp>
        <p:nvSpPr>
          <p:cNvPr id="397317" name="AutoShape 5"/>
          <p:cNvSpPr>
            <a:spLocks noChangeArrowheads="1"/>
          </p:cNvSpPr>
          <p:nvPr/>
        </p:nvSpPr>
        <p:spPr bwMode="auto">
          <a:xfrm>
            <a:off x="3276600" y="2971800"/>
            <a:ext cx="3200400" cy="533400"/>
          </a:xfrm>
          <a:prstGeom prst="wedgeRoundRectCallout">
            <a:avLst>
              <a:gd name="adj1" fmla="val 56102"/>
              <a:gd name="adj2" fmla="val -8779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/>
              <a:t># </a:t>
            </a:r>
            <a:r>
              <a:rPr lang="en-US" i="1">
                <a:latin typeface="Comic Sans MS" pitchFamily="66" charset="0"/>
              </a:rPr>
              <a:t>X</a:t>
            </a:r>
            <a:r>
              <a:rPr lang="en-US" i="1" baseline="-25000">
                <a:latin typeface="Comic Sans MS" pitchFamily="66" charset="0"/>
              </a:rPr>
              <a:t>i </a:t>
            </a:r>
            <a:r>
              <a:rPr lang="en-US"/>
              <a:t> </a:t>
            </a:r>
            <a:r>
              <a:rPr lang="hu-HU"/>
              <a:t>értékek száma</a:t>
            </a:r>
            <a:endParaRPr lang="en-US"/>
          </a:p>
        </p:txBody>
      </p:sp>
      <p:graphicFrame>
        <p:nvGraphicFramePr>
          <p:cNvPr id="397318" name="Object 6"/>
          <p:cNvGraphicFramePr>
            <a:graphicFrameLocks noChangeAspect="1"/>
          </p:cNvGraphicFramePr>
          <p:nvPr/>
        </p:nvGraphicFramePr>
        <p:xfrm>
          <a:off x="457200" y="4724400"/>
          <a:ext cx="72469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5" imgW="2476440" imgH="469800" progId="Equation.3">
                  <p:embed/>
                </p:oleObj>
              </mc:Choice>
              <mc:Fallback>
                <p:oleObj name="Equation" r:id="rId5" imgW="24764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24400"/>
                        <a:ext cx="72469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7319" name="AutoShape 7"/>
              <p:cNvSpPr>
                <a:spLocks noChangeArrowheads="1"/>
              </p:cNvSpPr>
              <p:nvPr/>
            </p:nvSpPr>
            <p:spPr bwMode="auto">
              <a:xfrm>
                <a:off x="5334000" y="3657600"/>
                <a:ext cx="3505200" cy="914400"/>
              </a:xfrm>
              <a:prstGeom prst="wedgeRoundRectCallout">
                <a:avLst>
                  <a:gd name="adj1" fmla="val 3718"/>
                  <a:gd name="adj2" fmla="val 77954"/>
                  <a:gd name="adj3" fmla="val 1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hu-HU" sz="2000" dirty="0" smtClean="0"/>
                  <a:t>Átlagos </a:t>
                </a:r>
                <a:r>
                  <a:rPr lang="hu-HU" sz="2000" dirty="0"/>
                  <a:t>arány a </a:t>
                </a:r>
                <a:r>
                  <a:rPr lang="hu-HU" sz="2000" dirty="0" smtClean="0"/>
                  <a:t>tanító adatokban</a:t>
                </a:r>
                <a:r>
                  <a:rPr lang="hu-HU" sz="2000" dirty="0"/>
                  <a:t>, 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i="1" baseline="-25000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 err="1">
                        <a:latin typeface="Cambria Math"/>
                      </a:rPr>
                      <m:t>𝑥</m:t>
                    </m:r>
                    <m:r>
                      <a:rPr lang="en-US" i="1" baseline="-25000" dirty="0" err="1">
                        <a:latin typeface="Cambria Math"/>
                      </a:rPr>
                      <m:t>𝑖</m:t>
                    </m:r>
                    <m:r>
                      <a:rPr lang="en-US" i="1" baseline="-25000" dirty="0" err="1">
                        <a:latin typeface="Cambria Math"/>
                      </a:rPr>
                      <m:t>,</m:t>
                    </m:r>
                    <m:r>
                      <a:rPr lang="en-US" i="1" baseline="-25000" dirty="0" err="1">
                        <a:latin typeface="Cambria Math"/>
                      </a:rPr>
                      <m:t>𝑘</m:t>
                    </m:r>
                  </m:oMath>
                </a14:m>
                <a:endParaRPr lang="en-US" i="1" baseline="-25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97319" name="AutoShap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3657600"/>
                <a:ext cx="3505200" cy="914400"/>
              </a:xfrm>
              <a:prstGeom prst="wedgeRoundRectCallout">
                <a:avLst>
                  <a:gd name="adj1" fmla="val 3718"/>
                  <a:gd name="adj2" fmla="val 77954"/>
                  <a:gd name="adj3" fmla="val 16667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7320" name="AutoShape 8"/>
          <p:cNvSpPr>
            <a:spLocks noChangeArrowheads="1"/>
          </p:cNvSpPr>
          <p:nvPr/>
        </p:nvSpPr>
        <p:spPr bwMode="auto">
          <a:xfrm>
            <a:off x="6248400" y="5943600"/>
            <a:ext cx="2819400" cy="533400"/>
          </a:xfrm>
          <a:prstGeom prst="wedgeRoundRectCallout">
            <a:avLst>
              <a:gd name="adj1" fmla="val -40486"/>
              <a:gd name="adj2" fmla="val -7519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hu-HU" dirty="0"/>
              <a:t>„simítás”</a:t>
            </a:r>
            <a:r>
              <a:rPr lang="en-US" dirty="0"/>
              <a:t> </a:t>
            </a:r>
            <a:r>
              <a:rPr lang="hu-HU" dirty="0"/>
              <a:t>mértéke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2592910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 Bayes </a:t>
            </a:r>
            <a:r>
              <a:rPr lang="hu-HU"/>
              <a:t>osztályozó szövegekre: alapmódszer</a:t>
            </a:r>
            <a:endParaRPr lang="en-US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609600"/>
          </a:xfrm>
        </p:spPr>
        <p:txBody>
          <a:bodyPr/>
          <a:lstStyle/>
          <a:p>
            <a:r>
              <a:rPr lang="hu-HU" sz="2200"/>
              <a:t>Jellemzők: szövegpozíciók</a:t>
            </a:r>
            <a:r>
              <a:rPr lang="en-US" sz="2200"/>
              <a:t>, </a:t>
            </a:r>
            <a:r>
              <a:rPr lang="hu-HU" sz="2200"/>
              <a:t>értékek: szavak</a:t>
            </a:r>
            <a:endParaRPr lang="en-US"/>
          </a:p>
        </p:txBody>
      </p:sp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457200" y="4343400"/>
            <a:ext cx="8178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hu-HU" sz="2200" dirty="0"/>
              <a:t>Még mindig túl sok lehetőség</a:t>
            </a:r>
            <a:endParaRPr lang="en-US" sz="2200" dirty="0"/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hu-HU" sz="2200" dirty="0"/>
              <a:t>Tegyük fel, hogy az osztályozás </a:t>
            </a:r>
            <a:r>
              <a:rPr lang="hu-HU" sz="2200" i="1" dirty="0"/>
              <a:t>független </a:t>
            </a:r>
            <a:r>
              <a:rPr lang="hu-HU" sz="2200" dirty="0"/>
              <a:t>a szavak pozíciójától</a:t>
            </a:r>
            <a:endParaRPr lang="en-US" sz="22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r>
              <a:rPr lang="hu-HU" dirty="0"/>
              <a:t>Minden pozícióra ugyanazt a paramétert használjuk</a:t>
            </a:r>
            <a:endParaRPr lang="en-US" dirty="0"/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hu-HU" sz="2200" dirty="0"/>
              <a:t>Szavak zsákja (</a:t>
            </a:r>
            <a:r>
              <a:rPr lang="hu-HU" sz="2200" i="1" dirty="0" err="1"/>
              <a:t>bag-of-words</a:t>
            </a:r>
            <a:r>
              <a:rPr lang="hu-HU" sz="2200" dirty="0"/>
              <a:t>) modell</a:t>
            </a:r>
            <a:endParaRPr lang="en-US" sz="2200" dirty="0"/>
          </a:p>
        </p:txBody>
      </p:sp>
      <p:graphicFrame>
        <p:nvGraphicFramePr>
          <p:cNvPr id="326661" name="Object 5"/>
          <p:cNvGraphicFramePr>
            <a:graphicFrameLocks noChangeAspect="1"/>
          </p:cNvGraphicFramePr>
          <p:nvPr/>
        </p:nvGraphicFramePr>
        <p:xfrm>
          <a:off x="942975" y="2514600"/>
          <a:ext cx="77787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3377880" imgH="711000" progId="Equation.3">
                  <p:embed/>
                </p:oleObj>
              </mc:Choice>
              <mc:Fallback>
                <p:oleObj name="Equation" r:id="rId3" imgW="3377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514600"/>
                        <a:ext cx="77787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262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6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6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6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0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7682" name="Rectangle 2"/>
              <p:cNvSpPr>
                <a:spLocks noChangeArrowheads="1"/>
              </p:cNvSpPr>
              <p:nvPr/>
            </p:nvSpPr>
            <p:spPr bwMode="auto">
              <a:xfrm>
                <a:off x="457200" y="4800600"/>
                <a:ext cx="8178800" cy="2057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1143000" lvl="2" indent="-228600">
                  <a:lnSpc>
                    <a:spcPct val="70000"/>
                  </a:lnSpc>
                  <a:spcBef>
                    <a:spcPct val="20000"/>
                  </a:spcBef>
                  <a:buClr>
                    <a:srgbClr val="A50021"/>
                  </a:buClr>
                  <a:buSzPct val="50000"/>
                  <a:buFont typeface="Wingdings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𝑇𝑒𝑥𝑡</m:t>
                    </m:r>
                    <m:r>
                      <a:rPr lang="en-US" sz="2000" i="1" baseline="-25000" dirty="0" err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i="1" dirty="0" smtClean="0">
                    <a:latin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 </a:t>
                </a:r>
                <a:r>
                  <a:rPr lang="hu-HU" sz="2000" dirty="0">
                    <a:sym typeface="Symbol" pitchFamily="18" charset="2"/>
                  </a:rPr>
                  <a:t>egy olyan hipotetikus </a:t>
                </a:r>
                <a:r>
                  <a:rPr lang="hu-HU" sz="2000" dirty="0" err="1">
                    <a:sym typeface="Symbol" pitchFamily="18" charset="2"/>
                  </a:rPr>
                  <a:t>doksi</a:t>
                </a:r>
                <a:r>
                  <a:rPr lang="hu-HU" sz="2000" dirty="0">
                    <a:sym typeface="Symbol" pitchFamily="18" charset="2"/>
                  </a:rPr>
                  <a:t>, amely tartalmazza</a:t>
                </a:r>
                <a:r>
                  <a:rPr lang="en-US" sz="20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𝑑𝑜𝑐𝑠</m:t>
                    </m:r>
                    <m:r>
                      <a:rPr lang="en-US" sz="2000" i="1" baseline="-25000" dirty="0" err="1">
                        <a:latin typeface="Cambria Math"/>
                      </a:rPr>
                      <m:t>𝑗</m:t>
                    </m:r>
                  </m:oMath>
                </a14:m>
                <a:endParaRPr lang="en-US" sz="2000" i="1" dirty="0"/>
              </a:p>
              <a:p>
                <a:pPr marL="1143000" lvl="2" indent="-228600">
                  <a:spcBef>
                    <a:spcPct val="20000"/>
                  </a:spcBef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</a:pPr>
                <a:r>
                  <a:rPr lang="hu-HU" sz="2000" dirty="0"/>
                  <a:t>Minden szóra: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i="1" dirty="0">
                    <a:latin typeface="Times New Roman" pitchFamily="18" charset="0"/>
                  </a:rPr>
                  <a:t> </a:t>
                </a:r>
                <a:r>
                  <a:rPr lang="en-US" sz="2000" dirty="0"/>
                  <a:t>in </a:t>
                </a:r>
                <a:r>
                  <a:rPr lang="hu-HU" sz="2000" i="1" dirty="0">
                    <a:latin typeface="Times New Roman" pitchFamily="18" charset="0"/>
                  </a:rPr>
                  <a:t>Szótár</a:t>
                </a:r>
                <a:endParaRPr lang="en-US" sz="2000" i="1" dirty="0">
                  <a:latin typeface="Times New Roman" pitchFamily="18" charset="0"/>
                </a:endParaRPr>
              </a:p>
              <a:p>
                <a:pPr marL="1600200" lvl="3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Font typeface="Wingdings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baseline="-25000" dirty="0" err="1">
                        <a:latin typeface="Cambria Math"/>
                      </a:rPr>
                      <m:t>𝑘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 </m:t>
                    </m:r>
                    <m:r>
                      <a:rPr lang="en-US" sz="2000" i="1" dirty="0" err="1">
                        <a:latin typeface="Cambria Math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hu-HU" sz="2000" dirty="0">
                    <a:sym typeface="Symbol" pitchFamily="18" charset="2"/>
                  </a:rPr>
                  <a:t>előfordulása</a:t>
                </a:r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000" i="1" dirty="0" err="1">
                    <a:latin typeface="Times New Roman" pitchFamily="18" charset="0"/>
                  </a:rPr>
                  <a:t>Text</a:t>
                </a:r>
                <a:r>
                  <a:rPr lang="en-US" sz="2000" i="1" baseline="-25000" dirty="0" err="1">
                    <a:latin typeface="Times New Roman" pitchFamily="18" charset="0"/>
                  </a:rPr>
                  <a:t>j</a:t>
                </a:r>
                <a:r>
                  <a:rPr lang="hu-HU" sz="2000" dirty="0" err="1"/>
                  <a:t>-ben</a:t>
                </a:r>
                <a:endParaRPr lang="en-US" sz="2000" i="1" baseline="-25000" dirty="0">
                  <a:latin typeface="Times New Roman" pitchFamily="18" charset="0"/>
                </a:endParaRPr>
              </a:p>
              <a:p>
                <a:pPr marL="1600200" lvl="3" indent="-228600">
                  <a:lnSpc>
                    <a:spcPct val="240000"/>
                  </a:lnSpc>
                  <a:spcBef>
                    <a:spcPct val="20000"/>
                  </a:spcBef>
                  <a:buClr>
                    <a:schemeClr val="tx1"/>
                  </a:buClr>
                  <a:buSzPct val="55000"/>
                  <a:buFont typeface="Wingdings" pitchFamily="2" charset="2"/>
                  <a:buChar char="n"/>
                </a:pPr>
                <a:r>
                  <a:rPr lang="en-US" sz="2000" i="1" baseline="-25000" dirty="0">
                    <a:latin typeface="Times New Roman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2768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800600"/>
                <a:ext cx="8178800" cy="2057400"/>
              </a:xfrm>
              <a:prstGeom prst="rect">
                <a:avLst/>
              </a:prstGeom>
              <a:blipFill rotWithShape="1">
                <a:blip r:embed="rId3"/>
                <a:stretch>
                  <a:fillRect t="-59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 Bayes: </a:t>
            </a:r>
            <a:r>
              <a:rPr lang="hu-HU"/>
              <a:t>tanulás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684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752600"/>
                <a:ext cx="7772400" cy="3051175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hu-HU" sz="2200" dirty="0"/>
                  <a:t>Tanuló korpuszból készítsünk </a:t>
                </a:r>
                <a:r>
                  <a:rPr lang="hu-HU" sz="2200" i="1" dirty="0">
                    <a:latin typeface="Times New Roman" pitchFamily="18" charset="0"/>
                  </a:rPr>
                  <a:t>Szótárat (lexikont)</a:t>
                </a:r>
                <a:endParaRPr lang="en-US" sz="2200" dirty="0"/>
              </a:p>
              <a:p>
                <a:pPr>
                  <a:lnSpc>
                    <a:spcPct val="90000"/>
                  </a:lnSpc>
                </a:pPr>
                <a:r>
                  <a:rPr lang="hu-HU" sz="2200" dirty="0"/>
                  <a:t>Számítsuk ki a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𝑃</m:t>
                    </m:r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err="1">
                        <a:latin typeface="Cambria Math"/>
                      </a:rPr>
                      <m:t>𝑐</m:t>
                    </m:r>
                    <m:r>
                      <a:rPr lang="en-US" sz="2200" i="1" baseline="-25000" dirty="0" err="1">
                        <a:latin typeface="Cambria Math"/>
                      </a:rPr>
                      <m:t>𝑗</m:t>
                    </m:r>
                    <m:r>
                      <a:rPr lang="en-US" sz="22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i="1" dirty="0">
                    <a:latin typeface="Times New Roman" pitchFamily="18" charset="0"/>
                  </a:rPr>
                  <a:t> </a:t>
                </a:r>
                <a:r>
                  <a:rPr lang="hu-HU" sz="2200" dirty="0"/>
                  <a:t>és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𝑃</m:t>
                    </m:r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err="1">
                        <a:latin typeface="Cambria Math"/>
                      </a:rPr>
                      <m:t>𝑥</m:t>
                    </m:r>
                    <m:r>
                      <a:rPr lang="en-US" sz="2200" i="1" baseline="-25000" dirty="0" err="1">
                        <a:latin typeface="Cambria Math"/>
                      </a:rPr>
                      <m:t>𝑘</m:t>
                    </m:r>
                    <m:r>
                      <a:rPr lang="en-US" sz="2200" i="1" dirty="0">
                        <a:latin typeface="Cambria Math"/>
                      </a:rPr>
                      <m:t>|</m:t>
                    </m:r>
                    <m:r>
                      <a:rPr lang="en-US" sz="2200" i="1" dirty="0" err="1">
                        <a:latin typeface="Cambria Math"/>
                      </a:rPr>
                      <m:t>𝑐</m:t>
                    </m:r>
                    <m:r>
                      <a:rPr lang="en-US" sz="2200" i="1" baseline="-25000" dirty="0" err="1">
                        <a:latin typeface="Cambria Math"/>
                      </a:rPr>
                      <m:t>𝑗</m:t>
                    </m:r>
                    <m:r>
                      <a:rPr lang="en-US" sz="22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i="1" dirty="0">
                    <a:latin typeface="Times New Roman" pitchFamily="18" charset="0"/>
                  </a:rPr>
                  <a:t> </a:t>
                </a:r>
                <a:r>
                  <a:rPr lang="hu-HU" sz="2200" dirty="0"/>
                  <a:t>értékeket</a:t>
                </a:r>
                <a:endParaRPr lang="en-US" sz="2200" dirty="0"/>
              </a:p>
              <a:p>
                <a:pPr lvl="1">
                  <a:lnSpc>
                    <a:spcPct val="90000"/>
                  </a:lnSpc>
                </a:pPr>
                <a:r>
                  <a:rPr lang="hu-HU" sz="2000" dirty="0"/>
                  <a:t>Minden kategóriára: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𝑐</m:t>
                    </m:r>
                    <m:r>
                      <a:rPr lang="en-US" sz="2000" i="1" baseline="-25000" dirty="0" err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i="1" baseline="-25000" dirty="0">
                    <a:latin typeface="Times New Roman" pitchFamily="18" charset="0"/>
                  </a:rPr>
                  <a:t>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itchFamily="18" charset="0"/>
                  </a:rPr>
                  <a:t> </a:t>
                </a:r>
                <a:r>
                  <a:rPr lang="en-US" sz="2000" dirty="0"/>
                  <a:t>do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𝑑𝑜𝑐𝑠</m:t>
                    </m:r>
                    <m:r>
                      <a:rPr lang="en-US" i="1" baseline="-25000" dirty="0" err="1">
                        <a:latin typeface="Cambria Math"/>
                      </a:rPr>
                      <m:t>𝑗</m:t>
                    </m:r>
                  </m:oMath>
                </a14:m>
                <a:r>
                  <a:rPr lang="en-US" i="1" dirty="0">
                    <a:latin typeface="Times New Roman" pitchFamily="18" charset="0"/>
                  </a:rPr>
                  <a:t> 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</a:t>
                </a:r>
                <a:r>
                  <a:rPr lang="en-US" i="1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hu-HU" dirty="0">
                    <a:sym typeface="Symbol" pitchFamily="18" charset="2"/>
                  </a:rPr>
                  <a:t>azon </a:t>
                </a:r>
                <a:r>
                  <a:rPr lang="hu-HU" dirty="0" err="1">
                    <a:sym typeface="Symbol" pitchFamily="18" charset="2"/>
                  </a:rPr>
                  <a:t>doksik</a:t>
                </a:r>
                <a:r>
                  <a:rPr lang="hu-HU" dirty="0">
                    <a:sym typeface="Symbol" pitchFamily="18" charset="2"/>
                  </a:rPr>
                  <a:t>, melyeknek ismert kategóriája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 err="1">
                        <a:latin typeface="Cambria Math"/>
                      </a:rPr>
                      <m:t>𝑗</m:t>
                    </m:r>
                  </m:oMath>
                </a14:m>
                <a:endParaRPr lang="en-US" i="1" baseline="-25000" dirty="0">
                  <a:latin typeface="Times New Roman" pitchFamily="18" charset="0"/>
                </a:endParaRPr>
              </a:p>
              <a:p>
                <a:pPr lvl="2">
                  <a:lnSpc>
                    <a:spcPct val="280000"/>
                  </a:lnSpc>
                </a:pPr>
                <a:r>
                  <a:rPr lang="en-US" i="1" baseline="-25000" dirty="0">
                    <a:latin typeface="Times New Roman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27684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752600"/>
                <a:ext cx="7772400" cy="3051175"/>
              </a:xfrm>
              <a:blipFill rotWithShape="1">
                <a:blip r:embed="rId4"/>
                <a:stretch>
                  <a:fillRect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7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6168"/>
              </p:ext>
            </p:extLst>
          </p:nvPr>
        </p:nvGraphicFramePr>
        <p:xfrm>
          <a:off x="2133600" y="5847113"/>
          <a:ext cx="22606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gyenlet" r:id="rId5" imgW="1549080" imgH="419040" progId="Equation.3">
                  <p:embed/>
                </p:oleObj>
              </mc:Choice>
              <mc:Fallback>
                <p:oleObj name="Egyenlet" r:id="rId5" imgW="1549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847113"/>
                        <a:ext cx="22606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6" name="Object 6"/>
          <p:cNvGraphicFramePr>
            <a:graphicFrameLocks noChangeAspect="1"/>
          </p:cNvGraphicFramePr>
          <p:nvPr/>
        </p:nvGraphicFramePr>
        <p:xfrm>
          <a:off x="2133600" y="3648075"/>
          <a:ext cx="2743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gyenlet" r:id="rId7" imgW="1790640" imgH="444240" progId="Equation.3">
                  <p:embed/>
                </p:oleObj>
              </mc:Choice>
              <mc:Fallback>
                <p:oleObj name="Egyenlet" r:id="rId7" imgW="1790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48075"/>
                        <a:ext cx="27432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763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 Bayes: </a:t>
            </a:r>
            <a:r>
              <a:rPr lang="hu-HU"/>
              <a:t>osztályozás</a:t>
            </a:r>
            <a:endParaRPr lang="en-US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534400" cy="1924050"/>
          </a:xfrm>
        </p:spPr>
        <p:txBody>
          <a:bodyPr/>
          <a:lstStyle/>
          <a:p>
            <a:r>
              <a:rPr lang="hu-HU" sz="2200" dirty="0" err="1">
                <a:latin typeface="Times New Roman" pitchFamily="18" charset="0"/>
              </a:rPr>
              <a:t>positions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>
                <a:sym typeface="Symbol" pitchFamily="18" charset="2"/>
              </a:rPr>
              <a:t> </a:t>
            </a:r>
            <a:r>
              <a:rPr lang="hu-HU" sz="2200" dirty="0">
                <a:sym typeface="Symbol" pitchFamily="18" charset="2"/>
              </a:rPr>
              <a:t>minden olyan szópozíció az adott </a:t>
            </a:r>
            <a:r>
              <a:rPr lang="hu-HU" sz="2200" dirty="0" err="1">
                <a:sym typeface="Symbol" pitchFamily="18" charset="2"/>
              </a:rPr>
              <a:t>doksiban</a:t>
            </a:r>
            <a:r>
              <a:rPr lang="hu-HU" sz="2200" dirty="0">
                <a:sym typeface="Symbol" pitchFamily="18" charset="2"/>
              </a:rPr>
              <a:t>, amiben </a:t>
            </a:r>
            <a:r>
              <a:rPr lang="hu-HU" sz="2200" i="1" dirty="0">
                <a:latin typeface="Times New Roman" pitchFamily="18" charset="0"/>
              </a:rPr>
              <a:t>Szótár </a:t>
            </a:r>
            <a:r>
              <a:rPr lang="hu-HU" sz="2200" dirty="0" err="1">
                <a:sym typeface="Symbol" pitchFamily="18" charset="2"/>
              </a:rPr>
              <a:t>beli</a:t>
            </a:r>
            <a:r>
              <a:rPr lang="hu-HU" sz="2200" dirty="0">
                <a:sym typeface="Symbol" pitchFamily="18" charset="2"/>
              </a:rPr>
              <a:t> elem van</a:t>
            </a:r>
            <a:endParaRPr lang="en-US" sz="2200" i="1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Return </a:t>
            </a:r>
            <a:r>
              <a:rPr lang="en-US" sz="2200" i="1" dirty="0" err="1">
                <a:latin typeface="Times New Roman" pitchFamily="18" charset="0"/>
              </a:rPr>
              <a:t>c</a:t>
            </a:r>
            <a:r>
              <a:rPr lang="en-US" sz="2200" i="1" baseline="-25000" dirty="0" err="1">
                <a:latin typeface="Times New Roman" pitchFamily="18" charset="0"/>
              </a:rPr>
              <a:t>NB</a:t>
            </a:r>
            <a:r>
              <a:rPr lang="en-US" sz="2200" dirty="0"/>
              <a:t>, </a:t>
            </a:r>
            <a:r>
              <a:rPr lang="hu-HU" sz="2200" dirty="0"/>
              <a:t>ahol</a:t>
            </a:r>
            <a:r>
              <a:rPr lang="en-US" sz="22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28708" name="Object 4"/>
          <p:cNvGraphicFramePr>
            <a:graphicFrameLocks noChangeAspect="1"/>
          </p:cNvGraphicFramePr>
          <p:nvPr/>
        </p:nvGraphicFramePr>
        <p:xfrm>
          <a:off x="1600200" y="4249738"/>
          <a:ext cx="58674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2082600" imgH="368280" progId="Equation.3">
                  <p:embed/>
                </p:oleObj>
              </mc:Choice>
              <mc:Fallback>
                <p:oleObj name="Equation" r:id="rId3" imgW="20826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49738"/>
                        <a:ext cx="58674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581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 Bayes: </a:t>
            </a:r>
            <a:r>
              <a:rPr lang="hu-HU"/>
              <a:t>időbonyolultság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865313"/>
                <a:ext cx="7924800" cy="468788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hu-HU" dirty="0">
                    <a:solidFill>
                      <a:srgbClr val="FF0000"/>
                    </a:solidFill>
                  </a:rPr>
                  <a:t>Tanulási idő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(|</m:t>
                    </m:r>
                    <m:r>
                      <a:rPr lang="en-US" i="1" dirty="0" err="1">
                        <a:latin typeface="Cambria Math"/>
                      </a:rPr>
                      <m:t>𝐷</m:t>
                    </m:r>
                    <m:r>
                      <a:rPr lang="en-US" i="1" dirty="0" err="1">
                        <a:latin typeface="Cambria Math"/>
                      </a:rPr>
                      <m:t>|</m:t>
                    </m:r>
                    <m:r>
                      <a:rPr lang="en-US" i="1" dirty="0" err="1">
                        <a:latin typeface="Cambria Math"/>
                      </a:rPr>
                      <m:t>𝐿𝑑</m:t>
                    </m:r>
                    <m:r>
                      <a:rPr lang="en-US" i="1" dirty="0">
                        <a:latin typeface="Cambria Math"/>
                      </a:rPr>
                      <m:t> + |</m:t>
                    </m:r>
                    <m:r>
                      <a:rPr lang="en-US" i="1" dirty="0">
                        <a:latin typeface="Cambria Math"/>
                      </a:rPr>
                      <m:t>𝐶</m:t>
                    </m:r>
                    <m:r>
                      <a:rPr lang="en-US" i="1" dirty="0">
                        <a:latin typeface="Cambria Math"/>
                      </a:rPr>
                      <m:t>||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|)) </m:t>
                    </m:r>
                  </m:oMath>
                </a14:m>
                <a:endParaRPr lang="hu-HU" dirty="0"/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hu-HU" sz="2200" dirty="0"/>
                  <a:t>	ahol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𝐿</m:t>
                    </m:r>
                    <m:r>
                      <a:rPr lang="en-US" sz="2200" i="1" baseline="-25000" dirty="0" err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200" dirty="0"/>
                  <a:t> </a:t>
                </a:r>
                <a:r>
                  <a:rPr lang="hu-HU" sz="2200" dirty="0"/>
                  <a:t>az átlagos tanulódokumentum hossz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hu-HU" sz="2200" dirty="0" err="1"/>
                  <a:t>-ben</a:t>
                </a:r>
                <a:endParaRPr lang="en-US" sz="2200" dirty="0"/>
              </a:p>
              <a:p>
                <a:pPr lvl="1">
                  <a:lnSpc>
                    <a:spcPct val="90000"/>
                  </a:lnSpc>
                </a:pPr>
                <a:r>
                  <a:rPr lang="hu-HU" sz="2000" dirty="0"/>
                  <a:t>Tegyük fel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2000" dirty="0"/>
                  <a:t> </a:t>
                </a:r>
                <a:r>
                  <a:rPr lang="hu-HU" sz="2000" dirty="0"/>
                  <a:t>(</a:t>
                </a:r>
                <a:r>
                  <a:rPr lang="hu-HU" sz="2000" dirty="0" err="1"/>
                  <a:t>Vocabulary</a:t>
                </a:r>
                <a:r>
                  <a:rPr lang="hu-HU" sz="2000" dirty="0"/>
                  <a:t>=Szótár) és minden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𝐷</m:t>
                    </m:r>
                    <m:r>
                      <a:rPr lang="en-US" sz="2000" i="1" baseline="-25000" dirty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baseline="-25000" dirty="0" err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 </a:t>
                </a:r>
                <a:r>
                  <a:rPr lang="hu-HU" sz="2000" dirty="0"/>
                  <a:t>és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baseline="-25000" dirty="0" err="1">
                        <a:latin typeface="Cambria Math"/>
                      </a:rPr>
                      <m:t>𝑖𝑗</m:t>
                    </m:r>
                    <m:r>
                      <a:rPr lang="en-US" sz="2000" i="1" baseline="-25000" dirty="0">
                        <a:latin typeface="Cambria Math"/>
                      </a:rPr>
                      <m:t> </m:t>
                    </m:r>
                  </m:oMath>
                </a14:m>
                <a:r>
                  <a:rPr lang="hu-HU" sz="2000" dirty="0"/>
                  <a:t>előre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(|</m:t>
                    </m:r>
                    <m:r>
                      <a:rPr lang="en-US" sz="2000" i="1" dirty="0" err="1">
                        <a:latin typeface="Cambria Math"/>
                      </a:rPr>
                      <m:t>𝐷</m:t>
                    </m:r>
                    <m:r>
                      <a:rPr lang="en-US" sz="2000" i="1" dirty="0" err="1">
                        <a:latin typeface="Cambria Math"/>
                      </a:rPr>
                      <m:t>|</m:t>
                    </m:r>
                    <m:r>
                      <a:rPr lang="en-US" sz="2000" i="1" dirty="0" err="1">
                        <a:latin typeface="Cambria Math"/>
                      </a:rPr>
                      <m:t>𝐿𝑑</m:t>
                    </m:r>
                    <m:r>
                      <a:rPr lang="en-US" sz="20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hu-HU" sz="2000" dirty="0"/>
                  <a:t>időben egy végigolvasással kiszámolható</a:t>
                </a:r>
                <a:r>
                  <a:rPr lang="en-US" sz="20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hu-HU" sz="2000" dirty="0"/>
                  <a:t>Általában csak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(|</m:t>
                    </m:r>
                    <m:r>
                      <a:rPr lang="en-US" sz="2000" i="1" dirty="0" err="1">
                        <a:latin typeface="Cambria Math"/>
                      </a:rPr>
                      <m:t>𝐷</m:t>
                    </m:r>
                    <m:r>
                      <a:rPr lang="en-US" sz="2000" i="1" dirty="0" err="1">
                        <a:latin typeface="Cambria Math"/>
                      </a:rPr>
                      <m:t>|</m:t>
                    </m:r>
                    <m:r>
                      <a:rPr lang="en-US" sz="2000" i="1" dirty="0" err="1">
                        <a:latin typeface="Cambria Math"/>
                      </a:rPr>
                      <m:t>𝐿𝑑</m:t>
                    </m:r>
                    <m:r>
                      <a:rPr lang="en-US" sz="20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hu-HU" sz="2000" dirty="0"/>
                  <a:t>mivel rendszerint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</a:rPr>
                      <m:t>𝐶</m:t>
                    </m:r>
                    <m:r>
                      <a:rPr lang="en-US" sz="2000" i="1" dirty="0" smtClean="0">
                        <a:latin typeface="Cambria Math"/>
                      </a:rPr>
                      <m:t>||</m:t>
                    </m:r>
                    <m:r>
                      <a:rPr lang="en-US" sz="2000" i="1" dirty="0" smtClean="0">
                        <a:latin typeface="Cambria Math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</a:rPr>
                      <m:t>| &lt; |</m:t>
                    </m:r>
                    <m:r>
                      <a:rPr lang="en-US" sz="2000" i="1" dirty="0" err="1">
                        <a:latin typeface="Cambria Math"/>
                      </a:rPr>
                      <m:t>𝐷</m:t>
                    </m:r>
                    <m:r>
                      <a:rPr lang="en-US" sz="2000" i="1" dirty="0" err="1">
                        <a:latin typeface="Cambria Math"/>
                      </a:rPr>
                      <m:t>|</m:t>
                    </m:r>
                    <m:r>
                      <a:rPr lang="en-US" sz="2000" i="1" dirty="0" err="1">
                        <a:latin typeface="Cambria Math"/>
                      </a:rPr>
                      <m:t>𝐿𝑑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hu-HU" dirty="0">
                    <a:solidFill>
                      <a:srgbClr val="FF0000"/>
                    </a:solidFill>
                  </a:rPr>
                  <a:t>Tesztelési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hu-HU" dirty="0">
                    <a:solidFill>
                      <a:srgbClr val="FF0000"/>
                    </a:solidFill>
                  </a:rPr>
                  <a:t>idő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(|</m:t>
                    </m:r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| </m:t>
                    </m:r>
                    <m:r>
                      <a:rPr lang="en-US" i="1" dirty="0" smtClean="0">
                        <a:latin typeface="Cambria Math"/>
                      </a:rPr>
                      <m:t>𝐿𝑡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hu-HU" i="1" dirty="0">
                        <a:latin typeface="Cambria Math"/>
                      </a:rPr>
                      <m:t> </m:t>
                    </m:r>
                  </m:oMath>
                </a14:m>
                <a:endParaRPr lang="hu-HU" dirty="0"/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hu-HU" sz="2200" dirty="0"/>
                  <a:t>	ahol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𝐿</m:t>
                    </m:r>
                    <m:r>
                      <a:rPr lang="en-US" sz="2200" i="1" baseline="-25000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200" i="1" baseline="-25000" dirty="0"/>
                  <a:t> </a:t>
                </a:r>
                <a:r>
                  <a:rPr lang="hu-HU" sz="2200" dirty="0"/>
                  <a:t>az átlagos tesztdokumentum hossz</a:t>
                </a:r>
                <a:endParaRPr lang="en-US" sz="2200" dirty="0"/>
              </a:p>
              <a:p>
                <a:pPr>
                  <a:lnSpc>
                    <a:spcPct val="90000"/>
                  </a:lnSpc>
                </a:pPr>
                <a:r>
                  <a:rPr lang="hu-HU" sz="2200" dirty="0"/>
                  <a:t>Összességében nagyon hatékony, időben lineáris a dokumentum beolvasásához szükséges idővel</a:t>
                </a:r>
                <a:r>
                  <a:rPr lang="en-US" sz="2200" dirty="0"/>
                  <a:t>.</a:t>
                </a:r>
              </a:p>
            </p:txBody>
          </p:sp>
        </mc:Choice>
        <mc:Fallback>
          <p:sp>
            <p:nvSpPr>
              <p:cNvPr id="267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865313"/>
                <a:ext cx="7924800" cy="4687887"/>
              </a:xfrm>
              <a:blipFill rotWithShape="1">
                <a:blip r:embed="rId2"/>
                <a:stretch>
                  <a:fillRect l="-308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268" name="AutoShape 4"/>
          <p:cNvSpPr>
            <a:spLocks noChangeArrowheads="1"/>
          </p:cNvSpPr>
          <p:nvPr/>
        </p:nvSpPr>
        <p:spPr bwMode="auto">
          <a:xfrm>
            <a:off x="7848600" y="3124200"/>
            <a:ext cx="1143000" cy="609600"/>
          </a:xfrm>
          <a:prstGeom prst="lef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hu-HU" dirty="0">
                <a:latin typeface="Times New Roman" pitchFamily="18" charset="0"/>
              </a:rPr>
              <a:t>Miért</a:t>
            </a:r>
            <a:r>
              <a:rPr lang="en-US" dirty="0"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90047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alulcsordulás megelőzése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82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A sok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[0,1] </m:t>
                    </m:r>
                  </m:oMath>
                </a14:m>
                <a:r>
                  <a:rPr lang="hu-HU" dirty="0"/>
                  <a:t>közé eső valószínűségi érték szorzata lebegőpontos alulcsordulást eredményezhet</a:t>
                </a:r>
                <a:r>
                  <a:rPr lang="en-US" dirty="0"/>
                  <a:t>.</a:t>
                </a:r>
              </a:p>
              <a:p>
                <a:r>
                  <a:rPr lang="hu-HU" dirty="0"/>
                  <a:t>Mivel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⁡(</m:t>
                    </m:r>
                    <m:r>
                      <a:rPr lang="en-US" i="1" dirty="0" err="1">
                        <a:latin typeface="Cambria Math"/>
                      </a:rPr>
                      <m:t>𝑥𝑦</m:t>
                    </m:r>
                    <m:r>
                      <a:rPr lang="en-US" i="1" dirty="0">
                        <a:latin typeface="Cambria Math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 +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⁡(</m:t>
                    </m:r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hu-HU" dirty="0"/>
                  <a:t>ezért célszerűbb a valószínűségek logaritmusával számolni minden műveletnél</a:t>
                </a:r>
                <a:endParaRPr lang="en-US" dirty="0"/>
              </a:p>
              <a:p>
                <a:r>
                  <a:rPr lang="hu-HU" dirty="0"/>
                  <a:t>Itt is azt az osztályt választjuk, amelyiknek a legnagyobb a végső </a:t>
                </a:r>
                <a:r>
                  <a:rPr lang="hu-HU" dirty="0" err="1"/>
                  <a:t>nemnormalizált</a:t>
                </a:r>
                <a:r>
                  <a:rPr lang="hu-HU" dirty="0"/>
                  <a:t> logaritmus valószínűségi szerinti értéke</a:t>
                </a:r>
                <a:endParaRPr lang="en-US" dirty="0"/>
              </a:p>
            </p:txBody>
          </p:sp>
        </mc:Choice>
        <mc:Fallback>
          <p:sp>
            <p:nvSpPr>
              <p:cNvPr id="268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14" t="-1125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959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</a:t>
            </a:r>
            <a:r>
              <a:rPr lang="en-US"/>
              <a:t> NB </a:t>
            </a:r>
            <a:r>
              <a:rPr lang="hu-HU"/>
              <a:t>feltevések megsértése</a:t>
            </a:r>
            <a:endParaRPr lang="en-US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Feltételes függetlenség</a:t>
            </a:r>
            <a:endParaRPr lang="en-US"/>
          </a:p>
          <a:p>
            <a:r>
              <a:rPr lang="en-US"/>
              <a:t>“</a:t>
            </a:r>
            <a:r>
              <a:rPr lang="hu-HU"/>
              <a:t>Pozícióra vonatkozó függetlenség</a:t>
            </a:r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696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990600"/>
          </a:xfrm>
        </p:spPr>
        <p:txBody>
          <a:bodyPr/>
          <a:lstStyle/>
          <a:p>
            <a:r>
              <a:rPr lang="hu-HU" sz="3600" dirty="0"/>
              <a:t>Naiv</a:t>
            </a:r>
            <a:r>
              <a:rPr lang="en-US" sz="3600" dirty="0"/>
              <a:t> Bayes </a:t>
            </a:r>
            <a:r>
              <a:rPr lang="hu-HU" sz="3600" dirty="0" smtClean="0"/>
              <a:t>p</a:t>
            </a:r>
            <a:r>
              <a:rPr lang="en-US" sz="3600" dirty="0" err="1" smtClean="0"/>
              <a:t>osterior</a:t>
            </a:r>
            <a:r>
              <a:rPr lang="en-US" sz="3600" dirty="0" smtClean="0"/>
              <a:t> </a:t>
            </a:r>
            <a:r>
              <a:rPr lang="hu-HU" sz="3600" dirty="0"/>
              <a:t>valószínűségek</a:t>
            </a:r>
            <a:endParaRPr lang="en-US" sz="3600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NB osztályozási eredménye</a:t>
            </a:r>
            <a:r>
              <a:rPr lang="en-US" dirty="0"/>
              <a:t> (</a:t>
            </a:r>
            <a:r>
              <a:rPr lang="hu-HU" dirty="0"/>
              <a:t>a legnagyobb </a:t>
            </a:r>
            <a:r>
              <a:rPr lang="en-US" dirty="0"/>
              <a:t>posterior </a:t>
            </a:r>
            <a:r>
              <a:rPr lang="hu-HU" dirty="0"/>
              <a:t>valószínűségű osztály</a:t>
            </a:r>
            <a:r>
              <a:rPr lang="en-US" dirty="0"/>
              <a:t>) </a:t>
            </a:r>
            <a:r>
              <a:rPr lang="hu-HU" dirty="0"/>
              <a:t>általában elég </a:t>
            </a:r>
            <a:r>
              <a:rPr lang="hu-HU" dirty="0" smtClean="0"/>
              <a:t>pontos</a:t>
            </a:r>
            <a:endParaRPr lang="en-US" dirty="0"/>
          </a:p>
          <a:p>
            <a:r>
              <a:rPr lang="hu-HU" dirty="0"/>
              <a:t>Viszont </a:t>
            </a:r>
            <a:r>
              <a:rPr lang="hu-HU" dirty="0" smtClean="0"/>
              <a:t>a feltételes </a:t>
            </a:r>
            <a:r>
              <a:rPr lang="hu-HU" dirty="0"/>
              <a:t>függetlenségi feltevés </a:t>
            </a:r>
            <a:r>
              <a:rPr lang="hu-HU" dirty="0" smtClean="0"/>
              <a:t>hibája miatt </a:t>
            </a:r>
            <a:r>
              <a:rPr lang="hu-HU" dirty="0"/>
              <a:t>a </a:t>
            </a:r>
            <a:r>
              <a:rPr lang="en-US" dirty="0"/>
              <a:t>posterior</a:t>
            </a:r>
            <a:r>
              <a:rPr lang="hu-HU" dirty="0"/>
              <a:t> </a:t>
            </a:r>
            <a:r>
              <a:rPr lang="hu-HU" dirty="0" smtClean="0"/>
              <a:t>valószínűségek </a:t>
            </a:r>
            <a:r>
              <a:rPr lang="hu-HU" dirty="0"/>
              <a:t>numerikus becslése </a:t>
            </a:r>
            <a:r>
              <a:rPr lang="hu-HU" dirty="0" smtClean="0"/>
              <a:t>nem</a:t>
            </a:r>
            <a:endParaRPr lang="en-US" dirty="0"/>
          </a:p>
          <a:p>
            <a:pPr lvl="1"/>
            <a:r>
              <a:rPr lang="hu-HU" dirty="0"/>
              <a:t>A kimenet általában nagyon közeli a 0-hoz, vagy az </a:t>
            </a:r>
            <a:r>
              <a:rPr lang="hu-HU" dirty="0" smtClean="0"/>
              <a:t>1-hez</a:t>
            </a:r>
            <a:endParaRPr lang="en-US" dirty="0"/>
          </a:p>
          <a:p>
            <a:r>
              <a:rPr lang="hu-HU" dirty="0"/>
              <a:t>A</a:t>
            </a:r>
            <a:r>
              <a:rPr lang="hu-HU" dirty="0" smtClean="0"/>
              <a:t>z </a:t>
            </a:r>
            <a:r>
              <a:rPr lang="hu-HU" dirty="0"/>
              <a:t>aktív tanulás nem működik jól </a:t>
            </a:r>
            <a:r>
              <a:rPr lang="hu-HU" dirty="0" err="1" smtClean="0"/>
              <a:t>NB-zel</a:t>
            </a:r>
            <a:endParaRPr lang="en-US" dirty="0"/>
          </a:p>
          <a:p>
            <a:pPr lvl="1"/>
            <a:r>
              <a:rPr lang="hu-HU" dirty="0" smtClean="0"/>
              <a:t>Feladat: a </a:t>
            </a:r>
            <a:r>
              <a:rPr lang="hu-HU" dirty="0"/>
              <a:t>legbizonytalanabb dokumentumokat </a:t>
            </a:r>
            <a:r>
              <a:rPr lang="hu-HU" dirty="0" smtClean="0"/>
              <a:t>keressük, és azokat külön osztályozzuk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78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 modell paraméterbecslésre:</a:t>
            </a:r>
            <a:br>
              <a:rPr lang="hu-HU" dirty="0" smtClean="0"/>
            </a:br>
            <a:r>
              <a:rPr lang="hu-HU" dirty="0" smtClean="0"/>
              <a:t>a többváltozós binomiális modell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17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752600"/>
                <a:ext cx="8001000" cy="4876800"/>
              </a:xfrm>
            </p:spPr>
            <p:txBody>
              <a:bodyPr/>
              <a:lstStyle/>
              <a:p>
                <a:r>
                  <a:rPr lang="hu-HU" dirty="0"/>
                  <a:t>1. m</a:t>
                </a:r>
                <a:r>
                  <a:rPr lang="en-US" dirty="0" err="1"/>
                  <a:t>odel</a:t>
                </a:r>
                <a:r>
                  <a:rPr lang="hu-HU" dirty="0"/>
                  <a:t>l</a:t>
                </a:r>
                <a:r>
                  <a:rPr lang="en-US" dirty="0"/>
                  <a:t>: </a:t>
                </a:r>
                <a:r>
                  <a:rPr lang="hu-HU" dirty="0"/>
                  <a:t>Többváltozós binomiális</a:t>
                </a:r>
                <a:endParaRPr lang="en-US" dirty="0"/>
              </a:p>
              <a:p>
                <a:pPr lvl="1"/>
                <a:r>
                  <a:rPr lang="hu-HU" dirty="0"/>
                  <a:t>Minden szótári terminushoz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sz="2000" i="1" baseline="-25000" dirty="0" err="1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egy jellemző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sz="2000" i="1" baseline="-25000" dirty="0" err="1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/>
                  <a:t> = </a:t>
                </a:r>
                <a:r>
                  <a:rPr lang="hu-HU" dirty="0"/>
                  <a:t>igaz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i="1" dirty="0">
                    <a:latin typeface="Comic Sans MS" pitchFamily="66" charset="0"/>
                  </a:rPr>
                  <a:t> </a:t>
                </a:r>
                <a:r>
                  <a:rPr lang="hu-HU" dirty="0"/>
                  <a:t>dokumentumra, ha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szerepel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hu-HU" dirty="0" err="1">
                    <a:latin typeface="Comic Sans MS" pitchFamily="66" charset="0"/>
                  </a:rPr>
                  <a:t>-ben</a:t>
                </a:r>
                <a:endParaRPr lang="en-US" dirty="0"/>
              </a:p>
              <a:p>
                <a:pPr lvl="1"/>
                <a:r>
                  <a:rPr lang="en-US" dirty="0" err="1"/>
                  <a:t>Naiv</a:t>
                </a:r>
                <a:r>
                  <a:rPr lang="en-US" dirty="0"/>
                  <a:t> Bayes </a:t>
                </a:r>
                <a:r>
                  <a:rPr lang="hu-HU" dirty="0"/>
                  <a:t>feltevés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hu-HU" dirty="0"/>
                  <a:t>Ha adott a dokumentum témája, egy szó előfordulása nem ad információt arról, hogy bármely más szónak mi az előfordulása ugyanabban a dokumentumban</a:t>
                </a:r>
                <a:endParaRPr lang="en-US" i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717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752600"/>
                <a:ext cx="8001000" cy="4876800"/>
              </a:xfrm>
              <a:blipFill rotWithShape="1">
                <a:blip r:embed="rId2"/>
                <a:stretch>
                  <a:fillRect l="-305" t="-1125" r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61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</a:t>
            </a:r>
            <a:r>
              <a:rPr lang="hu-HU" dirty="0" smtClean="0"/>
              <a:t>modell paraméterbecslésre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a </a:t>
            </a:r>
            <a:r>
              <a:rPr lang="hu-HU" dirty="0" smtClean="0"/>
              <a:t>multinomiális </a:t>
            </a:r>
            <a:r>
              <a:rPr lang="hu-HU" dirty="0"/>
              <a:t>modell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27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752600"/>
                <a:ext cx="7772400" cy="450215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hu-HU" dirty="0"/>
                  <a:t>2. modell</a:t>
                </a:r>
                <a:r>
                  <a:rPr lang="en-US" dirty="0"/>
                  <a:t>: </a:t>
                </a:r>
                <a:r>
                  <a:rPr lang="hu-HU" dirty="0"/>
                  <a:t>multinomiális</a:t>
                </a:r>
                <a:endParaRPr lang="en-US" dirty="0"/>
              </a:p>
              <a:p>
                <a:pPr lvl="1">
                  <a:lnSpc>
                    <a:spcPct val="90000"/>
                  </a:lnSpc>
                </a:pPr>
                <a:r>
                  <a:rPr lang="hu-HU" dirty="0"/>
                  <a:t>Minden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sz="200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hu-HU" dirty="0" smtClean="0"/>
                  <a:t>  szó </a:t>
                </a:r>
                <a:r>
                  <a:rPr lang="hu-HU" dirty="0"/>
                  <a:t>pozícióhoz egy jellemzőt rendelünk</a:t>
                </a:r>
                <a:endParaRPr lang="en-US" dirty="0"/>
              </a:p>
              <a:p>
                <a:pPr lvl="2">
                  <a:lnSpc>
                    <a:spcPct val="90000"/>
                  </a:lnSpc>
                </a:pPr>
                <a:r>
                  <a:rPr lang="hu-HU" dirty="0"/>
                  <a:t>A jellemző értéke a szótárbeli bármely szó lehet.</a:t>
                </a:r>
                <a:r>
                  <a:rPr lang="en-US" dirty="0"/>
                  <a:t> </a:t>
                </a:r>
                <a:endParaRPr lang="hu-HU" dirty="0"/>
              </a:p>
              <a:p>
                <a:pPr lvl="1">
                  <a:lnSpc>
                    <a:spcPct val="90000"/>
                  </a:lnSpc>
                </a:pPr>
                <a:r>
                  <a:rPr lang="hu-HU" dirty="0"/>
                  <a:t>Az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sz="20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értéke</a:t>
                </a:r>
                <a:r>
                  <a:rPr lang="en-US" dirty="0"/>
                  <a:t> </a:t>
                </a:r>
                <a:r>
                  <a:rPr lang="hu-HU" dirty="0"/>
                  <a:t>az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hu-HU" dirty="0" err="1"/>
                  <a:t>-dik</a:t>
                </a:r>
                <a:r>
                  <a:rPr lang="hu-HU" dirty="0"/>
                  <a:t> pozícióban lévő szó</a:t>
                </a:r>
                <a:endParaRPr 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dirty="0" err="1"/>
                  <a:t>Naiv</a:t>
                </a:r>
                <a:r>
                  <a:rPr lang="en-US" dirty="0"/>
                  <a:t> Bayes </a:t>
                </a:r>
                <a:r>
                  <a:rPr lang="hu-HU" dirty="0" smtClean="0"/>
                  <a:t>feltevés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lvl="2">
                  <a:lnSpc>
                    <a:spcPct val="90000"/>
                  </a:lnSpc>
                </a:pPr>
                <a:r>
                  <a:rPr lang="hu-HU" dirty="0"/>
                  <a:t>Ha adott a dokumentum témája</a:t>
                </a:r>
                <a:r>
                  <a:rPr lang="en-US" dirty="0"/>
                  <a:t>, </a:t>
                </a:r>
                <a:r>
                  <a:rPr lang="hu-HU" dirty="0"/>
                  <a:t>egy adott pozícióban előforduló szó nem informál minket más szavak dokumentumbeli előfordulásáról</a:t>
                </a:r>
                <a:endParaRPr lang="en-US" dirty="0"/>
              </a:p>
              <a:p>
                <a:pPr lvl="1">
                  <a:lnSpc>
                    <a:spcPct val="90000"/>
                  </a:lnSpc>
                </a:pPr>
                <a:r>
                  <a:rPr lang="hu-HU" dirty="0"/>
                  <a:t>Második feltevés</a:t>
                </a:r>
                <a:r>
                  <a:rPr lang="en-US" dirty="0"/>
                  <a:t>: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hu-HU" dirty="0"/>
                  <a:t>A szavak előfordulása nem függ a pozíciótól</a:t>
                </a:r>
                <a:endParaRPr lang="en-US" dirty="0"/>
              </a:p>
            </p:txBody>
          </p:sp>
        </mc:Choice>
        <mc:Fallback>
          <p:sp>
            <p:nvSpPr>
              <p:cNvPr id="3727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752600"/>
                <a:ext cx="7772400" cy="4502150"/>
              </a:xfrm>
              <a:blipFill rotWithShape="1">
                <a:blip r:embed="rId3"/>
                <a:stretch>
                  <a:fillRect l="-314" t="-2168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1981200" y="5410200"/>
          <a:ext cx="45688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4" imgW="1790640" imgH="241200" progId="Equation.3">
                  <p:embed/>
                </p:oleObj>
              </mc:Choice>
              <mc:Fallback>
                <p:oleObj name="Equation" r:id="rId4" imgW="1790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45688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72741" name="Text Box 5"/>
              <p:cNvSpPr txBox="1">
                <a:spLocks noChangeArrowheads="1"/>
              </p:cNvSpPr>
              <p:nvPr/>
            </p:nvSpPr>
            <p:spPr bwMode="auto">
              <a:xfrm>
                <a:off x="609600" y="6172200"/>
                <a:ext cx="796622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hu-HU" dirty="0"/>
                  <a:t>Minden lehetséges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:r>
                  <a:rPr lang="hu-HU" dirty="0"/>
                  <a:t>pozíciókra,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hu-HU" dirty="0"/>
                  <a:t> szóra</a:t>
                </a:r>
                <a:r>
                  <a:rPr lang="en-US" dirty="0"/>
                  <a:t> </a:t>
                </a:r>
                <a:r>
                  <a:rPr lang="hu-HU" dirty="0"/>
                  <a:t>és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hu-HU" i="1" dirty="0"/>
                  <a:t> </a:t>
                </a:r>
                <a:r>
                  <a:rPr lang="hu-HU" dirty="0"/>
                  <a:t>osztályra</a:t>
                </a:r>
                <a:endParaRPr lang="en-US" dirty="0"/>
              </a:p>
            </p:txBody>
          </p:sp>
        </mc:Choice>
        <mc:Fallback>
          <p:sp>
            <p:nvSpPr>
              <p:cNvPr id="37274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6172200"/>
                <a:ext cx="796622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48" t="-9333" r="-459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36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Emlékeztető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9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200" dirty="0"/>
              <a:t>Binomiális modell</a:t>
            </a:r>
            <a:r>
              <a:rPr lang="en-US" sz="2200" dirty="0"/>
              <a:t>: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hu-HU" sz="2200" dirty="0"/>
              <a:t>Multinomiális modell</a:t>
            </a:r>
            <a:r>
              <a:rPr lang="en-US" sz="2200" dirty="0"/>
              <a:t>: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hu-HU" sz="2000" dirty="0"/>
              <a:t>Létrehozunk témánként egy megadokumentumot a témához tartozó </a:t>
            </a:r>
            <a:r>
              <a:rPr lang="hu-HU" sz="2000" dirty="0" smtClean="0"/>
              <a:t>dokumentumok </a:t>
            </a:r>
            <a:r>
              <a:rPr lang="hu-HU" sz="2000" dirty="0"/>
              <a:t>konkatenálásával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hu-HU" sz="2000" i="1" dirty="0"/>
              <a:t>a </a:t>
            </a:r>
            <a:r>
              <a:rPr lang="en-US" sz="2000" i="1" dirty="0"/>
              <a:t>w</a:t>
            </a:r>
            <a:r>
              <a:rPr lang="en-US" sz="2000" dirty="0"/>
              <a:t> </a:t>
            </a:r>
            <a:r>
              <a:rPr lang="hu-HU" sz="2000" dirty="0"/>
              <a:t>szó megadokumentumbeli relatív gyakoriságával számolunk</a:t>
            </a:r>
            <a:endParaRPr lang="en-US" sz="2000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 becslés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3763" name="Text Box 3"/>
              <p:cNvSpPr txBox="1">
                <a:spLocks noChangeArrowheads="1"/>
              </p:cNvSpPr>
              <p:nvPr/>
            </p:nvSpPr>
            <p:spPr bwMode="auto">
              <a:xfrm>
                <a:off x="3988809" y="2260600"/>
                <a:ext cx="4190571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hu-HU" dirty="0"/>
                  <a:t>Azon dokumentumok aránya </a:t>
                </a:r>
              </a:p>
              <a:p>
                <a:pPr algn="ctr" eaLnBrk="0" hangingPunct="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 err="1">
                        <a:latin typeface="Cambria Math"/>
                      </a:rPr>
                      <m:t>𝑗</m:t>
                    </m:r>
                    <m:r>
                      <a:rPr lang="hu-HU" i="1" baseline="-25000" dirty="0">
                        <a:latin typeface="Cambria Math"/>
                      </a:rPr>
                      <m:t> </m:t>
                    </m:r>
                  </m:oMath>
                </a14:m>
                <a:r>
                  <a:rPr lang="hu-HU" i="1" baseline="-25000" dirty="0"/>
                  <a:t> </a:t>
                </a:r>
                <a:r>
                  <a:rPr lang="hu-HU" dirty="0"/>
                  <a:t>témában, amelyben a </a:t>
                </a:r>
              </a:p>
              <a:p>
                <a:pPr algn="ctr" eaLnBrk="0" hangingPunct="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szó </a:t>
                </a:r>
                <a:r>
                  <a:rPr lang="hu-HU" dirty="0" smtClean="0"/>
                  <a:t>előfordul</a:t>
                </a:r>
              </a:p>
              <a:p>
                <a:pPr algn="ctr" eaLnBrk="0" hangingPunct="0"/>
                <a:r>
                  <a:rPr lang="hu-HU" dirty="0" smtClean="0"/>
                  <a:t>(gyakoriság nem számít)</a:t>
                </a:r>
                <a:endParaRPr lang="en-US" dirty="0"/>
              </a:p>
            </p:txBody>
          </p:sp>
        </mc:Choice>
        <mc:Fallback>
          <p:sp>
            <p:nvSpPr>
              <p:cNvPr id="37376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8809" y="2260600"/>
                <a:ext cx="4190571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744" t="-2724" r="-1744" b="-85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3765" name="Object 5"/>
          <p:cNvGraphicFramePr>
            <a:graphicFrameLocks noChangeAspect="1"/>
          </p:cNvGraphicFramePr>
          <p:nvPr/>
        </p:nvGraphicFramePr>
        <p:xfrm>
          <a:off x="609600" y="2165350"/>
          <a:ext cx="32527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4" imgW="990360" imgH="266400" progId="Equation.3">
                  <p:embed/>
                </p:oleObj>
              </mc:Choice>
              <mc:Fallback>
                <p:oleObj name="Equation" r:id="rId4" imgW="9903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65350"/>
                        <a:ext cx="32527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73766" name="Text Box 6"/>
              <p:cNvSpPr txBox="1">
                <a:spLocks noChangeArrowheads="1"/>
              </p:cNvSpPr>
              <p:nvPr/>
            </p:nvSpPr>
            <p:spPr bwMode="auto">
              <a:xfrm>
                <a:off x="4054659" y="4089400"/>
                <a:ext cx="4131900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hu-HU" dirty="0"/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hu-HU" dirty="0"/>
                  <a:t>szó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 err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dirty="0"/>
                  <a:t>kategóriában való </a:t>
                </a:r>
              </a:p>
              <a:p>
                <a:pPr algn="ctr" eaLnBrk="0" hangingPunct="0"/>
                <a:r>
                  <a:rPr lang="hu-HU" dirty="0"/>
                  <a:t>előfordulásának </a:t>
                </a:r>
                <a:r>
                  <a:rPr lang="hu-HU" dirty="0" smtClean="0"/>
                  <a:t>aránya </a:t>
                </a:r>
              </a:p>
              <a:p>
                <a:pPr algn="ctr" eaLnBrk="0" hangingPunct="0"/>
                <a:r>
                  <a:rPr lang="hu-HU" dirty="0" smtClean="0"/>
                  <a:t>(gyakoriság számít)</a:t>
                </a:r>
              </a:p>
            </p:txBody>
          </p:sp>
        </mc:Choice>
        <mc:Fallback>
          <p:sp>
            <p:nvSpPr>
              <p:cNvPr id="37376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4659" y="4089400"/>
                <a:ext cx="4131900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1917" t="-3553" r="-2065" b="-111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3767" name="Object 7"/>
          <p:cNvGraphicFramePr>
            <a:graphicFrameLocks noChangeAspect="1"/>
          </p:cNvGraphicFramePr>
          <p:nvPr/>
        </p:nvGraphicFramePr>
        <p:xfrm>
          <a:off x="512763" y="4162425"/>
          <a:ext cx="32956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7" imgW="1002960" imgH="266400" progId="Equation.3">
                  <p:embed/>
                </p:oleObj>
              </mc:Choice>
              <mc:Fallback>
                <p:oleObj name="Equation" r:id="rId7" imgW="10029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4162425"/>
                        <a:ext cx="32956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369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Modellek összehasonlítása</a:t>
            </a:r>
            <a:endParaRPr lang="en-US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76400"/>
            <a:ext cx="8534400" cy="990600"/>
          </a:xfrm>
        </p:spPr>
        <p:txBody>
          <a:bodyPr/>
          <a:lstStyle/>
          <a:p>
            <a:r>
              <a:rPr lang="en-US" sz="2200" dirty="0"/>
              <a:t>13,589 Yahoo! </a:t>
            </a:r>
            <a:r>
              <a:rPr lang="hu-HU" sz="2200" dirty="0"/>
              <a:t>weboldalnak a</a:t>
            </a:r>
            <a:r>
              <a:rPr lang="en-US" sz="2200" dirty="0"/>
              <a:t> “Science” </a:t>
            </a:r>
            <a:r>
              <a:rPr lang="hu-HU" sz="2200" dirty="0"/>
              <a:t>részfa </a:t>
            </a:r>
            <a:r>
              <a:rPr lang="en-US" sz="2200" dirty="0"/>
              <a:t>95 </a:t>
            </a:r>
            <a:r>
              <a:rPr lang="hu-HU" sz="2200" dirty="0"/>
              <a:t>kategóriájába való besorolása</a:t>
            </a:r>
            <a:r>
              <a:rPr lang="en-US" sz="2200" dirty="0"/>
              <a:t> (</a:t>
            </a:r>
            <a:r>
              <a:rPr lang="hu-HU" sz="2200" dirty="0"/>
              <a:t>2 mélységű hierarchia</a:t>
            </a:r>
            <a:r>
              <a:rPr lang="en-US" sz="2200" dirty="0"/>
              <a:t>)</a:t>
            </a:r>
          </a:p>
        </p:txBody>
      </p:sp>
      <p:pic>
        <p:nvPicPr>
          <p:cNvPr id="374788" name="Picture 4" descr="fig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5" t="51913" r="4391" b="2153"/>
          <a:stretch>
            <a:fillRect/>
          </a:stretch>
        </p:blipFill>
        <p:spPr>
          <a:xfrm>
            <a:off x="2057400" y="2655888"/>
            <a:ext cx="5410200" cy="3995737"/>
          </a:xfr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33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</a:t>
            </a:r>
            <a:r>
              <a:rPr lang="hu-HU" dirty="0"/>
              <a:t>modellek </a:t>
            </a:r>
            <a:r>
              <a:rPr lang="hu-HU" dirty="0" smtClean="0"/>
              <a:t>összehasonlítása (2)</a:t>
            </a:r>
            <a:endParaRPr lang="en-US" dirty="0"/>
          </a:p>
        </p:txBody>
      </p:sp>
      <p:pic>
        <p:nvPicPr>
          <p:cNvPr id="378883" name="Picture 3" descr="fi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7" t="52585" r="9702" b="3473"/>
          <a:stretch>
            <a:fillRect/>
          </a:stretch>
        </p:blipFill>
        <p:spPr bwMode="auto">
          <a:xfrm>
            <a:off x="1371600" y="1781175"/>
            <a:ext cx="6629400" cy="46958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334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5906" r="11696" b="1005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552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Tanulási görbe</a:t>
            </a:r>
            <a:r>
              <a:rPr lang="en-US"/>
              <a:t/>
            </a:r>
            <a:br>
              <a:rPr lang="en-US"/>
            </a:br>
            <a:r>
              <a:rPr lang="en-US" sz="3600"/>
              <a:t>(Yahoo Science Data)</a:t>
            </a:r>
          </a:p>
        </p:txBody>
      </p:sp>
      <p:pic>
        <p:nvPicPr>
          <p:cNvPr id="177155" name="Picture 3" descr="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0866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65250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/>
          <a:lstStyle/>
          <a:p>
            <a:r>
              <a:rPr lang="hu-HU" altLang="en-US" sz="3600" dirty="0"/>
              <a:t>Feltételes függetlenségi feltevés fontossága</a:t>
            </a:r>
            <a:endParaRPr lang="en-US" altLang="en-US" sz="3600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60513"/>
            <a:ext cx="8991600" cy="48402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altLang="en-US" sz="2000" dirty="0"/>
              <a:t>TF hogy adott 20 bináris (T/F) </a:t>
            </a:r>
            <a:r>
              <a:rPr lang="hu-HU" altLang="en-US" sz="2000" dirty="0" smtClean="0"/>
              <a:t>attribútum </a:t>
            </a:r>
            <a:r>
              <a:rPr lang="hu-HU" altLang="en-US" sz="2000" i="1" dirty="0" smtClean="0"/>
              <a:t>A</a:t>
            </a:r>
            <a:r>
              <a:rPr lang="hu-HU" altLang="en-US" sz="2000" i="1" baseline="-25000" dirty="0" smtClean="0"/>
              <a:t>1</a:t>
            </a:r>
            <a:r>
              <a:rPr lang="hu-HU" altLang="en-US" sz="2000" i="1" dirty="0"/>
              <a:t>,…, A</a:t>
            </a:r>
            <a:r>
              <a:rPr lang="hu-HU" altLang="en-US" sz="2000" i="1" baseline="-25000" dirty="0"/>
              <a:t>20</a:t>
            </a:r>
            <a:r>
              <a:rPr lang="hu-HU" altLang="en-US" sz="2000" dirty="0"/>
              <a:t>, és két osztály </a:t>
            </a:r>
            <a:r>
              <a:rPr lang="hu-HU" altLang="en-US" sz="2000" i="1" dirty="0"/>
              <a:t>c</a:t>
            </a:r>
            <a:r>
              <a:rPr lang="hu-HU" altLang="en-US" sz="2000" i="1" baseline="-25000" dirty="0"/>
              <a:t>1 </a:t>
            </a:r>
            <a:r>
              <a:rPr lang="hu-HU" altLang="en-US" sz="2000" dirty="0"/>
              <a:t>és </a:t>
            </a:r>
            <a:r>
              <a:rPr lang="hu-HU" altLang="en-US" sz="2000" i="1" dirty="0"/>
              <a:t>c</a:t>
            </a:r>
            <a:r>
              <a:rPr lang="hu-HU" altLang="en-US" sz="2000" i="1" baseline="-25000" dirty="0"/>
              <a:t>2</a:t>
            </a:r>
            <a:r>
              <a:rPr lang="hu-HU" altLang="en-US" sz="2000" i="1" dirty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hu-HU" altLang="en-US" sz="2000" dirty="0">
                <a:solidFill>
                  <a:schemeClr val="accent1"/>
                </a:solidFill>
              </a:rPr>
              <a:t>Cél</a:t>
            </a:r>
            <a:r>
              <a:rPr lang="hu-HU" altLang="en-US" sz="2000" dirty="0"/>
              <a:t>: tetszőleges </a:t>
            </a:r>
            <a:r>
              <a:rPr lang="hu-HU" altLang="en-US" sz="2000" i="1" dirty="0" smtClean="0"/>
              <a:t>A=A</a:t>
            </a:r>
            <a:r>
              <a:rPr lang="hu-HU" altLang="en-US" sz="2000" i="1" baseline="-25000" dirty="0" smtClean="0"/>
              <a:t>1</a:t>
            </a:r>
            <a:r>
              <a:rPr lang="hu-HU" altLang="en-US" sz="2000" i="1" dirty="0"/>
              <a:t>,…,A</a:t>
            </a:r>
            <a:r>
              <a:rPr lang="hu-HU" altLang="en-US" sz="2000" i="1" baseline="-25000" dirty="0"/>
              <a:t>20</a:t>
            </a:r>
            <a:r>
              <a:rPr lang="hu-HU" altLang="en-US" sz="2000" i="1" dirty="0"/>
              <a:t> </a:t>
            </a:r>
            <a:r>
              <a:rPr lang="hu-HU" altLang="en-US" sz="2000" dirty="0" err="1" smtClean="0"/>
              <a:t>-re</a:t>
            </a:r>
            <a:r>
              <a:rPr lang="hu-HU" altLang="en-US" sz="2000" dirty="0" smtClean="0"/>
              <a:t> becsüljük </a:t>
            </a:r>
            <a:r>
              <a:rPr lang="hu-HU" altLang="en-US" sz="2000" i="1" dirty="0"/>
              <a:t>P(A|</a:t>
            </a:r>
            <a:r>
              <a:rPr lang="hu-HU" altLang="en-US" sz="2000" i="1" dirty="0" err="1"/>
              <a:t>c</a:t>
            </a:r>
            <a:r>
              <a:rPr lang="hu-HU" altLang="en-US" sz="2000" i="1" baseline="-25000" dirty="0" err="1"/>
              <a:t>i</a:t>
            </a:r>
            <a:r>
              <a:rPr lang="hu-HU" altLang="en-US" sz="2000" i="1" dirty="0"/>
              <a:t>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altLang="en-US" sz="2000" i="1" u="sng" dirty="0">
                <a:solidFill>
                  <a:schemeClr val="accent1"/>
                </a:solidFill>
              </a:rPr>
              <a:t>A) </a:t>
            </a:r>
            <a:r>
              <a:rPr lang="hu-HU" altLang="en-US" sz="2000" u="sng" dirty="0">
                <a:solidFill>
                  <a:schemeClr val="accent1"/>
                </a:solidFill>
              </a:rPr>
              <a:t>Függetlenségi feltevés nélkül:</a:t>
            </a:r>
            <a:endParaRPr lang="hu-HU" altLang="en-US" sz="20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altLang="en-US" sz="2000" dirty="0"/>
              <a:t>2</a:t>
            </a:r>
            <a:r>
              <a:rPr lang="hu-HU" altLang="en-US" sz="2000" baseline="30000" dirty="0"/>
              <a:t>21</a:t>
            </a:r>
            <a:r>
              <a:rPr lang="hu-HU" altLang="en-US" sz="2000" dirty="0"/>
              <a:t> paraméter számolása (az értékek minden kombinációjára 1) !</a:t>
            </a:r>
          </a:p>
          <a:p>
            <a:pPr>
              <a:lnSpc>
                <a:spcPct val="80000"/>
              </a:lnSpc>
            </a:pPr>
            <a:r>
              <a:rPr lang="hu-HU" altLang="en-US" sz="1800" dirty="0"/>
              <a:t>A tanuló </a:t>
            </a:r>
            <a:r>
              <a:rPr lang="hu-HU" altLang="en-US" sz="1800" dirty="0" smtClean="0"/>
              <a:t>halmaz </a:t>
            </a:r>
            <a:r>
              <a:rPr lang="hu-HU" altLang="en-US" sz="1800" dirty="0"/>
              <a:t>nincs ekkora!!</a:t>
            </a:r>
          </a:p>
          <a:p>
            <a:pPr>
              <a:lnSpc>
                <a:spcPct val="80000"/>
              </a:lnSpc>
            </a:pPr>
            <a:r>
              <a:rPr lang="hu-HU" altLang="en-US" sz="1800" dirty="0"/>
              <a:t>Nagy memóriát és feldolgozási időt igényel</a:t>
            </a:r>
          </a:p>
          <a:p>
            <a:pPr>
              <a:lnSpc>
                <a:spcPct val="80000"/>
              </a:lnSpc>
            </a:pPr>
            <a:r>
              <a:rPr lang="hu-HU" altLang="en-US" sz="1800" dirty="0"/>
              <a:t>Hajlamos a hibára (a </a:t>
            </a:r>
            <a:r>
              <a:rPr lang="hu-HU" altLang="en-US" sz="1800" i="1" dirty="0"/>
              <a:t>kevés minta</a:t>
            </a:r>
            <a:r>
              <a:rPr lang="hu-HU" altLang="en-US" sz="1800" dirty="0"/>
              <a:t> miatt).</a:t>
            </a:r>
            <a:endParaRPr lang="hu-HU" altLang="en-US" sz="20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altLang="en-US" sz="2000" i="1" u="sng" dirty="0">
                <a:solidFill>
                  <a:schemeClr val="accent1"/>
                </a:solidFill>
              </a:rPr>
              <a:t>B) </a:t>
            </a:r>
            <a:r>
              <a:rPr lang="hu-HU" altLang="en-US" sz="2000" u="sng" dirty="0">
                <a:solidFill>
                  <a:schemeClr val="accent1"/>
                </a:solidFill>
              </a:rPr>
              <a:t>Legerősebb feltételes függetlenség megőrzés = </a:t>
            </a:r>
            <a:r>
              <a:rPr lang="hu-HU" altLang="en-US" sz="2000" u="sng" dirty="0" err="1">
                <a:solidFill>
                  <a:schemeClr val="accent1"/>
                </a:solidFill>
              </a:rPr>
              <a:t>Naive</a:t>
            </a:r>
            <a:r>
              <a:rPr lang="hu-HU" altLang="en-US" sz="2000" u="sng" dirty="0">
                <a:solidFill>
                  <a:schemeClr val="accent1"/>
                </a:solidFill>
              </a:rPr>
              <a:t> </a:t>
            </a:r>
            <a:r>
              <a:rPr lang="hu-HU" altLang="en-US" sz="2000" u="sng" dirty="0" err="1">
                <a:solidFill>
                  <a:schemeClr val="accent1"/>
                </a:solidFill>
              </a:rPr>
              <a:t>Bayes</a:t>
            </a:r>
            <a:r>
              <a:rPr lang="hu-HU" altLang="en-US" sz="2000" u="sng" dirty="0">
                <a:solidFill>
                  <a:schemeClr val="accent1"/>
                </a:solidFill>
              </a:rPr>
              <a:t>:</a:t>
            </a:r>
            <a:endParaRPr lang="hu-HU" altLang="en-US" sz="20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altLang="en-US" sz="2000" i="1" dirty="0"/>
              <a:t>	P(A|</a:t>
            </a:r>
            <a:r>
              <a:rPr lang="hu-HU" altLang="en-US" sz="2000" i="1" dirty="0" err="1"/>
              <a:t>c</a:t>
            </a:r>
            <a:r>
              <a:rPr lang="hu-HU" altLang="en-US" sz="2000" i="1" baseline="-25000" dirty="0" err="1"/>
              <a:t>i</a:t>
            </a:r>
            <a:r>
              <a:rPr lang="hu-HU" altLang="en-US" sz="2000" i="1" dirty="0"/>
              <a:t>)=P(A</a:t>
            </a:r>
            <a:r>
              <a:rPr lang="hu-HU" altLang="en-US" sz="2000" i="1" baseline="-25000" dirty="0"/>
              <a:t>1</a:t>
            </a:r>
            <a:r>
              <a:rPr lang="hu-HU" altLang="en-US" sz="2000" i="1" dirty="0"/>
              <a:t>|</a:t>
            </a:r>
            <a:r>
              <a:rPr lang="hu-HU" altLang="en-US" sz="2000" i="1" dirty="0" err="1"/>
              <a:t>c</a:t>
            </a:r>
            <a:r>
              <a:rPr lang="hu-HU" altLang="en-US" sz="2000" i="1" baseline="-25000" dirty="0" err="1"/>
              <a:t>i</a:t>
            </a:r>
            <a:r>
              <a:rPr lang="hu-HU" altLang="en-US" sz="2000" i="1" dirty="0"/>
              <a:t>)P(A</a:t>
            </a:r>
            <a:r>
              <a:rPr lang="hu-HU" altLang="en-US" sz="2000" i="1" baseline="-25000" dirty="0"/>
              <a:t>2</a:t>
            </a:r>
            <a:r>
              <a:rPr lang="hu-HU" altLang="en-US" sz="2000" i="1" dirty="0"/>
              <a:t>|</a:t>
            </a:r>
            <a:r>
              <a:rPr lang="hu-HU" altLang="en-US" sz="2000" i="1" dirty="0" err="1"/>
              <a:t>c</a:t>
            </a:r>
            <a:r>
              <a:rPr lang="hu-HU" altLang="en-US" sz="2000" i="1" baseline="-25000" dirty="0" err="1"/>
              <a:t>i</a:t>
            </a:r>
            <a:r>
              <a:rPr lang="hu-HU" altLang="en-US" sz="2000" i="1" dirty="0"/>
              <a:t>)…P(A</a:t>
            </a:r>
            <a:r>
              <a:rPr lang="hu-HU" altLang="en-US" sz="2000" i="1" baseline="-25000" dirty="0"/>
              <a:t>20</a:t>
            </a:r>
            <a:r>
              <a:rPr lang="hu-HU" altLang="en-US" sz="2000" i="1" dirty="0"/>
              <a:t>|</a:t>
            </a:r>
            <a:r>
              <a:rPr lang="hu-HU" altLang="en-US" sz="2000" i="1" dirty="0" err="1"/>
              <a:t>c</a:t>
            </a:r>
            <a:r>
              <a:rPr lang="hu-HU" altLang="en-US" sz="2000" i="1" baseline="-25000" dirty="0" err="1"/>
              <a:t>i</a:t>
            </a:r>
            <a:r>
              <a:rPr lang="hu-HU" altLang="en-US" sz="2000" i="1" dirty="0"/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altLang="en-US" sz="2000" i="1" dirty="0"/>
              <a:t>20*2</a:t>
            </a:r>
            <a:r>
              <a:rPr lang="hu-HU" altLang="en-US" sz="2000" i="1" baseline="30000" dirty="0"/>
              <a:t>2</a:t>
            </a:r>
            <a:r>
              <a:rPr lang="hu-HU" altLang="en-US" sz="2000" i="1" dirty="0"/>
              <a:t> = 80 </a:t>
            </a:r>
            <a:r>
              <a:rPr lang="hu-HU" altLang="en-US" sz="2000" dirty="0"/>
              <a:t>paraméter becslése (Magyarázat?)</a:t>
            </a:r>
          </a:p>
          <a:p>
            <a:pPr>
              <a:lnSpc>
                <a:spcPct val="80000"/>
              </a:lnSpc>
            </a:pPr>
            <a:r>
              <a:rPr lang="hu-HU" altLang="en-US" sz="1800" dirty="0"/>
              <a:t>Hatékony tár- és időigény.</a:t>
            </a:r>
          </a:p>
          <a:p>
            <a:pPr>
              <a:lnSpc>
                <a:spcPct val="80000"/>
              </a:lnSpc>
            </a:pPr>
            <a:r>
              <a:rPr lang="hu-HU" altLang="en-US" sz="1800" dirty="0"/>
              <a:t>Robosztus becslés.</a:t>
            </a:r>
          </a:p>
          <a:p>
            <a:pPr>
              <a:lnSpc>
                <a:spcPct val="80000"/>
              </a:lnSpc>
            </a:pPr>
            <a:r>
              <a:rPr lang="hu-HU" sz="1800" dirty="0"/>
              <a:t>Mi van akkor, ha a feltétel nem igaz?</a:t>
            </a:r>
            <a:endParaRPr lang="hu-HU" altLang="en-US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 u="sng" dirty="0">
                <a:solidFill>
                  <a:schemeClr val="accent1"/>
                </a:solidFill>
              </a:rPr>
              <a:t>C) </a:t>
            </a:r>
            <a:r>
              <a:rPr lang="hu-HU" altLang="en-US" sz="2000" u="sng" dirty="0">
                <a:solidFill>
                  <a:schemeClr val="accent1"/>
                </a:solidFill>
              </a:rPr>
              <a:t>Kevésbé erős feltevések</a:t>
            </a:r>
            <a:endParaRPr lang="en-US" altLang="en-US" sz="2000" u="sng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altLang="en-US" sz="2000" dirty="0"/>
              <a:t>Kompromisszum </a:t>
            </a:r>
            <a:r>
              <a:rPr lang="en-US" altLang="en-US" sz="2000" dirty="0"/>
              <a:t>A) </a:t>
            </a:r>
            <a:r>
              <a:rPr lang="hu-HU" altLang="en-US" sz="2000" dirty="0"/>
              <a:t>és</a:t>
            </a:r>
            <a:r>
              <a:rPr lang="en-US" altLang="en-US" sz="2000" dirty="0"/>
              <a:t> B) </a:t>
            </a:r>
            <a:r>
              <a:rPr lang="hu-HU" altLang="en-US" sz="2000" dirty="0"/>
              <a:t>között </a:t>
            </a:r>
            <a:r>
              <a:rPr lang="en-US" altLang="en-US" sz="2000" dirty="0"/>
              <a:t>(</a:t>
            </a:r>
            <a:r>
              <a:rPr lang="hu-HU" altLang="en-US" sz="2000" dirty="0"/>
              <a:t>Példa</a:t>
            </a:r>
            <a:r>
              <a:rPr lang="en-US" altLang="en-US" sz="2000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56037367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/>
              <a:t>Mikor műk</a:t>
            </a:r>
            <a:r>
              <a:rPr lang="en-US" altLang="en-US"/>
              <a:t>ö</a:t>
            </a:r>
            <a:r>
              <a:rPr lang="hu-HU" altLang="en-US"/>
              <a:t>dik a NB</a:t>
            </a:r>
            <a:endParaRPr lang="en-US" alt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2819400" cy="5105400"/>
          </a:xfr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hu-HU" altLang="en-US" sz="2000"/>
              <a:t>Olykor még akkor is jól működik a NB, amikor a feltételes függetlenségi feltevés </a:t>
            </a:r>
            <a:r>
              <a:rPr lang="hu-HU" altLang="en-US" sz="2000">
                <a:solidFill>
                  <a:schemeClr val="hlink"/>
                </a:solidFill>
              </a:rPr>
              <a:t>súlyosan</a:t>
            </a:r>
            <a:r>
              <a:rPr lang="hu-HU" altLang="en-US" sz="2000"/>
              <a:t> sérül</a:t>
            </a:r>
            <a:endParaRPr lang="en-US" altLang="en-US" sz="2400"/>
          </a:p>
          <a:p>
            <a:pPr marL="0" indent="0" algn="ctr">
              <a:buFont typeface="Wingdings" pitchFamily="2" charset="2"/>
              <a:buNone/>
            </a:pPr>
            <a:endParaRPr lang="en-US" altLang="en-US" sz="2700"/>
          </a:p>
          <a:p>
            <a:pPr marL="0" indent="0">
              <a:buFont typeface="Wingdings" pitchFamily="2" charset="2"/>
              <a:buNone/>
            </a:pPr>
            <a:r>
              <a:rPr lang="hu-HU" altLang="en-US" sz="2000"/>
              <a:t>Az osztályozás a megfelelő osztálycímke hozzárendelését végzi, és nem pontos valószínűségi becslést végez</a:t>
            </a:r>
            <a:r>
              <a:rPr lang="en-US" altLang="en-US" sz="2000"/>
              <a:t>.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3429000" y="1524000"/>
            <a:ext cx="5181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endParaRPr lang="en-US" sz="260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r>
              <a:rPr lang="hu-HU" sz="2000"/>
              <a:t>TF adott</a:t>
            </a:r>
            <a:r>
              <a:rPr lang="en-US" sz="2000"/>
              <a:t> </a:t>
            </a:r>
            <a:r>
              <a:rPr lang="hu-HU" sz="2000"/>
              <a:t>2 osztály</a:t>
            </a:r>
            <a:r>
              <a:rPr lang="en-US" sz="2000"/>
              <a:t> </a:t>
            </a:r>
            <a:r>
              <a:rPr lang="en-US" sz="2000" i="1"/>
              <a:t>c</a:t>
            </a:r>
            <a:r>
              <a:rPr lang="en-US" sz="2000" i="1" baseline="-25000"/>
              <a:t>1</a:t>
            </a:r>
            <a:r>
              <a:rPr lang="en-US" sz="2000"/>
              <a:t> </a:t>
            </a:r>
            <a:r>
              <a:rPr lang="hu-HU" sz="2000"/>
              <a:t>és</a:t>
            </a:r>
            <a:r>
              <a:rPr lang="en-US" sz="2000"/>
              <a:t> </a:t>
            </a:r>
            <a:r>
              <a:rPr lang="en-US" sz="2000" i="1"/>
              <a:t>c</a:t>
            </a:r>
            <a:r>
              <a:rPr lang="en-US" sz="2000" i="1" baseline="-25000"/>
              <a:t>2</a:t>
            </a:r>
            <a:r>
              <a:rPr lang="en-US" sz="2000"/>
              <a:t>. </a:t>
            </a:r>
            <a:r>
              <a:rPr lang="hu-HU" sz="2000"/>
              <a:t>Egy új elem érkezik</a:t>
            </a:r>
            <a:r>
              <a:rPr lang="en-US" sz="2000"/>
              <a:t>.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r>
              <a:rPr lang="en-US" sz="2000"/>
              <a:t>NB </a:t>
            </a:r>
            <a:r>
              <a:rPr lang="en-US" sz="2000" i="1"/>
              <a:t>A</a:t>
            </a:r>
            <a:r>
              <a:rPr lang="hu-HU" sz="2000"/>
              <a:t>-</a:t>
            </a:r>
            <a:r>
              <a:rPr lang="en-US" sz="2000"/>
              <a:t>t </a:t>
            </a:r>
            <a:r>
              <a:rPr lang="en-US" sz="2000" i="1"/>
              <a:t>c</a:t>
            </a:r>
            <a:r>
              <a:rPr lang="en-US" sz="2000" i="1" baseline="-25000"/>
              <a:t>1</a:t>
            </a:r>
            <a:r>
              <a:rPr lang="hu-HU" sz="2000"/>
              <a:t>-be sorolja, ha</a:t>
            </a:r>
            <a:r>
              <a:rPr lang="en-US" sz="2000"/>
              <a:t>:</a:t>
            </a:r>
          </a:p>
          <a:p>
            <a:pPr algn="ctr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r>
              <a:rPr lang="en-US" sz="2000" i="1"/>
              <a:t>P(A, c</a:t>
            </a:r>
            <a:r>
              <a:rPr lang="en-US" sz="2000" i="1" baseline="-25000"/>
              <a:t>1</a:t>
            </a:r>
            <a:r>
              <a:rPr lang="en-US" sz="2000" i="1"/>
              <a:t>)&gt;P(A, c</a:t>
            </a:r>
            <a:r>
              <a:rPr lang="en-US" sz="2000" i="1" baseline="-25000"/>
              <a:t>2</a:t>
            </a:r>
            <a:r>
              <a:rPr lang="en-US" sz="2000" i="1"/>
              <a:t>)</a:t>
            </a:r>
            <a:endParaRPr lang="en-US" sz="2600"/>
          </a:p>
        </p:txBody>
      </p:sp>
      <p:graphicFrame>
        <p:nvGraphicFramePr>
          <p:cNvPr id="225285" name="Object 5"/>
          <p:cNvGraphicFramePr>
            <a:graphicFrameLocks noChangeAspect="1"/>
          </p:cNvGraphicFramePr>
          <p:nvPr/>
        </p:nvGraphicFramePr>
        <p:xfrm>
          <a:off x="3352800" y="3517900"/>
          <a:ext cx="50165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Dokumentum" r:id="rId3" imgW="5042907" imgH="1290004" progId="Word.Document.8">
                  <p:embed/>
                </p:oleObj>
              </mc:Choice>
              <mc:Fallback>
                <p:oleObj name="Dokumentum" r:id="rId3" imgW="5042907" imgH="1290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17900"/>
                        <a:ext cx="50165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3429000" y="4724400"/>
            <a:ext cx="518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r>
              <a:rPr lang="hu-HU" sz="1800"/>
              <a:t>Függetlenül a valószínűségek nagy becslési hibájától az osztályozás </a:t>
            </a:r>
            <a:r>
              <a:rPr lang="hu-HU" sz="1800">
                <a:solidFill>
                  <a:schemeClr val="hlink"/>
                </a:solidFill>
              </a:rPr>
              <a:t>helyes</a:t>
            </a:r>
            <a:r>
              <a:rPr lang="hu-HU" sz="1800"/>
              <a:t> lesz.</a:t>
            </a:r>
            <a:endParaRPr lang="en-US" sz="1800" i="1"/>
          </a:p>
          <a:p>
            <a: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endParaRPr lang="en-US" sz="1800"/>
          </a:p>
          <a:p>
            <a: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endParaRPr lang="en-US" sz="2600"/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3429000" y="5562600"/>
            <a:ext cx="541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r>
              <a:rPr lang="hu-HU" sz="2000"/>
              <a:t>Helyes becslés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</a:t>
            </a:r>
            <a:r>
              <a:rPr lang="en-US" sz="2000"/>
              <a:t> </a:t>
            </a:r>
            <a:r>
              <a:rPr lang="hu-HU" sz="2000"/>
              <a:t>Pontos következtetés</a:t>
            </a:r>
            <a:endParaRPr lang="en-US" sz="2000"/>
          </a:p>
          <a:p>
            <a:pPr algn="ctr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r>
              <a:rPr lang="hu-HU" sz="2000"/>
              <a:t>de</a:t>
            </a:r>
            <a:r>
              <a:rPr lang="en-US" sz="2000"/>
              <a:t> </a:t>
            </a:r>
            <a:r>
              <a:rPr lang="en-US" sz="2000">
                <a:solidFill>
                  <a:srgbClr val="FF3300"/>
                </a:solidFill>
              </a:rPr>
              <a:t>N</a:t>
            </a:r>
            <a:r>
              <a:rPr lang="hu-HU" sz="2000">
                <a:solidFill>
                  <a:srgbClr val="FF3300"/>
                </a:solidFill>
              </a:rPr>
              <a:t>EM IGAZ</a:t>
            </a:r>
            <a:endParaRPr lang="en-US" sz="2000"/>
          </a:p>
          <a:p>
            <a:pPr algn="ctr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r>
              <a:rPr lang="en-US" sz="2000">
                <a:solidFill>
                  <a:srgbClr val="FF3300"/>
                </a:solidFill>
              </a:rPr>
              <a:t>Pontos következtetés</a:t>
            </a:r>
            <a:r>
              <a:rPr lang="hu-HU" sz="2000">
                <a:solidFill>
                  <a:srgbClr val="FF3300"/>
                </a:solidFill>
              </a:rPr>
              <a:t> </a:t>
            </a:r>
            <a:r>
              <a:rPr lang="en-US" sz="200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sz="2000">
                <a:solidFill>
                  <a:srgbClr val="FF3300"/>
                </a:solidFill>
              </a:rPr>
              <a:t> Helyes becslés </a:t>
            </a:r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 flipH="1" flipV="1">
            <a:off x="4267200" y="6172200"/>
            <a:ext cx="434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4114800" y="6096000"/>
            <a:ext cx="411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3285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/>
              <a:t>Nem is olyan rossz a NB</a:t>
            </a:r>
            <a:endParaRPr lang="en-US" alt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5029200"/>
          </a:xfrm>
        </p:spPr>
        <p:txBody>
          <a:bodyPr/>
          <a:lstStyle/>
          <a:p>
            <a:pPr marL="228600" indent="-228600">
              <a:lnSpc>
                <a:spcPct val="80000"/>
              </a:lnSpc>
            </a:pPr>
            <a:r>
              <a:rPr lang="hu-HU" altLang="en-US" sz="2200" dirty="0">
                <a:solidFill>
                  <a:srgbClr val="00A000"/>
                </a:solidFill>
              </a:rPr>
              <a:t>Naiv </a:t>
            </a:r>
            <a:r>
              <a:rPr lang="hu-HU" altLang="en-US" sz="2200" dirty="0" err="1">
                <a:solidFill>
                  <a:srgbClr val="00A000"/>
                </a:solidFill>
              </a:rPr>
              <a:t>Bayes</a:t>
            </a:r>
            <a:r>
              <a:rPr lang="hu-HU" altLang="en-US" sz="2200" dirty="0">
                <a:solidFill>
                  <a:srgbClr val="00A000"/>
                </a:solidFill>
              </a:rPr>
              <a:t>: Első és második hely a KDD-CUP 97 versenyben, ahol 16 (akkor) korszerű algoritmus szerepelt</a:t>
            </a:r>
          </a:p>
          <a:p>
            <a:pPr marL="571500" lvl="1" indent="-165100">
              <a:lnSpc>
                <a:spcPct val="90000"/>
              </a:lnSpc>
              <a:buFont typeface="Wingdings" pitchFamily="2" charset="2"/>
              <a:buNone/>
            </a:pPr>
            <a:r>
              <a:rPr lang="hu-HU" altLang="en-US" sz="1800" dirty="0"/>
              <a:t>	Feladat</a:t>
            </a:r>
            <a:r>
              <a:rPr lang="hu-HU" altLang="en-US" sz="1600" dirty="0"/>
              <a:t>: Pénzügyi direkt mail megválaszolásának becslése: jósoljuk meg, hogy a levél címzettje válaszol-e a reklámanyagra – 750,000 rekord.</a:t>
            </a:r>
            <a:endParaRPr lang="hu-HU" altLang="en-US" sz="1800" dirty="0"/>
          </a:p>
          <a:p>
            <a:pPr marL="228600" indent="-228600">
              <a:lnSpc>
                <a:spcPct val="80000"/>
              </a:lnSpc>
            </a:pPr>
            <a:r>
              <a:rPr lang="hu-HU" altLang="en-US" sz="2200" dirty="0">
                <a:solidFill>
                  <a:srgbClr val="00A000"/>
                </a:solidFill>
              </a:rPr>
              <a:t>Robosztus az irreleváns jellemzőkkel szemben</a:t>
            </a:r>
          </a:p>
          <a:p>
            <a:pPr marL="571500" lvl="1" indent="-165100">
              <a:lnSpc>
                <a:spcPct val="90000"/>
              </a:lnSpc>
              <a:buFont typeface="Wingdings" pitchFamily="2" charset="2"/>
              <a:buNone/>
            </a:pPr>
            <a:r>
              <a:rPr lang="hu-HU" altLang="en-US" sz="1800" dirty="0"/>
              <a:t>	</a:t>
            </a:r>
            <a:r>
              <a:rPr lang="hu-HU" altLang="en-US" sz="1600" dirty="0"/>
              <a:t>Irreleváns  jellemzők nem befolyásolják az eredményt (kilövik egymást)</a:t>
            </a:r>
          </a:p>
          <a:p>
            <a:pPr marL="571500" lvl="1" indent="-165100">
              <a:lnSpc>
                <a:spcPct val="90000"/>
              </a:lnSpc>
              <a:buFont typeface="Wingdings" pitchFamily="2" charset="2"/>
              <a:buNone/>
            </a:pPr>
            <a:r>
              <a:rPr lang="hu-HU" altLang="en-US" sz="1600" dirty="0"/>
              <a:t>	Bezzeg a döntési fák nagyon érzékenyek erre.</a:t>
            </a:r>
            <a:endParaRPr lang="hu-HU" altLang="en-US" sz="1800" dirty="0"/>
          </a:p>
          <a:p>
            <a:pPr marL="228600" indent="-228600">
              <a:lnSpc>
                <a:spcPct val="80000"/>
              </a:lnSpc>
            </a:pPr>
            <a:r>
              <a:rPr lang="hu-HU" altLang="en-US" sz="2200" dirty="0">
                <a:solidFill>
                  <a:srgbClr val="00A000"/>
                </a:solidFill>
              </a:rPr>
              <a:t>Nagyon jó olyan területeken, ahol </a:t>
            </a:r>
            <a:r>
              <a:rPr lang="hu-HU" altLang="en-US" sz="2200" u="sng" dirty="0">
                <a:solidFill>
                  <a:srgbClr val="00A000"/>
                </a:solidFill>
              </a:rPr>
              <a:t>egyformán fontos</a:t>
            </a:r>
            <a:r>
              <a:rPr lang="hu-HU" altLang="en-US" sz="2200" dirty="0">
                <a:solidFill>
                  <a:srgbClr val="00A000"/>
                </a:solidFill>
              </a:rPr>
              <a:t> jellemzők </a:t>
            </a:r>
            <a:r>
              <a:rPr lang="hu-HU" altLang="en-US" sz="2200" dirty="0" smtClean="0">
                <a:solidFill>
                  <a:srgbClr val="00A000"/>
                </a:solidFill>
              </a:rPr>
              <a:t>vannak (szövegekkel kapcsolatos feladatok!)</a:t>
            </a:r>
            <a:endParaRPr lang="hu-HU" altLang="en-US" sz="2200" dirty="0">
              <a:solidFill>
                <a:srgbClr val="00A000"/>
              </a:solidFill>
            </a:endParaRPr>
          </a:p>
          <a:p>
            <a:pPr marL="571500" lvl="1" indent="-165100">
              <a:lnSpc>
                <a:spcPct val="80000"/>
              </a:lnSpc>
              <a:buFont typeface="Wingdings" pitchFamily="2" charset="2"/>
              <a:buNone/>
            </a:pPr>
            <a:r>
              <a:rPr lang="hu-HU" altLang="en-US" sz="1800" dirty="0"/>
              <a:t>	</a:t>
            </a:r>
            <a:r>
              <a:rPr lang="hu-HU" altLang="en-US" sz="1600" dirty="0"/>
              <a:t>A döntési fák </a:t>
            </a:r>
            <a:r>
              <a:rPr lang="hu-HU" altLang="en-US" sz="1600" dirty="0" err="1"/>
              <a:t>fragmentációra</a:t>
            </a:r>
            <a:r>
              <a:rPr lang="hu-HU" altLang="en-US" sz="1600" dirty="0"/>
              <a:t> hajlamosak ilyenkor – különösen, ha kevés az adat</a:t>
            </a:r>
          </a:p>
          <a:p>
            <a:pPr marL="228600" indent="-228600">
              <a:lnSpc>
                <a:spcPct val="80000"/>
              </a:lnSpc>
            </a:pPr>
            <a:r>
              <a:rPr lang="hu-HU" altLang="en-US" sz="2200" dirty="0">
                <a:solidFill>
                  <a:srgbClr val="00A000"/>
                </a:solidFill>
              </a:rPr>
              <a:t>Egy jó megbízható szövegosztályozási </a:t>
            </a:r>
            <a:r>
              <a:rPr lang="hu-HU" altLang="en-US" sz="2200" dirty="0" err="1">
                <a:solidFill>
                  <a:srgbClr val="00A000"/>
                </a:solidFill>
              </a:rPr>
              <a:t>baseline</a:t>
            </a:r>
            <a:r>
              <a:rPr lang="hu-HU" altLang="en-US" sz="2200" dirty="0">
                <a:solidFill>
                  <a:srgbClr val="00A000"/>
                </a:solidFill>
              </a:rPr>
              <a:t> eljárás (de nem a legjobb)!</a:t>
            </a:r>
          </a:p>
          <a:p>
            <a:pPr marL="228600" indent="-228600">
              <a:lnSpc>
                <a:spcPct val="80000"/>
              </a:lnSpc>
            </a:pPr>
            <a:r>
              <a:rPr lang="hu-HU" altLang="en-US" sz="2200" dirty="0">
                <a:solidFill>
                  <a:srgbClr val="00A000"/>
                </a:solidFill>
              </a:rPr>
              <a:t>Optimális ha a függetlenségi feltétel igaz: </a:t>
            </a:r>
            <a:r>
              <a:rPr lang="hu-HU" altLang="en-US" sz="1800" dirty="0"/>
              <a:t>Ekkor a NB az optimális osztályozó</a:t>
            </a:r>
            <a:endParaRPr lang="hu-HU" altLang="en-US" sz="2200" dirty="0">
              <a:solidFill>
                <a:srgbClr val="00A000"/>
              </a:solidFill>
            </a:endParaRPr>
          </a:p>
          <a:p>
            <a:pPr marL="228600" indent="-228600">
              <a:lnSpc>
                <a:spcPct val="80000"/>
              </a:lnSpc>
            </a:pPr>
            <a:r>
              <a:rPr lang="hu-HU" altLang="en-US" sz="2200" dirty="0">
                <a:solidFill>
                  <a:srgbClr val="00A000"/>
                </a:solidFill>
              </a:rPr>
              <a:t>Nagyon gyors:</a:t>
            </a:r>
            <a:r>
              <a:rPr lang="hu-HU" altLang="en-US" sz="1800" dirty="0"/>
              <a:t> Egyszeri olvasás tanulásnál; tesztelési lineáris a jellemzők számával és a tesztadatok méretével</a:t>
            </a:r>
            <a:endParaRPr lang="hu-HU" altLang="en-US" sz="2200" dirty="0">
              <a:solidFill>
                <a:schemeClr val="accent2"/>
              </a:solidFill>
            </a:endParaRPr>
          </a:p>
          <a:p>
            <a:pPr marL="228600" indent="-228600">
              <a:lnSpc>
                <a:spcPct val="80000"/>
              </a:lnSpc>
            </a:pPr>
            <a:r>
              <a:rPr lang="hu-HU" altLang="en-US" sz="2200" dirty="0">
                <a:solidFill>
                  <a:srgbClr val="00A000"/>
                </a:solidFill>
              </a:rPr>
              <a:t>Alacsony tárigény</a:t>
            </a:r>
            <a:endParaRPr lang="hu-HU" altLang="en-US" sz="2500" dirty="0">
              <a:solidFill>
                <a:srgbClr val="00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8485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/>
              <a:t>Interpretáció</a:t>
            </a:r>
            <a:endParaRPr lang="en-US" altLang="en-US"/>
          </a:p>
        </p:txBody>
      </p:sp>
      <p:pic>
        <p:nvPicPr>
          <p:cNvPr id="223235" name="Picture 3" descr="interpr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3723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447800" y="6186488"/>
            <a:ext cx="662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(F</a:t>
            </a:r>
            <a:r>
              <a:rPr lang="hu-HU" sz="1800" b="1"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orrás:</a:t>
            </a:r>
            <a:r>
              <a:rPr lang="en-US" sz="1800" b="1"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 R.Kohavi, Silicon Graphics MineSet Evidence Visualizer)</a:t>
            </a:r>
            <a:endParaRPr lang="en-US" sz="3600" b="1">
              <a:solidFill>
                <a:srgbClr val="3366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2565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Naiv Baye</a:t>
            </a:r>
            <a:r>
              <a:rPr lang="hu-HU" altLang="en-US"/>
              <a:t>s hátrányai</a:t>
            </a:r>
            <a:endParaRPr lang="en-US" altLang="en-US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en-US" sz="2400" dirty="0"/>
              <a:t>Nincsen </a:t>
            </a:r>
            <a:r>
              <a:rPr lang="en-US" altLang="en-US" sz="2400" dirty="0"/>
              <a:t>l</a:t>
            </a:r>
            <a:r>
              <a:rPr lang="hu-HU" altLang="en-US" sz="2400" dirty="0"/>
              <a:t>ehetőség </a:t>
            </a:r>
            <a:r>
              <a:rPr lang="hu-HU" altLang="en-US" sz="2400" dirty="0" smtClean="0"/>
              <a:t>interaktivitásra</a:t>
            </a:r>
            <a:endParaRPr lang="hu-HU" altLang="en-US" sz="2400" dirty="0"/>
          </a:p>
          <a:p>
            <a:r>
              <a:rPr lang="hu-HU" altLang="en-US" sz="2400" dirty="0"/>
              <a:t>Tipikus példa: Sakk végjátékok</a:t>
            </a:r>
          </a:p>
          <a:p>
            <a:pPr lvl="1"/>
            <a:r>
              <a:rPr lang="hu-HU" altLang="en-US" dirty="0"/>
              <a:t>Minden lépés teljesen megváltoztatja a következő lépés kontextusát</a:t>
            </a:r>
            <a:endParaRPr lang="hu-HU" altLang="en-US" dirty="0">
              <a:sym typeface="Monotype Sorts" pitchFamily="2" charset="2"/>
            </a:endParaRPr>
          </a:p>
          <a:p>
            <a:pPr lvl="1"/>
            <a:r>
              <a:rPr lang="hu-HU" altLang="en-US" dirty="0">
                <a:sym typeface="Monotype Sorts" pitchFamily="2" charset="2"/>
              </a:rPr>
              <a:t>C4.5 </a:t>
            </a:r>
            <a:r>
              <a:rPr lang="hu-HU" altLang="en-US" dirty="0">
                <a:sym typeface="Symbol" pitchFamily="18" charset="2"/>
              </a:rPr>
              <a:t> 99.5 % </a:t>
            </a:r>
            <a:r>
              <a:rPr lang="hu-HU" altLang="en-US" dirty="0" smtClean="0">
                <a:sym typeface="Symbol" pitchFamily="18" charset="2"/>
              </a:rPr>
              <a:t>pontosság: </a:t>
            </a:r>
            <a:r>
              <a:rPr lang="hu-HU" altLang="en-US" dirty="0">
                <a:sym typeface="Symbol" pitchFamily="18" charset="2"/>
              </a:rPr>
              <a:t>NB  87% pontosság.</a:t>
            </a:r>
          </a:p>
          <a:p>
            <a:r>
              <a:rPr lang="hu-HU" altLang="en-US" sz="2400" dirty="0"/>
              <a:t>Rosszul modellez olyan jellemzőket, amelyek nem közel egyforma megkülönböztető képességgel rendelkeznek (osztályok közt).</a:t>
            </a:r>
          </a:p>
          <a:p>
            <a:pPr lvl="1"/>
            <a:r>
              <a:rPr lang="hu-HU" altLang="en-US" sz="2200" dirty="0"/>
              <a:t>Ha néhány jellemző önmagában meghatároz egy osztály, az új jellemzők hozzávétele rontja a pontosságot</a:t>
            </a:r>
          </a:p>
          <a:p>
            <a:pPr lvl="1"/>
            <a:r>
              <a:rPr lang="hu-HU" altLang="en-US" sz="2200" dirty="0"/>
              <a:t>Mivel NB azonos súlyt rendel minden </a:t>
            </a:r>
            <a:r>
              <a:rPr lang="hu-HU" altLang="en-US" sz="2200" dirty="0" smtClean="0"/>
              <a:t>jellemzőhöz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05779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Felügyelt tanulás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4876800"/>
          </a:xfrm>
        </p:spPr>
        <p:txBody>
          <a:bodyPr/>
          <a:lstStyle/>
          <a:p>
            <a:r>
              <a:rPr lang="hu-HU" dirty="0" smtClean="0"/>
              <a:t>Tanítóadatok</a:t>
            </a:r>
          </a:p>
          <a:p>
            <a:pPr lvl="1"/>
            <a:r>
              <a:rPr lang="hu-HU" dirty="0" smtClean="0"/>
              <a:t>kategorikus/numerikus osztálycímkével ellátott adatok (osztályozás/regresszió)</a:t>
            </a:r>
          </a:p>
          <a:p>
            <a:pPr lvl="1"/>
            <a:r>
              <a:rPr lang="hu-HU" dirty="0" smtClean="0"/>
              <a:t>numerikus osztálycímkével ellátott adatok</a:t>
            </a:r>
          </a:p>
          <a:p>
            <a:pPr lvl="1"/>
            <a:r>
              <a:rPr lang="hu-HU" dirty="0" smtClean="0"/>
              <a:t>Modellépítés: eljárás, amely az adatokhoz címkét rendel</a:t>
            </a:r>
          </a:p>
          <a:p>
            <a:r>
              <a:rPr lang="hu-HU" dirty="0" err="1" smtClean="0"/>
              <a:t>Validációs</a:t>
            </a:r>
            <a:r>
              <a:rPr lang="hu-HU" dirty="0" smtClean="0"/>
              <a:t> adatok</a:t>
            </a:r>
          </a:p>
          <a:p>
            <a:pPr marL="742950" lvl="2" indent="-342900">
              <a:buSzPct val="60000"/>
            </a:pPr>
            <a:r>
              <a:rPr lang="hu-HU" dirty="0" smtClean="0"/>
              <a:t>modellépítésnél nem használt osztálycímkével ellátott adatok</a:t>
            </a:r>
          </a:p>
          <a:p>
            <a:pPr marL="742950" lvl="2" indent="-342900">
              <a:buSzPct val="60000"/>
            </a:pPr>
            <a:r>
              <a:rPr lang="hu-HU" dirty="0" smtClean="0"/>
              <a:t>ellenőrizhető a modell illeszkedése</a:t>
            </a:r>
            <a:endParaRPr lang="hu-HU" dirty="0"/>
          </a:p>
          <a:p>
            <a:pPr marL="342900" lvl="1" indent="-342900">
              <a:buClr>
                <a:srgbClr val="A50021"/>
              </a:buClr>
              <a:buSzPct val="60000"/>
            </a:pPr>
            <a:r>
              <a:rPr lang="hu-HU" dirty="0" smtClean="0"/>
              <a:t>Tesztadatok</a:t>
            </a:r>
            <a:endParaRPr lang="hu-HU" dirty="0"/>
          </a:p>
          <a:p>
            <a:pPr lvl="1"/>
            <a:r>
              <a:rPr lang="hu-HU" dirty="0" err="1" smtClean="0"/>
              <a:t>Predikció</a:t>
            </a:r>
            <a:r>
              <a:rPr lang="hu-HU" dirty="0" smtClean="0"/>
              <a:t> ismeretlen osztálycímkéjű adatokra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19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WEKA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4876800"/>
          </a:xfrm>
        </p:spPr>
        <p:txBody>
          <a:bodyPr/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weka.classifiers.bayes.NaiveBayesSimple</a:t>
            </a:r>
            <a:endParaRPr lang="hu-H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dirty="0" smtClean="0">
                <a:cs typeface="Courier New" pitchFamily="49" charset="0"/>
              </a:rPr>
              <a:t>Egyszerű, paraméter nélküli NB</a:t>
            </a:r>
          </a:p>
          <a:p>
            <a:pPr marL="0" indent="0">
              <a:buNone/>
            </a:pPr>
            <a:endParaRPr lang="hu-HU" dirty="0">
              <a:cs typeface="Courier New" pitchFamily="49" charset="0"/>
            </a:endParaRPr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weka.classifiers.bayes.NaiveBayes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dirty="0" smtClean="0">
                <a:cs typeface="Courier New" pitchFamily="49" charset="0"/>
              </a:rPr>
              <a:t>Általános NB</a:t>
            </a:r>
          </a:p>
          <a:p>
            <a:pPr lvl="1"/>
            <a:r>
              <a:rPr lang="hu-HU" dirty="0" smtClean="0">
                <a:cs typeface="Courier New" pitchFamily="49" charset="0"/>
              </a:rPr>
              <a:t>numerikus attribútumok kezelése kernelekkel</a:t>
            </a:r>
          </a:p>
          <a:p>
            <a:endParaRPr lang="hu-HU" dirty="0">
              <a:cs typeface="Courier New" pitchFamily="49" charset="0"/>
            </a:endParaRPr>
          </a:p>
          <a:p>
            <a:r>
              <a:rPr lang="hu-HU" sz="2400" dirty="0" err="1" smtClean="0">
                <a:latin typeface="Courier New" pitchFamily="49" charset="0"/>
                <a:cs typeface="Courier New" pitchFamily="49" charset="0"/>
              </a:rPr>
              <a:t>weka.classifiers.bayes.NaiveBayesUpdateable</a:t>
            </a:r>
            <a:endParaRPr lang="hu-H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sz="2400" dirty="0" smtClean="0">
                <a:cs typeface="Courier New" pitchFamily="49" charset="0"/>
              </a:rPr>
              <a:t>Aktív tanulásra </a:t>
            </a:r>
            <a:r>
              <a:rPr lang="hu-HU" sz="2400" smtClean="0">
                <a:cs typeface="Courier New" pitchFamily="49" charset="0"/>
              </a:rPr>
              <a:t>képes verzió</a:t>
            </a:r>
            <a:endParaRPr lang="hu-HU" sz="2400" dirty="0" smtClean="0">
              <a:cs typeface="Courier New" pitchFamily="49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18859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762184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Döntési fák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7957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4876800"/>
          </a:xfrm>
        </p:spPr>
        <p:txBody>
          <a:bodyPr/>
          <a:lstStyle/>
          <a:p>
            <a:r>
              <a:rPr lang="hu-HU" dirty="0" smtClean="0"/>
              <a:t>Klasszifikáció, kategorizálás</a:t>
            </a:r>
          </a:p>
          <a:p>
            <a:r>
              <a:rPr lang="hu-HU" i="1" dirty="0" smtClean="0"/>
              <a:t>Felügyelt tanulás</a:t>
            </a:r>
          </a:p>
          <a:p>
            <a:r>
              <a:rPr lang="hu-HU" dirty="0" smtClean="0"/>
              <a:t>Tanuló és tesztadatok</a:t>
            </a:r>
          </a:p>
          <a:p>
            <a:r>
              <a:rPr lang="hu-HU" dirty="0" smtClean="0"/>
              <a:t>Modellépítés (</a:t>
            </a:r>
            <a:r>
              <a:rPr lang="hu-HU" dirty="0" err="1" smtClean="0"/>
              <a:t>-generálás</a:t>
            </a:r>
            <a:r>
              <a:rPr lang="hu-HU" dirty="0" smtClean="0"/>
              <a:t>)</a:t>
            </a:r>
          </a:p>
          <a:p>
            <a:r>
              <a:rPr lang="hu-HU" dirty="0"/>
              <a:t>A</a:t>
            </a:r>
            <a:r>
              <a:rPr lang="hu-HU" dirty="0" smtClean="0"/>
              <a:t>lkalmazás (előrejelzés)</a:t>
            </a:r>
          </a:p>
          <a:p>
            <a:r>
              <a:rPr lang="hu-HU" dirty="0" smtClean="0"/>
              <a:t>Függvény: bemenetekből kimenetet állít elő (osztálycímke)</a:t>
            </a:r>
          </a:p>
          <a:p>
            <a:r>
              <a:rPr lang="hu-HU" dirty="0" smtClean="0"/>
              <a:t>Példa: </a:t>
            </a:r>
          </a:p>
          <a:p>
            <a:pPr lvl="1"/>
            <a:r>
              <a:rPr lang="hu-HU" dirty="0" smtClean="0"/>
              <a:t>hitelelbírálás</a:t>
            </a:r>
          </a:p>
          <a:p>
            <a:pPr lvl="1"/>
            <a:r>
              <a:rPr lang="hu-HU" dirty="0" smtClean="0"/>
              <a:t>égitestek besorolása (galaxis, közeli csillag, egyéb)</a:t>
            </a:r>
          </a:p>
          <a:p>
            <a:endParaRPr lang="hu-HU" dirty="0" smtClean="0"/>
          </a:p>
          <a:p>
            <a:endParaRPr lang="en-US" dirty="0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226" y="165964"/>
            <a:ext cx="3770574" cy="326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324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Felügyelt tanulás – definíció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458200" cy="4876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hu-HU" dirty="0" smtClean="0"/>
                  <a:t> – magyarázó változók (bemenet)</a:t>
                </a:r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hu-HU" dirty="0" smtClean="0"/>
                  <a:t> – magyarázandó változó (kimenet)</a:t>
                </a:r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𝑓</m:t>
                    </m:r>
                    <m:r>
                      <a:rPr lang="hu-HU" i="1" dirty="0" smtClean="0">
                        <a:latin typeface="Cambria Math"/>
                      </a:rPr>
                      <m:t>(∙):</m:t>
                    </m:r>
                    <m:r>
                      <a:rPr lang="hu-HU" i="1" dirty="0" smtClean="0">
                        <a:latin typeface="Cambria Math"/>
                        <a:cs typeface="Times New Roman"/>
                      </a:rPr>
                      <m:t>𝑋</m:t>
                    </m:r>
                    <m:r>
                      <a:rPr lang="hu-HU" i="1" dirty="0" smtClean="0">
                        <a:latin typeface="Cambria Math"/>
                        <a:cs typeface="Times New Roman"/>
                      </a:rPr>
                      <m:t>→</m:t>
                    </m:r>
                    <m:r>
                      <a:rPr lang="hu-HU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hu-HU" dirty="0" smtClean="0"/>
                  <a:t> – osztályozás/regresszió függvénye</a:t>
                </a:r>
              </a:p>
              <a:p>
                <a:r>
                  <a:rPr lang="hu-HU" dirty="0" smtClean="0"/>
                  <a:t>Cél: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𝐸</m:t>
                    </m:r>
                    <m:r>
                      <a:rPr lang="hu-HU" i="1" dirty="0" smtClean="0">
                        <a:latin typeface="Cambria Math"/>
                      </a:rPr>
                      <m:t>[</m:t>
                    </m:r>
                    <m:r>
                      <a:rPr lang="hu-HU" i="1" dirty="0" smtClean="0">
                        <a:latin typeface="Cambria Math"/>
                      </a:rPr>
                      <m:t>𝑈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𝑌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𝑓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𝑋</m:t>
                    </m:r>
                    <m:r>
                      <a:rPr lang="hu-HU" i="1" dirty="0" smtClean="0">
                        <a:latin typeface="Cambria Math"/>
                      </a:rPr>
                      <m:t>)]</m:t>
                    </m:r>
                  </m:oMath>
                </a14:m>
                <a:r>
                  <a:rPr lang="hu-HU" dirty="0" smtClean="0"/>
                  <a:t>  várható érték </a:t>
                </a:r>
                <a:r>
                  <a:rPr lang="hu-HU" b="1" dirty="0" smtClean="0"/>
                  <a:t>maximalizálása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𝑈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err="1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’)</m:t>
                    </m:r>
                  </m:oMath>
                </a14:m>
                <a:r>
                  <a:rPr lang="hu-HU" dirty="0" smtClean="0"/>
                  <a:t> hasznossági függvény,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hu-HU" dirty="0" smtClean="0"/>
                  <a:t> a közelítés</a:t>
                </a:r>
              </a:p>
              <a:p>
                <a:r>
                  <a:rPr lang="hu-HU" dirty="0" smtClean="0"/>
                  <a:t>Alternatív: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𝐸</m:t>
                    </m:r>
                    <m:r>
                      <a:rPr lang="hu-HU" i="1" dirty="0" smtClean="0">
                        <a:latin typeface="Cambria Math"/>
                      </a:rPr>
                      <m:t>[</m:t>
                    </m:r>
                    <m:r>
                      <a:rPr lang="hu-HU" i="1" dirty="0" smtClean="0">
                        <a:latin typeface="Cambria Math"/>
                      </a:rPr>
                      <m:t>𝐿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𝑌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𝑓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𝑋</m:t>
                    </m:r>
                    <m:r>
                      <a:rPr lang="hu-HU" i="1" dirty="0" smtClean="0">
                        <a:latin typeface="Cambria Math"/>
                      </a:rPr>
                      <m:t>)]</m:t>
                    </m:r>
                  </m:oMath>
                </a14:m>
                <a:r>
                  <a:rPr lang="hu-HU" dirty="0" smtClean="0"/>
                  <a:t> várható érték </a:t>
                </a:r>
                <a:r>
                  <a:rPr lang="hu-HU" b="1" dirty="0" smtClean="0"/>
                  <a:t>minimalizálása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 smtClean="0"/>
                  <a:t> 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hu-HU" dirty="0" smtClean="0"/>
                  <a:t> inverze, egy veszteségmérő </a:t>
                </a:r>
                <a:r>
                  <a:rPr lang="hu-HU" dirty="0" err="1" smtClean="0"/>
                  <a:t>fv</a:t>
                </a:r>
                <a:r>
                  <a:rPr lang="hu-HU" dirty="0" smtClean="0"/>
                  <a:t>.,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𝐿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, </m:t>
                    </m:r>
                    <m:r>
                      <a:rPr lang="hu-HU" i="1" dirty="0" err="1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’)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osztályozási hiba, távolságfüggvénnyel definiálható</a:t>
                </a:r>
              </a:p>
              <a:p>
                <a:endParaRPr lang="hu-HU" dirty="0" smtClean="0"/>
              </a:p>
              <a:p>
                <a:endParaRPr lang="hu-HU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458200" cy="4876800"/>
              </a:xfrm>
              <a:blipFill rotWithShape="1">
                <a:blip r:embed="rId2"/>
                <a:stretch>
                  <a:fillRect l="-216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26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Hibabecslések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Regresszió</a:t>
                </a:r>
              </a:p>
              <a:p>
                <a:pPr lvl="1"/>
                <a:r>
                  <a:rPr lang="hu-HU" dirty="0" smtClean="0"/>
                  <a:t>négyzetes hiba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𝐿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err="1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’)=(</m:t>
                    </m:r>
                    <m:r>
                      <a:rPr lang="hu-HU" i="1" dirty="0" err="1" smtClean="0">
                        <a:latin typeface="Cambria Math"/>
                      </a:rPr>
                      <m:t>𝑦</m:t>
                    </m:r>
                    <m:r>
                      <a:rPr lang="hu-HU" i="1" dirty="0" err="1" smtClean="0">
                        <a:latin typeface="Cambria Math"/>
                      </a:rPr>
                      <m:t>−</m:t>
                    </m:r>
                    <m:r>
                      <a:rPr lang="hu-HU" i="1" dirty="0" err="1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’)</m:t>
                    </m:r>
                    <m:r>
                      <a:rPr lang="hu-HU" i="1" baseline="30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hu-HU" dirty="0" smtClean="0"/>
                  <a:t>, </a:t>
                </a:r>
              </a:p>
              <a:p>
                <a:pPr lvl="1"/>
                <a:r>
                  <a:rPr lang="hu-HU" dirty="0" smtClean="0"/>
                  <a:t>abszolút hiba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𝐿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err="1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’)=|</m:t>
                    </m:r>
                    <m:r>
                      <a:rPr lang="hu-HU" i="1" dirty="0" err="1" smtClean="0">
                        <a:latin typeface="Cambria Math"/>
                      </a:rPr>
                      <m:t>𝑦</m:t>
                    </m:r>
                    <m:r>
                      <a:rPr lang="hu-HU" i="1" dirty="0" err="1" smtClean="0">
                        <a:latin typeface="Cambria Math"/>
                      </a:rPr>
                      <m:t>−</m:t>
                    </m:r>
                    <m:r>
                      <a:rPr lang="hu-HU" i="1" dirty="0" err="1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’|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Osztályozás</a:t>
                </a:r>
              </a:p>
              <a:p>
                <a:pPr lvl="1"/>
                <a:r>
                  <a:rPr lang="hu-HU" dirty="0" smtClean="0"/>
                  <a:t>nincs négyzetes hiba, hanem találatokat és melléfogásokat számolunk,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 smtClean="0"/>
                  <a:t> egy mátrix, ami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𝑐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hu-HU" dirty="0" smtClean="0"/>
                  <a:t> méretű (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hu-HU" dirty="0" smtClean="0"/>
                  <a:t> osztály)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𝐿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𝑖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𝑗</m:t>
                    </m:r>
                    <m:r>
                      <a:rPr lang="hu-HU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eleme, hogy hány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hu-HU" dirty="0" smtClean="0"/>
                  <a:t>-beli elemet </a:t>
                </a:r>
                <a:r>
                  <a:rPr lang="hu-HU" dirty="0" smtClean="0"/>
                  <a:t>osztályozunk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hu-HU" dirty="0" smtClean="0"/>
                  <a:t>-be</a:t>
                </a:r>
              </a:p>
              <a:p>
                <a:pPr lvl="1"/>
                <a:r>
                  <a:rPr lang="hu-HU" dirty="0" smtClean="0"/>
                  <a:t>ld. még később…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926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Osztályozás kiértékelése</a:t>
            </a:r>
            <a:endParaRPr lang="en-US" sz="3600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Előrejelzési teljesítmény</a:t>
            </a:r>
            <a:endParaRPr lang="en-US" dirty="0"/>
          </a:p>
          <a:p>
            <a:pPr lvl="1"/>
            <a:r>
              <a:rPr lang="hu-HU" dirty="0" err="1" smtClean="0"/>
              <a:t>Accuracy</a:t>
            </a:r>
            <a:r>
              <a:rPr lang="hu-HU" dirty="0" smtClean="0"/>
              <a:t>, </a:t>
            </a:r>
            <a:r>
              <a:rPr lang="hu-HU" dirty="0" err="1" smtClean="0"/>
              <a:t>Precision</a:t>
            </a:r>
            <a:r>
              <a:rPr lang="hu-HU" dirty="0" smtClean="0"/>
              <a:t>/</a:t>
            </a:r>
            <a:r>
              <a:rPr lang="hu-HU" dirty="0" err="1" smtClean="0"/>
              <a:t>Recall</a:t>
            </a:r>
            <a:r>
              <a:rPr lang="hu-HU" dirty="0" smtClean="0"/>
              <a:t>, F-mérték</a:t>
            </a:r>
          </a:p>
          <a:p>
            <a:pPr lvl="1"/>
            <a:r>
              <a:rPr lang="hu-HU" dirty="0" smtClean="0"/>
              <a:t>Konfúziós mátrix</a:t>
            </a:r>
          </a:p>
          <a:p>
            <a:r>
              <a:rPr lang="hu-HU" dirty="0" smtClean="0"/>
              <a:t>Sebesség</a:t>
            </a:r>
          </a:p>
          <a:p>
            <a:pPr lvl="1"/>
            <a:r>
              <a:rPr lang="hu-HU" dirty="0" smtClean="0"/>
              <a:t>tanulási és előrejelzési</a:t>
            </a:r>
          </a:p>
          <a:p>
            <a:r>
              <a:rPr lang="hu-HU" dirty="0" smtClean="0"/>
              <a:t>Robosztusság: hiányzó/különc adatokra </a:t>
            </a:r>
          </a:p>
          <a:p>
            <a:r>
              <a:rPr lang="hu-HU" dirty="0" smtClean="0"/>
              <a:t>Skálázhatóság: nagy adatokra működik-e</a:t>
            </a:r>
          </a:p>
          <a:p>
            <a:r>
              <a:rPr lang="hu-HU" dirty="0" smtClean="0"/>
              <a:t>Értelmezhetőség: kinyerhető-e értelmezhető tudás a modell belső szerkezetéből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57400"/>
            <a:ext cx="1980413" cy="192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2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76">
  <a:themeElements>
    <a:clrScheme name="cs276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27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27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Data\Microsoft\Templates\cs276.pot</Template>
  <TotalTime>19302</TotalTime>
  <Words>2270</Words>
  <Application>Microsoft Office PowerPoint</Application>
  <PresentationFormat>Diavetítés a képernyőre (4:3 oldalarány)</PresentationFormat>
  <Paragraphs>432</Paragraphs>
  <Slides>62</Slides>
  <Notes>2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4</vt:i4>
      </vt:variant>
      <vt:variant>
        <vt:lpstr>Diacímek</vt:lpstr>
      </vt:variant>
      <vt:variant>
        <vt:i4>62</vt:i4>
      </vt:variant>
    </vt:vector>
  </HeadingPairs>
  <TitlesOfParts>
    <vt:vector size="67" baseType="lpstr">
      <vt:lpstr>cs276</vt:lpstr>
      <vt:lpstr>Equation</vt:lpstr>
      <vt:lpstr>Microsoft Equation 3.0</vt:lpstr>
      <vt:lpstr>Egyenlet</vt:lpstr>
      <vt:lpstr>Dokumentum</vt:lpstr>
      <vt:lpstr>Adatbányászat és szövegbányászat  Legközelebbi szomszédok módszer . Naiv Bayes módszer. </vt:lpstr>
      <vt:lpstr> Áttekintés</vt:lpstr>
      <vt:lpstr>Adminisztratívia</vt:lpstr>
      <vt:lpstr>Adminisztratívia</vt:lpstr>
      <vt:lpstr>Emlékeztető</vt:lpstr>
      <vt:lpstr>Felügyelt tanulás</vt:lpstr>
      <vt:lpstr>Felügyelt tanulás – definíció</vt:lpstr>
      <vt:lpstr>Hibabecslések</vt:lpstr>
      <vt:lpstr>Osztályozás kiértékelése</vt:lpstr>
      <vt:lpstr>Legközelebbi szomszédok módszer</vt:lpstr>
      <vt:lpstr>Alapelv</vt:lpstr>
      <vt:lpstr>K legközelebbi szomszéd osztályozó</vt:lpstr>
      <vt:lpstr>1-NN: Voronoi-diagram</vt:lpstr>
      <vt:lpstr>K-NN: Voronoi-tesszelláció</vt:lpstr>
      <vt:lpstr>Példa: k=6 (6-NN)</vt:lpstr>
      <vt:lpstr>K-NN közelítő tulajdonsága</vt:lpstr>
      <vt:lpstr>Mi a valóság?</vt:lpstr>
      <vt:lpstr>Dimenzióátok</vt:lpstr>
      <vt:lpstr>K-NN érzékenysége</vt:lpstr>
      <vt:lpstr>Megoldási lehetőségek</vt:lpstr>
      <vt:lpstr>K-NN érzékenysége (2)</vt:lpstr>
      <vt:lpstr>Megoldás</vt:lpstr>
      <vt:lpstr>Az osztályozás gyorsítása</vt:lpstr>
      <vt:lpstr>KD-fák</vt:lpstr>
      <vt:lpstr>KD-fa, 3 dimenzióban</vt:lpstr>
      <vt:lpstr>KD-fa készítés</vt:lpstr>
      <vt:lpstr>Szomszédok száma</vt:lpstr>
      <vt:lpstr>k-NN összefoglalás</vt:lpstr>
      <vt:lpstr>WEKA</vt:lpstr>
      <vt:lpstr>Naiv Bayes</vt:lpstr>
      <vt:lpstr>Bayes módszerek</vt:lpstr>
      <vt:lpstr>Bayes szabály</vt:lpstr>
      <vt:lpstr>Maximum a posteriori hipotézis</vt:lpstr>
      <vt:lpstr>Maximum likelihood hipotézis</vt:lpstr>
      <vt:lpstr>Naiv Bayes osztályozó</vt:lpstr>
      <vt:lpstr>Naiv Bayes osztályozó: feltevés</vt:lpstr>
      <vt:lpstr>Naiv Bayes osztályozó</vt:lpstr>
      <vt:lpstr>A modell tanulása</vt:lpstr>
      <vt:lpstr>Gond a maximum likelihood-dal</vt:lpstr>
      <vt:lpstr>Simítás a túltanulás ellensúlyozására</vt:lpstr>
      <vt:lpstr>Naiv Bayes osztályozó szövegekre: alapmódszer</vt:lpstr>
      <vt:lpstr>Naiv Bayes: tanulás</vt:lpstr>
      <vt:lpstr>Naiv Bayes: osztályozás</vt:lpstr>
      <vt:lpstr>Naiv Bayes: időbonyolultság</vt:lpstr>
      <vt:lpstr>Az alulcsordulás megelőzése</vt:lpstr>
      <vt:lpstr>A NB feltevések megsértése</vt:lpstr>
      <vt:lpstr>Naiv Bayes posterior valószínűségek</vt:lpstr>
      <vt:lpstr>Két modell paraméterbecslésre: a többváltozós binomiális modell</vt:lpstr>
      <vt:lpstr>Két modell paraméterbecslésre: a multinomiális modell</vt:lpstr>
      <vt:lpstr>Paraméter becslés</vt:lpstr>
      <vt:lpstr>Modellek összehasonlítása</vt:lpstr>
      <vt:lpstr>NB modellek összehasonlítása (2)</vt:lpstr>
      <vt:lpstr>PowerPoint bemutató</vt:lpstr>
      <vt:lpstr>Tanulási görbe (Yahoo Science Data)</vt:lpstr>
      <vt:lpstr>Feltételes függetlenségi feltevés fontossága</vt:lpstr>
      <vt:lpstr>Mikor működik a NB</vt:lpstr>
      <vt:lpstr>Nem is olyan rossz a NB</vt:lpstr>
      <vt:lpstr>Interpretáció</vt:lpstr>
      <vt:lpstr>Naiv Bayes hátrányai</vt:lpstr>
      <vt:lpstr>WEKA</vt:lpstr>
      <vt:lpstr>Döntési fák</vt:lpstr>
      <vt:lpstr>Osztályozás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CS276B Text Information Retrieval, Mining, and Exploitation</dc:title>
  <dc:creator>Christopher Manning</dc:creator>
  <cp:lastModifiedBy>Domi</cp:lastModifiedBy>
  <cp:revision>180</cp:revision>
  <cp:lastPrinted>2003-11-11T21:18:08Z</cp:lastPrinted>
  <dcterms:created xsi:type="dcterms:W3CDTF">2003-01-20T06:42:23Z</dcterms:created>
  <dcterms:modified xsi:type="dcterms:W3CDTF">2013-10-07T12:45:33Z</dcterms:modified>
</cp:coreProperties>
</file>