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829" r:id="rId2"/>
    <p:sldId id="770" r:id="rId3"/>
    <p:sldId id="1056" r:id="rId4"/>
    <p:sldId id="1057" r:id="rId5"/>
    <p:sldId id="1059" r:id="rId6"/>
    <p:sldId id="1060" r:id="rId7"/>
    <p:sldId id="1061" r:id="rId8"/>
    <p:sldId id="1062" r:id="rId9"/>
    <p:sldId id="1064" r:id="rId10"/>
    <p:sldId id="1065" r:id="rId11"/>
    <p:sldId id="1066" r:id="rId12"/>
    <p:sldId id="1067" r:id="rId13"/>
    <p:sldId id="1068" r:id="rId14"/>
    <p:sldId id="1069" r:id="rId15"/>
    <p:sldId id="1070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58" r:id="rId24"/>
    <p:sldId id="1098" r:id="rId25"/>
    <p:sldId id="1078" r:id="rId26"/>
    <p:sldId id="1102" r:id="rId27"/>
    <p:sldId id="1079" r:id="rId28"/>
    <p:sldId id="1100" r:id="rId29"/>
    <p:sldId id="1099" r:id="rId30"/>
    <p:sldId id="1101" r:id="rId31"/>
    <p:sldId id="1103" r:id="rId32"/>
    <p:sldId id="1111" r:id="rId33"/>
    <p:sldId id="1107" r:id="rId34"/>
    <p:sldId id="1104" r:id="rId35"/>
    <p:sldId id="1105" r:id="rId36"/>
    <p:sldId id="1106" r:id="rId37"/>
    <p:sldId id="1085" r:id="rId38"/>
    <p:sldId id="1108" r:id="rId39"/>
    <p:sldId id="1109" r:id="rId40"/>
    <p:sldId id="1110" r:id="rId41"/>
    <p:sldId id="1116" r:id="rId42"/>
    <p:sldId id="1117" r:id="rId43"/>
    <p:sldId id="1118" r:id="rId44"/>
    <p:sldId id="1119" r:id="rId45"/>
    <p:sldId id="1120" r:id="rId46"/>
    <p:sldId id="1121" r:id="rId47"/>
    <p:sldId id="1093" r:id="rId48"/>
    <p:sldId id="1113" r:id="rId49"/>
    <p:sldId id="1114" r:id="rId50"/>
    <p:sldId id="1122" r:id="rId51"/>
    <p:sldId id="1115" r:id="rId52"/>
    <p:sldId id="1094" r:id="rId53"/>
    <p:sldId id="1095" r:id="rId54"/>
    <p:sldId id="1096" r:id="rId55"/>
    <p:sldId id="1097" r:id="rId56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BB5"/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5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Kategóriatípus: 2^K, sorrendtípus + intervallumtípus:</a:t>
            </a:r>
            <a:r>
              <a:rPr lang="hu-HU" baseline="0" dirty="0" smtClean="0"/>
              <a:t> X felvett értékeivel lineárisan arányos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6E752-E897-413B-A445-DB1998E891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Cím, szöveg és áb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lipArt-elem helye 3"/>
          <p:cNvSpPr>
            <a:spLocks noGrp="1"/>
          </p:cNvSpPr>
          <p:nvPr>
            <p:ph type="clipArt"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A12EB6-8C9F-4FBF-A0B1-9E117D11A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98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95E0ED-5CB0-4950-9007-D08461CE6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80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  <p:sldLayoutId id="2147483714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entut.com/data-mining/data-mining-techniqu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 smtClean="0"/>
              <a:t>Döntési fák, Szupportvektorgépek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Fontosabb Döntési fa algoritmusok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41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ID3 család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Interactive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Dichotomer</a:t>
                </a:r>
                <a:r>
                  <a:rPr lang="hu-HU" dirty="0"/>
                  <a:t> </a:t>
                </a:r>
                <a:r>
                  <a:rPr lang="hu-HU" dirty="0" smtClean="0"/>
                  <a:t>3 – legfrissebb C5.0</a:t>
                </a:r>
              </a:p>
              <a:p>
                <a:r>
                  <a:rPr lang="hu-HU" dirty="0" err="1" smtClean="0"/>
                  <a:t>tesztattribútum</a:t>
                </a:r>
                <a:r>
                  <a:rPr lang="hu-HU" dirty="0" smtClean="0"/>
                  <a:t> kiválasztása entrópia alapján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𝑝</m:t>
                    </m:r>
                    <m:r>
                      <a:rPr lang="hu-HU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értékeihez tartozó valószínűségek</a:t>
                </a:r>
              </a:p>
              <a:p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=</m:t>
                    </m:r>
                    <m:r>
                      <a:rPr lang="hu-HU" i="1" dirty="0" err="1" smtClean="0">
                        <a:latin typeface="Cambria Math"/>
                      </a:rPr>
                      <m:t>𝑥</m:t>
                    </m:r>
                    <m:r>
                      <a:rPr lang="hu-HU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dirty="0" smtClean="0"/>
                  <a:t> értékét megfigyeljük, akkor ez így változik:</a:t>
                </a:r>
              </a:p>
              <a:p>
                <a:endParaRPr lang="hu-HU" dirty="0" smtClean="0"/>
              </a:p>
              <a:p>
                <a:pPr marL="0" indent="0">
                  <a:buNone/>
                </a:pPr>
                <a:endParaRPr lang="hu-HU" baseline="-25000" dirty="0" smtClean="0"/>
              </a:p>
              <a:p>
                <a:r>
                  <a:rPr lang="hu-HU" dirty="0" smtClean="0"/>
                  <a:t>A teljes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-re: </a:t>
                </a:r>
                <a:endParaRPr lang="en-US" dirty="0"/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6" y="2895600"/>
            <a:ext cx="4346222" cy="84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5708219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857875"/>
            <a:ext cx="440899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729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Entrópia alapú vágás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Kölcsönös információ (entrópia változása):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r>
                        <a:rPr lang="hu-HU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−</m:t>
                      </m:r>
                      <m:r>
                        <a:rPr lang="hu-HU" b="0" i="1" smtClean="0">
                          <a:latin typeface="Cambria Math"/>
                        </a:rPr>
                        <m:t>𝐻</m:t>
                      </m:r>
                      <m:r>
                        <a:rPr lang="hu-HU" b="0" i="1" smtClean="0">
                          <a:latin typeface="Cambria Math"/>
                        </a:rPr>
                        <m:t>(</m:t>
                      </m:r>
                      <m:r>
                        <a:rPr lang="hu-HU" b="0" i="1" smtClean="0">
                          <a:latin typeface="Cambria Math"/>
                        </a:rPr>
                        <m:t>𝑌</m:t>
                      </m:r>
                      <m:r>
                        <a:rPr lang="hu-HU" b="0" i="1" smtClean="0">
                          <a:latin typeface="Cambria Math"/>
                        </a:rPr>
                        <m:t>|</m:t>
                      </m:r>
                      <m:r>
                        <a:rPr lang="hu-HU" b="0" i="1" smtClean="0">
                          <a:latin typeface="Cambria Math"/>
                        </a:rPr>
                        <m:t>𝑋</m:t>
                      </m:r>
                      <m:r>
                        <a:rPr lang="hu-H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ennyi információt hordoz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-ról</a:t>
                </a:r>
              </a:p>
              <a:p>
                <a:r>
                  <a:rPr lang="hu-HU" dirty="0" smtClean="0"/>
                  <a:t>Olyan vágást választunk, amire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𝐼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maximális, azaz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𝐻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|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minimális</a:t>
                </a:r>
              </a:p>
              <a:p>
                <a:r>
                  <a:rPr lang="hu-HU" dirty="0" smtClean="0"/>
                  <a:t>Mohó módszer</a:t>
                </a:r>
              </a:p>
              <a:p>
                <a:pPr lvl="1"/>
                <a:r>
                  <a:rPr lang="hu-HU" dirty="0" smtClean="0"/>
                  <a:t>sok értékkel rendelkező változókat favorizálja</a:t>
                </a:r>
              </a:p>
              <a:p>
                <a:pPr lvl="1"/>
                <a:r>
                  <a:rPr lang="hu-HU" dirty="0" smtClean="0"/>
                  <a:t>terebélyes fákat eredményez</a:t>
                </a:r>
              </a:p>
              <a:p>
                <a:r>
                  <a:rPr lang="hu-HU" dirty="0" smtClean="0"/>
                  <a:t>Ellentételezése a kölcsönös entrópia „normalizálásával”</a:t>
                </a:r>
              </a:p>
              <a:p>
                <a:pPr marL="457200" lvl="1" indent="0">
                  <a:buNone/>
                </a:pPr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417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Nyereségarány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Figyelembe veszi a gyerekcsomópontokba jutó pontok számát</a:t>
                </a:r>
              </a:p>
              <a:p>
                <a:r>
                  <a:rPr lang="hu-HU" dirty="0" smtClean="0"/>
                  <a:t>sok gyereket bünteti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gainratio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/>
                            </a:rPr>
                            <m:t>𝐼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i="1">
                              <a:latin typeface="Cambria Math"/>
                            </a:rPr>
                            <m:t>𝑌</m:t>
                          </m:r>
                          <m:r>
                            <a:rPr lang="hu-HU" i="1">
                              <a:latin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ez viszont az alacsony entrópiájú attribútumokat favorizálja</a:t>
                </a:r>
              </a:p>
              <a:p>
                <a:r>
                  <a:rPr lang="hu-HU" dirty="0" smtClean="0"/>
                  <a:t>kompromisszum:</a:t>
                </a:r>
              </a:p>
              <a:p>
                <a:pPr lvl="1"/>
                <a:r>
                  <a:rPr lang="hu-HU" dirty="0" err="1" smtClean="0"/>
                  <a:t>max</a:t>
                </a:r>
                <a:r>
                  <a:rPr lang="hu-HU" dirty="0" smtClean="0"/>
                  <a:t> nyereségarány, ahol az attribútumhoz tartozó </a:t>
                </a:r>
                <a:r>
                  <a:rPr lang="hu-HU" dirty="0"/>
                  <a:t>kölcsönös </a:t>
                </a:r>
                <a:r>
                  <a:rPr lang="hu-HU" dirty="0" smtClean="0"/>
                  <a:t>információ,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𝐼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𝑌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eléri </a:t>
                </a:r>
                <a:r>
                  <a:rPr lang="hu-HU" dirty="0"/>
                  <a:t>az </a:t>
                </a:r>
                <a:r>
                  <a:rPr lang="hu-HU" dirty="0" smtClean="0"/>
                  <a:t>átlagot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658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ID3 összefoglalása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Minden csomópontban a minimális feltételes entrópiát adó attribútum kiválasztása</a:t>
                </a:r>
              </a:p>
              <a:p>
                <a:r>
                  <a:rPr lang="hu-HU" dirty="0" smtClean="0"/>
                  <a:t>annyi gyerekcsomópont, ahány lehetséges X érték</a:t>
                </a:r>
              </a:p>
              <a:p>
                <a:r>
                  <a:rPr lang="hu-HU" dirty="0" smtClean="0"/>
                  <a:t>Terminálás: ha már nincs több attribútum</a:t>
                </a:r>
              </a:p>
              <a:p>
                <a:r>
                  <a:rPr lang="hu-HU" dirty="0" smtClean="0"/>
                  <a:t>Eredmény: nem feltétlen bináris fa</a:t>
                </a:r>
              </a:p>
              <a:p>
                <a:r>
                  <a:rPr lang="hu-HU" dirty="0" smtClean="0"/>
                  <a:t>Binarizálás:</a:t>
                </a:r>
              </a:p>
              <a:p>
                <a:pPr lvl="1"/>
                <a:r>
                  <a:rPr lang="hu-HU" dirty="0" smtClean="0"/>
                  <a:t>Kategóriatípus: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, ahol </a:t>
                </a:r>
                <a:r>
                  <a:rPr lang="hu-HU" i="1" dirty="0" smtClean="0"/>
                  <a:t>K</a:t>
                </a:r>
                <a:r>
                  <a:rPr lang="hu-HU" dirty="0" smtClean="0"/>
                  <a:t> lehetséges értékek</a:t>
                </a:r>
              </a:p>
              <a:p>
                <a:pPr lvl="1"/>
                <a:r>
                  <a:rPr lang="hu-HU" dirty="0" smtClean="0"/>
                  <a:t>Sorrendtípus: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hu-HU" dirty="0" smtClean="0"/>
                  <a:t>, ahol </a:t>
                </a:r>
                <a:r>
                  <a:rPr lang="hu-HU" i="1" dirty="0" smtClean="0"/>
                  <a:t>c</a:t>
                </a:r>
                <a:r>
                  <a:rPr lang="hu-HU" dirty="0" smtClean="0"/>
                  <a:t> konkrét érték</a:t>
                </a:r>
              </a:p>
              <a:p>
                <a:pPr lvl="1"/>
                <a:r>
                  <a:rPr lang="hu-HU" dirty="0" smtClean="0"/>
                  <a:t>Intervallumtípus: c szomszédos mintaértékek átlaga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125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3352800" y="6248400"/>
            <a:ext cx="51054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Hány </a:t>
            </a:r>
            <a:r>
              <a:rPr lang="hu-HU" dirty="0" smtClean="0"/>
              <a:t>entrópia értéket </a:t>
            </a:r>
            <a:r>
              <a:rPr lang="hu-HU" dirty="0" smtClean="0"/>
              <a:t>kell számolni?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213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 a jó vágási függvények?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dirty="0" smtClean="0"/>
                  <a:t>Definíció</a:t>
                </a:r>
                <a:r>
                  <a:rPr lang="hu-HU" dirty="0" smtClean="0"/>
                  <a:t> (Taylor-Silverman elvárások):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olyan diszkrét valószínűségi változó, amely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értéket vesz fel: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𝑃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hu-HU" dirty="0" err="1" smtClean="0"/>
                  <a:t>-re</a:t>
                </a:r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minimális,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maximális</a:t>
                </a:r>
                <a:r>
                  <a:rPr lang="hu-HU" dirty="0"/>
                  <a:t>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=1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permutációinvariáns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mindenütt differenciálható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8728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Relatív gyakorisággal közelítve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dirty="0" smtClean="0"/>
                  <a:t>Definíció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hu-HU" dirty="0" smtClean="0"/>
                  <a:t> vágás jósága: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ahol                                    az értékek tanítómintán mért relatív gyakorisága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924466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43300"/>
            <a:ext cx="291703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0092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jelentenek az elvárások?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dirty="0"/>
                  <a:t>Definíció</a:t>
                </a:r>
                <a:r>
                  <a:rPr lang="hu-HU" dirty="0"/>
                  <a:t> (Taylor-Silverman elvárások):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/>
                  <a:t> olyan diszkrét valószínűségi változó, amely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értéket vesz fel: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𝑃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sSup>
                      <m:sSup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hu-HU" dirty="0" err="1"/>
                  <a:t>-re</a:t>
                </a:r>
                <a:endParaRPr lang="hu-HU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minimális,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maximális</a:t>
                </a:r>
                <a:r>
                  <a:rPr lang="hu-HU" dirty="0"/>
                  <a:t>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:</m:t>
                    </m:r>
                    <m:sSub>
                      <m:sSub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=1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permutációinvariáns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dirty="0" smtClean="0"/>
                  <a:t> mindenütt differenciálható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5791200" y="3429000"/>
            <a:ext cx="1600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6248400" y="3994161"/>
            <a:ext cx="17526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247263" y="5257800"/>
            <a:ext cx="1752600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közötte jól viselkedjen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5446594" y="4643735"/>
            <a:ext cx="335393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értéksorrend-független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498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Vágási függvények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entrópia (ID3 család)</a:t>
                </a:r>
              </a:p>
              <a:p>
                <a:r>
                  <a:rPr lang="hu-HU" dirty="0" smtClean="0"/>
                  <a:t>Gini-index: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hu-HU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</a:rPr>
                          <m:t>𝑗</m:t>
                        </m:r>
                        <m:r>
                          <a:rPr lang="hu-HU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hu-HU" dirty="0" smtClean="0"/>
                  <a:t> (CART módszer, legnagyobb homogén osztály leválasztása)</a:t>
                </a:r>
              </a:p>
              <a:p>
                <a:r>
                  <a:rPr lang="hu-HU" dirty="0" smtClean="0"/>
                  <a:t>DKM: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2⋅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hu-HU" dirty="0" smtClean="0"/>
                  <a:t> (bináris osztályozásra)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err="1" smtClean="0"/>
                  <a:t>-teszt</a:t>
                </a:r>
                <a:r>
                  <a:rPr lang="hu-HU" dirty="0" smtClean="0"/>
                  <a:t> (</a:t>
                </a:r>
                <a:r>
                  <a:rPr lang="hu-HU" dirty="0" err="1" smtClean="0"/>
                  <a:t>CHAID-módszer</a:t>
                </a:r>
                <a:r>
                  <a:rPr lang="hu-HU" dirty="0" smtClean="0"/>
                  <a:t> – </a:t>
                </a:r>
                <a:r>
                  <a:rPr lang="hu-HU" dirty="0" err="1" smtClean="0"/>
                  <a:t>Chi-squared</a:t>
                </a:r>
                <a:r>
                  <a:rPr lang="hu-HU" dirty="0" smtClean="0"/>
                  <a:t> </a:t>
                </a:r>
                <a:r>
                  <a:rPr lang="hu-HU" dirty="0" err="1"/>
                  <a:t>Automatic</a:t>
                </a:r>
                <a:r>
                  <a:rPr lang="hu-HU" dirty="0"/>
                  <a:t> </a:t>
                </a:r>
                <a:r>
                  <a:rPr lang="hu-HU" dirty="0" err="1"/>
                  <a:t>Interaction</a:t>
                </a:r>
                <a:r>
                  <a:rPr lang="hu-HU" dirty="0"/>
                  <a:t> </a:t>
                </a:r>
                <a:r>
                  <a:rPr lang="hu-HU" dirty="0" err="1" smtClean="0"/>
                  <a:t>Detection</a:t>
                </a:r>
                <a:r>
                  <a:rPr lang="hu-HU" dirty="0" smtClean="0"/>
                  <a:t>)</a:t>
                </a:r>
              </a:p>
              <a:p>
                <a:r>
                  <a:rPr lang="hu-HU" dirty="0" smtClean="0"/>
                  <a:t>Mind megfelelnek a Taylor–Silverman-elvárásoknak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98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döntési fák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ID3 – csak osztályozásra</a:t>
                </a:r>
              </a:p>
              <a:p>
                <a:r>
                  <a:rPr lang="hu-HU" dirty="0" smtClean="0"/>
                  <a:t>CHAID, CART – regresszióra is</a:t>
                </a:r>
              </a:p>
              <a:p>
                <a:pPr lvl="1"/>
                <a:r>
                  <a:rPr lang="hu-HU" dirty="0" smtClean="0"/>
                  <a:t>CHAID: F-teszt</a:t>
                </a:r>
              </a:p>
              <a:p>
                <a:pPr lvl="1"/>
                <a:r>
                  <a:rPr lang="hu-HU" dirty="0" smtClean="0"/>
                  <a:t>CART: variancia minimalizálása</a:t>
                </a:r>
              </a:p>
              <a:p>
                <a:r>
                  <a:rPr lang="hu-HU" dirty="0" smtClean="0"/>
                  <a:t>Vágások formája: </a:t>
                </a:r>
              </a:p>
              <a:p>
                <a:pPr lvl="1"/>
                <a:r>
                  <a:rPr lang="hu-HU" dirty="0" smtClean="0"/>
                  <a:t>C4.5, C5.0, CHAID: téglalapok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&gt;,&lt;,=</m:t>
                    </m:r>
                  </m:oMath>
                </a14:m>
                <a:r>
                  <a:rPr lang="hu-HU" dirty="0" smtClean="0"/>
                  <a:t>)</a:t>
                </a:r>
              </a:p>
              <a:p>
                <a:pPr lvl="1"/>
                <a:r>
                  <a:rPr lang="hu-HU" dirty="0" smtClean="0"/>
                  <a:t>CART: ferdén is (attribútumok lineáris kombinációja)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978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Döntési fák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Szupportvektorgépek</a:t>
            </a:r>
          </a:p>
          <a:p>
            <a:pPr eaLnBrk="1" hangingPunct="1">
              <a:lnSpc>
                <a:spcPct val="90000"/>
              </a:lnSpc>
              <a:defRPr/>
            </a:pPr>
            <a:endParaRPr lang="hu-HU" sz="1600" dirty="0"/>
          </a:p>
          <a:p>
            <a:pPr eaLnBrk="1" hangingPunct="1">
              <a:lnSpc>
                <a:spcPct val="90000"/>
              </a:lnSpc>
              <a:defRPr/>
            </a:pPr>
            <a:endParaRPr lang="hu-HU" sz="1600" dirty="0" smtClean="0"/>
          </a:p>
          <a:p>
            <a:pPr eaLnBrk="1" hangingPunct="1">
              <a:lnSpc>
                <a:spcPct val="90000"/>
              </a:lnSpc>
              <a:defRPr/>
            </a:pPr>
            <a:endParaRPr lang="hu-HU" sz="1600" dirty="0"/>
          </a:p>
          <a:p>
            <a:pPr eaLnBrk="1" hangingPunct="1">
              <a:lnSpc>
                <a:spcPct val="90000"/>
              </a:lnSpc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</a:t>
            </a:r>
            <a:r>
              <a:rPr lang="hu-HU" sz="1600" dirty="0"/>
              <a:t>: </a:t>
            </a:r>
            <a:r>
              <a:rPr lang="hu-HU" sz="1600" dirty="0">
                <a:hlinkClick r:id="rId2"/>
              </a:rPr>
              <a:t>http://www.zentut.com/wp-content/uploads/2012/10/dataminingtechniques-homepage.jpg</a:t>
            </a:r>
            <a:endParaRPr lang="hu-HU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833812" cy="380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876800"/>
          </a:xfrm>
        </p:spPr>
        <p:txBody>
          <a:bodyPr/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weka.classifiers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hu-HU" sz="2400" dirty="0" smtClean="0">
                <a:latin typeface="Courier New" pitchFamily="49" charset="0"/>
                <a:cs typeface="Courier New" pitchFamily="49" charset="0"/>
              </a:rPr>
              <a:t>trees.J48</a:t>
            </a:r>
          </a:p>
          <a:p>
            <a:r>
              <a:rPr lang="hu-HU" dirty="0" smtClean="0">
                <a:cs typeface="Courier New" pitchFamily="49" charset="0"/>
              </a:rPr>
              <a:t>C4.5 (ID3 család továbbfejlesztése)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885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234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fák nyesése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Cél: túltanulás megakadályozása</a:t>
            </a:r>
          </a:p>
          <a:p>
            <a:r>
              <a:rPr lang="hu-HU" dirty="0" smtClean="0"/>
              <a:t>tanítóhalmaztól független adathalmazon (</a:t>
            </a:r>
            <a:r>
              <a:rPr lang="hu-HU" dirty="0" err="1" smtClean="0"/>
              <a:t>train</a:t>
            </a:r>
            <a:r>
              <a:rPr lang="hu-HU" dirty="0" smtClean="0"/>
              <a:t>/</a:t>
            </a:r>
            <a:r>
              <a:rPr lang="hu-HU" dirty="0" err="1" smtClean="0"/>
              <a:t>validation</a:t>
            </a:r>
            <a:r>
              <a:rPr lang="hu-HU" dirty="0" smtClean="0"/>
              <a:t> v. </a:t>
            </a:r>
            <a:r>
              <a:rPr lang="hu-HU" dirty="0" err="1" smtClean="0"/>
              <a:t>keresztvalidáció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Előnyesés:</a:t>
            </a:r>
          </a:p>
          <a:p>
            <a:pPr lvl="1"/>
            <a:r>
              <a:rPr lang="hu-HU" dirty="0" smtClean="0"/>
              <a:t>építés közbeni leállás – valamilyen statisztikai feltétel alapján</a:t>
            </a:r>
          </a:p>
          <a:p>
            <a:r>
              <a:rPr lang="hu-HU" dirty="0" smtClean="0"/>
              <a:t>Utónyesés</a:t>
            </a:r>
            <a:r>
              <a:rPr lang="hu-HU" dirty="0"/>
              <a:t> </a:t>
            </a:r>
          </a:p>
          <a:p>
            <a:pPr lvl="1"/>
            <a:r>
              <a:rPr lang="hu-HU" dirty="0" smtClean="0"/>
              <a:t>a felépített </a:t>
            </a:r>
            <a:r>
              <a:rPr lang="hu-HU" dirty="0"/>
              <a:t>fa zsugorítása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35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</a:t>
            </a:r>
            <a:r>
              <a:rPr lang="hu-HU" dirty="0" smtClean="0"/>
              <a:t>tónyesés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Részfafelhúzás</a:t>
            </a:r>
            <a:r>
              <a:rPr lang="hu-HU" dirty="0" smtClean="0"/>
              <a:t> (</a:t>
            </a:r>
            <a:r>
              <a:rPr lang="hu-HU" dirty="0" err="1" smtClean="0"/>
              <a:t>subtree</a:t>
            </a:r>
            <a:r>
              <a:rPr lang="hu-HU" dirty="0" smtClean="0"/>
              <a:t> </a:t>
            </a:r>
            <a:r>
              <a:rPr lang="hu-HU" dirty="0" err="1" smtClean="0"/>
              <a:t>raising</a:t>
            </a:r>
            <a:r>
              <a:rPr lang="hu-HU" dirty="0" smtClean="0"/>
              <a:t>)</a:t>
            </a:r>
          </a:p>
          <a:p>
            <a:r>
              <a:rPr lang="hu-HU" dirty="0"/>
              <a:t>R</a:t>
            </a:r>
            <a:r>
              <a:rPr lang="hu-HU" dirty="0" smtClean="0"/>
              <a:t>észfa-helyettesítés (</a:t>
            </a:r>
            <a:r>
              <a:rPr lang="hu-HU" dirty="0" err="1" smtClean="0"/>
              <a:t>subtree</a:t>
            </a:r>
            <a:r>
              <a:rPr lang="hu-HU" dirty="0" smtClean="0"/>
              <a:t> </a:t>
            </a:r>
            <a:r>
              <a:rPr lang="hu-HU" dirty="0" err="1" smtClean="0"/>
              <a:t>replacement</a:t>
            </a:r>
            <a:r>
              <a:rPr lang="hu-HU" dirty="0" smtClean="0"/>
              <a:t>)</a:t>
            </a:r>
          </a:p>
          <a:p>
            <a:r>
              <a:rPr lang="hu-HU" dirty="0" smtClean="0"/>
              <a:t>Kérdés: jobb lett-e az osztályozás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27" y="3267075"/>
            <a:ext cx="660592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884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fa – előnyök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Lényegtelen változók felismerése – csak lényeges változókra vonatkoznak a fa döntései</a:t>
            </a:r>
          </a:p>
          <a:p>
            <a:r>
              <a:rPr lang="hu-HU" dirty="0" smtClean="0"/>
              <a:t>Zaj esetén sem romlik a hatékonyság</a:t>
            </a:r>
          </a:p>
          <a:p>
            <a:r>
              <a:rPr lang="hu-HU" dirty="0" smtClean="0"/>
              <a:t>Jól értelmezhető eredményt ad</a:t>
            </a:r>
          </a:p>
          <a:p>
            <a:pPr lvl="1"/>
            <a:r>
              <a:rPr lang="hu-HU" dirty="0" smtClean="0"/>
              <a:t>Az osztályozásról</a:t>
            </a:r>
          </a:p>
          <a:p>
            <a:pPr lvl="1"/>
            <a:r>
              <a:rPr lang="hu-HU" dirty="0" smtClean="0"/>
              <a:t>A fontos változókról</a:t>
            </a:r>
          </a:p>
          <a:p>
            <a:r>
              <a:rPr lang="hu-HU" dirty="0" smtClean="0"/>
              <a:t>Nagyméretű adathalmazokra is felépíthetők</a:t>
            </a:r>
          </a:p>
          <a:p>
            <a:pPr lvl="1"/>
            <a:r>
              <a:rPr lang="hu-HU" dirty="0" smtClean="0"/>
              <a:t>skálázható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19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Szupportvektorgépek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93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Szupportvektorgépek (SVM)</a:t>
            </a:r>
            <a:endParaRPr lang="hu-HU" dirty="0"/>
          </a:p>
        </p:txBody>
      </p:sp>
      <p:grpSp>
        <p:nvGrpSpPr>
          <p:cNvPr id="431107" name="Group 3"/>
          <p:cNvGrpSpPr>
            <a:grpSpLocks/>
          </p:cNvGrpSpPr>
          <p:nvPr/>
        </p:nvGrpSpPr>
        <p:grpSpPr bwMode="auto">
          <a:xfrm>
            <a:off x="5943600" y="2438400"/>
            <a:ext cx="1981200" cy="1981200"/>
            <a:chOff x="3744" y="1536"/>
            <a:chExt cx="1248" cy="1248"/>
          </a:xfrm>
        </p:grpSpPr>
        <p:sp>
          <p:nvSpPr>
            <p:cNvPr id="431108" name="Oval 4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0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1" name="Oval 7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2" name="Oval 8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3" name="Oval 9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4" name="Oval 10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7" name="Rectangle 13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8" name="Rectangle 14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1" name="Rectangle 17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5" name="Rectangle 21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8" name="Oval 24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29" name="Oval 25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30" name="Line 26"/>
          <p:cNvSpPr>
            <a:spLocks noChangeShapeType="1"/>
          </p:cNvSpPr>
          <p:nvPr/>
        </p:nvSpPr>
        <p:spPr bwMode="auto">
          <a:xfrm>
            <a:off x="5867400" y="25146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1" name="Group 27"/>
          <p:cNvGrpSpPr>
            <a:grpSpLocks/>
          </p:cNvGrpSpPr>
          <p:nvPr/>
        </p:nvGrpSpPr>
        <p:grpSpPr bwMode="auto">
          <a:xfrm>
            <a:off x="5638800" y="2286000"/>
            <a:ext cx="2438400" cy="1981200"/>
            <a:chOff x="3552" y="1440"/>
            <a:chExt cx="1536" cy="1248"/>
          </a:xfrm>
        </p:grpSpPr>
        <p:sp>
          <p:nvSpPr>
            <p:cNvPr id="431132" name="Line 28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3" name="Line 29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5775325" y="1562100"/>
            <a:ext cx="2065338" cy="1600200"/>
            <a:chOff x="3638" y="984"/>
            <a:chExt cx="1301" cy="1008"/>
          </a:xfrm>
        </p:grpSpPr>
        <p:sp>
          <p:nvSpPr>
            <p:cNvPr id="431135" name="Text Box 31"/>
            <p:cNvSpPr txBox="1">
              <a:spLocks noChangeArrowheads="1"/>
            </p:cNvSpPr>
            <p:nvPr/>
          </p:nvSpPr>
          <p:spPr bwMode="auto">
            <a:xfrm>
              <a:off x="3638" y="984"/>
              <a:ext cx="1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sz="2000" dirty="0" smtClean="0">
                  <a:latin typeface="Times New Roman" pitchFamily="18" charset="0"/>
                </a:rPr>
                <a:t>Szupportvektorok</a:t>
              </a:r>
              <a:endParaRPr lang="hu-HU" sz="2400" dirty="0">
                <a:latin typeface="Times New Roman" pitchFamily="18" charset="0"/>
              </a:endParaRPr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H="1">
              <a:off x="4032" y="1241"/>
              <a:ext cx="96" cy="75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4224" y="1241"/>
              <a:ext cx="12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7270750" y="3657600"/>
            <a:ext cx="1709738" cy="1412875"/>
            <a:chOff x="4580" y="2304"/>
            <a:chExt cx="1077" cy="890"/>
          </a:xfrm>
        </p:grpSpPr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 flipV="1">
              <a:off x="4736" y="2304"/>
              <a:ext cx="228" cy="32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0" name="Text Box 36"/>
            <p:cNvSpPr txBox="1">
              <a:spLocks noChangeArrowheads="1"/>
            </p:cNvSpPr>
            <p:nvPr/>
          </p:nvSpPr>
          <p:spPr bwMode="auto">
            <a:xfrm>
              <a:off x="4580" y="2752"/>
              <a:ext cx="107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sz="2000">
                  <a:latin typeface="Times New Roman" pitchFamily="18" charset="0"/>
                </a:rPr>
                <a:t>Maximalizálja </a:t>
              </a:r>
            </a:p>
            <a:p>
              <a:r>
                <a:rPr lang="hu-HU" sz="2000">
                  <a:latin typeface="Times New Roman" pitchFamily="18" charset="0"/>
                </a:rPr>
                <a:t>az eltérést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1141" name="Freeform 37"/>
            <p:cNvSpPr>
              <a:spLocks/>
            </p:cNvSpPr>
            <p:nvPr/>
          </p:nvSpPr>
          <p:spPr bwMode="auto">
            <a:xfrm>
              <a:off x="4914" y="2392"/>
              <a:ext cx="110" cy="397"/>
            </a:xfrm>
            <a:custGeom>
              <a:avLst/>
              <a:gdLst>
                <a:gd name="T0" fmla="*/ 24 w 110"/>
                <a:gd name="T1" fmla="*/ 397 h 397"/>
                <a:gd name="T2" fmla="*/ 105 w 110"/>
                <a:gd name="T3" fmla="*/ 211 h 397"/>
                <a:gd name="T4" fmla="*/ 57 w 110"/>
                <a:gd name="T5" fmla="*/ 73 h 397"/>
                <a:gd name="T6" fmla="*/ 0 w 110"/>
                <a:gd name="T7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6248400" y="2209800"/>
            <a:ext cx="1231900" cy="2044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>
            <a:off x="5727700" y="2755900"/>
            <a:ext cx="2286000" cy="889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248400" y="2895600"/>
            <a:ext cx="1155700" cy="914400"/>
            <a:chOff x="3936" y="1824"/>
            <a:chExt cx="728" cy="57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Rectangle 4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7" name="Rectangle 4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8" name="Rectangle 4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Oval 4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5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876800" cy="4876800"/>
          </a:xfrm>
          <a:noFill/>
          <a:ln/>
        </p:spPr>
        <p:txBody>
          <a:bodyPr/>
          <a:lstStyle/>
          <a:p>
            <a:r>
              <a:rPr lang="en-US" dirty="0"/>
              <a:t>SVM</a:t>
            </a:r>
            <a:r>
              <a:rPr lang="hu-HU" dirty="0"/>
              <a:t> a szeparáló hipersíkok közti </a:t>
            </a:r>
            <a:r>
              <a:rPr lang="hu-HU" i="1" dirty="0"/>
              <a:t>eltérést</a:t>
            </a:r>
            <a:r>
              <a:rPr lang="hu-HU" dirty="0"/>
              <a:t> maximalizálja</a:t>
            </a:r>
            <a:r>
              <a:rPr lang="en-US" dirty="0"/>
              <a:t>.</a:t>
            </a:r>
          </a:p>
          <a:p>
            <a:r>
              <a:rPr lang="hu-HU" dirty="0"/>
              <a:t>A döntési függvényt teljesen meghatározza a tanuló adatoknak egy részhalmaza, </a:t>
            </a:r>
            <a:r>
              <a:rPr lang="hu-HU" i="1" dirty="0"/>
              <a:t>a </a:t>
            </a:r>
            <a:r>
              <a:rPr lang="hu-HU" i="1" dirty="0" smtClean="0"/>
              <a:t>szupportvektorok</a:t>
            </a:r>
            <a:r>
              <a:rPr lang="en-US" dirty="0"/>
              <a:t>.</a:t>
            </a:r>
          </a:p>
          <a:p>
            <a:r>
              <a:rPr lang="hu-HU" i="1" dirty="0" smtClean="0"/>
              <a:t>Kvadratikus programozási </a:t>
            </a:r>
            <a:r>
              <a:rPr lang="hu-HU" dirty="0" smtClean="0"/>
              <a:t>probléma</a:t>
            </a:r>
          </a:p>
          <a:p>
            <a:r>
              <a:rPr lang="hu-HU" dirty="0" smtClean="0"/>
              <a:t>Sokan </a:t>
            </a:r>
            <a:r>
              <a:rPr lang="hu-HU" dirty="0"/>
              <a:t>a legsikeresebb </a:t>
            </a:r>
            <a:r>
              <a:rPr lang="hu-HU" dirty="0" smtClean="0"/>
              <a:t>(szöveg)osztályozási </a:t>
            </a:r>
            <a:r>
              <a:rPr lang="hu-HU" dirty="0"/>
              <a:t>módszernek tekintik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0" grpId="0" animBg="1"/>
      <p:bldP spid="431142" grpId="0" animBg="1"/>
      <p:bldP spid="4311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sz="2200" dirty="0"/>
              <a:t>Az SVM módszer kulcsát a </a:t>
            </a:r>
            <a:r>
              <a:rPr lang="hu-HU" sz="2200" dirty="0" smtClean="0"/>
              <a:t>szupportvektorok </a:t>
            </a:r>
            <a:r>
              <a:rPr lang="hu-HU" sz="2200" dirty="0"/>
              <a:t>jelentik</a:t>
            </a:r>
            <a:endParaRPr lang="en-US" sz="2200" dirty="0"/>
          </a:p>
          <a:p>
            <a:r>
              <a:rPr lang="hu-HU" sz="2200" dirty="0"/>
              <a:t>Ötlet</a:t>
            </a:r>
            <a:r>
              <a:rPr lang="en-US" sz="2200" dirty="0"/>
              <a:t>: </a:t>
            </a:r>
            <a:r>
              <a:rPr lang="hu-HU" sz="2200" dirty="0"/>
              <a:t>csak azokat a tanulóadatokat (vektorokat) vesszük számításba, amelyek közel vannak a döntési határhoz</a:t>
            </a:r>
            <a:r>
              <a:rPr lang="en-US" sz="2200" dirty="0"/>
              <a:t>.</a:t>
            </a:r>
          </a:p>
          <a:p>
            <a:r>
              <a:rPr lang="hu-HU" sz="2200" dirty="0"/>
              <a:t>Az eltérést miért csak a </a:t>
            </a:r>
            <a:r>
              <a:rPr lang="hu-HU" sz="2200" dirty="0" smtClean="0"/>
              <a:t>szupportvektorok </a:t>
            </a:r>
            <a:r>
              <a:rPr lang="hu-HU" sz="2200" dirty="0"/>
              <a:t>határozzák meg?</a:t>
            </a:r>
            <a:endParaRPr lang="en-US" sz="2200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Szupportvektorok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652845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hu-HU" sz="3600" dirty="0"/>
              <a:t>A maximális eltérés formalizálása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200" dirty="0"/>
                  <a:t>: </a:t>
                </a:r>
                <a:r>
                  <a:rPr lang="hu-HU" sz="2200" dirty="0"/>
                  <a:t>hipersík normálvektora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sz="2200" dirty="0"/>
                  <a:t>-edik adatpont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𝑦</m:t>
                    </m:r>
                    <m:r>
                      <a:rPr lang="en-US" sz="2200" i="1" baseline="-2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/>
                  <a:t>: </a:t>
                </a:r>
                <a:r>
                  <a:rPr lang="hu-HU" sz="2200" dirty="0"/>
                  <a:t>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hu-HU" sz="2200" dirty="0"/>
                  <a:t>-edik adatpont osztálya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200" dirty="0"/>
                  <a:t> </a:t>
                </a:r>
                <a:r>
                  <a:rPr lang="hu-HU" sz="2200" dirty="0"/>
                  <a:t>vagy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r>
                  <a:rPr lang="hu-HU" sz="2200" dirty="0"/>
                  <a:t>Kényszerfeltételes optimalizálás formalizálása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(1)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(2</a:t>
                </a:r>
                <a:r>
                  <a:rPr lang="en-US" sz="2200" dirty="0" smtClean="0"/>
                  <a:t>)</a:t>
                </a:r>
                <a:r>
                  <a:rPr lang="hu-HU" sz="2200" dirty="0" smtClean="0"/>
                  <a:t> Margó = 2 szélső egyenes távolsága</a:t>
                </a:r>
                <a:endParaRPr lang="en-US" sz="2200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7350"/>
            <a:ext cx="443951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7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Margó maximalizálása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dirty="0" err="1" smtClean="0"/>
                  <a:t>Tfh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hu-HU" dirty="0" smtClean="0"/>
                  <a:t>, azaz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 smtClean="0"/>
                  <a:t> a két szélső egyenes közt félúton van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hu-HU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|=1</m:t>
                    </m:r>
                  </m:oMath>
                </a14:m>
                <a:r>
                  <a:rPr lang="hu-HU" dirty="0" smtClean="0"/>
                  <a:t> esetén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hu-HU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r>
                  <a:rPr lang="hu-HU" dirty="0" smtClean="0"/>
                  <a:t> maximalizálása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hu-HU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hu-HU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hu-H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+</m:t>
                        </m:r>
                        <m:r>
                          <a:rPr lang="hu-HU" i="1">
                            <a:latin typeface="Cambria Math"/>
                          </a:rPr>
                          <m:t>𝑏</m:t>
                        </m:r>
                        <m:r>
                          <a:rPr lang="hu-HU" i="1">
                            <a:latin typeface="Cambria Math"/>
                          </a:rPr>
                          <m:t>|</m:t>
                        </m:r>
                      </m:e>
                    </m:func>
                    <m:r>
                      <a:rPr lang="hu-HU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hu-HU" dirty="0" smtClean="0"/>
                  <a:t> esetén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hu-HU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 </m:t>
                        </m:r>
                        <m:r>
                          <a:rPr lang="hu-HU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|</m:t>
                    </m:r>
                  </m:oMath>
                </a14:m>
                <a:r>
                  <a:rPr lang="hu-HU" dirty="0" smtClean="0"/>
                  <a:t> minimalizálása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artalom hely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18478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87" y="3657600"/>
            <a:ext cx="427603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1460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Eltérés maximalizálása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Elsődleges feladat</a:t>
                </a:r>
              </a:p>
              <a:p>
                <a:r>
                  <a:rPr lang="hu-HU" dirty="0" smtClean="0"/>
                  <a:t>feltéve, hogy:</a:t>
                </a:r>
              </a:p>
              <a:p>
                <a:r>
                  <a:rPr lang="hu-HU" dirty="0" smtClean="0"/>
                  <a:t>azaz: 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Másodlagos feladat: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 smtClean="0"/>
                  <a:t>-k</a:t>
                </a:r>
                <a:r>
                  <a:rPr lang="hu-HU" dirty="0" smtClean="0"/>
                  <a:t> a Lagrange-együtthatók </a:t>
                </a:r>
              </a:p>
              <a:p>
                <a:pPr marL="0" indent="0">
                  <a:buNone/>
                </a:pPr>
                <a:r>
                  <a:rPr lang="hu-HU" dirty="0" smtClean="0"/>
                  <a:t>Cél: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 smtClean="0"/>
                  <a:t> szerint minimalizálni,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/>
                  <a:t>-k</a:t>
                </a:r>
                <a:r>
                  <a:rPr lang="hu-HU" dirty="0"/>
                  <a:t> </a:t>
                </a:r>
                <a:r>
                  <a:rPr lang="hu-HU" dirty="0" smtClean="0"/>
                  <a:t>szerint maximalizálni (nyeregpont keresése)</a:t>
                </a: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artalom hely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40" y="4191000"/>
            <a:ext cx="540912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1600200"/>
            <a:ext cx="1303294" cy="67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4673848" cy="32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37112"/>
            <a:ext cx="2552700" cy="37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073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fák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957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Szélsőértékek meghatározása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deriválás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 smtClean="0"/>
                  <a:t> szerint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deriválás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hu-HU" dirty="0" smtClean="0"/>
                  <a:t> szerint</a:t>
                </a:r>
              </a:p>
              <a:p>
                <a:endParaRPr lang="hu-HU" dirty="0"/>
              </a:p>
              <a:p>
                <a:r>
                  <a:rPr lang="hu-HU" dirty="0" smtClean="0"/>
                  <a:t>Visszahelyettesítve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ahol: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szupportvektor: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hu-HU" dirty="0" smtClean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55928"/>
            <a:ext cx="23915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39358"/>
            <a:ext cx="1238250" cy="64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67" y="2514600"/>
            <a:ext cx="175342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66" y="3629025"/>
            <a:ext cx="421195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296670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01" y="4351503"/>
            <a:ext cx="2177949" cy="21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649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43142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2211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Osztályozás </a:t>
            </a:r>
            <a:r>
              <a:rPr lang="hu-HU" dirty="0" err="1" smtClean="0"/>
              <a:t>SVM-mel</a:t>
            </a:r>
            <a:r>
              <a:rPr lang="hu-HU" dirty="0" smtClean="0"/>
              <a:t> a síkban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</p:spPr>
            <p:txBody>
              <a:bodyPr/>
              <a:lstStyle/>
              <a:p>
                <a:r>
                  <a:rPr lang="hu-HU" sz="3000" dirty="0">
                    <a:sym typeface="Symbol" pitchFamily="18" charset="2"/>
                  </a:rPr>
                  <a:t>Adott egy új pont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sz="3000" i="1" dirty="0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sz="3000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sz="3000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3000" dirty="0">
                    <a:sym typeface="Symbol" pitchFamily="18" charset="2"/>
                  </a:rPr>
                  <a:t>, </a:t>
                </a:r>
                <a:r>
                  <a:rPr lang="hu-HU" sz="3000" dirty="0">
                    <a:sym typeface="Symbol" pitchFamily="18" charset="2"/>
                  </a:rPr>
                  <a:t>határozzuk meg a hipersík normáljára vonatkozó projekcióját</a:t>
                </a:r>
                <a:r>
                  <a:rPr lang="en-US" sz="3000" dirty="0">
                    <a:sym typeface="Symbol" pitchFamily="18" charset="2"/>
                  </a:rPr>
                  <a:t>:</a:t>
                </a:r>
              </a:p>
              <a:p>
                <a:pPr lvl="1"/>
                <a:r>
                  <a:rPr lang="hu-HU" dirty="0">
                    <a:sym typeface="Symbol" pitchFamily="18" charset="2"/>
                  </a:rPr>
                  <a:t>Számítsuk ki</a:t>
                </a:r>
                <a:r>
                  <a:rPr lang="en-US" dirty="0">
                    <a:sym typeface="Symbol" pitchFamily="18" charset="2"/>
                  </a:rPr>
                  <a:t>: </a:t>
                </a:r>
                <a:r>
                  <a:rPr lang="hu-HU" dirty="0" err="1">
                    <a:sym typeface="Symbol" pitchFamily="18" charset="2"/>
                  </a:rPr>
                  <a:t>score</a:t>
                </a:r>
                <a:r>
                  <a:rPr lang="hu-HU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  <a:sym typeface="Symbol" pitchFamily="18" charset="2"/>
                      </a:rPr>
                      <m:t>𝑤𝑥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endParaRPr lang="en-US" i="1" dirty="0">
                  <a:sym typeface="Symbol" pitchFamily="18" charset="2"/>
                </a:endParaRPr>
              </a:p>
              <a:p>
                <a:pPr lvl="1"/>
                <a:r>
                  <a:rPr lang="en-US" dirty="0">
                    <a:sym typeface="Symbol" pitchFamily="18" charset="2"/>
                  </a:rPr>
                  <a:t>2 </a:t>
                </a:r>
                <a:r>
                  <a:rPr lang="hu-HU" dirty="0">
                    <a:sym typeface="Symbol" pitchFamily="18" charset="2"/>
                  </a:rPr>
                  <a:t>dimenzióban</a:t>
                </a:r>
                <a:r>
                  <a:rPr lang="en-US" dirty="0">
                    <a:sym typeface="Symbol" pitchFamily="18" charset="2"/>
                  </a:rPr>
                  <a:t>: score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𝑤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i="1" baseline="-25000" dirty="0">
                        <a:latin typeface="Cambria Math"/>
                        <a:sym typeface="Symbol" pitchFamily="18" charset="2"/>
                      </a:rPr>
                      <m:t>2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</a:t>
                </a:r>
              </a:p>
              <a:p>
                <a:pPr lvl="1"/>
                <a:r>
                  <a:rPr lang="hu-HU" dirty="0">
                    <a:sym typeface="Symbol" pitchFamily="18" charset="2"/>
                  </a:rPr>
                  <a:t>Adjunk meg egy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𝑡</m:t>
                    </m:r>
                  </m:oMath>
                </a14:m>
                <a:r>
                  <a:rPr lang="hu-HU" dirty="0">
                    <a:sym typeface="Symbol" pitchFamily="18" charset="2"/>
                  </a:rPr>
                  <a:t> konfidencia küszöböt</a:t>
                </a:r>
                <a:r>
                  <a:rPr lang="en-US" dirty="0"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8001000" cy="4876800"/>
              </a:xfrm>
              <a:blipFill rotWithShape="1">
                <a:blip r:embed="rId2"/>
                <a:stretch>
                  <a:fillRect l="-534" t="-162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300" name="Group 4"/>
          <p:cNvGrpSpPr>
            <a:grpSpLocks/>
          </p:cNvGrpSpPr>
          <p:nvPr/>
        </p:nvGrpSpPr>
        <p:grpSpPr bwMode="auto">
          <a:xfrm>
            <a:off x="5943600" y="4419600"/>
            <a:ext cx="1981200" cy="1981200"/>
            <a:chOff x="3744" y="1536"/>
            <a:chExt cx="1248" cy="1248"/>
          </a:xfrm>
        </p:grpSpPr>
        <p:sp>
          <p:nvSpPr>
            <p:cNvPr id="439301" name="Oval 5"/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2" name="Oval 6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3" name="Oval 7"/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4" name="Oval 8"/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5" name="Oval 9"/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6" name="Oval 10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7" name="Oval 11"/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8" name="Rectangle 12"/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09" name="Rectangle 13"/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0" name="Rectangle 14"/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5" name="Oval 19"/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6" name="Oval 20"/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7" name="Oval 21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Rectangle 22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9" name="Rectangle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0" name="Rectangle 24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1" name="Oval 25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Oval 26"/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23" name="Line 27"/>
          <p:cNvSpPr>
            <a:spLocks noChangeShapeType="1"/>
          </p:cNvSpPr>
          <p:nvPr/>
        </p:nvSpPr>
        <p:spPr bwMode="auto">
          <a:xfrm>
            <a:off x="5867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24" name="Group 28"/>
          <p:cNvGrpSpPr>
            <a:grpSpLocks/>
          </p:cNvGrpSpPr>
          <p:nvPr/>
        </p:nvGrpSpPr>
        <p:grpSpPr bwMode="auto">
          <a:xfrm>
            <a:off x="5638800" y="4267200"/>
            <a:ext cx="2438400" cy="1981200"/>
            <a:chOff x="3552" y="1440"/>
            <a:chExt cx="1536" cy="1248"/>
          </a:xfrm>
        </p:grpSpPr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6" name="Line 30"/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9327" name="Group 31"/>
          <p:cNvGrpSpPr>
            <a:grpSpLocks/>
          </p:cNvGrpSpPr>
          <p:nvPr/>
        </p:nvGrpSpPr>
        <p:grpSpPr bwMode="auto">
          <a:xfrm>
            <a:off x="6248400" y="4876800"/>
            <a:ext cx="1155700" cy="914400"/>
            <a:chOff x="3936" y="1824"/>
            <a:chExt cx="728" cy="576"/>
          </a:xfrm>
        </p:grpSpPr>
        <p:sp>
          <p:nvSpPr>
            <p:cNvPr id="439328" name="Oval 32"/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Oval 36"/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33" name="AutoShape 37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34" name="Text Box 38"/>
          <p:cNvSpPr txBox="1">
            <a:spLocks noChangeArrowheads="1"/>
          </p:cNvSpPr>
          <p:nvPr/>
        </p:nvSpPr>
        <p:spPr bwMode="auto">
          <a:xfrm>
            <a:off x="7527925" y="61102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3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7766050" y="5927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5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7994650" y="5715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Rockwell" pitchFamily="18" charset="0"/>
              </a:rPr>
              <a:t>7</a:t>
            </a:r>
            <a:endParaRPr lang="en-US" sz="1400">
              <a:latin typeface="Rockwell" pitchFamily="18" charset="0"/>
            </a:endParaRPr>
          </a:p>
        </p:txBody>
      </p:sp>
      <p:sp>
        <p:nvSpPr>
          <p:cNvPr id="439337" name="Line 41"/>
          <p:cNvSpPr>
            <a:spLocks noChangeShapeType="1"/>
          </p:cNvSpPr>
          <p:nvPr/>
        </p:nvSpPr>
        <p:spPr bwMode="auto">
          <a:xfrm>
            <a:off x="4114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338" name="Text Box 42"/>
              <p:cNvSpPr txBox="1">
                <a:spLocks noChangeArrowheads="1"/>
              </p:cNvSpPr>
              <p:nvPr/>
            </p:nvSpPr>
            <p:spPr bwMode="auto">
              <a:xfrm>
                <a:off x="1371600" y="4953000"/>
                <a:ext cx="289560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2400" dirty="0"/>
                  <a:t>Score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&gt; 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: </a:t>
                </a:r>
                <a:r>
                  <a:rPr lang="hu-HU" sz="2400" dirty="0"/>
                  <a:t>igen</a:t>
                </a:r>
                <a:endParaRPr 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2400" dirty="0"/>
                  <a:t>Score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&lt; −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: </a:t>
                </a:r>
                <a:r>
                  <a:rPr lang="hu-HU" sz="2400" dirty="0"/>
                  <a:t>nem</a:t>
                </a:r>
                <a:endParaRPr lang="en-US" sz="24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hu-HU" sz="2400" dirty="0"/>
                  <a:t>Amúgy</a:t>
                </a:r>
                <a:r>
                  <a:rPr lang="en-US" sz="2400" dirty="0"/>
                  <a:t>: </a:t>
                </a:r>
                <a:r>
                  <a:rPr lang="hu-HU" sz="2400" dirty="0"/>
                  <a:t>nem tudjuk</a:t>
                </a:r>
                <a:endParaRPr lang="en-US" sz="2400" dirty="0"/>
              </a:p>
            </p:txBody>
          </p:sp>
        </mc:Choice>
        <mc:Fallback xmlns="">
          <p:sp>
            <p:nvSpPr>
              <p:cNvPr id="439338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953000"/>
                <a:ext cx="28956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3158" t="-2724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50021"/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3" grpId="0" animBg="1"/>
      <p:bldP spid="4393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nem szeparábilis eset</a:t>
            </a:r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Ezek alapján tudjuk, hogy hogyan határozzuk meg a szeparátor hipersíkot lineárisan szeparálható osztályok között</a:t>
            </a:r>
            <a:endParaRPr lang="en-US"/>
          </a:p>
          <a:p>
            <a:r>
              <a:rPr lang="hu-HU"/>
              <a:t>Mit lehet akkor csinálni, ha a dokumentumok lineárisan nem szeparálhatók</a:t>
            </a:r>
            <a:r>
              <a:rPr lang="en-US"/>
              <a:t>?</a:t>
            </a:r>
            <a:endParaRPr lang="hu-HU"/>
          </a:p>
          <a:p>
            <a:r>
              <a:rPr lang="hu-HU"/>
              <a:t>Cover-tétel: a bemenet nemlineáris transzformációjával (ami általában dimenziónövelő) lineárisan szeparálhatóvá transzformálható a feladat.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15" y="1752599"/>
            <a:ext cx="5072185" cy="43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638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0" y="1828799"/>
            <a:ext cx="496614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178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Zajos adatok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66" y="1847449"/>
            <a:ext cx="5072186" cy="478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499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Átlapoló pontok büntetése</a:t>
            </a:r>
            <a:endParaRPr lang="en-US"/>
          </a:p>
        </p:txBody>
      </p:sp>
      <p:sp>
        <p:nvSpPr>
          <p:cNvPr id="438275" name="Oval 3"/>
          <p:cNvSpPr>
            <a:spLocks noChangeArrowheads="1"/>
          </p:cNvSpPr>
          <p:nvPr/>
        </p:nvSpPr>
        <p:spPr bwMode="auto">
          <a:xfrm>
            <a:off x="762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6" name="Oval 4"/>
          <p:cNvSpPr>
            <a:spLocks noChangeArrowheads="1"/>
          </p:cNvSpPr>
          <p:nvPr/>
        </p:nvSpPr>
        <p:spPr bwMode="auto">
          <a:xfrm>
            <a:off x="3429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Oval 5"/>
          <p:cNvSpPr>
            <a:spLocks noChangeArrowheads="1"/>
          </p:cNvSpPr>
          <p:nvPr/>
        </p:nvSpPr>
        <p:spPr bwMode="auto">
          <a:xfrm>
            <a:off x="914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8" name="Oval 6"/>
          <p:cNvSpPr>
            <a:spLocks noChangeArrowheads="1"/>
          </p:cNvSpPr>
          <p:nvPr/>
        </p:nvSpPr>
        <p:spPr bwMode="auto">
          <a:xfrm>
            <a:off x="1066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1981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2209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3733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4191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Line 16"/>
          <p:cNvSpPr>
            <a:spLocks noChangeShapeType="1"/>
          </p:cNvSpPr>
          <p:nvPr/>
        </p:nvSpPr>
        <p:spPr bwMode="auto">
          <a:xfrm flipV="1">
            <a:off x="685800" y="1600200"/>
            <a:ext cx="3962400" cy="434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289" name="Text Box 17"/>
              <p:cNvSpPr txBox="1">
                <a:spLocks noChangeArrowheads="1"/>
              </p:cNvSpPr>
              <p:nvPr/>
            </p:nvSpPr>
            <p:spPr bwMode="auto">
              <a:xfrm>
                <a:off x="3962400" y="4775200"/>
                <a:ext cx="4870308" cy="1791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hu-HU" sz="2400" dirty="0" smtClean="0">
                    <a:latin typeface="Rockwell" pitchFamily="18" charset="0"/>
                  </a:rPr>
                  <a:t>Definiáljuk 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>
                    <a:latin typeface="Rockwell" pitchFamily="18" charset="0"/>
                  </a:rPr>
                  <a:t>pontra </a:t>
                </a:r>
                <a:r>
                  <a:rPr lang="hu-HU" sz="2400" dirty="0">
                    <a:latin typeface="Rockwell" pitchFamily="18" charset="0"/>
                  </a:rPr>
                  <a:t>a távolságot </a:t>
                </a:r>
              </a:p>
              <a:p>
                <a:pPr>
                  <a:spcBef>
                    <a:spcPct val="20000"/>
                  </a:spcBef>
                </a:pPr>
                <a:r>
                  <a:rPr lang="hu-HU" sz="2400" dirty="0">
                    <a:latin typeface="Rockwell" pitchFamily="18" charset="0"/>
                  </a:rPr>
                  <a:t>az </a:t>
                </a:r>
                <a:r>
                  <a:rPr lang="en-US" sz="2400" i="1" dirty="0">
                    <a:latin typeface="Rockwell" pitchFamily="18" charset="0"/>
                  </a:rPr>
                  <a:t>ax + by </a:t>
                </a:r>
                <a:r>
                  <a:rPr lang="en-US" sz="2400" i="1" dirty="0">
                    <a:latin typeface="Rockwell" pitchFamily="18" charset="0"/>
                    <a:sym typeface="Symbol" pitchFamily="18" charset="2"/>
                  </a:rPr>
                  <a:t>= </a:t>
                </a:r>
                <a:r>
                  <a:rPr lang="en-US" sz="2400" i="1" dirty="0">
                    <a:latin typeface="Rockwell" pitchFamily="18" charset="0"/>
                  </a:rPr>
                  <a:t>c</a:t>
                </a:r>
                <a:r>
                  <a:rPr lang="hu-HU" sz="2400" dirty="0">
                    <a:latin typeface="Rockwell" pitchFamily="18" charset="0"/>
                  </a:rPr>
                  <a:t> szeparátortól, mint </a:t>
                </a:r>
                <a:endParaRPr lang="en-US" sz="2400" dirty="0">
                  <a:latin typeface="Rockwell" pitchFamily="18" charset="0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sz="2400" i="1" dirty="0">
                    <a:latin typeface="Rockwell" pitchFamily="18" charset="0"/>
                  </a:rPr>
                  <a:t>(a</a:t>
                </a:r>
                <a:r>
                  <a:rPr lang="en-US" sz="2400" i="1" dirty="0">
                    <a:solidFill>
                      <a:srgbClr val="990033"/>
                    </a:solidFill>
                    <a:latin typeface="Rockwell" pitchFamily="18" charset="0"/>
                  </a:rPr>
                  <a:t>x</a:t>
                </a:r>
                <a:r>
                  <a:rPr lang="en-US" sz="2400" i="1" dirty="0">
                    <a:latin typeface="Rockwell" pitchFamily="18" charset="0"/>
                  </a:rPr>
                  <a:t> + b</a:t>
                </a:r>
                <a:r>
                  <a:rPr lang="en-US" sz="2400" i="1" dirty="0">
                    <a:solidFill>
                      <a:srgbClr val="990033"/>
                    </a:solidFill>
                    <a:latin typeface="Rockwell" pitchFamily="18" charset="0"/>
                  </a:rPr>
                  <a:t>y</a:t>
                </a:r>
                <a:r>
                  <a:rPr lang="en-US" sz="2400" i="1" dirty="0">
                    <a:latin typeface="Rockwell" pitchFamily="18" charset="0"/>
                  </a:rPr>
                  <a:t>) </a:t>
                </a:r>
                <a:r>
                  <a:rPr lang="en-US" sz="2400" i="1" dirty="0">
                    <a:latin typeface="Rockwell" pitchFamily="18" charset="0"/>
                    <a:sym typeface="Symbol" pitchFamily="18" charset="2"/>
                  </a:rPr>
                  <a:t>-</a:t>
                </a:r>
                <a:r>
                  <a:rPr lang="en-US" sz="2400" i="1" dirty="0">
                    <a:latin typeface="Rockwell" pitchFamily="18" charset="0"/>
                  </a:rPr>
                  <a:t> c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solidFill>
                      <a:srgbClr val="990033"/>
                    </a:solidFill>
                    <a:latin typeface="Rockwell" pitchFamily="18" charset="0"/>
                  </a:rPr>
                  <a:t>piros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latin typeface="Rockwell" pitchFamily="18" charset="0"/>
                  </a:rPr>
                  <a:t>pontokra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400" i="1" dirty="0">
                    <a:latin typeface="Rockwell" pitchFamily="18" charset="0"/>
                  </a:rPr>
                  <a:t>c - (a</a:t>
                </a:r>
                <a:r>
                  <a:rPr lang="en-US" sz="2400" i="1" dirty="0">
                    <a:solidFill>
                      <a:schemeClr val="accent1"/>
                    </a:solidFill>
                    <a:latin typeface="Rockwell" pitchFamily="18" charset="0"/>
                  </a:rPr>
                  <a:t>x</a:t>
                </a:r>
                <a:r>
                  <a:rPr lang="en-US" sz="2400" i="1" dirty="0">
                    <a:latin typeface="Rockwell" pitchFamily="18" charset="0"/>
                  </a:rPr>
                  <a:t> + b</a:t>
                </a:r>
                <a:r>
                  <a:rPr lang="en-US" sz="2400" i="1" dirty="0">
                    <a:solidFill>
                      <a:schemeClr val="accent1"/>
                    </a:solidFill>
                    <a:latin typeface="Rockwell" pitchFamily="18" charset="0"/>
                  </a:rPr>
                  <a:t>y</a:t>
                </a:r>
                <a:r>
                  <a:rPr lang="en-US" sz="2400" i="1" dirty="0">
                    <a:latin typeface="Rockwell" pitchFamily="18" charset="0"/>
                  </a:rPr>
                  <a:t>)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solidFill>
                      <a:schemeClr val="accent1"/>
                    </a:solidFill>
                    <a:latin typeface="Rockwell" pitchFamily="18" charset="0"/>
                  </a:rPr>
                  <a:t>zöld</a:t>
                </a:r>
                <a:r>
                  <a:rPr lang="en-US" sz="2400" dirty="0">
                    <a:latin typeface="Rockwell" pitchFamily="18" charset="0"/>
                  </a:rPr>
                  <a:t> </a:t>
                </a:r>
                <a:r>
                  <a:rPr lang="hu-HU" sz="2400" dirty="0">
                    <a:latin typeface="Rockwell" pitchFamily="18" charset="0"/>
                  </a:rPr>
                  <a:t>pontokra</a:t>
                </a:r>
                <a:r>
                  <a:rPr lang="en-US" sz="2400" dirty="0">
                    <a:latin typeface="Rockwell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828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775200"/>
                <a:ext cx="4870308" cy="1791260"/>
              </a:xfrm>
              <a:prstGeom prst="rect">
                <a:avLst/>
              </a:prstGeom>
              <a:blipFill rotWithShape="1">
                <a:blip r:embed="rId2"/>
                <a:stretch>
                  <a:fillRect l="-1877" t="-3061" r="-876" b="-64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21336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4038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>
            <a:off x="2339975" y="3179763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93" name="AutoShape 21"/>
          <p:cNvSpPr>
            <a:spLocks noChangeArrowheads="1"/>
          </p:cNvSpPr>
          <p:nvPr/>
        </p:nvSpPr>
        <p:spPr bwMode="auto">
          <a:xfrm>
            <a:off x="533400" y="5791369"/>
            <a:ext cx="3351213" cy="1015663"/>
          </a:xfrm>
          <a:prstGeom prst="rightArrowCallout">
            <a:avLst>
              <a:gd name="adj1" fmla="val 25000"/>
              <a:gd name="adj2" fmla="val 25000"/>
              <a:gd name="adj3" fmla="val 78385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hu-HU" sz="2000" dirty="0">
                <a:latin typeface="Rockwell" pitchFamily="18" charset="0"/>
              </a:rPr>
              <a:t>Átlapoló pontokra negatív lesz</a:t>
            </a:r>
            <a:r>
              <a:rPr lang="en-US" sz="2000" dirty="0">
                <a:latin typeface="Rockwell" pitchFamily="18" charset="0"/>
              </a:rPr>
              <a:t>.</a:t>
            </a:r>
            <a:endParaRPr lang="en-US" sz="1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9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Gyengítő változók a modellbe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C szerepe: nagy C kisebb tanulási hiba, és kisebb margó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8" y="1752600"/>
            <a:ext cx="7772142" cy="37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682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Gyengítő változó (C=10)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45" y="1787221"/>
            <a:ext cx="5258555" cy="49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284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Alapötlet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799" y="1752600"/>
            <a:ext cx="4679665" cy="4876800"/>
          </a:xfrm>
        </p:spPr>
        <p:txBody>
          <a:bodyPr/>
          <a:lstStyle/>
          <a:p>
            <a:r>
              <a:rPr lang="hu-HU" dirty="0" smtClean="0"/>
              <a:t>Osztályozás visszavezetése egyszerű lépések sorozatára</a:t>
            </a:r>
          </a:p>
          <a:p>
            <a:r>
              <a:rPr lang="hu-HU" dirty="0" smtClean="0"/>
              <a:t>Ismeretlen objektum osztályozása</a:t>
            </a:r>
          </a:p>
          <a:p>
            <a:pPr lvl="1"/>
            <a:r>
              <a:rPr lang="hu-HU" dirty="0" smtClean="0"/>
              <a:t>Kiindulás gyökérből</a:t>
            </a:r>
          </a:p>
          <a:p>
            <a:pPr lvl="1"/>
            <a:r>
              <a:rPr lang="hu-HU" dirty="0" smtClean="0"/>
              <a:t>A csomópontokban lévő döntések szerint egy levélcsomópontig lépked</a:t>
            </a:r>
          </a:p>
          <a:p>
            <a:pPr lvl="1"/>
            <a:r>
              <a:rPr lang="hu-HU" dirty="0" smtClean="0"/>
              <a:t>Levél osztálycímkéjét rendeljük az objektumhoz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66164"/>
            <a:ext cx="3770574" cy="326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93091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en-US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C=10</a:t>
            </a:r>
            <a:endParaRPr lang="en-US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C=1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3597"/>
            <a:ext cx="3810000" cy="354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97100"/>
            <a:ext cx="390247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620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Nemlineáris SVM</a:t>
            </a:r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Tfh</a:t>
            </a:r>
            <a:r>
              <a:rPr lang="hu-HU" dirty="0" smtClean="0"/>
              <a:t> a probléma nemlineárisan szeparálható csak</a:t>
            </a:r>
          </a:p>
          <a:p>
            <a:r>
              <a:rPr lang="hu-HU" dirty="0" smtClean="0"/>
              <a:t>Ekkor a bemenet alkalmas transzformációjával lineárisan szeparálhatóvá tehető. Lépések</a:t>
            </a:r>
          </a:p>
          <a:p>
            <a:pPr lvl="1"/>
            <a:r>
              <a:rPr lang="hu-HU" dirty="0" smtClean="0"/>
              <a:t>Nemlineáris transzformáció</a:t>
            </a:r>
          </a:p>
          <a:p>
            <a:pPr lvl="1"/>
            <a:r>
              <a:rPr lang="hu-HU" dirty="0" smtClean="0"/>
              <a:t>Transzformált térben az optimális hipersík meghatározása</a:t>
            </a:r>
          </a:p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24" y="4026596"/>
            <a:ext cx="4548076" cy="267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5809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Transzformáció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𝑥</m:t>
                    </m:r>
                    <m:r>
                      <a:rPr lang="hu-HU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helyére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𝜙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kerül a képletekben,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m</m:t>
                    </m:r>
                    <m:r>
                      <a:rPr lang="hu-HU" b="0" i="1" smtClean="0">
                        <a:latin typeface="Cambria Math"/>
                      </a:rPr>
                      <m:t>≫</m:t>
                    </m:r>
                    <m:r>
                      <a:rPr lang="hu-HU" b="0" i="1" smtClean="0">
                        <a:latin typeface="Cambria Math"/>
                      </a:rPr>
                      <m:t>𝑛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 helyére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>
                            <a:latin typeface="Cambria Math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u-HU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hu-H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)=</m:t>
                    </m:r>
                    <m:r>
                      <a:rPr lang="hu-HU" b="0" i="1" smtClean="0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𝜙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kerül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  <m:r>
                      <a:rPr lang="hu-HU" i="1" dirty="0" smtClean="0">
                        <a:latin typeface="Cambria Math"/>
                      </a:rPr>
                      <m:t>(⋅ ,⋅)</m:t>
                    </m:r>
                  </m:oMath>
                </a14:m>
                <a:r>
                  <a:rPr lang="hu-HU" dirty="0" smtClean="0"/>
                  <a:t> a kernel függvény</a:t>
                </a:r>
              </a:p>
              <a:p>
                <a:r>
                  <a:rPr lang="hu-HU" dirty="0" smtClean="0"/>
                  <a:t>Lényeg: nem kell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dirty="0" err="1" smtClean="0"/>
                  <a:t>-et</a:t>
                </a:r>
                <a:r>
                  <a:rPr lang="hu-HU" dirty="0" smtClean="0"/>
                  <a:t> kiszámolni, elég a kernelfüggvényt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5988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Nemlineáris SVM modellje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1" y="1752599"/>
            <a:ext cx="7735029" cy="398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307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1807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9350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jó a kernelfüggvény?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69885"/>
            <a:ext cx="7924801" cy="239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560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Kernelfüggvények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9195"/>
            <a:ext cx="7696200" cy="3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8908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Eredmények különböző magokra</a:t>
            </a:r>
            <a:r>
              <a:rPr lang="en-US" sz="3600"/>
              <a:t> (Joachims)</a:t>
            </a:r>
          </a:p>
        </p:txBody>
      </p:sp>
      <p:pic>
        <p:nvPicPr>
          <p:cNvPr id="447491" name="Picture 3" descr="burges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9144000" cy="4741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5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SVM: </a:t>
            </a:r>
            <a:r>
              <a:rPr lang="hu-HU"/>
              <a:t>általánosító képesség</a:t>
            </a: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legjobb általánosító képességgel bíró osztályozót akarjuk</a:t>
            </a:r>
            <a:r>
              <a:rPr lang="en-US"/>
              <a:t> (</a:t>
            </a:r>
            <a:r>
              <a:rPr lang="hu-HU"/>
              <a:t>a legnagyobb pontosságot új adatokon</a:t>
            </a:r>
            <a:r>
              <a:rPr lang="en-US"/>
              <a:t>).</a:t>
            </a:r>
          </a:p>
          <a:p>
            <a:r>
              <a:rPr lang="hu-HU"/>
              <a:t>Mi a jó általánosítás nyitja</a:t>
            </a:r>
            <a:r>
              <a:rPr lang="en-US"/>
              <a:t>?</a:t>
            </a:r>
          </a:p>
          <a:p>
            <a:pPr lvl="1"/>
            <a:r>
              <a:rPr lang="hu-HU"/>
              <a:t>Nagy tanulóhalmaz</a:t>
            </a:r>
            <a:endParaRPr lang="en-US"/>
          </a:p>
          <a:p>
            <a:pPr lvl="1"/>
            <a:r>
              <a:rPr lang="hu-HU"/>
              <a:t>Alacsony hiba a tanulóhalmazon</a:t>
            </a:r>
            <a:endParaRPr lang="en-US"/>
          </a:p>
          <a:p>
            <a:pPr lvl="1"/>
            <a:r>
              <a:rPr lang="hu-HU"/>
              <a:t>Kapacitás/variancia</a:t>
            </a:r>
            <a:r>
              <a:rPr lang="en-US"/>
              <a:t> (</a:t>
            </a:r>
            <a:r>
              <a:rPr lang="hu-HU"/>
              <a:t>a modell paramétereinek száma, leíróereje</a:t>
            </a:r>
            <a:r>
              <a:rPr lang="en-US"/>
              <a:t>)</a:t>
            </a:r>
          </a:p>
          <a:p>
            <a:r>
              <a:rPr lang="en-US"/>
              <a:t>SVM</a:t>
            </a:r>
            <a:r>
              <a:rPr lang="hu-HU"/>
              <a:t> esetén ezen adatok segítségével explicit korlát adható az új adatokra vonatkozó hibára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 descr="burge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7467600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Kapacitás/variancia</a:t>
            </a:r>
            <a:r>
              <a:rPr lang="en-US" dirty="0" smtClean="0"/>
              <a:t>: </a:t>
            </a:r>
            <a:r>
              <a:rPr lang="en-US" dirty="0"/>
              <a:t>VC </a:t>
            </a:r>
            <a:r>
              <a:rPr lang="hu-HU" dirty="0"/>
              <a:t>dimenzió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348" name="Rectangle 4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sz="2200" dirty="0"/>
                  <a:t>Elméleti kockázati határ</a:t>
                </a:r>
                <a:r>
                  <a:rPr lang="en-US" sz="2200" dirty="0"/>
                  <a:t>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hu-HU" sz="2200" dirty="0"/>
                  <a:t>Kockázat</a:t>
                </a:r>
                <a:r>
                  <a:rPr lang="en-US" sz="2200" dirty="0"/>
                  <a:t> = </a:t>
                </a:r>
                <a:r>
                  <a:rPr lang="hu-HU" sz="2200" dirty="0"/>
                  <a:t>átlagos hibaérték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</a:t>
                </a:r>
                <a:r>
                  <a:rPr lang="hu-HU" sz="2200" dirty="0"/>
                  <a:t>a modell</a:t>
                </a:r>
                <a:r>
                  <a:rPr lang="en-US" sz="2200" dirty="0"/>
                  <a:t> (</a:t>
                </a:r>
                <a:r>
                  <a:rPr lang="hu-HU" sz="2200" dirty="0"/>
                  <a:t>a paramétereivel</a:t>
                </a:r>
                <a:r>
                  <a:rPr lang="en-US" sz="22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  <m:r>
                      <m:rPr>
                        <m:nor/>
                      </m:rPr>
                      <a:rPr lang="en-US" sz="2200" i="0" baseline="-25000" dirty="0" err="1">
                        <a:latin typeface="Cambria Math"/>
                      </a:rPr>
                      <m:t>emp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</a:t>
                </a:r>
                <a:r>
                  <a:rPr lang="hu-HU" sz="2200" dirty="0"/>
                  <a:t>elméleti kockázat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/>
                  <a:t> - #</a:t>
                </a:r>
                <a:r>
                  <a:rPr lang="hu-HU" sz="2200" dirty="0"/>
                  <a:t>megfigyelések száma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Lucida Sans"/>
                  </a:rPr>
                  <a:t>–</a:t>
                </a:r>
                <a:r>
                  <a:rPr lang="en-US" sz="2200" dirty="0"/>
                  <a:t> VC </a:t>
                </a:r>
                <a:r>
                  <a:rPr lang="hu-HU" sz="2200" dirty="0"/>
                  <a:t>dimenzió</a:t>
                </a:r>
                <a:r>
                  <a:rPr lang="en-US" sz="2200" dirty="0"/>
                  <a:t>, </a:t>
                </a:r>
                <a:r>
                  <a:rPr lang="hu-HU" sz="2200" dirty="0"/>
                  <a:t>a fenti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(1−</m:t>
                    </m:r>
                    <m:r>
                      <a:rPr lang="el-GR" sz="2200" i="1" dirty="0">
                        <a:latin typeface="Cambria Math"/>
                      </a:rPr>
                      <m:t>𝜂</m:t>
                    </m:r>
                  </m:oMath>
                </a14:m>
                <a:r>
                  <a:rPr lang="en-US" sz="2200" dirty="0"/>
                  <a:t>)</a:t>
                </a:r>
                <a:r>
                  <a:rPr lang="hu-HU" sz="2200" dirty="0"/>
                  <a:t> valószínűséggel igaz</a:t>
                </a:r>
                <a:endParaRPr lang="el-GR" sz="2200" dirty="0"/>
              </a:p>
              <a:p>
                <a:r>
                  <a:rPr lang="en-US" sz="2200" dirty="0"/>
                  <a:t>VC </a:t>
                </a:r>
                <a:r>
                  <a:rPr lang="hu-HU" sz="2200" dirty="0"/>
                  <a:t>dimenzió</a:t>
                </a:r>
                <a:r>
                  <a:rPr lang="en-US" sz="2200" dirty="0"/>
                  <a:t>/</a:t>
                </a:r>
                <a:r>
                  <a:rPr lang="hu-HU" sz="2200" dirty="0"/>
                  <a:t>kapacitás</a:t>
                </a:r>
                <a:r>
                  <a:rPr lang="en-US" sz="2200" dirty="0"/>
                  <a:t>: </a:t>
                </a:r>
                <a:r>
                  <a:rPr lang="hu-HU" sz="2200" dirty="0"/>
                  <a:t>azon pontok maximális száma, amelyek tetszőlegesen elválaszthatóak egymástól</a:t>
                </a:r>
                <a:endParaRPr lang="en-US" sz="2200" dirty="0"/>
              </a:p>
              <a:p>
                <a:r>
                  <a:rPr lang="hu-HU" sz="2200" dirty="0"/>
                  <a:t>Egy halmaz tetszőlegesen elválasztható, ha az osztályozó tetszőleges címkézést képes megtanulni</a:t>
                </a:r>
                <a:endParaRPr lang="en-US" sz="2200" dirty="0"/>
              </a:p>
              <a:p>
                <a:r>
                  <a:rPr lang="en-US" sz="2200" dirty="0"/>
                  <a:t>VC = </a:t>
                </a:r>
                <a:r>
                  <a:rPr lang="en-US" sz="2200" dirty="0" err="1"/>
                  <a:t>Vapn</a:t>
                </a:r>
                <a:r>
                  <a:rPr lang="hu-HU" sz="2200" dirty="0"/>
                  <a:t>y</a:t>
                </a:r>
                <a:r>
                  <a:rPr lang="en-US" sz="2200" dirty="0" err="1"/>
                  <a:t>ik</a:t>
                </a:r>
                <a:r>
                  <a:rPr lang="en-US" sz="2200" dirty="0"/>
                  <a:t>-C</a:t>
                </a:r>
                <a:r>
                  <a:rPr lang="hu-HU" sz="2200" dirty="0"/>
                  <a:t>s</a:t>
                </a:r>
                <a:r>
                  <a:rPr lang="en-US" sz="2200" dirty="0" err="1"/>
                  <a:t>ervon</a:t>
                </a:r>
                <a:r>
                  <a:rPr lang="hu-HU" sz="2200" dirty="0"/>
                  <a:t>y</a:t>
                </a:r>
                <a:r>
                  <a:rPr lang="en-US" sz="2200" dirty="0" err="1"/>
                  <a:t>enkis</a:t>
                </a:r>
                <a:r>
                  <a:rPr lang="hu-HU" sz="2200" dirty="0"/>
                  <a:t>z</a:t>
                </a:r>
                <a:r>
                  <a:rPr lang="en-US" sz="2200" dirty="0"/>
                  <a:t> </a:t>
                </a:r>
                <a:r>
                  <a:rPr lang="hu-HU" sz="2200" dirty="0"/>
                  <a:t>dimenzió</a:t>
                </a:r>
                <a:endParaRPr lang="en-US" sz="2200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endParaRPr lang="el-GR" sz="2200" dirty="0"/>
              </a:p>
            </p:txBody>
          </p:sp>
        </mc:Choice>
        <mc:Fallback xmlns="">
          <p:sp>
            <p:nvSpPr>
              <p:cNvPr id="44134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78" t="-625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Fák vs. döntési szabályok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Döntési ösvényekből döntési szabályok nyerhetők ki</a:t>
            </a:r>
          </a:p>
          <a:p>
            <a:r>
              <a:rPr lang="hu-HU" dirty="0" smtClean="0"/>
              <a:t>Az így kinyert szabályhalmaz egyértelmű</a:t>
            </a:r>
          </a:p>
          <a:p>
            <a:pPr lvl="1"/>
            <a:r>
              <a:rPr lang="hu-HU" dirty="0" smtClean="0"/>
              <a:t>objektum vagy illeszkedik egy levélre vagy nem</a:t>
            </a:r>
          </a:p>
          <a:p>
            <a:r>
              <a:rPr lang="hu-HU" dirty="0" smtClean="0"/>
              <a:t>Előfordulhat, hogy túl bonyolult szabályok keletkeznek</a:t>
            </a:r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3383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VC-dimenzió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 smtClean="0"/>
                  <a:t>Deﬁ</a:t>
                </a:r>
                <a:r>
                  <a:rPr lang="hu-HU" b="1" dirty="0" err="1" smtClean="0"/>
                  <a:t>níció</a:t>
                </a:r>
                <a:r>
                  <a:rPr lang="hu-HU" dirty="0" smtClean="0"/>
                  <a:t>: </a:t>
                </a:r>
                <a:r>
                  <a:rPr lang="hu-HU" dirty="0" err="1"/>
                  <a:t>Vapnik-Cservonenkisz</a:t>
                </a:r>
                <a:r>
                  <a:rPr lang="hu-HU" dirty="0"/>
                  <a:t> </a:t>
                </a:r>
                <a:r>
                  <a:rPr lang="hu-HU" dirty="0" smtClean="0"/>
                  <a:t>dimenzi</a:t>
                </a:r>
                <a:r>
                  <a:rPr lang="hu-HU" dirty="0"/>
                  <a:t>ó</a:t>
                </a:r>
                <a:r>
                  <a:rPr lang="hu-HU" dirty="0" smtClean="0"/>
                  <a:t>: osztályozófüggvények </a:t>
                </a: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halmazának </a:t>
                </a:r>
                <a:r>
                  <a:rPr lang="hu-HU" dirty="0" err="1" smtClean="0"/>
                  <a:t>VC-dimenziója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, </a:t>
                </a:r>
                <a:r>
                  <a:rPr lang="hu-HU" dirty="0" smtClean="0"/>
                  <a:t>ha tudunk találni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 olyan pontot, melynek </a:t>
                </a:r>
                <a:r>
                  <a:rPr lang="hu-HU" dirty="0" smtClean="0"/>
                  <a:t>bármilyen kettébontásához találunk megfelel</a:t>
                </a:r>
                <a:r>
                  <a:rPr lang="hu-HU" dirty="0"/>
                  <a:t>ő</a:t>
                </a:r>
                <a:r>
                  <a:rPr lang="hu-HU" dirty="0" smtClean="0"/>
                  <a:t> osztályozót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hu-HU" dirty="0" err="1"/>
                  <a:t>-ban</a:t>
                </a:r>
                <a:r>
                  <a:rPr lang="hu-HU" dirty="0"/>
                  <a:t>, de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  <m:r>
                      <a:rPr lang="hu-HU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hu-HU" dirty="0" err="1" smtClean="0"/>
                  <a:t>-re</a:t>
                </a:r>
                <a:r>
                  <a:rPr lang="hu-HU" dirty="0" smtClean="0"/>
                  <a:t> </a:t>
                </a:r>
                <a:r>
                  <a:rPr lang="hu-HU" dirty="0"/>
                  <a:t>ez </a:t>
                </a:r>
                <a:r>
                  <a:rPr lang="hu-HU" dirty="0" smtClean="0"/>
                  <a:t>már </a:t>
                </a:r>
                <a:r>
                  <a:rPr lang="hu-HU" dirty="0"/>
                  <a:t>nem </a:t>
                </a:r>
                <a:r>
                  <a:rPr lang="hu-HU" dirty="0" smtClean="0"/>
                  <a:t>igaz</a:t>
                </a:r>
                <a:endParaRPr lang="hu-HU" dirty="0"/>
              </a:p>
              <a:p>
                <a:r>
                  <a:rPr lang="hu-HU" dirty="0" smtClean="0"/>
                  <a:t>Attól</a:t>
                </a:r>
                <a:r>
                  <a:rPr lang="hu-HU" dirty="0"/>
                  <a:t>, hogy a </a:t>
                </a:r>
                <a:r>
                  <a:rPr lang="hu-HU" dirty="0" err="1" smtClean="0"/>
                  <a:t>VC-dimenzi</a:t>
                </a:r>
                <a:r>
                  <a:rPr lang="hu-HU" dirty="0" err="1"/>
                  <a:t>ó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u-HU" dirty="0"/>
                  <a:t>, </a:t>
                </a:r>
                <a:r>
                  <a:rPr lang="hu-HU" dirty="0" smtClean="0"/>
                  <a:t>könnyen lehet akár </a:t>
                </a:r>
                <a:r>
                  <a:rPr lang="hu-HU" dirty="0"/>
                  <a:t>csak 3 olyan pont </a:t>
                </a:r>
                <a:r>
                  <a:rPr lang="hu-HU" dirty="0" smtClean="0"/>
                  <a:t>is, hogy </a:t>
                </a:r>
                <a:r>
                  <a:rPr lang="hu-HU" dirty="0"/>
                  <a:t>nem </a:t>
                </a:r>
                <a:r>
                  <a:rPr lang="hu-HU" dirty="0" smtClean="0"/>
                  <a:t>találunk megfelel</a:t>
                </a:r>
                <a:r>
                  <a:rPr lang="hu-HU" dirty="0"/>
                  <a:t>ő</a:t>
                </a:r>
                <a:r>
                  <a:rPr lang="hu-HU" dirty="0" smtClean="0"/>
                  <a:t> osztályozót</a:t>
                </a:r>
                <a:r>
                  <a:rPr lang="hu-HU" dirty="0"/>
                  <a:t>.</a:t>
                </a:r>
              </a:p>
              <a:p>
                <a:r>
                  <a:rPr lang="hu-HU" dirty="0" smtClean="0"/>
                  <a:t>Példa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hu-HU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dirty="0" err="1" smtClean="0"/>
                  <a:t>-ben</a:t>
                </a:r>
                <a:r>
                  <a:rPr lang="hu-HU" dirty="0" smtClean="0"/>
                  <a:t> elhelyezünk </a:t>
                </a:r>
                <a:r>
                  <a:rPr lang="hu-HU" dirty="0"/>
                  <a:t>3 pontot egy </a:t>
                </a:r>
                <a:r>
                  <a:rPr lang="hu-HU" dirty="0" smtClean="0"/>
                  <a:t> egyenesen</a:t>
                </a:r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+1,−1,+1</m:t>
                    </m:r>
                  </m:oMath>
                </a14:m>
                <a:r>
                  <a:rPr lang="hu-HU" dirty="0" smtClean="0"/>
                  <a:t> c</a:t>
                </a:r>
                <a:r>
                  <a:rPr lang="hu-HU" dirty="0"/>
                  <a:t>í</a:t>
                </a:r>
                <a:r>
                  <a:rPr lang="hu-HU" dirty="0" smtClean="0"/>
                  <a:t>mkékkel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</a:rPr>
                      <m:t>𝐻</m:t>
                    </m:r>
                    <m:r>
                      <a:rPr lang="hu-HU" i="1" smtClean="0">
                        <a:latin typeface="Cambria Math"/>
                      </a:rPr>
                      <m:t> :=</m:t>
                    </m:r>
                  </m:oMath>
                </a14:m>
                <a:r>
                  <a:rPr lang="hu-HU" dirty="0"/>
                  <a:t> {</a:t>
                </a:r>
                <a:r>
                  <a:rPr lang="hu-HU" dirty="0" smtClean="0"/>
                  <a:t>lineáris osztályozók</a:t>
                </a:r>
                <a:r>
                  <a:rPr lang="hu-HU" dirty="0"/>
                  <a:t>}.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627"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2085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33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Tegyük fel, hogy adott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darab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dimenziós pont</a:t>
                </a:r>
                <a:r>
                  <a:rPr lang="en-US" dirty="0"/>
                  <a:t>, </a:t>
                </a:r>
                <a:r>
                  <a:rPr lang="hu-HU" dirty="0">
                    <a:solidFill>
                      <a:srgbClr val="FF0000"/>
                    </a:solidFill>
                  </a:rPr>
                  <a:t>pirossal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/>
                  <a:t>és</a:t>
                </a:r>
                <a:r>
                  <a:rPr lang="en-US" dirty="0"/>
                  <a:t> </a:t>
                </a:r>
                <a:r>
                  <a:rPr lang="hu-HU" dirty="0" smtClean="0">
                    <a:solidFill>
                      <a:srgbClr val="170BB5"/>
                    </a:solidFill>
                  </a:rPr>
                  <a:t>kékkel</a:t>
                </a:r>
                <a:r>
                  <a:rPr lang="hu-HU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hu-HU" dirty="0" smtClean="0"/>
                  <a:t>címkézve</a:t>
                </a:r>
                <a:r>
                  <a:rPr lang="hu-HU" dirty="0"/>
                  <a:t>.</a:t>
                </a:r>
                <a:r>
                  <a:rPr lang="en-US" dirty="0"/>
                  <a:t> </a:t>
                </a:r>
                <a:r>
                  <a:rPr lang="hu-HU" dirty="0"/>
                  <a:t>Mekkorának kell lennie az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err="1"/>
                  <a:t>-nek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hu-HU" i="1" dirty="0"/>
                  <a:t> </a:t>
                </a:r>
                <a:r>
                  <a:rPr lang="hu-HU" dirty="0"/>
                  <a:t>függvényében</a:t>
                </a:r>
                <a:r>
                  <a:rPr lang="en-US" dirty="0"/>
                  <a:t>)</a:t>
                </a:r>
                <a:r>
                  <a:rPr lang="hu-HU" dirty="0"/>
                  <a:t>, hogy találjunk olyan </a:t>
                </a:r>
                <a:r>
                  <a:rPr lang="hu-HU" dirty="0" smtClean="0">
                    <a:solidFill>
                      <a:srgbClr val="FF0000"/>
                    </a:solidFill>
                  </a:rPr>
                  <a:t>piros</a:t>
                </a:r>
                <a:r>
                  <a:rPr lang="hu-HU" dirty="0" smtClean="0"/>
                  <a:t>-</a:t>
                </a:r>
                <a:r>
                  <a:rPr lang="hu-HU" dirty="0" smtClean="0">
                    <a:solidFill>
                      <a:srgbClr val="170BB5"/>
                    </a:solidFill>
                  </a:rPr>
                  <a:t>kék</a:t>
                </a:r>
                <a:r>
                  <a:rPr lang="en-US" dirty="0" smtClean="0"/>
                  <a:t> </a:t>
                </a:r>
                <a:r>
                  <a:rPr lang="hu-HU" dirty="0"/>
                  <a:t>címkézést, amelyekre a pontok nem szeparálhatóak lineárisan</a:t>
                </a:r>
                <a:r>
                  <a:rPr lang="en-US" dirty="0"/>
                  <a:t>?</a:t>
                </a:r>
              </a:p>
              <a:p>
                <a:r>
                  <a:rPr lang="hu-HU" dirty="0" err="1"/>
                  <a:t>Pl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=2,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sz="3000" i="1" dirty="0">
                        <a:latin typeface="Cambria Math"/>
                        <a:sym typeface="Symbol" pitchFamily="18" charset="2"/>
                      </a:rPr>
                      <m:t></m:t>
                    </m:r>
                    <m:r>
                      <a:rPr lang="en-US" i="1" dirty="0">
                        <a:latin typeface="Cambria Math"/>
                      </a:rPr>
                      <m:t> 4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43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55" y="4495800"/>
            <a:ext cx="5249145" cy="172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SVM hatékonysága </a:t>
            </a: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Sokan a legsikeresebb szövegosztályozási módszernek </a:t>
            </a:r>
            <a:r>
              <a:rPr lang="hu-HU" dirty="0" smtClean="0"/>
              <a:t>tekintik</a:t>
            </a:r>
            <a:endParaRPr lang="en-US" dirty="0"/>
          </a:p>
          <a:p>
            <a:r>
              <a:rPr lang="hu-HU" dirty="0"/>
              <a:t>A legtöbb eredmény statisztikai jelentősége nem </a:t>
            </a:r>
            <a:r>
              <a:rPr lang="hu-HU" dirty="0" smtClean="0"/>
              <a:t>nyilvánvaló</a:t>
            </a:r>
            <a:endParaRPr lang="en-US" dirty="0"/>
          </a:p>
          <a:p>
            <a:r>
              <a:rPr lang="hu-HU" dirty="0"/>
              <a:t>Sok olyan módszer van, ami nagyjából ugyanolyan jól </a:t>
            </a:r>
            <a:r>
              <a:rPr lang="hu-HU" dirty="0" smtClean="0"/>
              <a:t>teljesít, </a:t>
            </a:r>
            <a:r>
              <a:rPr lang="hu-HU" dirty="0"/>
              <a:t>mint az </a:t>
            </a:r>
            <a:r>
              <a:rPr lang="hu-HU" dirty="0" smtClean="0"/>
              <a:t>SVM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regularizált logikai regresszió</a:t>
            </a:r>
            <a:r>
              <a:rPr lang="en-US" dirty="0"/>
              <a:t> (</a:t>
            </a:r>
            <a:r>
              <a:rPr lang="en-US" dirty="0" smtClean="0"/>
              <a:t>Zhang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err="1" smtClean="0"/>
              <a:t>Oles</a:t>
            </a:r>
            <a:r>
              <a:rPr lang="en-US" dirty="0"/>
              <a:t>)</a:t>
            </a:r>
          </a:p>
          <a:p>
            <a:r>
              <a:rPr lang="hu-HU" dirty="0"/>
              <a:t>Összehasonlító esettanulmány</a:t>
            </a:r>
            <a:r>
              <a:rPr lang="en-US" dirty="0"/>
              <a:t>: </a:t>
            </a:r>
            <a:r>
              <a:rPr lang="en-US" dirty="0" smtClean="0"/>
              <a:t>Yang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smtClean="0"/>
              <a:t>Liu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Yang</a:t>
            </a:r>
            <a:r>
              <a:rPr lang="hu-HU" sz="3600" dirty="0" smtClean="0"/>
              <a:t> </a:t>
            </a:r>
            <a:r>
              <a:rPr lang="en-US" sz="3600" dirty="0" smtClean="0"/>
              <a:t>&amp;</a:t>
            </a:r>
            <a:r>
              <a:rPr lang="hu-HU" sz="3600" dirty="0" smtClean="0"/>
              <a:t> </a:t>
            </a:r>
            <a:r>
              <a:rPr lang="en-US" sz="3600" dirty="0" smtClean="0"/>
              <a:t>Liu</a:t>
            </a:r>
            <a:r>
              <a:rPr lang="en-US" sz="3600" dirty="0"/>
              <a:t>: SVM </a:t>
            </a:r>
            <a:r>
              <a:rPr lang="en-US" sz="3600" dirty="0" err="1" smtClean="0"/>
              <a:t>vs</a:t>
            </a:r>
            <a:r>
              <a:rPr lang="hu-HU" sz="3600" dirty="0" smtClean="0"/>
              <a:t>.</a:t>
            </a:r>
            <a:r>
              <a:rPr lang="en-US" sz="3600" dirty="0" smtClean="0"/>
              <a:t> </a:t>
            </a:r>
            <a:r>
              <a:rPr lang="hu-HU" sz="3600" dirty="0"/>
              <a:t>más módszerek</a:t>
            </a:r>
            <a:endParaRPr lang="en-US" sz="3600" dirty="0"/>
          </a:p>
        </p:txBody>
      </p:sp>
      <p:pic>
        <p:nvPicPr>
          <p:cNvPr id="449539" name="Picture 3" descr="yangsvm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610600" cy="3781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</a:t>
            </a:r>
            <a:r>
              <a:rPr lang="hu-HU" dirty="0" smtClean="0"/>
              <a:t> </a:t>
            </a:r>
            <a:r>
              <a:rPr lang="en-US" dirty="0" smtClean="0"/>
              <a:t>&amp;</a:t>
            </a:r>
            <a:r>
              <a:rPr lang="hu-HU" dirty="0" smtClean="0"/>
              <a:t> </a:t>
            </a:r>
            <a:r>
              <a:rPr lang="en-US" dirty="0" smtClean="0"/>
              <a:t>Liu</a:t>
            </a:r>
            <a:r>
              <a:rPr lang="en-US" dirty="0"/>
              <a:t>: </a:t>
            </a:r>
            <a:r>
              <a:rPr lang="hu-HU" dirty="0"/>
              <a:t>statisztikai jelentőség</a:t>
            </a:r>
            <a:endParaRPr lang="en-US" dirty="0"/>
          </a:p>
        </p:txBody>
      </p:sp>
      <p:pic>
        <p:nvPicPr>
          <p:cNvPr id="450563" name="Picture 3" descr="yangsvm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5241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8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100" dirty="0" smtClean="0"/>
              <a:t>Szupportvektorgépek</a:t>
            </a:r>
            <a:r>
              <a:rPr lang="en-US" sz="2100" dirty="0" smtClean="0"/>
              <a:t> </a:t>
            </a:r>
            <a:r>
              <a:rPr lang="en-US" sz="2100" dirty="0"/>
              <a:t>(SVM)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A hipersíkot a </a:t>
            </a:r>
            <a:r>
              <a:rPr lang="hu-HU" sz="1800" dirty="0" smtClean="0"/>
              <a:t>szupportvektorok </a:t>
            </a:r>
            <a:r>
              <a:rPr lang="hu-HU" sz="1800" dirty="0"/>
              <a:t>alapján választjuk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hu-HU" sz="1600" dirty="0"/>
              <a:t>s</a:t>
            </a:r>
            <a:r>
              <a:rPr lang="hu-HU" sz="1600" dirty="0" smtClean="0"/>
              <a:t>zupportvektor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hu-HU" sz="1600" dirty="0"/>
              <a:t>„kritikus</a:t>
            </a:r>
            <a:r>
              <a:rPr lang="en-US" sz="1600" dirty="0"/>
              <a:t>”</a:t>
            </a:r>
            <a:r>
              <a:rPr lang="hu-HU" sz="1600" dirty="0"/>
              <a:t>, döntési határ közeli pont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Magok</a:t>
            </a:r>
            <a:r>
              <a:rPr lang="en-US" sz="1800" dirty="0"/>
              <a:t>: </a:t>
            </a:r>
            <a:r>
              <a:rPr lang="hu-HU" sz="1800" dirty="0"/>
              <a:t>hathatós és elegáns módja a hasonlósági mértékek megadásának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Korlát a „kockázatra”</a:t>
            </a:r>
            <a:r>
              <a:rPr lang="en-US" sz="1800" dirty="0"/>
              <a:t> (</a:t>
            </a:r>
            <a:r>
              <a:rPr lang="hu-HU" sz="1800" dirty="0"/>
              <a:t>várható hibaérték a tesztadatokra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A legjobb </a:t>
            </a:r>
            <a:r>
              <a:rPr lang="hu-HU" sz="1800" dirty="0" smtClean="0"/>
              <a:t>osztályozó</a:t>
            </a:r>
            <a:r>
              <a:rPr lang="hu-HU" sz="1800" dirty="0"/>
              <a:t>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Népszerűségét részben az </a:t>
            </a:r>
            <a:r>
              <a:rPr lang="hu-HU" sz="1800" dirty="0" smtClean="0"/>
              <a:t>SVM</a:t>
            </a:r>
            <a:r>
              <a:rPr lang="hu-HU" sz="1800" i="1" dirty="0" smtClean="0"/>
              <a:t>L</a:t>
            </a:r>
            <a:r>
              <a:rPr lang="en-US" sz="1800" i="1" dirty="0" err="1" smtClean="0"/>
              <a:t>ight</a:t>
            </a:r>
            <a:r>
              <a:rPr lang="hu-HU" sz="1800" dirty="0" smtClean="0"/>
              <a:t> </a:t>
            </a:r>
            <a:r>
              <a:rPr lang="hu-HU" sz="1800" dirty="0"/>
              <a:t>nevű szoftver elérhetőségének köszönheti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</a:t>
            </a:r>
            <a:r>
              <a:rPr lang="hu-HU" sz="1600" dirty="0" smtClean="0"/>
              <a:t>VM</a:t>
            </a:r>
            <a:r>
              <a:rPr lang="hu-HU" sz="1600" i="1" dirty="0" smtClean="0"/>
              <a:t>L</a:t>
            </a:r>
            <a:r>
              <a:rPr lang="en-US" sz="1600" i="1" dirty="0" err="1" smtClean="0"/>
              <a:t>ight</a:t>
            </a:r>
            <a:r>
              <a:rPr lang="en-US" sz="1600" dirty="0" smtClean="0"/>
              <a:t> </a:t>
            </a:r>
            <a:r>
              <a:rPr lang="hu-HU" sz="1600" dirty="0"/>
              <a:t>pontos és gyors </a:t>
            </a:r>
            <a:r>
              <a:rPr lang="en-US" sz="1600" dirty="0"/>
              <a:t>– </a:t>
            </a:r>
            <a:r>
              <a:rPr lang="hu-HU" sz="1600" dirty="0"/>
              <a:t>és (kutatásra) ingyenes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hu-HU" sz="2100" dirty="0"/>
              <a:t>Logikai regresszió</a:t>
            </a:r>
            <a:r>
              <a:rPr lang="en-US" sz="2100" dirty="0"/>
              <a:t> (LR)</a:t>
            </a:r>
          </a:p>
          <a:p>
            <a:pPr lvl="1">
              <a:lnSpc>
                <a:spcPct val="80000"/>
              </a:lnSpc>
            </a:pPr>
            <a:r>
              <a:rPr lang="hu-HU" sz="1800" dirty="0"/>
              <a:t>Hagyományos statisztikai osztályozó módszer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A szövegek nagy dimenziószáma miatt nem automatikus a beállítása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A robosztus, regularizált verziója felveszi a versenyt az </a:t>
            </a:r>
            <a:r>
              <a:rPr lang="hu-HU" sz="1800" dirty="0" err="1"/>
              <a:t>SVM-mel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hu-HU" sz="1800" dirty="0"/>
              <a:t>Nincsen az </a:t>
            </a:r>
            <a:r>
              <a:rPr lang="hu-HU" sz="1800" dirty="0" smtClean="0"/>
              <a:t>SVM</a:t>
            </a:r>
            <a:r>
              <a:rPr lang="hu-HU" sz="1800" i="1" dirty="0" smtClean="0"/>
              <a:t>L</a:t>
            </a:r>
            <a:r>
              <a:rPr lang="en-US" sz="1800" i="1" dirty="0" err="1" smtClean="0"/>
              <a:t>ight</a:t>
            </a:r>
            <a:r>
              <a:rPr lang="hu-HU" sz="1800" dirty="0" err="1"/>
              <a:t>-hoz</a:t>
            </a:r>
            <a:r>
              <a:rPr lang="hu-HU" sz="1800" dirty="0"/>
              <a:t> hasonló ingyenesen elérhető disztribúció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100" dirty="0"/>
              <a:t>SVM</a:t>
            </a:r>
            <a:r>
              <a:rPr lang="hu-HU" sz="2100" dirty="0"/>
              <a:t> és</a:t>
            </a:r>
            <a:r>
              <a:rPr lang="en-US" sz="2100" dirty="0"/>
              <a:t> LR </a:t>
            </a:r>
            <a:r>
              <a:rPr lang="hu-HU" sz="2100" dirty="0"/>
              <a:t>lineáris </a:t>
            </a:r>
            <a:r>
              <a:rPr lang="hu-HU" sz="2100" dirty="0" smtClean="0"/>
              <a:t>osztályozók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11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hu-HU" dirty="0"/>
                  <a:t>&lt;</a:t>
                </a:r>
                <a:r>
                  <a:rPr lang="hu-HU" dirty="0" smtClean="0"/>
                  <a:t>A, B, C, D&gt; </a:t>
                </a:r>
                <a:r>
                  <a:rPr lang="hu-HU" dirty="0" smtClean="0">
                    <a:cs typeface="Times New Roman"/>
                  </a:rPr>
                  <a:t>→ Y</a:t>
                </a:r>
              </a:p>
              <a:p>
                <a:r>
                  <a:rPr lang="hu-HU" dirty="0" smtClean="0"/>
                  <a:t>A = 1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hu-HU" dirty="0" smtClean="0"/>
                  <a:t> B=1 </a:t>
                </a:r>
                <a:r>
                  <a:rPr lang="hu-HU" dirty="0">
                    <a:cs typeface="Times New Roman"/>
                  </a:rPr>
                  <a:t>→ </a:t>
                </a:r>
                <a:r>
                  <a:rPr lang="hu-HU" dirty="0" smtClean="0">
                    <a:cs typeface="Times New Roman"/>
                  </a:rPr>
                  <a:t>Y=1</a:t>
                </a:r>
              </a:p>
              <a:p>
                <a:r>
                  <a:rPr lang="hu-HU" dirty="0" smtClean="0"/>
                  <a:t>C </a:t>
                </a:r>
                <a:r>
                  <a:rPr lang="hu-HU" dirty="0"/>
                  <a:t>= 1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D=1 </a:t>
                </a:r>
                <a:r>
                  <a:rPr lang="hu-HU" dirty="0">
                    <a:cs typeface="Times New Roman"/>
                  </a:rPr>
                  <a:t>→ </a:t>
                </a:r>
                <a:r>
                  <a:rPr lang="hu-HU" dirty="0" smtClean="0">
                    <a:cs typeface="Times New Roman"/>
                  </a:rPr>
                  <a:t>Y=1</a:t>
                </a:r>
              </a:p>
              <a:p>
                <a:r>
                  <a:rPr lang="hu-HU" dirty="0" smtClean="0">
                    <a:cs typeface="Times New Roman"/>
                  </a:rPr>
                  <a:t>→ Y=0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800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876800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/>
              <a:t>izomorf részfák problémája</a:t>
            </a:r>
          </a:p>
          <a:p>
            <a:pPr marL="0" indent="0">
              <a:buNone/>
            </a:pPr>
            <a:r>
              <a:rPr lang="hu-HU" sz="2400" dirty="0" smtClean="0"/>
              <a:t>2-nél több érték esetén még nagyobb multiplicitás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85050"/>
            <a:ext cx="2133600" cy="287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3004"/>
            <a:ext cx="2209800" cy="337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2765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fák létrehozása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Kiindulás a teljes tanítóhalmazból</a:t>
            </a:r>
          </a:p>
          <a:p>
            <a:r>
              <a:rPr lang="hu-HU" dirty="0" smtClean="0"/>
              <a:t>olyan feltételt keresünk, amely „jól” kettévágja az adathalmazt</a:t>
            </a:r>
          </a:p>
          <a:p>
            <a:r>
              <a:rPr lang="hu-HU" dirty="0" smtClean="0"/>
              <a:t>jól = a magyarázandó változó értéke kevésbé szór</a:t>
            </a:r>
          </a:p>
          <a:p>
            <a:r>
              <a:rPr lang="hu-HU" dirty="0" smtClean="0"/>
              <a:t>hasonló méretű részekre bontsa a tanítóhalmazt</a:t>
            </a:r>
          </a:p>
          <a:p>
            <a:r>
              <a:rPr lang="hu-HU" dirty="0" smtClean="0"/>
              <a:t>ezen lépések rekurzív ismétlése</a:t>
            </a:r>
          </a:p>
          <a:p>
            <a:pPr lvl="1"/>
            <a:r>
              <a:rPr lang="hu-HU" dirty="0" smtClean="0"/>
              <a:t>de ugyanazt az attribútumot már nem vizsgáljuk újra a leszármazottakban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029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Terminálási</a:t>
            </a:r>
            <a:r>
              <a:rPr lang="hu-HU" dirty="0" smtClean="0"/>
              <a:t> feltételek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Elfogynak az attribútumok</a:t>
            </a:r>
          </a:p>
          <a:p>
            <a:pPr lvl="1"/>
            <a:r>
              <a:rPr lang="hu-HU" dirty="0" smtClean="0"/>
              <a:t>az osztálycímkét többségi szavazással választjuk</a:t>
            </a:r>
          </a:p>
          <a:p>
            <a:r>
              <a:rPr lang="hu-HU" dirty="0" smtClean="0"/>
              <a:t>Mélység elért egy korlátot</a:t>
            </a:r>
          </a:p>
          <a:p>
            <a:r>
              <a:rPr lang="hu-HU" dirty="0" smtClean="0"/>
              <a:t>Csomópontbeli objektumok száma elért egy korlátot</a:t>
            </a:r>
          </a:p>
          <a:p>
            <a:r>
              <a:rPr lang="hu-HU" dirty="0" smtClean="0"/>
              <a:t>Nincs olyan vágás, ami javít az osztályozáson</a:t>
            </a:r>
          </a:p>
          <a:p>
            <a:pPr lvl="1"/>
            <a:r>
              <a:rPr lang="hu-HU" dirty="0" smtClean="0"/>
              <a:t>ld. még később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141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876800"/>
          </a:xfrm>
        </p:spPr>
        <p:txBody>
          <a:bodyPr/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weka.classifiers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hu-HU" sz="2400" dirty="0" err="1" smtClean="0">
                <a:latin typeface="Courier New" pitchFamily="49" charset="0"/>
                <a:cs typeface="Courier New" pitchFamily="49" charset="0"/>
              </a:rPr>
              <a:t>trees</a:t>
            </a:r>
            <a:endParaRPr lang="hu-H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>
                <a:cs typeface="Courier New" pitchFamily="49" charset="0"/>
              </a:rPr>
              <a:t>Vizualizálások:</a:t>
            </a:r>
          </a:p>
          <a:p>
            <a:pPr lvl="1"/>
            <a:r>
              <a:rPr lang="hu-HU" dirty="0" smtClean="0">
                <a:cs typeface="Courier New" pitchFamily="49" charset="0"/>
              </a:rPr>
              <a:t>Output </a:t>
            </a:r>
            <a:r>
              <a:rPr lang="hu-HU" dirty="0" err="1" smtClean="0">
                <a:cs typeface="Courier New" pitchFamily="49" charset="0"/>
              </a:rPr>
              <a:t>model</a:t>
            </a:r>
            <a:endParaRPr lang="hu-HU" dirty="0" smtClean="0">
              <a:cs typeface="Courier New" pitchFamily="49" charset="0"/>
            </a:endParaRPr>
          </a:p>
          <a:p>
            <a:pPr lvl="1"/>
            <a:r>
              <a:rPr lang="hu-HU" dirty="0" err="1" smtClean="0">
                <a:cs typeface="Courier New" pitchFamily="49" charset="0"/>
              </a:rPr>
              <a:t>Result</a:t>
            </a:r>
            <a:r>
              <a:rPr lang="hu-HU" dirty="0" smtClean="0">
                <a:cs typeface="Courier New" pitchFamily="49" charset="0"/>
              </a:rPr>
              <a:t> </a:t>
            </a:r>
            <a:r>
              <a:rPr lang="hu-HU" dirty="0" err="1" smtClean="0">
                <a:cs typeface="Courier New" pitchFamily="49" charset="0"/>
              </a:rPr>
              <a:t>list</a:t>
            </a:r>
            <a:r>
              <a:rPr lang="hu-HU" dirty="0" smtClean="0">
                <a:cs typeface="Courier New" pitchFamily="49" charset="0"/>
              </a:rPr>
              <a:t>/</a:t>
            </a:r>
            <a:r>
              <a:rPr lang="hu-HU" dirty="0" err="1" smtClean="0">
                <a:cs typeface="Courier New" pitchFamily="49" charset="0"/>
              </a:rPr>
              <a:t>Visualize</a:t>
            </a:r>
            <a:r>
              <a:rPr lang="hu-HU" dirty="0" smtClean="0">
                <a:cs typeface="Courier New" pitchFamily="49" charset="0"/>
              </a:rPr>
              <a:t> </a:t>
            </a:r>
            <a:r>
              <a:rPr lang="hu-HU" dirty="0" err="1" smtClean="0">
                <a:cs typeface="Courier New" pitchFamily="49" charset="0"/>
              </a:rPr>
              <a:t>tree</a:t>
            </a:r>
            <a:endParaRPr lang="hu-HU" dirty="0"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weka.classifie</a:t>
            </a:r>
            <a:r>
              <a:rPr lang="hu-HU" sz="2800" dirty="0" err="1" smtClean="0">
                <a:latin typeface="Courier New" pitchFamily="49" charset="0"/>
                <a:cs typeface="Courier New" pitchFamily="49" charset="0"/>
              </a:rPr>
              <a:t>rs.trees.UserClassifier</a:t>
            </a:r>
            <a:endParaRPr lang="hu-HU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u-HU" dirty="0" smtClean="0">
                <a:latin typeface="+mj-lt"/>
                <a:cs typeface="Courier New" pitchFamily="49" charset="0"/>
              </a:rPr>
              <a:t>Beállíthatók kézzel a vágások</a:t>
            </a:r>
          </a:p>
          <a:p>
            <a:pPr lvl="2"/>
            <a:r>
              <a:rPr lang="hu-HU" dirty="0" smtClean="0">
                <a:latin typeface="+mj-lt"/>
                <a:cs typeface="Courier New" pitchFamily="49" charset="0"/>
              </a:rPr>
              <a:t>Vágástípus: </a:t>
            </a:r>
            <a:r>
              <a:rPr lang="hu-HU" dirty="0" err="1" smtClean="0">
                <a:latin typeface="+mj-lt"/>
                <a:cs typeface="Courier New" pitchFamily="49" charset="0"/>
              </a:rPr>
              <a:t>Select</a:t>
            </a:r>
            <a:r>
              <a:rPr lang="hu-HU" dirty="0" smtClean="0">
                <a:latin typeface="+mj-lt"/>
                <a:cs typeface="Courier New" pitchFamily="49" charset="0"/>
              </a:rPr>
              <a:t> </a:t>
            </a:r>
            <a:r>
              <a:rPr lang="hu-HU" dirty="0" err="1" smtClean="0">
                <a:latin typeface="+mj-lt"/>
                <a:cs typeface="Courier New" pitchFamily="49" charset="0"/>
              </a:rPr>
              <a:t>Instance</a:t>
            </a:r>
            <a:endParaRPr lang="hu-HU" dirty="0" smtClean="0">
              <a:latin typeface="+mj-lt"/>
              <a:cs typeface="Courier New" pitchFamily="49" charset="0"/>
            </a:endParaRPr>
          </a:p>
          <a:p>
            <a:pPr lvl="1"/>
            <a:r>
              <a:rPr lang="hu-HU" dirty="0" smtClean="0">
                <a:latin typeface="+mj-lt"/>
                <a:cs typeface="Courier New" pitchFamily="49" charset="0"/>
              </a:rPr>
              <a:t>Javasolt adathalmaz: </a:t>
            </a:r>
            <a:r>
              <a:rPr lang="hu-HU" dirty="0" err="1" smtClean="0">
                <a:latin typeface="+mj-lt"/>
                <a:cs typeface="Courier New" pitchFamily="49" charset="0"/>
              </a:rPr>
              <a:t>iris</a:t>
            </a:r>
            <a:endParaRPr lang="hu-HU" dirty="0" smtClean="0">
              <a:latin typeface="+mj-lt"/>
              <a:cs typeface="Courier New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8859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991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17768</TotalTime>
  <Words>1896</Words>
  <Application>Microsoft Office PowerPoint</Application>
  <PresentationFormat>Diavetítés a képernyőre (4:3 oldalarány)</PresentationFormat>
  <Paragraphs>319</Paragraphs>
  <Slides>55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56" baseType="lpstr">
      <vt:lpstr>cs276</vt:lpstr>
      <vt:lpstr>Adatbányászat és szövegbányászat  Döntési fák, Szupportvektorgépek</vt:lpstr>
      <vt:lpstr> Áttekintés</vt:lpstr>
      <vt:lpstr>Döntési fák</vt:lpstr>
      <vt:lpstr>Alapötlet</vt:lpstr>
      <vt:lpstr>Fák vs. döntési szabályok</vt:lpstr>
      <vt:lpstr>Példa</vt:lpstr>
      <vt:lpstr>Döntési fák létrehozása</vt:lpstr>
      <vt:lpstr>Terminálási feltételek</vt:lpstr>
      <vt:lpstr>WEKA</vt:lpstr>
      <vt:lpstr>Fontosabb Döntési fa algoritmusok</vt:lpstr>
      <vt:lpstr>ID3 család</vt:lpstr>
      <vt:lpstr>Entrópia alapú vágás</vt:lpstr>
      <vt:lpstr>Nyereségarány</vt:lpstr>
      <vt:lpstr>ID3 összefoglalása</vt:lpstr>
      <vt:lpstr>Mik a jó vágási függvények?</vt:lpstr>
      <vt:lpstr>Relatív gyakorisággal közelítve</vt:lpstr>
      <vt:lpstr>Mit jelentenek az elvárások?</vt:lpstr>
      <vt:lpstr>Vágási függvények</vt:lpstr>
      <vt:lpstr>További döntési fák</vt:lpstr>
      <vt:lpstr>WEKA</vt:lpstr>
      <vt:lpstr>Döntési fák nyesése</vt:lpstr>
      <vt:lpstr>Utónyesés</vt:lpstr>
      <vt:lpstr>Döntési fa – előnyök</vt:lpstr>
      <vt:lpstr>Szupportvektorgépek</vt:lpstr>
      <vt:lpstr>Szupportvektorgépek (SVM)</vt:lpstr>
      <vt:lpstr>Szupportvektorok</vt:lpstr>
      <vt:lpstr> A maximális eltérés formalizálása</vt:lpstr>
      <vt:lpstr>Margó maximalizálása</vt:lpstr>
      <vt:lpstr>Eltérés maximalizálása</vt:lpstr>
      <vt:lpstr>Szélsőértékek meghatározása</vt:lpstr>
      <vt:lpstr>Osztályozás</vt:lpstr>
      <vt:lpstr>Osztályozás SVM-mel a síkban</vt:lpstr>
      <vt:lpstr>A nem szeparábilis eset</vt:lpstr>
      <vt:lpstr>Zajos adatok</vt:lpstr>
      <vt:lpstr>Zajos adatok</vt:lpstr>
      <vt:lpstr>Zajos adatok</vt:lpstr>
      <vt:lpstr>Átlapoló pontok büntetése</vt:lpstr>
      <vt:lpstr>Gyengítő változók a modellbe</vt:lpstr>
      <vt:lpstr>Gyengítő változó (C=10)</vt:lpstr>
      <vt:lpstr>Összehasonlítás</vt:lpstr>
      <vt:lpstr>Nemlineáris SVM</vt:lpstr>
      <vt:lpstr>Transzformáció</vt:lpstr>
      <vt:lpstr>Nemlineáris SVM modellje</vt:lpstr>
      <vt:lpstr>Osztályozás</vt:lpstr>
      <vt:lpstr>Mikor jó a kernelfüggvény?</vt:lpstr>
      <vt:lpstr>Kernelfüggvények</vt:lpstr>
      <vt:lpstr>Eredmények különböző magokra (Joachims)</vt:lpstr>
      <vt:lpstr>SVM: általánosító képesség</vt:lpstr>
      <vt:lpstr>Kapacitás/variancia: VC dimenzió</vt:lpstr>
      <vt:lpstr>VC-dimenzió</vt:lpstr>
      <vt:lpstr>Feladat</vt:lpstr>
      <vt:lpstr>SVM hatékonysága </vt:lpstr>
      <vt:lpstr>Yang &amp; Liu: SVM vs. más módszerek</vt:lpstr>
      <vt:lpstr>Yang &amp; Liu: statisztikai jelentőség</vt:lpstr>
      <vt:lpstr>Összefoglalás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198</cp:revision>
  <cp:lastPrinted>2003-11-11T21:18:08Z</cp:lastPrinted>
  <dcterms:created xsi:type="dcterms:W3CDTF">2003-01-20T06:42:23Z</dcterms:created>
  <dcterms:modified xsi:type="dcterms:W3CDTF">2013-10-14T11:26:14Z</dcterms:modified>
</cp:coreProperties>
</file>