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829" r:id="rId2"/>
    <p:sldId id="1098" r:id="rId3"/>
    <p:sldId id="1078" r:id="rId4"/>
    <p:sldId id="1102" r:id="rId5"/>
    <p:sldId id="1079" r:id="rId6"/>
    <p:sldId id="1100" r:id="rId7"/>
    <p:sldId id="1099" r:id="rId8"/>
    <p:sldId id="1125" r:id="rId9"/>
    <p:sldId id="1101" r:id="rId10"/>
    <p:sldId id="1126" r:id="rId11"/>
    <p:sldId id="1103" r:id="rId12"/>
    <p:sldId id="1111" r:id="rId13"/>
    <p:sldId id="1107" r:id="rId14"/>
    <p:sldId id="1104" r:id="rId15"/>
    <p:sldId id="1105" r:id="rId16"/>
    <p:sldId id="1106" r:id="rId17"/>
    <p:sldId id="1085" r:id="rId18"/>
    <p:sldId id="1108" r:id="rId19"/>
    <p:sldId id="1109" r:id="rId20"/>
    <p:sldId id="1110" r:id="rId21"/>
    <p:sldId id="1116" r:id="rId22"/>
    <p:sldId id="1117" r:id="rId23"/>
    <p:sldId id="1118" r:id="rId24"/>
    <p:sldId id="1119" r:id="rId25"/>
    <p:sldId id="1120" r:id="rId26"/>
    <p:sldId id="1121" r:id="rId27"/>
    <p:sldId id="1093" r:id="rId28"/>
    <p:sldId id="1113" r:id="rId29"/>
    <p:sldId id="1114" r:id="rId30"/>
    <p:sldId id="1122" r:id="rId31"/>
    <p:sldId id="1115" r:id="rId32"/>
    <p:sldId id="1123" r:id="rId33"/>
    <p:sldId id="1124" r:id="rId34"/>
    <p:sldId id="1094" r:id="rId35"/>
    <p:sldId id="1095" r:id="rId36"/>
    <p:sldId id="1096" r:id="rId37"/>
    <p:sldId id="1097" r:id="rId3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BB5"/>
    <a:srgbClr val="F4F3EB"/>
    <a:srgbClr val="F0EEEB"/>
    <a:srgbClr val="00A000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5" autoAdjust="0"/>
  </p:normalViewPr>
  <p:slideViewPr>
    <p:cSldViewPr>
      <p:cViewPr>
        <p:scale>
          <a:sx n="70" d="100"/>
          <a:sy n="70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7C5CE48-2CA9-4FF1-BAC1-811FF0BD4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6E752-E897-413B-A445-DB1998E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483E6-2FB4-497E-9D40-A5BC52F541DD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9426761-914E-4865-B819-017249B88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A678-4314-4F88-A26C-F575ECDB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2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5D54-B465-456F-989F-1A31C675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95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Cím és tartalom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401-72A2-4608-BDE0-60C33EA2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1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Cím, szöveg és áb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ClipArt-elem helye 3"/>
          <p:cNvSpPr>
            <a:spLocks noGrp="1"/>
          </p:cNvSpPr>
          <p:nvPr>
            <p:ph type="clipArt"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A12EB6-8C9F-4FBF-A0B1-9E117D11A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5985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95E0ED-5CB0-4950-9007-D08461CE6E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80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4539-4649-4B0D-BC51-83FFDDC2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44D8-D87D-43C4-99CA-6BBD3223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8D10-E82A-4AD7-B919-DAAA4F17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554C-7F1C-4145-A72C-2F8F68C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7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0B1C-F067-4743-B7BE-4B069945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60DF-C91C-4935-99C8-0311F618B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4E80-BBBC-4F31-8B02-267FFBD8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F95E-D8E8-416B-A827-23A7A7C5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F707F7B-6148-4238-AC3A-CD0638221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  <p:sldLayoutId id="2147483714" r:id="rId1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kk.domonkos@nik.uni-obuda.h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697163"/>
          </a:xfrm>
        </p:spPr>
        <p:txBody>
          <a:bodyPr/>
          <a:lstStyle/>
          <a:p>
            <a:pPr eaLnBrk="1" hangingPunct="1"/>
            <a:r>
              <a:rPr lang="hu-HU" sz="4400" b="1" dirty="0" smtClean="0"/>
              <a:t>Adatbányászat és szövegbányászat</a:t>
            </a:r>
            <a:br>
              <a:rPr lang="hu-HU" sz="4400" b="1" dirty="0" smtClean="0"/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2000" dirty="0" smtClean="0"/>
              <a:t>Döntési fák, Szupportvektorgépek</a:t>
            </a: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91000"/>
            <a:ext cx="7921625" cy="226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/>
              <a:t>Tikk</a:t>
            </a:r>
            <a:r>
              <a:rPr lang="hu-HU" b="1" dirty="0" smtClean="0"/>
              <a:t> Domonkos</a:t>
            </a:r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>
                <a:hlinkClick r:id="rId3"/>
              </a:rPr>
              <a:t>tikk.domonkos</a:t>
            </a:r>
            <a:r>
              <a:rPr lang="hu-HU" b="1" dirty="0" smtClean="0">
                <a:hlinkClick r:id="rId3"/>
              </a:rPr>
              <a:t>@</a:t>
            </a:r>
            <a:r>
              <a:rPr lang="hu-HU" b="1" dirty="0" err="1" smtClean="0">
                <a:hlinkClick r:id="rId3"/>
              </a:rPr>
              <a:t>nik.uni-obuda.hu</a:t>
            </a:r>
            <a:r>
              <a:rPr lang="hu-HU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DM1_EA_01</a:t>
            </a:r>
            <a:r>
              <a:rPr lang="hu-HU" dirty="0" smtClean="0"/>
              <a:t>, </a:t>
            </a:r>
            <a:r>
              <a:rPr lang="en-US" dirty="0" smtClean="0"/>
              <a:t>DM1_</a:t>
            </a:r>
            <a:r>
              <a:rPr lang="hu-HU" dirty="0" smtClean="0"/>
              <a:t>L</a:t>
            </a:r>
            <a:r>
              <a:rPr lang="en-US" dirty="0" smtClean="0"/>
              <a:t>A_01</a:t>
            </a:r>
            <a:endParaRPr lang="hu-HU" b="1" dirty="0" smtClean="0"/>
          </a:p>
          <a:p>
            <a:pPr eaLnBrk="1" hangingPunct="1">
              <a:lnSpc>
                <a:spcPct val="90000"/>
              </a:lnSpc>
            </a:pP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Megjegyzések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𝑏</m:t>
                    </m:r>
                    <m:r>
                      <a:rPr lang="hu-HU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hu-HU" dirty="0" smtClean="0"/>
                  <a:t>-t megköveteljük, akkor a                 kényszerfeltétel eltűnik</a:t>
                </a:r>
              </a:p>
              <a:p>
                <a:r>
                  <a:rPr lang="hu-HU" dirty="0" smtClean="0"/>
                  <a:t>A szupportvektorok azok a pontok lesznek, ahol 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/>
                  <a:t> Langrange-együtthatók pozitívak, ezek fekszenek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 dirty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hu-HU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 dirty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hu-HU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 smtClean="0"/>
                  <a:t> hipersíkon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34" y="1752600"/>
            <a:ext cx="131036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53" y="4038600"/>
            <a:ext cx="3671047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418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343142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221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Osztályozás </a:t>
            </a:r>
            <a:r>
              <a:rPr lang="hu-HU" dirty="0" err="1" smtClean="0"/>
              <a:t>SVM-mel</a:t>
            </a:r>
            <a:r>
              <a:rPr lang="hu-HU" dirty="0" smtClean="0"/>
              <a:t> a síkban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752600"/>
                <a:ext cx="8001000" cy="4876800"/>
              </a:xfrm>
            </p:spPr>
            <p:txBody>
              <a:bodyPr/>
              <a:lstStyle/>
              <a:p>
                <a:r>
                  <a:rPr lang="hu-HU" sz="3000" dirty="0">
                    <a:sym typeface="Symbol" pitchFamily="18" charset="2"/>
                  </a:rPr>
                  <a:t>Adott egy új pont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3000" i="1" dirty="0" smtClean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sz="3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sz="3000" i="1" dirty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sz="3000" i="1" dirty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sz="3000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3000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3000" dirty="0">
                    <a:sym typeface="Symbol" pitchFamily="18" charset="2"/>
                  </a:rPr>
                  <a:t>, </a:t>
                </a:r>
                <a:r>
                  <a:rPr lang="hu-HU" sz="3000" dirty="0">
                    <a:sym typeface="Symbol" pitchFamily="18" charset="2"/>
                  </a:rPr>
                  <a:t>határozzuk meg a hipersík normáljára vonatkozó projekcióját</a:t>
                </a:r>
                <a:r>
                  <a:rPr lang="en-US" sz="3000" dirty="0">
                    <a:sym typeface="Symbol" pitchFamily="18" charset="2"/>
                  </a:rPr>
                  <a:t>:</a:t>
                </a:r>
              </a:p>
              <a:p>
                <a:pPr lvl="1"/>
                <a:r>
                  <a:rPr lang="hu-HU" dirty="0">
                    <a:sym typeface="Symbol" pitchFamily="18" charset="2"/>
                  </a:rPr>
                  <a:t>Számítsuk ki</a:t>
                </a:r>
                <a:r>
                  <a:rPr lang="en-US" dirty="0">
                    <a:sym typeface="Symbol" pitchFamily="18" charset="2"/>
                  </a:rPr>
                  <a:t>: </a:t>
                </a:r>
                <a:r>
                  <a:rPr lang="hu-HU" dirty="0" err="1">
                    <a:sym typeface="Symbol" pitchFamily="18" charset="2"/>
                  </a:rPr>
                  <a:t>score</a:t>
                </a:r>
                <a:r>
                  <a:rPr lang="hu-HU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  <a:sym typeface="Symbol" pitchFamily="18" charset="2"/>
                      </a:rPr>
                      <m:t>𝑤𝑥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endParaRPr lang="en-US" i="1" dirty="0">
                  <a:sym typeface="Symbol" pitchFamily="18" charset="2"/>
                </a:endParaRPr>
              </a:p>
              <a:p>
                <a:pPr lvl="1"/>
                <a:r>
                  <a:rPr lang="en-US" dirty="0">
                    <a:sym typeface="Symbol" pitchFamily="18" charset="2"/>
                  </a:rPr>
                  <a:t>2 </a:t>
                </a:r>
                <a:r>
                  <a:rPr lang="hu-HU" dirty="0">
                    <a:sym typeface="Symbol" pitchFamily="18" charset="2"/>
                  </a:rPr>
                  <a:t>dimenzióban</a:t>
                </a:r>
                <a:r>
                  <a:rPr lang="en-US" dirty="0">
                    <a:sym typeface="Symbol" pitchFamily="18" charset="2"/>
                  </a:rPr>
                  <a:t>: score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𝑤</m:t>
                    </m:r>
                    <m:r>
                      <a:rPr lang="en-US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𝑤</m:t>
                    </m:r>
                    <m:r>
                      <a:rPr lang="en-US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</a:t>
                </a:r>
              </a:p>
              <a:p>
                <a:pPr lvl="1"/>
                <a:r>
                  <a:rPr lang="hu-HU" dirty="0">
                    <a:sym typeface="Symbol" pitchFamily="18" charset="2"/>
                  </a:rPr>
                  <a:t>Adjunk meg egy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𝑡</m:t>
                    </m:r>
                  </m:oMath>
                </a14:m>
                <a:r>
                  <a:rPr lang="hu-HU" dirty="0">
                    <a:sym typeface="Symbol" pitchFamily="18" charset="2"/>
                  </a:rPr>
                  <a:t> konfidencia küszöböt</a:t>
                </a:r>
                <a:r>
                  <a:rPr lang="en-US" dirty="0"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39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752600"/>
                <a:ext cx="8001000" cy="4876800"/>
              </a:xfrm>
              <a:blipFill rotWithShape="1">
                <a:blip r:embed="rId2"/>
                <a:stretch>
                  <a:fillRect l="-534" t="-1625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9300" name="Group 4"/>
          <p:cNvGrpSpPr>
            <a:grpSpLocks/>
          </p:cNvGrpSpPr>
          <p:nvPr/>
        </p:nvGrpSpPr>
        <p:grpSpPr bwMode="auto">
          <a:xfrm>
            <a:off x="5943600" y="4419600"/>
            <a:ext cx="1981200" cy="1981200"/>
            <a:chOff x="3744" y="1536"/>
            <a:chExt cx="1248" cy="1248"/>
          </a:xfrm>
        </p:grpSpPr>
        <p:sp>
          <p:nvSpPr>
            <p:cNvPr id="439301" name="Oval 5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2" name="Oval 6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3" name="Oval 7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4" name="Oval 8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5" name="Oval 9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6" name="Oval 10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7" name="Oval 11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8" name="Rectangle 12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9" name="Rectangle 13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0" name="Rectangle 14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1" name="Rectangle 15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2" name="Rectangle 16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4" name="Rectangle 18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5" name="Oval 19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6" name="Oval 20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7" name="Oval 2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Rectangle 2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9" name="Rectangle 2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0" name="Rectangle 2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1" name="Oval 2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Oval 26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9323" name="Line 27"/>
          <p:cNvSpPr>
            <a:spLocks noChangeShapeType="1"/>
          </p:cNvSpPr>
          <p:nvPr/>
        </p:nvSpPr>
        <p:spPr bwMode="auto">
          <a:xfrm>
            <a:off x="5867400" y="4495800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24" name="Group 28"/>
          <p:cNvGrpSpPr>
            <a:grpSpLocks/>
          </p:cNvGrpSpPr>
          <p:nvPr/>
        </p:nvGrpSpPr>
        <p:grpSpPr bwMode="auto">
          <a:xfrm>
            <a:off x="5638800" y="4267200"/>
            <a:ext cx="2438400" cy="1981200"/>
            <a:chOff x="3552" y="1440"/>
            <a:chExt cx="1536" cy="1248"/>
          </a:xfrm>
        </p:grpSpPr>
        <p:sp>
          <p:nvSpPr>
            <p:cNvPr id="439325" name="Line 29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6" name="Line 30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9327" name="Group 31"/>
          <p:cNvGrpSpPr>
            <a:grpSpLocks/>
          </p:cNvGrpSpPr>
          <p:nvPr/>
        </p:nvGrpSpPr>
        <p:grpSpPr bwMode="auto">
          <a:xfrm>
            <a:off x="6248400" y="4876800"/>
            <a:ext cx="1155700" cy="914400"/>
            <a:chOff x="3936" y="1824"/>
            <a:chExt cx="728" cy="576"/>
          </a:xfrm>
        </p:grpSpPr>
        <p:sp>
          <p:nvSpPr>
            <p:cNvPr id="439328" name="Oval 32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Oval 36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9333" name="AutoShape 37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34" name="Text Box 38"/>
          <p:cNvSpPr txBox="1">
            <a:spLocks noChangeArrowheads="1"/>
          </p:cNvSpPr>
          <p:nvPr/>
        </p:nvSpPr>
        <p:spPr bwMode="auto">
          <a:xfrm>
            <a:off x="7527925" y="61102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latin typeface="Rockwell" pitchFamily="18" charset="0"/>
              </a:rPr>
              <a:t>3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7766050" y="592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latin typeface="Rockwell" pitchFamily="18" charset="0"/>
              </a:rPr>
              <a:t>5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7994650" y="5715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latin typeface="Rockwell" pitchFamily="18" charset="0"/>
              </a:rPr>
              <a:t>7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439337" name="Line 41"/>
          <p:cNvSpPr>
            <a:spLocks noChangeShapeType="1"/>
          </p:cNvSpPr>
          <p:nvPr/>
        </p:nvSpPr>
        <p:spPr bwMode="auto">
          <a:xfrm>
            <a:off x="4114800" y="4724400"/>
            <a:ext cx="1981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338" name="Text Box 42"/>
              <p:cNvSpPr txBox="1">
                <a:spLocks noChangeArrowheads="1"/>
              </p:cNvSpPr>
              <p:nvPr/>
            </p:nvSpPr>
            <p:spPr bwMode="auto">
              <a:xfrm>
                <a:off x="1371600" y="4953000"/>
                <a:ext cx="289560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400" dirty="0"/>
                  <a:t>Score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&gt; 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: </a:t>
                </a:r>
                <a:r>
                  <a:rPr lang="hu-HU" sz="2400" dirty="0"/>
                  <a:t>igen</a:t>
                </a:r>
                <a:endParaRPr lang="en-US" sz="24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2400" dirty="0"/>
                  <a:t>Score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&lt; −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: </a:t>
                </a:r>
                <a:r>
                  <a:rPr lang="hu-HU" sz="2400" dirty="0"/>
                  <a:t>nem</a:t>
                </a:r>
                <a:endParaRPr lang="en-US" sz="24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hu-HU" sz="2400" dirty="0"/>
                  <a:t>Amúgy</a:t>
                </a:r>
                <a:r>
                  <a:rPr lang="en-US" sz="2400" dirty="0"/>
                  <a:t>: </a:t>
                </a:r>
                <a:r>
                  <a:rPr lang="hu-HU" sz="2400" dirty="0"/>
                  <a:t>nem tudjuk</a:t>
                </a:r>
                <a:endParaRPr lang="en-US" sz="2400" dirty="0"/>
              </a:p>
            </p:txBody>
          </p:sp>
        </mc:Choice>
        <mc:Fallback xmlns="">
          <p:sp>
            <p:nvSpPr>
              <p:cNvPr id="439338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4953000"/>
                <a:ext cx="289560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3158" t="-2724" b="-81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5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33" grpId="0" animBg="1"/>
      <p:bldP spid="4393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nem szeparábilis eset</a:t>
            </a:r>
            <a:endParaRPr lang="en-US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Ezek alapján tudjuk, hogy hogyan határozzuk meg a szeparátor hipersíkot lineárisan szeparálható osztályok között</a:t>
            </a:r>
            <a:endParaRPr lang="en-US"/>
          </a:p>
          <a:p>
            <a:r>
              <a:rPr lang="hu-HU"/>
              <a:t>Mit lehet akkor csinálni, ha a dokumentumok lineárisan nem szeparálhatók</a:t>
            </a:r>
            <a:r>
              <a:rPr lang="en-US"/>
              <a:t>?</a:t>
            </a:r>
            <a:endParaRPr lang="hu-HU"/>
          </a:p>
          <a:p>
            <a:r>
              <a:rPr lang="hu-HU"/>
              <a:t>Cover-tétel: a bemenet nemlineáris transzformációjával (ami általában dimenziónövelő) lineárisan szeparálhatóvá transzformálható a feladat.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Zajos adatok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15" y="1752599"/>
            <a:ext cx="5072185" cy="430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63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Zajos adatok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0" y="1828799"/>
            <a:ext cx="4966140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417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Zajos adatok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66" y="1847449"/>
            <a:ext cx="5072186" cy="478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84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Átlapoló pontok büntetése</a:t>
            </a:r>
            <a:endParaRPr lang="en-US"/>
          </a:p>
        </p:txBody>
      </p:sp>
      <p:sp>
        <p:nvSpPr>
          <p:cNvPr id="438275" name="Oval 3"/>
          <p:cNvSpPr>
            <a:spLocks noChangeArrowheads="1"/>
          </p:cNvSpPr>
          <p:nvPr/>
        </p:nvSpPr>
        <p:spPr bwMode="auto">
          <a:xfrm>
            <a:off x="762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6" name="Oval 4"/>
          <p:cNvSpPr>
            <a:spLocks noChangeArrowheads="1"/>
          </p:cNvSpPr>
          <p:nvPr/>
        </p:nvSpPr>
        <p:spPr bwMode="auto">
          <a:xfrm>
            <a:off x="3429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7" name="Oval 5"/>
          <p:cNvSpPr>
            <a:spLocks noChangeArrowheads="1"/>
          </p:cNvSpPr>
          <p:nvPr/>
        </p:nvSpPr>
        <p:spPr bwMode="auto">
          <a:xfrm>
            <a:off x="914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8" name="Oval 6"/>
          <p:cNvSpPr>
            <a:spLocks noChangeArrowheads="1"/>
          </p:cNvSpPr>
          <p:nvPr/>
        </p:nvSpPr>
        <p:spPr bwMode="auto">
          <a:xfrm>
            <a:off x="1066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9" name="Oval 7"/>
          <p:cNvSpPr>
            <a:spLocks noChangeArrowheads="1"/>
          </p:cNvSpPr>
          <p:nvPr/>
        </p:nvSpPr>
        <p:spPr bwMode="auto">
          <a:xfrm>
            <a:off x="1981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0" name="Oval 8"/>
          <p:cNvSpPr>
            <a:spLocks noChangeArrowheads="1"/>
          </p:cNvSpPr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1" name="Oval 9"/>
          <p:cNvSpPr>
            <a:spLocks noChangeArrowheads="1"/>
          </p:cNvSpPr>
          <p:nvPr/>
        </p:nvSpPr>
        <p:spPr bwMode="auto">
          <a:xfrm>
            <a:off x="1524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2" name="Oval 10"/>
          <p:cNvSpPr>
            <a:spLocks noChangeArrowheads="1"/>
          </p:cNvSpPr>
          <p:nvPr/>
        </p:nvSpPr>
        <p:spPr bwMode="auto">
          <a:xfrm>
            <a:off x="2209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3" name="Oval 11"/>
          <p:cNvSpPr>
            <a:spLocks noChangeArrowheads="1"/>
          </p:cNvSpPr>
          <p:nvPr/>
        </p:nvSpPr>
        <p:spPr bwMode="auto">
          <a:xfrm>
            <a:off x="1828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4" name="Oval 12"/>
          <p:cNvSpPr>
            <a:spLocks noChangeArrowheads="1"/>
          </p:cNvSpPr>
          <p:nvPr/>
        </p:nvSpPr>
        <p:spPr bwMode="auto">
          <a:xfrm>
            <a:off x="3733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5" name="Oval 13"/>
          <p:cNvSpPr>
            <a:spLocks noChangeArrowheads="1"/>
          </p:cNvSpPr>
          <p:nvPr/>
        </p:nvSpPr>
        <p:spPr bwMode="auto">
          <a:xfrm>
            <a:off x="3886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6" name="Oval 14"/>
          <p:cNvSpPr>
            <a:spLocks noChangeArrowheads="1"/>
          </p:cNvSpPr>
          <p:nvPr/>
        </p:nvSpPr>
        <p:spPr bwMode="auto">
          <a:xfrm>
            <a:off x="4953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4191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Line 16"/>
          <p:cNvSpPr>
            <a:spLocks noChangeShapeType="1"/>
          </p:cNvSpPr>
          <p:nvPr/>
        </p:nvSpPr>
        <p:spPr bwMode="auto">
          <a:xfrm flipV="1">
            <a:off x="685800" y="1600200"/>
            <a:ext cx="3962400" cy="434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289" name="Text Box 17"/>
              <p:cNvSpPr txBox="1">
                <a:spLocks noChangeArrowheads="1"/>
              </p:cNvSpPr>
              <p:nvPr/>
            </p:nvSpPr>
            <p:spPr bwMode="auto">
              <a:xfrm>
                <a:off x="3962400" y="4775200"/>
                <a:ext cx="4870308" cy="1791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hu-HU" sz="2400" dirty="0" smtClean="0">
                    <a:latin typeface="Rockwell" pitchFamily="18" charset="0"/>
                  </a:rPr>
                  <a:t>Definiáljuk 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dirty="0" smtClean="0">
                    <a:latin typeface="Rockwell" pitchFamily="18" charset="0"/>
                  </a:rPr>
                  <a:t>pontra </a:t>
                </a:r>
                <a:r>
                  <a:rPr lang="hu-HU" sz="2400" dirty="0">
                    <a:latin typeface="Rockwell" pitchFamily="18" charset="0"/>
                  </a:rPr>
                  <a:t>a távolságot </a:t>
                </a:r>
              </a:p>
              <a:p>
                <a:pPr>
                  <a:spcBef>
                    <a:spcPct val="20000"/>
                  </a:spcBef>
                </a:pPr>
                <a:r>
                  <a:rPr lang="hu-HU" sz="2400" dirty="0">
                    <a:latin typeface="Rockwell" pitchFamily="18" charset="0"/>
                  </a:rPr>
                  <a:t>az </a:t>
                </a:r>
                <a:r>
                  <a:rPr lang="en-US" sz="2400" i="1" dirty="0">
                    <a:latin typeface="Rockwell" pitchFamily="18" charset="0"/>
                  </a:rPr>
                  <a:t>ax + by </a:t>
                </a:r>
                <a:r>
                  <a:rPr lang="en-US" sz="2400" i="1" dirty="0">
                    <a:latin typeface="Rockwell" pitchFamily="18" charset="0"/>
                    <a:sym typeface="Symbol" pitchFamily="18" charset="2"/>
                  </a:rPr>
                  <a:t>= </a:t>
                </a:r>
                <a:r>
                  <a:rPr lang="en-US" sz="2400" i="1" dirty="0">
                    <a:latin typeface="Rockwell" pitchFamily="18" charset="0"/>
                  </a:rPr>
                  <a:t>c</a:t>
                </a:r>
                <a:r>
                  <a:rPr lang="hu-HU" sz="2400" dirty="0">
                    <a:latin typeface="Rockwell" pitchFamily="18" charset="0"/>
                  </a:rPr>
                  <a:t> szeparátortól, mint </a:t>
                </a:r>
                <a:endParaRPr lang="en-US" sz="2400" dirty="0">
                  <a:latin typeface="Rockwell" pitchFamily="18" charset="0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sz="2400" i="1" dirty="0">
                    <a:latin typeface="Rockwell" pitchFamily="18" charset="0"/>
                  </a:rPr>
                  <a:t>(a</a:t>
                </a:r>
                <a:r>
                  <a:rPr lang="en-US" sz="2400" i="1" dirty="0">
                    <a:solidFill>
                      <a:srgbClr val="990033"/>
                    </a:solidFill>
                    <a:latin typeface="Rockwell" pitchFamily="18" charset="0"/>
                  </a:rPr>
                  <a:t>x</a:t>
                </a:r>
                <a:r>
                  <a:rPr lang="en-US" sz="2400" i="1" dirty="0">
                    <a:latin typeface="Rockwell" pitchFamily="18" charset="0"/>
                  </a:rPr>
                  <a:t> + b</a:t>
                </a:r>
                <a:r>
                  <a:rPr lang="en-US" sz="2400" i="1" dirty="0">
                    <a:solidFill>
                      <a:srgbClr val="990033"/>
                    </a:solidFill>
                    <a:latin typeface="Rockwell" pitchFamily="18" charset="0"/>
                  </a:rPr>
                  <a:t>y</a:t>
                </a:r>
                <a:r>
                  <a:rPr lang="en-US" sz="2400" i="1" dirty="0">
                    <a:latin typeface="Rockwell" pitchFamily="18" charset="0"/>
                  </a:rPr>
                  <a:t>) </a:t>
                </a:r>
                <a:r>
                  <a:rPr lang="en-US" sz="2400" i="1" dirty="0">
                    <a:latin typeface="Rockwell" pitchFamily="18" charset="0"/>
                    <a:sym typeface="Symbol" pitchFamily="18" charset="2"/>
                  </a:rPr>
                  <a:t>-</a:t>
                </a:r>
                <a:r>
                  <a:rPr lang="en-US" sz="2400" i="1" dirty="0">
                    <a:latin typeface="Rockwell" pitchFamily="18" charset="0"/>
                  </a:rPr>
                  <a:t> c</a:t>
                </a:r>
                <a:r>
                  <a:rPr lang="en-US" sz="2400" dirty="0">
                    <a:latin typeface="Rockwell" pitchFamily="18" charset="0"/>
                  </a:rPr>
                  <a:t> </a:t>
                </a:r>
                <a:r>
                  <a:rPr lang="hu-HU" sz="2400" dirty="0">
                    <a:solidFill>
                      <a:srgbClr val="990033"/>
                    </a:solidFill>
                    <a:latin typeface="Rockwell" pitchFamily="18" charset="0"/>
                  </a:rPr>
                  <a:t>piros</a:t>
                </a:r>
                <a:r>
                  <a:rPr lang="en-US" sz="2400" dirty="0">
                    <a:latin typeface="Rockwell" pitchFamily="18" charset="0"/>
                  </a:rPr>
                  <a:t> </a:t>
                </a:r>
                <a:r>
                  <a:rPr lang="hu-HU" sz="2400" dirty="0">
                    <a:latin typeface="Rockwell" pitchFamily="18" charset="0"/>
                  </a:rPr>
                  <a:t>pontokra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400" i="1" dirty="0">
                    <a:latin typeface="Rockwell" pitchFamily="18" charset="0"/>
                  </a:rPr>
                  <a:t>c - (a</a:t>
                </a:r>
                <a:r>
                  <a:rPr lang="en-US" sz="2400" i="1" dirty="0">
                    <a:solidFill>
                      <a:schemeClr val="accent1"/>
                    </a:solidFill>
                    <a:latin typeface="Rockwell" pitchFamily="18" charset="0"/>
                  </a:rPr>
                  <a:t>x</a:t>
                </a:r>
                <a:r>
                  <a:rPr lang="en-US" sz="2400" i="1" dirty="0">
                    <a:latin typeface="Rockwell" pitchFamily="18" charset="0"/>
                  </a:rPr>
                  <a:t> + b</a:t>
                </a:r>
                <a:r>
                  <a:rPr lang="en-US" sz="2400" i="1" dirty="0">
                    <a:solidFill>
                      <a:schemeClr val="accent1"/>
                    </a:solidFill>
                    <a:latin typeface="Rockwell" pitchFamily="18" charset="0"/>
                  </a:rPr>
                  <a:t>y</a:t>
                </a:r>
                <a:r>
                  <a:rPr lang="en-US" sz="2400" i="1" dirty="0">
                    <a:latin typeface="Rockwell" pitchFamily="18" charset="0"/>
                  </a:rPr>
                  <a:t>)</a:t>
                </a:r>
                <a:r>
                  <a:rPr lang="en-US" sz="2400" dirty="0">
                    <a:latin typeface="Rockwell" pitchFamily="18" charset="0"/>
                  </a:rPr>
                  <a:t> </a:t>
                </a:r>
                <a:r>
                  <a:rPr lang="hu-HU" sz="2400" dirty="0">
                    <a:solidFill>
                      <a:schemeClr val="accent1"/>
                    </a:solidFill>
                    <a:latin typeface="Rockwell" pitchFamily="18" charset="0"/>
                  </a:rPr>
                  <a:t>zöld</a:t>
                </a:r>
                <a:r>
                  <a:rPr lang="en-US" sz="2400" dirty="0">
                    <a:latin typeface="Rockwell" pitchFamily="18" charset="0"/>
                  </a:rPr>
                  <a:t> </a:t>
                </a:r>
                <a:r>
                  <a:rPr lang="hu-HU" sz="2400" dirty="0">
                    <a:latin typeface="Rockwell" pitchFamily="18" charset="0"/>
                  </a:rPr>
                  <a:t>pontokra</a:t>
                </a:r>
                <a:r>
                  <a:rPr lang="en-US" sz="2400" dirty="0">
                    <a:latin typeface="Rockwell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8289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4775200"/>
                <a:ext cx="4870308" cy="1791260"/>
              </a:xfrm>
              <a:prstGeom prst="rect">
                <a:avLst/>
              </a:prstGeom>
              <a:blipFill rotWithShape="1">
                <a:blip r:embed="rId2"/>
                <a:stretch>
                  <a:fillRect l="-1877" t="-3061" r="-876" b="-64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21336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4038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92" name="Line 20"/>
          <p:cNvSpPr>
            <a:spLocks noChangeShapeType="1"/>
          </p:cNvSpPr>
          <p:nvPr/>
        </p:nvSpPr>
        <p:spPr bwMode="auto">
          <a:xfrm>
            <a:off x="2339975" y="31797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93" name="AutoShape 21"/>
          <p:cNvSpPr>
            <a:spLocks noChangeArrowheads="1"/>
          </p:cNvSpPr>
          <p:nvPr/>
        </p:nvSpPr>
        <p:spPr bwMode="auto">
          <a:xfrm>
            <a:off x="533400" y="5791369"/>
            <a:ext cx="3351213" cy="1015663"/>
          </a:xfrm>
          <a:prstGeom prst="rightArrowCallout">
            <a:avLst>
              <a:gd name="adj1" fmla="val 25000"/>
              <a:gd name="adj2" fmla="val 25000"/>
              <a:gd name="adj3" fmla="val 78385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hu-HU" sz="2000" dirty="0">
                <a:latin typeface="Rockwell" pitchFamily="18" charset="0"/>
              </a:rPr>
              <a:t>Átlapoló pontokra negatív lesz</a:t>
            </a:r>
            <a:r>
              <a:rPr lang="en-US" sz="2000" dirty="0">
                <a:latin typeface="Rockwell" pitchFamily="18" charset="0"/>
              </a:rPr>
              <a:t>.</a:t>
            </a:r>
            <a:endParaRPr lang="en-US" sz="14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9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Gyengítő változók a modellbe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C szerepe: nagy C kisebb tanulási hiba, és kisebb margó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8" y="1752600"/>
            <a:ext cx="7772142" cy="376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68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Gyengítő változó (C=10)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45" y="1787221"/>
            <a:ext cx="5258555" cy="491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328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Szupportvektorgépek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en-US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C=10</a:t>
            </a:r>
            <a:endParaRPr lang="en-US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C=1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3597"/>
            <a:ext cx="3810000" cy="354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97100"/>
            <a:ext cx="3902470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62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Nemlineáris SVM</a:t>
            </a:r>
            <a:endParaRPr lang="en-US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Tfh</a:t>
            </a:r>
            <a:r>
              <a:rPr lang="hu-HU" dirty="0" smtClean="0"/>
              <a:t> a probléma nemlineárisan szeparálható csak</a:t>
            </a:r>
          </a:p>
          <a:p>
            <a:r>
              <a:rPr lang="hu-HU" dirty="0" smtClean="0"/>
              <a:t>Ekkor a bemenet alkalmas transzformációjával lineárisan szeparálhatóvá tehető. Lépések</a:t>
            </a:r>
          </a:p>
          <a:p>
            <a:pPr lvl="1"/>
            <a:r>
              <a:rPr lang="hu-HU" dirty="0" smtClean="0"/>
              <a:t>Nemlineáris transzformáció</a:t>
            </a:r>
          </a:p>
          <a:p>
            <a:pPr lvl="1"/>
            <a:r>
              <a:rPr lang="hu-HU" dirty="0" smtClean="0"/>
              <a:t>Transzformált térben az optimális hipersík meghatározása</a:t>
            </a:r>
          </a:p>
          <a:p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24" y="4026596"/>
            <a:ext cx="4548076" cy="267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958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Transzformáció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𝑥</m:t>
                    </m:r>
                    <m:r>
                      <a:rPr lang="hu-HU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hu-HU" dirty="0" smtClean="0"/>
                  <a:t>helyére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𝜙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kerül a képletekben, ahol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u-HU" dirty="0" smtClean="0"/>
                  <a:t>, ahol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/>
                      </a:rPr>
                      <m:t>m</m:t>
                    </m:r>
                    <m:r>
                      <a:rPr lang="hu-HU" b="0" i="1" smtClean="0">
                        <a:latin typeface="Cambria Math"/>
                      </a:rPr>
                      <m:t>≫</m:t>
                    </m:r>
                    <m:r>
                      <a:rPr lang="hu-HU" b="0" i="1" smtClean="0">
                        <a:latin typeface="Cambria Math"/>
                      </a:rPr>
                      <m:t>𝑛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 smtClean="0"/>
                  <a:t> helyére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i="1">
                            <a:latin typeface="Cambria Math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hu-HU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hu-H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)=</m:t>
                    </m:r>
                    <m:r>
                      <a:rPr lang="hu-HU" b="0" i="1" smtClean="0">
                        <a:latin typeface="Cambria Math"/>
                      </a:rPr>
                      <m:t>𝜙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𝜙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kerül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</m:t>
                    </m:r>
                    <m:r>
                      <a:rPr lang="hu-HU" i="1" dirty="0" smtClean="0">
                        <a:latin typeface="Cambria Math"/>
                      </a:rPr>
                      <m:t>(⋅ ,⋅)</m:t>
                    </m:r>
                  </m:oMath>
                </a14:m>
                <a:r>
                  <a:rPr lang="hu-HU" dirty="0" smtClean="0"/>
                  <a:t> a kernel függvény</a:t>
                </a:r>
              </a:p>
              <a:p>
                <a:r>
                  <a:rPr lang="hu-HU" dirty="0" smtClean="0"/>
                  <a:t>Lényeg: nem kell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dirty="0" err="1" smtClean="0"/>
                  <a:t>-et</a:t>
                </a:r>
                <a:r>
                  <a:rPr lang="hu-HU" dirty="0" smtClean="0"/>
                  <a:t> kiszámolni, elég a kernelfüggvényt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598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Nemlineáris SVM modellje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1" y="1752599"/>
            <a:ext cx="7735029" cy="398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30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1807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93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Mikor jó a kernelfüggvény?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869885"/>
            <a:ext cx="7924801" cy="239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95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Kernelfüggvények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9195"/>
            <a:ext cx="7696200" cy="37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890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/>
              <a:t>Eredmények különböző magokra</a:t>
            </a:r>
            <a:r>
              <a:rPr lang="en-US" sz="3600"/>
              <a:t> (Joachims)</a:t>
            </a:r>
          </a:p>
        </p:txBody>
      </p:sp>
      <p:pic>
        <p:nvPicPr>
          <p:cNvPr id="447491" name="Picture 3" descr="burges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9144000" cy="4741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5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SVM: </a:t>
            </a:r>
            <a:r>
              <a:rPr lang="hu-HU"/>
              <a:t>általánosító képesség</a:t>
            </a:r>
            <a:endParaRPr 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legjobb általánosító képességgel bíró osztályozót akarjuk</a:t>
            </a:r>
            <a:r>
              <a:rPr lang="en-US" dirty="0"/>
              <a:t> (</a:t>
            </a:r>
            <a:r>
              <a:rPr lang="hu-HU" dirty="0"/>
              <a:t>a legnagyobb pontosságot új adatokon</a:t>
            </a:r>
            <a:r>
              <a:rPr lang="en-US" dirty="0"/>
              <a:t>).</a:t>
            </a:r>
          </a:p>
          <a:p>
            <a:r>
              <a:rPr lang="hu-HU" dirty="0"/>
              <a:t>Mi a jó általánosítás nyitja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Nagy tanulóhalmaz</a:t>
            </a:r>
            <a:endParaRPr lang="en-US" dirty="0"/>
          </a:p>
          <a:p>
            <a:pPr lvl="1"/>
            <a:r>
              <a:rPr lang="hu-HU" dirty="0"/>
              <a:t>Alacsony hiba a </a:t>
            </a:r>
            <a:r>
              <a:rPr lang="hu-HU" dirty="0" smtClean="0"/>
              <a:t>tanulóhalmazon: </a:t>
            </a:r>
            <a:endParaRPr lang="en-US" dirty="0"/>
          </a:p>
          <a:p>
            <a:pPr lvl="1"/>
            <a:r>
              <a:rPr lang="hu-HU" dirty="0"/>
              <a:t>Kapacitás/variancia</a:t>
            </a:r>
            <a:r>
              <a:rPr lang="en-US" dirty="0"/>
              <a:t> (</a:t>
            </a:r>
            <a:r>
              <a:rPr lang="hu-HU" dirty="0"/>
              <a:t>a modell paramétereinek száma, leíróereje</a:t>
            </a:r>
            <a:r>
              <a:rPr lang="en-US" dirty="0"/>
              <a:t>)</a:t>
            </a:r>
          </a:p>
          <a:p>
            <a:r>
              <a:rPr lang="en-US" dirty="0"/>
              <a:t>SVM</a:t>
            </a:r>
            <a:r>
              <a:rPr lang="hu-HU" dirty="0"/>
              <a:t> esetén ezen adatok segítségével explicit korlát adható az új adatokra vonatkozó hibára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97300"/>
            <a:ext cx="2785294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1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1348" name="Rectangle 4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sz="2200" dirty="0"/>
                  <a:t>Elméleti kockázati határ</a:t>
                </a:r>
                <a:r>
                  <a:rPr lang="en-US" sz="2200" dirty="0"/>
                  <a:t>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hu-HU" sz="2200" dirty="0"/>
                  <a:t>Kockázat</a:t>
                </a:r>
                <a:r>
                  <a:rPr lang="en-US" sz="2200" dirty="0"/>
                  <a:t> = </a:t>
                </a:r>
                <a:r>
                  <a:rPr lang="hu-HU" sz="2200" dirty="0"/>
                  <a:t>átlagos hibaérték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Lucida Sans"/>
                  </a:rPr>
                  <a:t>–</a:t>
                </a:r>
                <a:r>
                  <a:rPr lang="en-US" sz="2200" dirty="0"/>
                  <a:t> </a:t>
                </a:r>
                <a:r>
                  <a:rPr lang="hu-HU" sz="2200" dirty="0"/>
                  <a:t>a modell</a:t>
                </a:r>
                <a:r>
                  <a:rPr lang="en-US" sz="2200" dirty="0"/>
                  <a:t> (</a:t>
                </a:r>
                <a:r>
                  <a:rPr lang="hu-HU" sz="2200" dirty="0"/>
                  <a:t>a paramétereivel</a:t>
                </a:r>
                <a:r>
                  <a:rPr lang="en-US" sz="22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𝑅</m:t>
                    </m:r>
                    <m:r>
                      <m:rPr>
                        <m:nor/>
                      </m:rPr>
                      <a:rPr lang="en-US" sz="2200" i="0" baseline="-25000" dirty="0" err="1">
                        <a:latin typeface="Cambria Math"/>
                      </a:rPr>
                      <m:t>emp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Lucida Sans"/>
                  </a:rPr>
                  <a:t>–</a:t>
                </a:r>
                <a:r>
                  <a:rPr lang="en-US" sz="2200" dirty="0"/>
                  <a:t> </a:t>
                </a:r>
                <a:r>
                  <a:rPr lang="hu-HU" sz="2200" dirty="0"/>
                  <a:t>elméleti kockázat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200" dirty="0"/>
                  <a:t> - #</a:t>
                </a:r>
                <a:r>
                  <a:rPr lang="hu-HU" sz="2200" dirty="0" smtClean="0"/>
                  <a:t>megfigyelések</a:t>
                </a:r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Lucida Sans"/>
                  </a:rPr>
                  <a:t>–</a:t>
                </a:r>
                <a:r>
                  <a:rPr lang="en-US" sz="2200" dirty="0"/>
                  <a:t> VC </a:t>
                </a:r>
                <a:r>
                  <a:rPr lang="hu-HU" sz="2200" dirty="0"/>
                  <a:t>dimenzió</a:t>
                </a:r>
                <a:r>
                  <a:rPr lang="en-US" sz="2200" dirty="0"/>
                  <a:t>, </a:t>
                </a:r>
                <a:r>
                  <a:rPr lang="hu-HU" sz="2200" dirty="0"/>
                  <a:t>a fenti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(1−</m:t>
                    </m:r>
                    <m:r>
                      <a:rPr lang="el-GR" sz="2200" i="1" dirty="0">
                        <a:latin typeface="Cambria Math"/>
                      </a:rPr>
                      <m:t>𝜂</m:t>
                    </m:r>
                  </m:oMath>
                </a14:m>
                <a:r>
                  <a:rPr lang="en-US" sz="2200" dirty="0"/>
                  <a:t>)</a:t>
                </a:r>
                <a:r>
                  <a:rPr lang="hu-HU" sz="2200" dirty="0"/>
                  <a:t> valószínűséggel igaz</a:t>
                </a:r>
                <a:endParaRPr lang="el-GR" sz="2200" dirty="0"/>
              </a:p>
              <a:p>
                <a:r>
                  <a:rPr lang="en-US" sz="2200" dirty="0"/>
                  <a:t>VC </a:t>
                </a:r>
                <a:r>
                  <a:rPr lang="hu-HU" sz="2200" dirty="0"/>
                  <a:t>dimenzió</a:t>
                </a:r>
                <a:r>
                  <a:rPr lang="en-US" sz="2200" dirty="0"/>
                  <a:t>/</a:t>
                </a:r>
                <a:r>
                  <a:rPr lang="hu-HU" sz="2200" dirty="0"/>
                  <a:t>kapacitás</a:t>
                </a:r>
                <a:r>
                  <a:rPr lang="en-US" sz="2200" dirty="0"/>
                  <a:t>: </a:t>
                </a:r>
                <a:r>
                  <a:rPr lang="hu-HU" sz="2200" dirty="0"/>
                  <a:t>azon pontok maximális száma, amelyek tetszőlegesen elválaszthatóak egymástól</a:t>
                </a:r>
                <a:endParaRPr lang="en-US" sz="2200" dirty="0"/>
              </a:p>
              <a:p>
                <a:r>
                  <a:rPr lang="hu-HU" sz="2200" dirty="0"/>
                  <a:t>Egy halmaz tetszőlegesen elválasztható, ha az osztályozó tetszőleges címkézést képes megtanulni</a:t>
                </a:r>
                <a:endParaRPr lang="en-US" sz="2200" dirty="0"/>
              </a:p>
              <a:p>
                <a:r>
                  <a:rPr lang="en-US" sz="2200" dirty="0"/>
                  <a:t>VC = </a:t>
                </a:r>
                <a:r>
                  <a:rPr lang="en-US" sz="2200" dirty="0" err="1"/>
                  <a:t>Vapn</a:t>
                </a:r>
                <a:r>
                  <a:rPr lang="hu-HU" sz="2200" dirty="0"/>
                  <a:t>y</a:t>
                </a:r>
                <a:r>
                  <a:rPr lang="en-US" sz="2200" dirty="0" err="1"/>
                  <a:t>ik</a:t>
                </a:r>
                <a:r>
                  <a:rPr lang="en-US" sz="2200" dirty="0"/>
                  <a:t>-C</a:t>
                </a:r>
                <a:r>
                  <a:rPr lang="hu-HU" sz="2200" dirty="0"/>
                  <a:t>s</a:t>
                </a:r>
                <a:r>
                  <a:rPr lang="en-US" sz="2200" dirty="0" err="1"/>
                  <a:t>ervon</a:t>
                </a:r>
                <a:r>
                  <a:rPr lang="hu-HU" sz="2200" dirty="0"/>
                  <a:t>y</a:t>
                </a:r>
                <a:r>
                  <a:rPr lang="en-US" sz="2200" dirty="0" err="1"/>
                  <a:t>enkis</a:t>
                </a:r>
                <a:r>
                  <a:rPr lang="hu-HU" sz="2200" dirty="0"/>
                  <a:t>z</a:t>
                </a:r>
                <a:r>
                  <a:rPr lang="en-US" sz="2200" dirty="0"/>
                  <a:t> </a:t>
                </a:r>
                <a:r>
                  <a:rPr lang="hu-HU" sz="2200" dirty="0"/>
                  <a:t>dimenzió</a:t>
                </a:r>
                <a:endParaRPr lang="en-US" sz="2200" dirty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endParaRPr lang="el-GR" sz="2200" dirty="0"/>
              </a:p>
            </p:txBody>
          </p:sp>
        </mc:Choice>
        <mc:Fallback xmlns="">
          <p:sp>
            <p:nvSpPr>
              <p:cNvPr id="44134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8" t="-625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18984"/>
            <a:ext cx="6705600" cy="90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Kapacitás/variancia</a:t>
            </a:r>
            <a:r>
              <a:rPr lang="en-US" dirty="0" smtClean="0"/>
              <a:t>: </a:t>
            </a:r>
            <a:r>
              <a:rPr lang="en-US" dirty="0"/>
              <a:t>VC </a:t>
            </a:r>
            <a:r>
              <a:rPr lang="hu-HU" dirty="0"/>
              <a:t>dimenzió</a:t>
            </a:r>
            <a:endParaRPr lang="en-US" dirty="0"/>
          </a:p>
        </p:txBody>
      </p:sp>
      <p:sp>
        <p:nvSpPr>
          <p:cNvPr id="2" name="Szövegdoboz 1"/>
          <p:cNvSpPr txBox="1"/>
          <p:nvPr/>
        </p:nvSpPr>
        <p:spPr>
          <a:xfrm>
            <a:off x="6096000" y="3352799"/>
            <a:ext cx="243840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VC-bizonyosság</a:t>
            </a:r>
            <a:endParaRPr lang="en-US" dirty="0"/>
          </a:p>
        </p:txBody>
      </p:sp>
      <p:cxnSp>
        <p:nvCxnSpPr>
          <p:cNvPr id="4" name="Egyenes összekötő nyíllal 3"/>
          <p:cNvCxnSpPr>
            <a:stCxn id="2" idx="0"/>
          </p:cNvCxnSpPr>
          <p:nvPr/>
        </p:nvCxnSpPr>
        <p:spPr bwMode="auto">
          <a:xfrm flipH="1" flipV="1">
            <a:off x="5791200" y="2895600"/>
            <a:ext cx="1524000" cy="45719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100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Szupportvektorgépek (SVM)</a:t>
            </a:r>
            <a:endParaRPr lang="hu-HU" dirty="0"/>
          </a:p>
        </p:txBody>
      </p:sp>
      <p:grpSp>
        <p:nvGrpSpPr>
          <p:cNvPr id="431107" name="Group 3"/>
          <p:cNvGrpSpPr>
            <a:grpSpLocks/>
          </p:cNvGrpSpPr>
          <p:nvPr/>
        </p:nvGrpSpPr>
        <p:grpSpPr bwMode="auto">
          <a:xfrm>
            <a:off x="5943600" y="2438400"/>
            <a:ext cx="1981200" cy="1981200"/>
            <a:chOff x="3744" y="1536"/>
            <a:chExt cx="1248" cy="1248"/>
          </a:xfrm>
        </p:grpSpPr>
        <p:sp>
          <p:nvSpPr>
            <p:cNvPr id="431108" name="Oval 4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09" name="Oval 5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0" name="Oval 6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1" name="Oval 7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2" name="Oval 8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3" name="Oval 9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4" name="Oval 10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0" name="Rectangle 16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1" name="Rectangle 17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5" name="Rectangle 21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6" name="Rectangle 22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7" name="Rectangle 23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8" name="Oval 24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9" name="Oval 25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30" name="Line 26"/>
          <p:cNvSpPr>
            <a:spLocks noChangeShapeType="1"/>
          </p:cNvSpPr>
          <p:nvPr/>
        </p:nvSpPr>
        <p:spPr bwMode="auto">
          <a:xfrm>
            <a:off x="5867400" y="2514600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1" name="Group 27"/>
          <p:cNvGrpSpPr>
            <a:grpSpLocks/>
          </p:cNvGrpSpPr>
          <p:nvPr/>
        </p:nvGrpSpPr>
        <p:grpSpPr bwMode="auto">
          <a:xfrm>
            <a:off x="5638800" y="2286000"/>
            <a:ext cx="2438400" cy="1981200"/>
            <a:chOff x="3552" y="1440"/>
            <a:chExt cx="1536" cy="1248"/>
          </a:xfrm>
        </p:grpSpPr>
        <p:sp>
          <p:nvSpPr>
            <p:cNvPr id="431132" name="Line 28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3" name="Line 29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5775325" y="1562100"/>
            <a:ext cx="2065338" cy="1600200"/>
            <a:chOff x="3638" y="984"/>
            <a:chExt cx="1301" cy="1008"/>
          </a:xfrm>
        </p:grpSpPr>
        <p:sp>
          <p:nvSpPr>
            <p:cNvPr id="431135" name="Text Box 31"/>
            <p:cNvSpPr txBox="1">
              <a:spLocks noChangeArrowheads="1"/>
            </p:cNvSpPr>
            <p:nvPr/>
          </p:nvSpPr>
          <p:spPr bwMode="auto">
            <a:xfrm>
              <a:off x="3638" y="984"/>
              <a:ext cx="1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sz="2000" dirty="0" smtClean="0">
                  <a:latin typeface="Times New Roman" pitchFamily="18" charset="0"/>
                </a:rPr>
                <a:t>Szupportvektorok</a:t>
              </a:r>
              <a:endParaRPr lang="hu-HU" sz="2400" dirty="0">
                <a:latin typeface="Times New Roman" pitchFamily="18" charset="0"/>
              </a:endParaRPr>
            </a:p>
          </p:txBody>
        </p:sp>
        <p:sp>
          <p:nvSpPr>
            <p:cNvPr id="431136" name="Line 32"/>
            <p:cNvSpPr>
              <a:spLocks noChangeShapeType="1"/>
            </p:cNvSpPr>
            <p:nvPr/>
          </p:nvSpPr>
          <p:spPr bwMode="auto">
            <a:xfrm flipH="1">
              <a:off x="4032" y="1241"/>
              <a:ext cx="96" cy="75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7" name="Line 33"/>
            <p:cNvSpPr>
              <a:spLocks noChangeShapeType="1"/>
            </p:cNvSpPr>
            <p:nvPr/>
          </p:nvSpPr>
          <p:spPr bwMode="auto">
            <a:xfrm>
              <a:off x="4224" y="1241"/>
              <a:ext cx="120" cy="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138" name="Group 34"/>
          <p:cNvGrpSpPr>
            <a:grpSpLocks/>
          </p:cNvGrpSpPr>
          <p:nvPr/>
        </p:nvGrpSpPr>
        <p:grpSpPr bwMode="auto">
          <a:xfrm>
            <a:off x="7270750" y="3657600"/>
            <a:ext cx="1709738" cy="1412875"/>
            <a:chOff x="4580" y="2304"/>
            <a:chExt cx="1077" cy="890"/>
          </a:xfrm>
        </p:grpSpPr>
        <p:sp>
          <p:nvSpPr>
            <p:cNvPr id="431139" name="Line 35"/>
            <p:cNvSpPr>
              <a:spLocks noChangeShapeType="1"/>
            </p:cNvSpPr>
            <p:nvPr/>
          </p:nvSpPr>
          <p:spPr bwMode="auto">
            <a:xfrm flipV="1">
              <a:off x="4736" y="2304"/>
              <a:ext cx="228" cy="32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0" name="Text Box 36"/>
            <p:cNvSpPr txBox="1">
              <a:spLocks noChangeArrowheads="1"/>
            </p:cNvSpPr>
            <p:nvPr/>
          </p:nvSpPr>
          <p:spPr bwMode="auto">
            <a:xfrm>
              <a:off x="4580" y="2752"/>
              <a:ext cx="107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sz="2000">
                  <a:latin typeface="Times New Roman" pitchFamily="18" charset="0"/>
                </a:rPr>
                <a:t>Maximalizálja </a:t>
              </a:r>
            </a:p>
            <a:p>
              <a:r>
                <a:rPr lang="hu-HU" sz="2000">
                  <a:latin typeface="Times New Roman" pitchFamily="18" charset="0"/>
                </a:rPr>
                <a:t>az eltérést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41" name="Freeform 37"/>
            <p:cNvSpPr>
              <a:spLocks/>
            </p:cNvSpPr>
            <p:nvPr/>
          </p:nvSpPr>
          <p:spPr bwMode="auto">
            <a:xfrm>
              <a:off x="4914" y="2392"/>
              <a:ext cx="110" cy="397"/>
            </a:xfrm>
            <a:custGeom>
              <a:avLst/>
              <a:gdLst>
                <a:gd name="T0" fmla="*/ 24 w 110"/>
                <a:gd name="T1" fmla="*/ 397 h 397"/>
                <a:gd name="T2" fmla="*/ 105 w 110"/>
                <a:gd name="T3" fmla="*/ 211 h 397"/>
                <a:gd name="T4" fmla="*/ 57 w 110"/>
                <a:gd name="T5" fmla="*/ 73 h 397"/>
                <a:gd name="T6" fmla="*/ 0 w 110"/>
                <a:gd name="T7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6248400" y="2209800"/>
            <a:ext cx="1231900" cy="20447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>
            <a:off x="5727700" y="2755900"/>
            <a:ext cx="2286000" cy="889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6248400" y="2895600"/>
            <a:ext cx="1155700" cy="914400"/>
            <a:chOff x="3936" y="1824"/>
            <a:chExt cx="728" cy="576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Rectangle 4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7" name="Rectangle 4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8" name="Rectangle 4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Oval 4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5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4876800" cy="4876800"/>
          </a:xfrm>
          <a:noFill/>
          <a:ln/>
        </p:spPr>
        <p:txBody>
          <a:bodyPr/>
          <a:lstStyle/>
          <a:p>
            <a:r>
              <a:rPr lang="en-US" dirty="0"/>
              <a:t>SVM</a:t>
            </a:r>
            <a:r>
              <a:rPr lang="hu-HU" dirty="0"/>
              <a:t> a szeparáló hipersíkok közti </a:t>
            </a:r>
            <a:r>
              <a:rPr lang="hu-HU" i="1" dirty="0"/>
              <a:t>eltérést</a:t>
            </a:r>
            <a:r>
              <a:rPr lang="hu-HU" dirty="0"/>
              <a:t> maximalizálja</a:t>
            </a:r>
            <a:r>
              <a:rPr lang="en-US" dirty="0"/>
              <a:t>.</a:t>
            </a:r>
          </a:p>
          <a:p>
            <a:r>
              <a:rPr lang="hu-HU" dirty="0"/>
              <a:t>A döntési függvényt teljesen meghatározza a tanuló adatoknak egy részhalmaza, </a:t>
            </a:r>
            <a:r>
              <a:rPr lang="hu-HU" i="1" dirty="0"/>
              <a:t>a </a:t>
            </a:r>
            <a:r>
              <a:rPr lang="hu-HU" i="1" dirty="0" smtClean="0"/>
              <a:t>szupportvektorok</a:t>
            </a:r>
            <a:r>
              <a:rPr lang="en-US" dirty="0"/>
              <a:t>.</a:t>
            </a:r>
          </a:p>
          <a:p>
            <a:r>
              <a:rPr lang="hu-HU" i="1" dirty="0" smtClean="0"/>
              <a:t>Kvadratikus programozási </a:t>
            </a:r>
            <a:r>
              <a:rPr lang="hu-HU" dirty="0" smtClean="0"/>
              <a:t>probléma</a:t>
            </a:r>
          </a:p>
          <a:p>
            <a:r>
              <a:rPr lang="hu-HU" dirty="0" smtClean="0"/>
              <a:t>Sokan </a:t>
            </a:r>
            <a:r>
              <a:rPr lang="hu-HU" dirty="0"/>
              <a:t>a legsikeresebb </a:t>
            </a:r>
            <a:r>
              <a:rPr lang="hu-HU" dirty="0" smtClean="0"/>
              <a:t>(szöveg)osztályozási </a:t>
            </a:r>
            <a:r>
              <a:rPr lang="hu-HU" dirty="0"/>
              <a:t>módszernek tekintik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0" grpId="0" animBg="1"/>
      <p:bldP spid="431142" grpId="0" animBg="1"/>
      <p:bldP spid="4311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VC-dimenzió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1" dirty="0" smtClean="0"/>
                  <a:t>Deﬁ</a:t>
                </a:r>
                <a:r>
                  <a:rPr lang="hu-HU" b="1" dirty="0" err="1" smtClean="0"/>
                  <a:t>níció</a:t>
                </a:r>
                <a:r>
                  <a:rPr lang="hu-HU" dirty="0" smtClean="0"/>
                  <a:t>: </a:t>
                </a:r>
                <a:r>
                  <a:rPr lang="hu-HU" dirty="0" err="1" smtClean="0"/>
                  <a:t>Vapnyik-Cservonyenkisz</a:t>
                </a:r>
                <a:r>
                  <a:rPr lang="hu-HU" dirty="0" smtClean="0"/>
                  <a:t> dimenzi</a:t>
                </a:r>
                <a:r>
                  <a:rPr lang="hu-HU" dirty="0"/>
                  <a:t>ó</a:t>
                </a:r>
                <a:r>
                  <a:rPr lang="hu-HU" dirty="0" smtClean="0"/>
                  <a:t>: osztályozófüggvények </a:t>
                </a:r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halmazának </a:t>
                </a:r>
                <a:r>
                  <a:rPr lang="hu-HU" dirty="0" err="1" smtClean="0"/>
                  <a:t>VC-dimenziója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u-HU" dirty="0"/>
                  <a:t>, </a:t>
                </a:r>
                <a:r>
                  <a:rPr lang="hu-HU" dirty="0" smtClean="0"/>
                  <a:t>ha tudunk találni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u-HU" dirty="0"/>
                  <a:t> olyan pontot, melynek </a:t>
                </a:r>
                <a:r>
                  <a:rPr lang="hu-HU" dirty="0" smtClean="0"/>
                  <a:t>bármilyen kettébontásához találunk megfelel</a:t>
                </a:r>
                <a:r>
                  <a:rPr lang="hu-HU" dirty="0"/>
                  <a:t>ő</a:t>
                </a:r>
                <a:r>
                  <a:rPr lang="hu-HU" dirty="0" smtClean="0"/>
                  <a:t> osztályozót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hu-HU" dirty="0" err="1"/>
                  <a:t>-ban</a:t>
                </a:r>
                <a:r>
                  <a:rPr lang="hu-HU" dirty="0"/>
                  <a:t>, de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h</m:t>
                    </m:r>
                    <m:r>
                      <a:rPr lang="hu-HU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hu-HU" dirty="0" err="1" smtClean="0"/>
                  <a:t>-re</a:t>
                </a:r>
                <a:r>
                  <a:rPr lang="hu-HU" dirty="0" smtClean="0"/>
                  <a:t> </a:t>
                </a:r>
                <a:r>
                  <a:rPr lang="hu-HU" dirty="0"/>
                  <a:t>ez </a:t>
                </a:r>
                <a:r>
                  <a:rPr lang="hu-HU" dirty="0" smtClean="0"/>
                  <a:t>már </a:t>
                </a:r>
                <a:r>
                  <a:rPr lang="hu-HU" dirty="0"/>
                  <a:t>nem </a:t>
                </a:r>
                <a:r>
                  <a:rPr lang="hu-HU" dirty="0" smtClean="0"/>
                  <a:t>igaz</a:t>
                </a:r>
                <a:endParaRPr lang="hu-HU" dirty="0"/>
              </a:p>
              <a:p>
                <a:r>
                  <a:rPr lang="hu-HU" dirty="0" smtClean="0"/>
                  <a:t>Attól</a:t>
                </a:r>
                <a:r>
                  <a:rPr lang="hu-HU" dirty="0"/>
                  <a:t>, hogy a </a:t>
                </a:r>
                <a:r>
                  <a:rPr lang="hu-HU" dirty="0" err="1" smtClean="0"/>
                  <a:t>VC-dimenzi</a:t>
                </a:r>
                <a:r>
                  <a:rPr lang="hu-HU" dirty="0" err="1"/>
                  <a:t>ó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u-HU" dirty="0"/>
                  <a:t>, </a:t>
                </a:r>
                <a:r>
                  <a:rPr lang="hu-HU" dirty="0" smtClean="0"/>
                  <a:t>könnyen lehet akár </a:t>
                </a:r>
                <a:r>
                  <a:rPr lang="hu-HU" dirty="0"/>
                  <a:t>csak 3 olyan pont </a:t>
                </a:r>
                <a:r>
                  <a:rPr lang="hu-HU" dirty="0" smtClean="0"/>
                  <a:t>is, hogy </a:t>
                </a:r>
                <a:r>
                  <a:rPr lang="hu-HU" dirty="0"/>
                  <a:t>nem </a:t>
                </a:r>
                <a:r>
                  <a:rPr lang="hu-HU" dirty="0" smtClean="0"/>
                  <a:t>találunk megfelel</a:t>
                </a:r>
                <a:r>
                  <a:rPr lang="hu-HU" dirty="0"/>
                  <a:t>ő</a:t>
                </a:r>
                <a:r>
                  <a:rPr lang="hu-HU" dirty="0" smtClean="0"/>
                  <a:t> osztályozót</a:t>
                </a:r>
                <a:r>
                  <a:rPr lang="hu-HU" dirty="0"/>
                  <a:t>.</a:t>
                </a:r>
              </a:p>
              <a:p>
                <a:r>
                  <a:rPr lang="hu-HU" dirty="0" smtClean="0"/>
                  <a:t>Példa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hu-HU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dirty="0" err="1" smtClean="0"/>
                  <a:t>-ben</a:t>
                </a:r>
                <a:r>
                  <a:rPr lang="hu-HU" dirty="0" smtClean="0"/>
                  <a:t> elhelyezünk </a:t>
                </a:r>
                <a:r>
                  <a:rPr lang="hu-HU" dirty="0"/>
                  <a:t>3 pontot egy </a:t>
                </a:r>
                <a:r>
                  <a:rPr lang="hu-HU" dirty="0" smtClean="0"/>
                  <a:t> egyenesen</a:t>
                </a:r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+1,−1,+1</m:t>
                    </m:r>
                  </m:oMath>
                </a14:m>
                <a:r>
                  <a:rPr lang="hu-HU" dirty="0" smtClean="0"/>
                  <a:t> c</a:t>
                </a:r>
                <a:r>
                  <a:rPr lang="hu-HU" dirty="0"/>
                  <a:t>í</a:t>
                </a:r>
                <a:r>
                  <a:rPr lang="hu-HU" dirty="0" smtClean="0"/>
                  <a:t>mkékkel</a:t>
                </a:r>
                <a:r>
                  <a:rPr lang="hu-HU" dirty="0"/>
                  <a:t>.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𝐻</m:t>
                    </m:r>
                    <m:r>
                      <a:rPr lang="hu-HU" i="1" smtClean="0">
                        <a:latin typeface="Cambria Math"/>
                      </a:rPr>
                      <m:t> :=</m:t>
                    </m:r>
                  </m:oMath>
                </a14:m>
                <a:r>
                  <a:rPr lang="hu-HU" dirty="0"/>
                  <a:t> {</a:t>
                </a:r>
                <a:r>
                  <a:rPr lang="hu-HU" dirty="0" smtClean="0"/>
                  <a:t>lineáris osztályozók</a:t>
                </a:r>
                <a:r>
                  <a:rPr lang="hu-HU" dirty="0"/>
                  <a:t>}.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627" b="-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20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33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Tegyük fel, hogy adott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darab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dimenziós pont</a:t>
                </a:r>
                <a:r>
                  <a:rPr lang="en-US" dirty="0"/>
                  <a:t>, </a:t>
                </a:r>
                <a:r>
                  <a:rPr lang="hu-HU" dirty="0">
                    <a:solidFill>
                      <a:srgbClr val="FF0000"/>
                    </a:solidFill>
                  </a:rPr>
                  <a:t>pirossal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hu-HU" dirty="0"/>
                  <a:t>és</a:t>
                </a:r>
                <a:r>
                  <a:rPr lang="en-US" dirty="0"/>
                  <a:t> </a:t>
                </a:r>
                <a:r>
                  <a:rPr lang="hu-HU" dirty="0" smtClean="0">
                    <a:solidFill>
                      <a:srgbClr val="170BB5"/>
                    </a:solidFill>
                  </a:rPr>
                  <a:t>kékkel</a:t>
                </a:r>
                <a:r>
                  <a:rPr lang="hu-HU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hu-HU" dirty="0" smtClean="0"/>
                  <a:t>címkézve</a:t>
                </a:r>
                <a:r>
                  <a:rPr lang="hu-HU" dirty="0"/>
                  <a:t>.</a:t>
                </a:r>
                <a:r>
                  <a:rPr lang="en-US" dirty="0"/>
                  <a:t> </a:t>
                </a:r>
                <a:r>
                  <a:rPr lang="hu-HU" dirty="0"/>
                  <a:t>Mekkorának kell lennie az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err="1"/>
                  <a:t>-nek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hu-HU" i="1" dirty="0"/>
                  <a:t> </a:t>
                </a:r>
                <a:r>
                  <a:rPr lang="hu-HU" dirty="0"/>
                  <a:t>függvényében</a:t>
                </a:r>
                <a:r>
                  <a:rPr lang="en-US" dirty="0"/>
                  <a:t>)</a:t>
                </a:r>
                <a:r>
                  <a:rPr lang="hu-HU" dirty="0"/>
                  <a:t>, hogy találjunk olyan </a:t>
                </a:r>
                <a:r>
                  <a:rPr lang="hu-HU" dirty="0" smtClean="0">
                    <a:solidFill>
                      <a:srgbClr val="FF0000"/>
                    </a:solidFill>
                  </a:rPr>
                  <a:t>piros</a:t>
                </a:r>
                <a:r>
                  <a:rPr lang="hu-HU" dirty="0" smtClean="0"/>
                  <a:t>-</a:t>
                </a:r>
                <a:r>
                  <a:rPr lang="hu-HU" dirty="0" smtClean="0">
                    <a:solidFill>
                      <a:srgbClr val="170BB5"/>
                    </a:solidFill>
                  </a:rPr>
                  <a:t>kék</a:t>
                </a:r>
                <a:r>
                  <a:rPr lang="en-US" dirty="0" smtClean="0"/>
                  <a:t> </a:t>
                </a:r>
                <a:r>
                  <a:rPr lang="hu-HU" dirty="0"/>
                  <a:t>címkézést, amelyekre a pontok nem szeparálhatóak lineárisan</a:t>
                </a:r>
                <a:r>
                  <a:rPr lang="en-US" dirty="0"/>
                  <a:t>?</a:t>
                </a:r>
              </a:p>
              <a:p>
                <a:r>
                  <a:rPr lang="hu-HU" dirty="0" err="1"/>
                  <a:t>Pl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=2,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sz="3000" i="1" dirty="0">
                        <a:latin typeface="Cambria Math"/>
                        <a:sym typeface="Symbol" pitchFamily="18" charset="2"/>
                      </a:rPr>
                      <m:t></m:t>
                    </m:r>
                    <m:r>
                      <a:rPr lang="en-US" i="1" dirty="0">
                        <a:latin typeface="Cambria Math"/>
                      </a:rPr>
                      <m:t> 4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43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55" y="4495800"/>
            <a:ext cx="5249145" cy="172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VC-bizonyosság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8001000" cy="4876800"/>
              </a:xfrm>
            </p:spPr>
            <p:txBody>
              <a:bodyPr/>
              <a:lstStyle/>
              <a:p>
                <a:r>
                  <a:rPr lang="hu-HU" dirty="0" smtClean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𝜂</m:t>
                    </m:r>
                    <m:r>
                      <a:rPr lang="hu-HU" b="0" i="1" smtClean="0">
                        <a:latin typeface="Cambria Math"/>
                      </a:rPr>
                      <m:t>=0,05</m:t>
                    </m:r>
                  </m:oMath>
                </a14:m>
                <a:endParaRPr lang="hu-HU" b="0" dirty="0" smtClean="0"/>
              </a:p>
              <a:p>
                <a:r>
                  <a:rPr lang="hu-HU" dirty="0" smtClean="0"/>
                  <a:t>tanítóhalmaz mérete: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𝑙</m:t>
                    </m:r>
                    <m:r>
                      <a:rPr lang="hu-HU" i="1" dirty="0" smtClean="0">
                        <a:latin typeface="Cambria Math"/>
                      </a:rPr>
                      <m:t>=10000</m:t>
                    </m:r>
                  </m:oMath>
                </a14:m>
                <a:r>
                  <a:rPr lang="hu-HU" dirty="0" smtClean="0"/>
                  <a:t>, rögzített</a:t>
                </a:r>
              </a:p>
              <a:p>
                <a:r>
                  <a:rPr lang="hu-HU" dirty="0" smtClean="0"/>
                  <a:t>ábrán a                              </a:t>
                </a:r>
                <a:r>
                  <a:rPr lang="hu-HU" dirty="0" err="1" smtClean="0"/>
                  <a:t>VC-bizonyosság</a:t>
                </a:r>
                <a:r>
                  <a:rPr lang="hu-HU" dirty="0" smtClean="0"/>
                  <a:t> értéke</a:t>
                </a:r>
              </a:p>
              <a:p>
                <a:endParaRPr lang="hu-HU" b="0" dirty="0" smtClean="0"/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hu-HU" dirty="0" smtClean="0"/>
                  <a:t> monoton </a:t>
                </a:r>
              </a:p>
              <a:p>
                <a:pPr marL="0" indent="0">
                  <a:buNone/>
                </a:pPr>
                <a:r>
                  <a:rPr lang="hu-HU" dirty="0"/>
                  <a:t> </a:t>
                </a:r>
                <a:r>
                  <a:rPr lang="hu-HU" dirty="0" smtClean="0"/>
                  <a:t>   függvénye</a:t>
                </a:r>
              </a:p>
              <a:p>
                <a:r>
                  <a:rPr lang="hu-HU" dirty="0" smtClean="0"/>
                  <a:t>Következmény?</a:t>
                </a:r>
              </a:p>
              <a:p>
                <a:pPr lvl="1"/>
                <a:r>
                  <a:rPr lang="hu-HU" dirty="0" smtClean="0"/>
                  <a:t>(mi a jó </a:t>
                </a:r>
                <a:r>
                  <a:rPr lang="hu-HU" dirty="0" err="1" smtClean="0"/>
                  <a:t>VC-dim</a:t>
                </a:r>
                <a:r>
                  <a:rPr lang="hu-HU" dirty="0" smtClean="0"/>
                  <a:t>)?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8001000" cy="4876800"/>
              </a:xfrm>
              <a:blipFill rotWithShape="1">
                <a:blip r:embed="rId2"/>
                <a:stretch>
                  <a:fillRect l="-305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01989"/>
            <a:ext cx="4343400" cy="33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79" y="2667000"/>
            <a:ext cx="2546421" cy="69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607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Milyen tanítófüggvényt keresünk?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Becslés: </a:t>
                </a:r>
              </a:p>
              <a:p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lvl="1"/>
                <a:r>
                  <a:rPr lang="hu-HU" dirty="0" smtClean="0"/>
                  <a:t>Első két kifejezés a konkrét függvénytől függ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hu-HU" dirty="0" smtClean="0"/>
                  <a:t> paraméter!)</a:t>
                </a:r>
              </a:p>
              <a:p>
                <a:pPr lvl="1"/>
                <a:r>
                  <a:rPr lang="hu-HU" dirty="0" smtClean="0"/>
                  <a:t>Második csak a függvényosztálytól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hu-HU" dirty="0" smtClean="0"/>
                  <a:t>-n keresztül)</a:t>
                </a:r>
              </a:p>
              <a:p>
                <a:r>
                  <a:rPr lang="hu-HU" dirty="0" smtClean="0"/>
                  <a:t>Olyan függvényt keresünk a </a:t>
                </a:r>
                <a:r>
                  <a:rPr lang="hu-HU" dirty="0" err="1" smtClean="0"/>
                  <a:t>fv-osztályból</a:t>
                </a:r>
                <a:r>
                  <a:rPr lang="hu-HU" dirty="0" smtClean="0"/>
                  <a:t>, amelyik a kockázatot minimalizálja</a:t>
                </a:r>
              </a:p>
              <a:p>
                <a:r>
                  <a:rPr lang="hu-HU" dirty="0" smtClean="0"/>
                  <a:t>Adott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hu-HU" dirty="0" smtClean="0"/>
                  <a:t> és </a:t>
                </a:r>
                <a:r>
                  <a:rPr lang="hu-HU" dirty="0" err="1" smtClean="0"/>
                  <a:t>fv-osztály</a:t>
                </a:r>
                <a:r>
                  <a:rPr lang="hu-HU" dirty="0" smtClean="0"/>
                  <a:t> esetén ez abból áll, hogy megkeressük minimális empirikus hibát adót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97167"/>
            <a:ext cx="6705600" cy="90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11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SVM hatékonysága </a:t>
            </a: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Sokan a legsikeresebb szövegosztályozási módszernek </a:t>
            </a:r>
            <a:r>
              <a:rPr lang="hu-HU" dirty="0" smtClean="0"/>
              <a:t>tekintik</a:t>
            </a:r>
            <a:endParaRPr lang="en-US" dirty="0"/>
          </a:p>
          <a:p>
            <a:r>
              <a:rPr lang="hu-HU" dirty="0"/>
              <a:t>A legtöbb eredmény statisztikai jelentősége nem </a:t>
            </a:r>
            <a:r>
              <a:rPr lang="hu-HU" dirty="0" smtClean="0"/>
              <a:t>nyilvánvaló</a:t>
            </a:r>
            <a:endParaRPr lang="en-US" dirty="0"/>
          </a:p>
          <a:p>
            <a:r>
              <a:rPr lang="hu-HU" dirty="0"/>
              <a:t>Sok olyan módszer van, ami nagyjából ugyanolyan jól </a:t>
            </a:r>
            <a:r>
              <a:rPr lang="hu-HU" dirty="0" smtClean="0"/>
              <a:t>teljesít, </a:t>
            </a:r>
            <a:r>
              <a:rPr lang="hu-HU" dirty="0"/>
              <a:t>mint az </a:t>
            </a:r>
            <a:r>
              <a:rPr lang="hu-HU" dirty="0" smtClean="0"/>
              <a:t>SVM</a:t>
            </a:r>
            <a:endParaRPr lang="en-US" dirty="0"/>
          </a:p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hu-HU" dirty="0"/>
              <a:t>regularizált logikai regresszió</a:t>
            </a:r>
            <a:r>
              <a:rPr lang="en-US" dirty="0"/>
              <a:t> (</a:t>
            </a:r>
            <a:r>
              <a:rPr lang="en-US" dirty="0" smtClean="0"/>
              <a:t>Zhang</a:t>
            </a:r>
            <a:r>
              <a:rPr lang="hu-HU" dirty="0" smtClean="0"/>
              <a:t> </a:t>
            </a:r>
            <a:r>
              <a:rPr lang="en-US" dirty="0" smtClean="0"/>
              <a:t>&amp;</a:t>
            </a:r>
            <a:r>
              <a:rPr lang="hu-HU" dirty="0" smtClean="0"/>
              <a:t> </a:t>
            </a:r>
            <a:r>
              <a:rPr lang="en-US" dirty="0" err="1" smtClean="0"/>
              <a:t>Oles</a:t>
            </a:r>
            <a:r>
              <a:rPr lang="en-US" dirty="0"/>
              <a:t>)</a:t>
            </a:r>
          </a:p>
          <a:p>
            <a:r>
              <a:rPr lang="hu-HU" dirty="0"/>
              <a:t>Összehasonlító esettanulmány</a:t>
            </a:r>
            <a:r>
              <a:rPr lang="en-US" dirty="0"/>
              <a:t>: </a:t>
            </a:r>
            <a:r>
              <a:rPr lang="en-US" dirty="0" smtClean="0"/>
              <a:t>Yang</a:t>
            </a:r>
            <a:r>
              <a:rPr lang="hu-HU" dirty="0" smtClean="0"/>
              <a:t> </a:t>
            </a:r>
            <a:r>
              <a:rPr lang="en-US" dirty="0" smtClean="0"/>
              <a:t>&amp;</a:t>
            </a:r>
            <a:r>
              <a:rPr lang="hu-HU" dirty="0" smtClean="0"/>
              <a:t> </a:t>
            </a:r>
            <a:r>
              <a:rPr lang="en-US" dirty="0" smtClean="0"/>
              <a:t>Liu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Yang</a:t>
            </a:r>
            <a:r>
              <a:rPr lang="hu-HU" sz="3600" dirty="0" smtClean="0"/>
              <a:t> </a:t>
            </a:r>
            <a:r>
              <a:rPr lang="en-US" sz="3600" dirty="0" smtClean="0"/>
              <a:t>&amp;</a:t>
            </a:r>
            <a:r>
              <a:rPr lang="hu-HU" sz="3600" dirty="0" smtClean="0"/>
              <a:t> </a:t>
            </a:r>
            <a:r>
              <a:rPr lang="en-US" sz="3600" dirty="0" smtClean="0"/>
              <a:t>Liu</a:t>
            </a:r>
            <a:r>
              <a:rPr lang="en-US" sz="3600" dirty="0"/>
              <a:t>: SVM </a:t>
            </a:r>
            <a:r>
              <a:rPr lang="en-US" sz="3600" dirty="0" err="1" smtClean="0"/>
              <a:t>vs</a:t>
            </a:r>
            <a:r>
              <a:rPr lang="hu-HU" sz="3600" dirty="0" smtClean="0"/>
              <a:t>.</a:t>
            </a:r>
            <a:r>
              <a:rPr lang="en-US" sz="3600" dirty="0" smtClean="0"/>
              <a:t> </a:t>
            </a:r>
            <a:r>
              <a:rPr lang="hu-HU" sz="3600" dirty="0"/>
              <a:t>más módszerek</a:t>
            </a:r>
            <a:endParaRPr lang="en-US" sz="3600" dirty="0"/>
          </a:p>
        </p:txBody>
      </p:sp>
      <p:pic>
        <p:nvPicPr>
          <p:cNvPr id="449539" name="Picture 3" descr="yangsvm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610600" cy="3781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</a:t>
            </a:r>
            <a:r>
              <a:rPr lang="hu-HU" dirty="0" smtClean="0"/>
              <a:t> </a:t>
            </a:r>
            <a:r>
              <a:rPr lang="en-US" dirty="0" smtClean="0"/>
              <a:t>&amp;</a:t>
            </a:r>
            <a:r>
              <a:rPr lang="hu-HU" dirty="0" smtClean="0"/>
              <a:t> </a:t>
            </a:r>
            <a:r>
              <a:rPr lang="en-US" dirty="0" smtClean="0"/>
              <a:t>Liu</a:t>
            </a:r>
            <a:r>
              <a:rPr lang="en-US" dirty="0"/>
              <a:t>: </a:t>
            </a:r>
            <a:r>
              <a:rPr lang="hu-HU" dirty="0"/>
              <a:t>statisztikai jelentőség</a:t>
            </a:r>
            <a:endParaRPr lang="en-US" dirty="0"/>
          </a:p>
        </p:txBody>
      </p:sp>
      <p:pic>
        <p:nvPicPr>
          <p:cNvPr id="450563" name="Picture 3" descr="yangsvm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5241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8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100" dirty="0" smtClean="0"/>
              <a:t>Szupportvektorgépek</a:t>
            </a:r>
            <a:r>
              <a:rPr lang="en-US" sz="2100" dirty="0" smtClean="0"/>
              <a:t> </a:t>
            </a:r>
            <a:r>
              <a:rPr lang="en-US" sz="2100" dirty="0"/>
              <a:t>(SVM)</a:t>
            </a:r>
          </a:p>
          <a:p>
            <a:pPr lvl="1">
              <a:lnSpc>
                <a:spcPct val="80000"/>
              </a:lnSpc>
            </a:pPr>
            <a:r>
              <a:rPr lang="hu-HU" sz="1800" dirty="0"/>
              <a:t>A hipersíkot a </a:t>
            </a:r>
            <a:r>
              <a:rPr lang="hu-HU" sz="1800" dirty="0" smtClean="0"/>
              <a:t>szupportvektorok </a:t>
            </a:r>
            <a:r>
              <a:rPr lang="hu-HU" sz="1800" dirty="0"/>
              <a:t>alapján választjuk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hu-HU" sz="1600" dirty="0"/>
              <a:t>s</a:t>
            </a:r>
            <a:r>
              <a:rPr lang="hu-HU" sz="1600" dirty="0" smtClean="0"/>
              <a:t>zupportvektor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hu-HU" sz="1600" dirty="0"/>
              <a:t>„kritikus</a:t>
            </a:r>
            <a:r>
              <a:rPr lang="en-US" sz="1600" dirty="0"/>
              <a:t>”</a:t>
            </a:r>
            <a:r>
              <a:rPr lang="hu-HU" sz="1600" dirty="0"/>
              <a:t>, döntési határ közeli pont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Magok</a:t>
            </a:r>
            <a:r>
              <a:rPr lang="en-US" sz="1800" dirty="0"/>
              <a:t>: </a:t>
            </a:r>
            <a:r>
              <a:rPr lang="hu-HU" sz="1800" dirty="0"/>
              <a:t>hathatós és elegáns módja a hasonlósági mértékek megadásának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Korlát a „kockázatra”</a:t>
            </a:r>
            <a:r>
              <a:rPr lang="en-US" sz="1800" dirty="0"/>
              <a:t> (</a:t>
            </a:r>
            <a:r>
              <a:rPr lang="hu-HU" sz="1800" dirty="0"/>
              <a:t>várható hibaérték a tesztadatokra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</a:pPr>
            <a:r>
              <a:rPr lang="hu-HU" sz="1800" dirty="0"/>
              <a:t>A legjobb </a:t>
            </a:r>
            <a:r>
              <a:rPr lang="hu-HU" sz="1800" dirty="0" smtClean="0"/>
              <a:t>osztályozó</a:t>
            </a:r>
            <a:r>
              <a:rPr lang="hu-HU" sz="1800" dirty="0"/>
              <a:t>?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Népszerűségét részben az </a:t>
            </a:r>
            <a:r>
              <a:rPr lang="hu-HU" sz="1800" dirty="0" smtClean="0"/>
              <a:t>SVM</a:t>
            </a:r>
            <a:r>
              <a:rPr lang="hu-HU" sz="1800" i="1" dirty="0" smtClean="0"/>
              <a:t>L</a:t>
            </a:r>
            <a:r>
              <a:rPr lang="en-US" sz="1800" i="1" dirty="0" err="1" smtClean="0"/>
              <a:t>ight</a:t>
            </a:r>
            <a:r>
              <a:rPr lang="hu-HU" sz="1800" dirty="0" smtClean="0"/>
              <a:t> </a:t>
            </a:r>
            <a:r>
              <a:rPr lang="hu-HU" sz="1800" dirty="0"/>
              <a:t>nevű szoftver elérhetőségének köszönheti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</a:t>
            </a:r>
            <a:r>
              <a:rPr lang="hu-HU" sz="1600" dirty="0" smtClean="0"/>
              <a:t>VM</a:t>
            </a:r>
            <a:r>
              <a:rPr lang="hu-HU" sz="1600" i="1" dirty="0" smtClean="0"/>
              <a:t>L</a:t>
            </a:r>
            <a:r>
              <a:rPr lang="en-US" sz="1600" i="1" dirty="0" err="1" smtClean="0"/>
              <a:t>ight</a:t>
            </a:r>
            <a:r>
              <a:rPr lang="en-US" sz="1600" dirty="0" smtClean="0"/>
              <a:t> </a:t>
            </a:r>
            <a:r>
              <a:rPr lang="hu-HU" sz="1600" dirty="0"/>
              <a:t>pontos és gyors </a:t>
            </a:r>
            <a:r>
              <a:rPr lang="en-US" sz="1600" dirty="0"/>
              <a:t>– </a:t>
            </a:r>
            <a:r>
              <a:rPr lang="hu-HU" sz="1600" dirty="0"/>
              <a:t>és (kutatásra) ingyenes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hu-HU" sz="2100" dirty="0"/>
              <a:t>Logikai regresszió</a:t>
            </a:r>
            <a:r>
              <a:rPr lang="en-US" sz="2100" dirty="0"/>
              <a:t> (LR)</a:t>
            </a:r>
          </a:p>
          <a:p>
            <a:pPr lvl="1">
              <a:lnSpc>
                <a:spcPct val="80000"/>
              </a:lnSpc>
            </a:pPr>
            <a:r>
              <a:rPr lang="hu-HU" sz="1800" dirty="0"/>
              <a:t>Hagyományos statisztikai osztályozó módszer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A szövegek nagy dimenziószáma miatt nem automatikus a beállítása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A robosztus, regularizált verziója felveszi a versenyt az </a:t>
            </a:r>
            <a:r>
              <a:rPr lang="hu-HU" sz="1800" dirty="0" err="1"/>
              <a:t>SVM-mel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Nincsen az </a:t>
            </a:r>
            <a:r>
              <a:rPr lang="hu-HU" sz="1800" dirty="0" smtClean="0"/>
              <a:t>SVM</a:t>
            </a:r>
            <a:r>
              <a:rPr lang="hu-HU" sz="1800" i="1" dirty="0" smtClean="0"/>
              <a:t>L</a:t>
            </a:r>
            <a:r>
              <a:rPr lang="en-US" sz="1800" i="1" dirty="0" err="1" smtClean="0"/>
              <a:t>ight</a:t>
            </a:r>
            <a:r>
              <a:rPr lang="hu-HU" sz="1800" dirty="0" err="1"/>
              <a:t>-hoz</a:t>
            </a:r>
            <a:r>
              <a:rPr lang="hu-HU" sz="1800" dirty="0"/>
              <a:t> hasonló ingyenesen elérhető disztribúció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100" dirty="0"/>
              <a:t>SVM</a:t>
            </a:r>
            <a:r>
              <a:rPr lang="hu-HU" sz="2100" dirty="0"/>
              <a:t> és</a:t>
            </a:r>
            <a:r>
              <a:rPr lang="en-US" sz="2100" dirty="0"/>
              <a:t> LR </a:t>
            </a:r>
            <a:r>
              <a:rPr lang="hu-HU" sz="2100" dirty="0"/>
              <a:t>lineáris </a:t>
            </a:r>
            <a:r>
              <a:rPr lang="hu-HU" sz="2100" dirty="0" smtClean="0"/>
              <a:t>osztályozók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11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hu-HU" sz="2200" dirty="0"/>
              <a:t>Az SVM módszer kulcsát a </a:t>
            </a:r>
            <a:r>
              <a:rPr lang="hu-HU" sz="2200" dirty="0" smtClean="0"/>
              <a:t>szupportvektorok </a:t>
            </a:r>
            <a:r>
              <a:rPr lang="hu-HU" sz="2200" dirty="0"/>
              <a:t>jelentik</a:t>
            </a:r>
            <a:endParaRPr lang="en-US" sz="2200" dirty="0"/>
          </a:p>
          <a:p>
            <a:r>
              <a:rPr lang="hu-HU" sz="2200" dirty="0"/>
              <a:t>Ötlet</a:t>
            </a:r>
            <a:r>
              <a:rPr lang="en-US" sz="2200" dirty="0"/>
              <a:t>: </a:t>
            </a:r>
            <a:r>
              <a:rPr lang="hu-HU" sz="2200" dirty="0"/>
              <a:t>csak azokat a tanulóadatokat (vektorokat) vesszük számításba, amelyek közel vannak a döntési határhoz</a:t>
            </a:r>
            <a:r>
              <a:rPr lang="en-US" sz="2200" dirty="0"/>
              <a:t>.</a:t>
            </a:r>
          </a:p>
          <a:p>
            <a:r>
              <a:rPr lang="hu-HU" sz="2200" dirty="0"/>
              <a:t>Az eltérést miért csak a </a:t>
            </a:r>
            <a:r>
              <a:rPr lang="hu-HU" sz="2200" dirty="0" smtClean="0"/>
              <a:t>szupportvektorok </a:t>
            </a:r>
            <a:r>
              <a:rPr lang="hu-HU" sz="2200" dirty="0"/>
              <a:t>határozzák meg?</a:t>
            </a:r>
            <a:endParaRPr lang="en-US" sz="2200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Szupportvektorok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6528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hu-HU" sz="3600" dirty="0"/>
              <a:t>A maximális eltérés formalizálása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200" dirty="0"/>
                  <a:t>: </a:t>
                </a:r>
                <a:r>
                  <a:rPr lang="hu-HU" sz="2200" dirty="0"/>
                  <a:t>hipersík normálvektora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𝑥</m:t>
                    </m:r>
                    <m:r>
                      <a:rPr lang="en-US" sz="22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sz="2200" dirty="0"/>
                  <a:t>-edik adatpont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𝑦</m:t>
                    </m:r>
                    <m:r>
                      <a:rPr lang="en-US" sz="22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dirty="0"/>
                  <a:t>: </a:t>
                </a:r>
                <a:r>
                  <a:rPr lang="hu-HU" sz="2200" dirty="0"/>
                  <a:t>az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sz="2200" dirty="0"/>
                  <a:t>-edik adatpont osztálya</a:t>
                </a:r>
                <a:r>
                  <a:rPr lang="en-US" sz="2200" dirty="0"/>
                  <a:t>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200" dirty="0"/>
                  <a:t> </a:t>
                </a:r>
                <a:r>
                  <a:rPr lang="hu-HU" sz="2200" dirty="0"/>
                  <a:t>vagy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endParaRPr lang="en-US" sz="2200" dirty="0"/>
              </a:p>
              <a:p>
                <a:r>
                  <a:rPr lang="hu-HU" sz="2200" dirty="0"/>
                  <a:t>Kényszerfeltételes optimalizálás formalizálása</a:t>
                </a:r>
                <a:r>
                  <a:rPr lang="en-US" sz="2200" dirty="0"/>
                  <a:t>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(1)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(2</a:t>
                </a:r>
                <a:r>
                  <a:rPr lang="en-US" sz="2200" dirty="0" smtClean="0"/>
                  <a:t>)</a:t>
                </a:r>
                <a:r>
                  <a:rPr lang="hu-HU" sz="2200" dirty="0" smtClean="0"/>
                  <a:t> Margó = 2 szélső egyenes távolsága</a:t>
                </a:r>
                <a:endParaRPr lang="en-US" sz="2200" dirty="0"/>
              </a:p>
            </p:txBody>
          </p:sp>
        </mc:Choice>
        <mc:Fallback xmlns="">
          <p:sp>
            <p:nvSpPr>
              <p:cNvPr id="43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7350"/>
            <a:ext cx="443951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Margó maximalizálása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r>
                  <a:rPr lang="hu-HU" dirty="0" err="1" smtClean="0"/>
                  <a:t>Tfh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hu-HU" dirty="0" smtClean="0"/>
                  <a:t>, azaz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</a:rPr>
                      <m:t>+</m:t>
                    </m:r>
                    <m:r>
                      <a:rPr lang="hu-HU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hu-HU" dirty="0" smtClean="0"/>
                  <a:t> a két szélső egyenes közt félúton van</a:t>
                </a:r>
              </a:p>
              <a:p>
                <a:endParaRPr lang="hu-HU" dirty="0"/>
              </a:p>
              <a:p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hu-HU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|=1</m:t>
                    </m:r>
                  </m:oMath>
                </a14:m>
                <a:r>
                  <a:rPr lang="hu-HU" dirty="0" smtClean="0"/>
                  <a:t> esetén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hu-HU" b="0" i="1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𝑏</m:t>
                        </m:r>
                        <m:r>
                          <a:rPr lang="hu-HU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r>
                  <a:rPr lang="hu-HU" dirty="0" smtClean="0"/>
                  <a:t> maximalizálása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hu-HU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hu-HU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hu-H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+</m:t>
                        </m:r>
                        <m:r>
                          <a:rPr lang="hu-HU" i="1">
                            <a:latin typeface="Cambria Math"/>
                          </a:rPr>
                          <m:t>𝑏</m:t>
                        </m:r>
                        <m:r>
                          <a:rPr lang="hu-HU" i="1">
                            <a:latin typeface="Cambria Math"/>
                          </a:rPr>
                          <m:t>|</m:t>
                        </m:r>
                      </m:e>
                    </m:func>
                    <m:r>
                      <a:rPr lang="hu-HU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hu-HU" dirty="0" smtClean="0"/>
                  <a:t> esetén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hu-HU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 </m:t>
                        </m:r>
                        <m:r>
                          <a:rPr lang="hu-HU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|</m:t>
                    </m:r>
                  </m:oMath>
                </a14:m>
                <a:r>
                  <a:rPr lang="hu-HU" dirty="0" smtClean="0"/>
                  <a:t> minimalizálása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artalom hely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18478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87" y="3657600"/>
            <a:ext cx="427603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146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Eltérés maximalizálása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Elsődleges feladat</a:t>
            </a:r>
          </a:p>
          <a:p>
            <a:r>
              <a:rPr lang="hu-HU" dirty="0" smtClean="0"/>
              <a:t>feltéve, hogy:</a:t>
            </a:r>
          </a:p>
          <a:p>
            <a:r>
              <a:rPr lang="hu-HU" dirty="0" smtClean="0"/>
              <a:t>azaz: </a:t>
            </a:r>
          </a:p>
          <a:p>
            <a:r>
              <a:rPr lang="hu-HU" dirty="0" smtClean="0"/>
              <a:t>Megjegyzés: ha megváltoztatjuk azokat pontokat, amelyekre az egyenlőség fennáll, akkor az egész megoldás is változik!</a:t>
            </a:r>
          </a:p>
          <a:p>
            <a:r>
              <a:rPr lang="hu-HU" dirty="0" smtClean="0"/>
              <a:t>Lagrange-formulára áttérés</a:t>
            </a:r>
          </a:p>
          <a:p>
            <a:pPr lvl="1"/>
            <a:r>
              <a:rPr lang="hu-HU" dirty="0" smtClean="0"/>
              <a:t>a kényszerfeltételek a Lagrange-együtthatókra fognak vonatkozni</a:t>
            </a:r>
          </a:p>
          <a:p>
            <a:pPr lvl="1"/>
            <a:r>
              <a:rPr lang="hu-HU" dirty="0" smtClean="0"/>
              <a:t>Tanítóadat csak skalárszorzatban szerepel, ezért egyszerűen általánosítható lesz!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1600200"/>
            <a:ext cx="1303294" cy="67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4673848" cy="32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37112"/>
            <a:ext cx="2552700" cy="37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007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Másodlagos feladat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err="1"/>
                  <a:t>-k</a:t>
                </a:r>
                <a:r>
                  <a:rPr lang="hu-HU" dirty="0"/>
                  <a:t> a Lagrange-együtthatók </a:t>
                </a:r>
                <a:r>
                  <a:rPr lang="hu-HU" dirty="0" smtClean="0"/>
                  <a:t>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𝑖</m:t>
                    </m:r>
                    <m:r>
                      <a:rPr lang="hu-HU" i="1" dirty="0" smtClean="0">
                        <a:latin typeface="Cambria Math"/>
                      </a:rPr>
                      <m:t>=1,…,</m:t>
                    </m:r>
                    <m:r>
                      <a:rPr lang="hu-HU" b="0" i="1" dirty="0" smtClean="0">
                        <a:latin typeface="Cambria Math"/>
                      </a:rPr>
                      <m:t>𝑙</m:t>
                    </m:r>
                    <m:r>
                      <a:rPr lang="hu-HU" b="0" i="1" dirty="0" smtClean="0">
                        <a:latin typeface="Cambria Math"/>
                      </a:rPr>
                      <m:t>),</m:t>
                    </m:r>
                  </m:oMath>
                </a14:m>
                <a:r>
                  <a:rPr lang="hu-HU" dirty="0" smtClean="0"/>
                  <a:t> ahol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hu-HU" dirty="0" smtClean="0"/>
                  <a:t>  tanítóminták száma, azaz minden készszerre 1</a:t>
                </a:r>
              </a:p>
              <a:p>
                <a:pPr lvl="2"/>
                <a:r>
                  <a:rPr lang="hu-HU" dirty="0" smtClean="0"/>
                  <a:t>szabály: minden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hu-HU" dirty="0" smtClean="0"/>
                  <a:t> kényszerre a kényszer egy pozitív </a:t>
                </a:r>
                <a:r>
                  <a:rPr lang="hu-HU" dirty="0" err="1" smtClean="0"/>
                  <a:t>Langrange-együtthatóval</a:t>
                </a:r>
                <a:r>
                  <a:rPr lang="hu-HU" dirty="0" smtClean="0"/>
                  <a:t> szorozva, és az objektív függvényből ki kell vonni</a:t>
                </a: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Cél: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hu-HU" dirty="0"/>
                  <a:t> szerint minimalizálni,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err="1"/>
                  <a:t>-k</a:t>
                </a:r>
                <a:r>
                  <a:rPr lang="hu-HU" dirty="0"/>
                  <a:t> szerint maximalizálni (nyeregpont keresése)</a:t>
                </a:r>
              </a:p>
              <a:p>
                <a:r>
                  <a:rPr lang="hu-HU" dirty="0" smtClean="0"/>
                  <a:t>Konvex kvadratikus programozási feladat</a:t>
                </a:r>
              </a:p>
              <a:p>
                <a:r>
                  <a:rPr lang="hu-HU" dirty="0" smtClean="0"/>
                  <a:t>ezért ennek megoldásával ekvivalens a duális probléma megoldása,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hu-HU" dirty="0" smtClean="0"/>
                  <a:t> maximalizálása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r="-941" b="-4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4" y="1752600"/>
            <a:ext cx="4948735" cy="91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3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Szélsőértékek meghatározása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deriválás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hu-HU" dirty="0" smtClean="0"/>
                  <a:t> szerint: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𝜕</m:t>
                        </m:r>
                        <m:r>
                          <a:rPr lang="hu-HU" b="1" i="1" smtClean="0">
                            <a:latin typeface="Cambria Math"/>
                          </a:rPr>
                          <m:t>𝒘</m:t>
                        </m:r>
                      </m:den>
                    </m:f>
                    <m:r>
                      <a:rPr lang="hu-HU" b="0" i="1" smtClean="0">
                        <a:latin typeface="Cambria Math"/>
                      </a:rPr>
                      <m:t>=</m:t>
                    </m:r>
                    <m:r>
                      <a:rPr lang="hu-HU" b="1" i="1" smtClean="0">
                        <a:latin typeface="Cambria Math"/>
                      </a:rPr>
                      <m:t>𝒘</m:t>
                    </m:r>
                    <m:r>
                      <a:rPr lang="hu-HU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hu-HU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=0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deriválás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hu-HU" dirty="0" smtClean="0"/>
                  <a:t> szerint: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/>
                          </a:rPr>
                        </m:ctrlPr>
                      </m:fPr>
                      <m:num>
                        <m:r>
                          <a:rPr lang="hu-HU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hu-HU" i="1">
                            <a:latin typeface="Cambria Math"/>
                          </a:rPr>
                          <m:t>𝜕</m:t>
                        </m:r>
                        <m:r>
                          <a:rPr lang="hu-HU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hu-HU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i="1">
                            <a:latin typeface="Cambria Math"/>
                          </a:rPr>
                          <m:t>𝑖</m:t>
                        </m:r>
                        <m:r>
                          <a:rPr lang="hu-HU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hu-HU" i="1">
                            <a:latin typeface="Cambria Math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=0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Következmény:                 és </a:t>
                </a:r>
                <a:endParaRPr lang="hu-HU" dirty="0"/>
              </a:p>
              <a:p>
                <a:pPr>
                  <a:lnSpc>
                    <a:spcPct val="150000"/>
                  </a:lnSpc>
                </a:pPr>
                <a:r>
                  <a:rPr lang="hu-HU" dirty="0" smtClean="0"/>
                  <a:t>Visszahelyettesítve a duális probléma:</a:t>
                </a:r>
              </a:p>
              <a:p>
                <a:endParaRPr lang="hu-HU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hu-HU" dirty="0" smtClean="0"/>
                  <a:t>ahol: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𝛼</m:t>
                    </m:r>
                    <m:r>
                      <a:rPr lang="hu-HU" b="0" i="1" smtClean="0">
                        <a:latin typeface="Cambria Math"/>
                      </a:rPr>
                      <m:t>≥0, </m:t>
                    </m:r>
                    <m:r>
                      <a:rPr lang="hu-HU" b="0" i="1" smtClean="0">
                        <a:latin typeface="Cambria Math"/>
                      </a:rPr>
                      <m:t>𝑖</m:t>
                    </m:r>
                    <m:r>
                      <a:rPr lang="hu-HU" b="0" i="1" smtClean="0">
                        <a:latin typeface="Cambria Math"/>
                      </a:rPr>
                      <m:t>=1,…, </m:t>
                    </m:r>
                    <m:r>
                      <a:rPr lang="hu-HU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hu-HU" b="0" i="1" smtClean="0">
                        <a:latin typeface="Cambria Math"/>
                      </a:rPr>
                      <m:t>=0</m:t>
                    </m:r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szupportvektor: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hu-HU" dirty="0" smtClean="0"/>
                  <a:t>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01" y="4351503"/>
            <a:ext cx="2177949" cy="21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70775"/>
            <a:ext cx="1412875" cy="5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3170774"/>
            <a:ext cx="1041501" cy="54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4246403"/>
            <a:ext cx="3546475" cy="73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86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76">
  <a:themeElements>
    <a:clrScheme name="cs276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2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7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Data\Microsoft\Templates\cs276.pot</Template>
  <TotalTime>18074</TotalTime>
  <Words>1340</Words>
  <Application>Microsoft Office PowerPoint</Application>
  <PresentationFormat>Diavetítés a képernyőre (4:3 oldalarány)</PresentationFormat>
  <Paragraphs>185</Paragraphs>
  <Slides>37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38" baseType="lpstr">
      <vt:lpstr>cs276</vt:lpstr>
      <vt:lpstr>Adatbányászat és szövegbányászat  Döntési fák, Szupportvektorgépek</vt:lpstr>
      <vt:lpstr>Szupportvektorgépek</vt:lpstr>
      <vt:lpstr>Szupportvektorgépek (SVM)</vt:lpstr>
      <vt:lpstr>Szupportvektorok</vt:lpstr>
      <vt:lpstr> A maximális eltérés formalizálása</vt:lpstr>
      <vt:lpstr>Margó maximalizálása</vt:lpstr>
      <vt:lpstr>Eltérés maximalizálása</vt:lpstr>
      <vt:lpstr>Másodlagos feladat</vt:lpstr>
      <vt:lpstr>Szélsőértékek meghatározása</vt:lpstr>
      <vt:lpstr>Megjegyzések</vt:lpstr>
      <vt:lpstr>Osztályozás</vt:lpstr>
      <vt:lpstr>Osztályozás SVM-mel a síkban</vt:lpstr>
      <vt:lpstr>A nem szeparábilis eset</vt:lpstr>
      <vt:lpstr>Zajos adatok</vt:lpstr>
      <vt:lpstr>Zajos adatok</vt:lpstr>
      <vt:lpstr>Zajos adatok</vt:lpstr>
      <vt:lpstr>Átlapoló pontok büntetése</vt:lpstr>
      <vt:lpstr>Gyengítő változók a modellbe</vt:lpstr>
      <vt:lpstr>Gyengítő változó (C=10)</vt:lpstr>
      <vt:lpstr>Összehasonlítás</vt:lpstr>
      <vt:lpstr>Nemlineáris SVM</vt:lpstr>
      <vt:lpstr>Transzformáció</vt:lpstr>
      <vt:lpstr>Nemlineáris SVM modellje</vt:lpstr>
      <vt:lpstr>Osztályozás</vt:lpstr>
      <vt:lpstr>Mikor jó a kernelfüggvény?</vt:lpstr>
      <vt:lpstr>Kernelfüggvények</vt:lpstr>
      <vt:lpstr>Eredmények különböző magokra (Joachims)</vt:lpstr>
      <vt:lpstr>SVM: általánosító képesség</vt:lpstr>
      <vt:lpstr>Kapacitás/variancia: VC dimenzió</vt:lpstr>
      <vt:lpstr>VC-dimenzió</vt:lpstr>
      <vt:lpstr>Feladat</vt:lpstr>
      <vt:lpstr>VC-bizonyosság</vt:lpstr>
      <vt:lpstr>Milyen tanítófüggvényt keresünk?</vt:lpstr>
      <vt:lpstr>SVM hatékonysága </vt:lpstr>
      <vt:lpstr>Yang &amp; Liu: SVM vs. más módszerek</vt:lpstr>
      <vt:lpstr>Yang &amp; Liu: statisztikai jelentőség</vt:lpstr>
      <vt:lpstr>Összefoglalás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CS276B Text Information Retrieval, Mining, and Exploitation</dc:title>
  <dc:creator>Christopher Manning</dc:creator>
  <cp:lastModifiedBy>Domi</cp:lastModifiedBy>
  <cp:revision>209</cp:revision>
  <cp:lastPrinted>2003-11-11T21:18:08Z</cp:lastPrinted>
  <dcterms:created xsi:type="dcterms:W3CDTF">2003-01-20T06:42:23Z</dcterms:created>
  <dcterms:modified xsi:type="dcterms:W3CDTF">2013-10-21T20:59:09Z</dcterms:modified>
</cp:coreProperties>
</file>