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3"/>
  </p:notesMasterIdLst>
  <p:handoutMasterIdLst>
    <p:handoutMasterId r:id="rId54"/>
  </p:handoutMasterIdLst>
  <p:sldIdLst>
    <p:sldId id="829" r:id="rId2"/>
    <p:sldId id="770" r:id="rId3"/>
    <p:sldId id="1102" r:id="rId4"/>
    <p:sldId id="1103" r:id="rId5"/>
    <p:sldId id="1097" r:id="rId6"/>
    <p:sldId id="1104" r:id="rId7"/>
    <p:sldId id="1106" r:id="rId8"/>
    <p:sldId id="1109" r:id="rId9"/>
    <p:sldId id="1110" r:id="rId10"/>
    <p:sldId id="1111" r:id="rId11"/>
    <p:sldId id="1105" r:id="rId12"/>
    <p:sldId id="1112" r:id="rId13"/>
    <p:sldId id="1142" r:id="rId14"/>
    <p:sldId id="1143" r:id="rId15"/>
    <p:sldId id="1144" r:id="rId16"/>
    <p:sldId id="1145" r:id="rId17"/>
    <p:sldId id="1113" r:id="rId18"/>
    <p:sldId id="1114" r:id="rId19"/>
    <p:sldId id="1128" r:id="rId20"/>
    <p:sldId id="1115" r:id="rId21"/>
    <p:sldId id="1116" r:id="rId22"/>
    <p:sldId id="1117" r:id="rId23"/>
    <p:sldId id="1083" r:id="rId24"/>
    <p:sldId id="1084" r:id="rId25"/>
    <p:sldId id="1118" r:id="rId26"/>
    <p:sldId id="1119" r:id="rId27"/>
    <p:sldId id="1146" r:id="rId28"/>
    <p:sldId id="1147" r:id="rId29"/>
    <p:sldId id="1148" r:id="rId30"/>
    <p:sldId id="1149" r:id="rId31"/>
    <p:sldId id="1120" r:id="rId32"/>
    <p:sldId id="1122" r:id="rId33"/>
    <p:sldId id="1123" r:id="rId34"/>
    <p:sldId id="1124" r:id="rId35"/>
    <p:sldId id="1125" r:id="rId36"/>
    <p:sldId id="1121" r:id="rId37"/>
    <p:sldId id="1141" r:id="rId38"/>
    <p:sldId id="1133" r:id="rId39"/>
    <p:sldId id="1139" r:id="rId40"/>
    <p:sldId id="1140" r:id="rId41"/>
    <p:sldId id="1134" r:id="rId42"/>
    <p:sldId id="1136" r:id="rId43"/>
    <p:sldId id="1135" r:id="rId44"/>
    <p:sldId id="1137" r:id="rId45"/>
    <p:sldId id="1138" r:id="rId46"/>
    <p:sldId id="1132" r:id="rId47"/>
    <p:sldId id="1129" r:id="rId48"/>
    <p:sldId id="1130" r:id="rId49"/>
    <p:sldId id="1131" r:id="rId50"/>
    <p:sldId id="1150" r:id="rId51"/>
    <p:sldId id="1151" r:id="rId52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3EB"/>
    <a:srgbClr val="F0EEEB"/>
    <a:srgbClr val="00A000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0941" autoAdjust="0"/>
  </p:normalViewPr>
  <p:slideViewPr>
    <p:cSldViewPr>
      <p:cViewPr>
        <p:scale>
          <a:sx n="70" d="100"/>
          <a:sy n="70" d="100"/>
        </p:scale>
        <p:origin x="-137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7C5CE48-2CA9-4FF1-BAC1-811FF0BD4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6E752-E897-413B-A445-DB1998E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483E6-2FB4-497E-9D40-A5BC52F541DD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9426761-914E-4865-B819-017249B88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A678-4314-4F88-A26C-F575ECDB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2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5D54-B465-456F-989F-1A31C675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95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Cím és tartalom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401-72A2-4608-BDE0-60C33EA2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1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4539-4649-4B0D-BC51-83FFDDC2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44D8-D87D-43C4-99CA-6BBD3223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8D10-E82A-4AD7-B919-DAAA4F17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554C-7F1C-4145-A72C-2F8F68C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7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0B1C-F067-4743-B7BE-4B069945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60DF-C91C-4935-99C8-0311F618B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4E80-BBBC-4F31-8B02-267FFBD8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F95E-D8E8-416B-A827-23A7A7C5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F707F7B-6148-4238-AC3A-CD0638221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kk.domonkos@nik.uni-obuda.h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zentut.com/data-mining/data-mining-techniqu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697163"/>
          </a:xfrm>
        </p:spPr>
        <p:txBody>
          <a:bodyPr/>
          <a:lstStyle/>
          <a:p>
            <a:pPr eaLnBrk="1" hangingPunct="1"/>
            <a:r>
              <a:rPr lang="hu-HU" sz="4400" b="1" dirty="0" smtClean="0"/>
              <a:t>Adatbányászat és szövegbányászat</a:t>
            </a:r>
            <a:br>
              <a:rPr lang="hu-HU" sz="4400" b="1" dirty="0" smtClean="0"/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2000" dirty="0" smtClean="0"/>
              <a:t>Csoportosítás </a:t>
            </a:r>
            <a:r>
              <a:rPr lang="hu-HU" sz="2000" dirty="0"/>
              <a:t>(klaszterezés</a:t>
            </a:r>
            <a:r>
              <a:rPr lang="hu-HU" sz="2000" dirty="0" smtClean="0"/>
              <a:t>). </a:t>
            </a:r>
            <a:r>
              <a:rPr lang="hu-HU" sz="2000" dirty="0"/>
              <a:t>Alulról felfelé, fentről lefelé építkező algoritmusok, K-közép </a:t>
            </a:r>
            <a:r>
              <a:rPr lang="hu-HU" sz="2000" dirty="0" smtClean="0"/>
              <a:t>algoritmus. </a:t>
            </a: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91000"/>
            <a:ext cx="7921625" cy="226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/>
              <a:t>Tikk</a:t>
            </a:r>
            <a:r>
              <a:rPr lang="hu-HU" b="1" dirty="0" smtClean="0"/>
              <a:t> Domonkos</a:t>
            </a:r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>
                <a:hlinkClick r:id="rId3"/>
              </a:rPr>
              <a:t>tikk.domonkos</a:t>
            </a:r>
            <a:r>
              <a:rPr lang="hu-HU" b="1" dirty="0" smtClean="0">
                <a:hlinkClick r:id="rId3"/>
              </a:rPr>
              <a:t>@</a:t>
            </a:r>
            <a:r>
              <a:rPr lang="hu-HU" b="1" dirty="0" err="1" smtClean="0">
                <a:hlinkClick r:id="rId3"/>
              </a:rPr>
              <a:t>nik.uni-obuda.hu</a:t>
            </a:r>
            <a:r>
              <a:rPr lang="hu-HU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DM1_EA_01</a:t>
            </a:r>
            <a:r>
              <a:rPr lang="hu-HU" dirty="0" smtClean="0"/>
              <a:t>, </a:t>
            </a:r>
            <a:r>
              <a:rPr lang="en-US" dirty="0" smtClean="0"/>
              <a:t>DM1_</a:t>
            </a:r>
            <a:r>
              <a:rPr lang="hu-HU" dirty="0" smtClean="0"/>
              <a:t>L</a:t>
            </a:r>
            <a:r>
              <a:rPr lang="en-US" dirty="0" smtClean="0"/>
              <a:t>A_01</a:t>
            </a:r>
            <a:endParaRPr lang="hu-HU" b="1" dirty="0" smtClean="0"/>
          </a:p>
          <a:p>
            <a:pPr eaLnBrk="1" hangingPunct="1">
              <a:lnSpc>
                <a:spcPct val="90000"/>
              </a:lnSpc>
            </a:pP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Komplexitásvizsgálat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Egyesítő: ha éppen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csoport van, akkor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u-HU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dirty="0" smtClean="0"/>
                  <a:t> összevonási lehetőség van</a:t>
                </a:r>
              </a:p>
              <a:p>
                <a:r>
                  <a:rPr lang="hu-HU" dirty="0" smtClean="0"/>
                  <a:t>Felosztó: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𝑘</m:t>
                        </m:r>
                        <m:r>
                          <a:rPr lang="hu-HU" b="0" i="1" smtClean="0"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𝑎𝑡𝑙𝑎𝑔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hu-HU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hu-HU" dirty="0" smtClean="0"/>
                  <a:t> ahol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𝑎𝑡𝑙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hu-HU" i="1"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 smtClean="0"/>
                  <a:t> az átlagos csoportméret, kiinduláskor: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hu-HU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r>
                  <a:rPr lang="hu-HU" dirty="0" smtClean="0"/>
                  <a:t>Komplexitása miatt inkább az egyesítő módszerek terjedtek el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375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422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Egyesítő módszerek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001000" cy="4876800"/>
              </a:xfrm>
            </p:spPr>
            <p:txBody>
              <a:bodyPr/>
              <a:lstStyle/>
              <a:p>
                <a:r>
                  <a:rPr lang="hu-HU" dirty="0" smtClean="0"/>
                  <a:t>Mohó működés: mindig a leghasonlóbb két csoportot vonják össze</a:t>
                </a:r>
              </a:p>
              <a:p>
                <a:r>
                  <a:rPr lang="hu-HU" dirty="0" smtClean="0"/>
                  <a:t>Monotonitás teljesül: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≥…≥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𝑁</m:t>
                        </m:r>
                        <m:r>
                          <a:rPr lang="hu-HU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hu-HU" b="0" dirty="0" smtClean="0"/>
              </a:p>
              <a:p>
                <a:pPr lvl="1"/>
                <a:r>
                  <a:rPr lang="hu-HU" i="1" dirty="0" smtClean="0"/>
                  <a:t>inverziónak</a:t>
                </a:r>
                <a:r>
                  <a:rPr lang="hu-HU" dirty="0" smtClean="0"/>
                  <a:t> nevezzük, ha nem teljesül</a:t>
                </a:r>
                <a:endParaRPr lang="hu-HU" b="0" dirty="0" smtClean="0"/>
              </a:p>
              <a:p>
                <a:r>
                  <a:rPr lang="hu-HU" dirty="0" smtClean="0"/>
                  <a:t>Lépések (algoritmusvázlat)</a:t>
                </a:r>
              </a:p>
              <a:p>
                <a:pPr lvl="1"/>
                <a:r>
                  <a:rPr lang="hu-HU" dirty="0" smtClean="0"/>
                  <a:t>Inicializálás: hasonlósági mátrix kiszámolása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hu-HU" dirty="0" smtClean="0"/>
                  <a:t> objektumra, aktív és összevont csoportokat nyilvántartó tömb inicializálása</a:t>
                </a:r>
              </a:p>
              <a:p>
                <a:pPr lvl="1"/>
                <a:r>
                  <a:rPr lang="hu-HU" dirty="0" smtClean="0"/>
                  <a:t>Egyesítés: a két leghasonlóbb csoport összevonása</a:t>
                </a:r>
              </a:p>
              <a:p>
                <a:pPr lvl="1"/>
                <a:r>
                  <a:rPr lang="hu-HU" dirty="0" smtClean="0"/>
                  <a:t>Újraszámolás: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err="1" smtClean="0"/>
                  <a:t>-hez</a:t>
                </a:r>
                <a:r>
                  <a:rPr lang="hu-HU" dirty="0" smtClean="0"/>
                  <a:t> tartozó sorok és oszlopok újraszámolása,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 smtClean="0"/>
                  <a:t> deaktiválása</a:t>
                </a:r>
              </a:p>
              <a:p>
                <a:pPr lvl="1"/>
                <a:r>
                  <a:rPr lang="hu-HU" dirty="0" smtClean="0"/>
                  <a:t>Ismétlés a </a:t>
                </a:r>
                <a:r>
                  <a:rPr lang="hu-HU" dirty="0" err="1" smtClean="0"/>
                  <a:t>terminálásig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001000" cy="4876800"/>
              </a:xfrm>
              <a:blipFill rotWithShape="1">
                <a:blip r:embed="rId2"/>
                <a:stretch>
                  <a:fillRect l="-228" t="-1125" r="-457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936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Időigény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Naiv implementáció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𝑂</m:t>
                        </m:r>
                        <m:r>
                          <a:rPr lang="hu-HU" b="0" i="1" smtClean="0">
                            <a:latin typeface="Cambria Math"/>
                          </a:rPr>
                          <m:t>(</m:t>
                        </m:r>
                        <m:r>
                          <a:rPr lang="hu-HU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, ui. mindegyik lépésben kimerítő keresés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  <m:r>
                      <a:rPr lang="hu-HU" b="0" i="1" dirty="0" smtClean="0">
                        <a:latin typeface="Cambria Math"/>
                      </a:rPr>
                      <m:t>×</m:t>
                    </m:r>
                    <m:r>
                      <a:rPr lang="hu-HU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hu-HU" dirty="0" err="1" smtClean="0"/>
                  <a:t>-es</a:t>
                </a:r>
                <a:r>
                  <a:rPr lang="hu-HU" dirty="0" smtClean="0"/>
                  <a:t> mátrixon</a:t>
                </a:r>
              </a:p>
              <a:p>
                <a:r>
                  <a:rPr lang="hu-HU" b="1" dirty="0" smtClean="0"/>
                  <a:t>Egyszerű kapcsolódás</a:t>
                </a:r>
                <a:r>
                  <a:rPr lang="hu-HU" dirty="0" smtClean="0"/>
                  <a:t>: </a:t>
                </a:r>
              </a:p>
              <a:p>
                <a:pPr lvl="1"/>
                <a:r>
                  <a:rPr lang="hu-HU" dirty="0" smtClean="0"/>
                  <a:t>bevezetünk egy legközelebbi szomszéd tömböt</a:t>
                </a:r>
              </a:p>
              <a:p>
                <a:pPr lvl="1"/>
                <a:r>
                  <a:rPr lang="hu-HU" dirty="0" smtClean="0"/>
                  <a:t>inicializálása: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𝑂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a tömbnek a frissítése: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a tömbben való keresés: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tehát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𝑂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+</m:t>
                    </m:r>
                    <m:r>
                      <a:rPr lang="hu-HU" b="0" i="1" smtClean="0">
                        <a:latin typeface="Cambria Math"/>
                      </a:rPr>
                      <m:t>𝑁</m:t>
                    </m:r>
                    <m:r>
                      <a:rPr lang="hu-HU" b="0" i="1" smtClean="0">
                        <a:latin typeface="Cambria Math"/>
                      </a:rPr>
                      <m:t>−1(</m:t>
                    </m:r>
                    <m:r>
                      <a:rPr lang="hu-HU" b="0" i="1" smtClean="0">
                        <a:latin typeface="Cambria Math"/>
                      </a:rPr>
                      <m:t>𝑁</m:t>
                    </m:r>
                    <m:r>
                      <a:rPr lang="hu-HU" b="0" i="1" smtClean="0">
                        <a:latin typeface="Cambria Math"/>
                      </a:rPr>
                      <m:t>+</m:t>
                    </m:r>
                    <m:r>
                      <a:rPr lang="hu-HU" b="0" i="1" smtClean="0">
                        <a:latin typeface="Cambria Math"/>
                      </a:rPr>
                      <m:t>𝑁</m:t>
                    </m:r>
                    <m:r>
                      <a:rPr lang="hu-HU" b="0" i="1" smtClean="0">
                        <a:latin typeface="Cambria Math"/>
                      </a:rPr>
                      <m:t>))=</m:t>
                    </m:r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𝑂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Többi módszer, nem lokális, ezért nem csökkenthető ennyire a komplexitás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3507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8200" cy="990600"/>
          </a:xfrm>
        </p:spPr>
        <p:txBody>
          <a:bodyPr/>
          <a:lstStyle/>
          <a:p>
            <a:r>
              <a:rPr lang="hu-HU" dirty="0" smtClean="0"/>
              <a:t>Hierarchikus egyesítő csoportosítás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Csoportosítandó objektumok: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𝑏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𝑐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𝑑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𝑒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Távolságmátrix: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/>
                            </a:rPr>
                            <m:t>𝑎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eqAr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hu-HU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hu-HU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Csoporthasonlóság: egyszerű kapcsolódás</a:t>
                </a:r>
              </a:p>
              <a:p>
                <a:pPr lvl="1"/>
                <a:r>
                  <a:rPr lang="hu-HU" dirty="0" smtClean="0"/>
                  <a:t>1. lépés: a és b összevonása, min. távolság = 2</a:t>
                </a:r>
              </a:p>
              <a:p>
                <a:pPr lvl="1"/>
                <a:r>
                  <a:rPr lang="hu-HU" dirty="0" smtClean="0"/>
                  <a:t>frissítés: távolságmátrix újraszámolása</a:t>
                </a:r>
              </a:p>
              <a:p>
                <a:pPr lvl="1"/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4054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(folytatás)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7772400" cy="5105400"/>
              </a:xfrm>
            </p:spPr>
            <p:txBody>
              <a:bodyPr/>
              <a:lstStyle/>
              <a:p>
                <a:r>
                  <a:rPr lang="hu-HU" dirty="0" smtClean="0"/>
                  <a:t>1. lépés: a és b összevonása, min. távolság = 2</a:t>
                </a:r>
              </a:p>
              <a:p>
                <a:r>
                  <a:rPr lang="hu-HU" dirty="0"/>
                  <a:t>frissítés: távolságmátrix </a:t>
                </a:r>
                <a:r>
                  <a:rPr lang="hu-HU" dirty="0" smtClean="0"/>
                  <a:t>újraszámolása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𝑎𝑏</m:t>
                            </m:r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𝑎𝑐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𝑏𝑐</m:t>
                                </m:r>
                              </m:sub>
                            </m:sSub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𝑏𝑐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=5</m:t>
                        </m:r>
                      </m:e>
                    </m:func>
                  </m:oMath>
                </a14:m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hu-H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𝑎𝑏</m:t>
                            </m:r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hu-H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hu-H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hu-HU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𝑎𝑑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=</m:t>
                        </m:r>
                        <m:r>
                          <a:rPr lang="hu-HU" b="0" i="1" smtClean="0">
                            <a:latin typeface="Cambria Math"/>
                          </a:rPr>
                          <m:t>6</m:t>
                        </m:r>
                      </m:e>
                    </m:func>
                  </m:oMath>
                </a14:m>
                <a:endParaRPr lang="hu-HU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hu-H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𝑎𝑏</m:t>
                            </m:r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hu-HU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hu-H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hu-HU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𝑏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=</m:t>
                        </m:r>
                        <m:r>
                          <a:rPr lang="hu-HU" b="0" i="1" smtClean="0">
                            <a:latin typeface="Cambria Math"/>
                          </a:rPr>
                          <m:t>9</m:t>
                        </m:r>
                      </m:e>
                    </m:func>
                  </m:oMath>
                </a14:m>
                <a:endParaRPr lang="hu-HU" i="1" dirty="0">
                  <a:latin typeface="Cambria Math"/>
                </a:endParaRPr>
              </a:p>
              <a:p>
                <a:r>
                  <a:rPr lang="hu-HU" dirty="0" smtClean="0"/>
                  <a:t>Távolságmátrix: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i="1">
                              <a:latin typeface="Cambria Math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𝑏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eqAr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hu-HU" i="1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i="1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hu-HU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</m:oMath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5105400"/>
              </a:xfrm>
              <a:blipFill rotWithShape="1">
                <a:blip r:embed="rId2"/>
                <a:stretch>
                  <a:fillRect l="-314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200"/>
            <a:ext cx="2667000" cy="121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0662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(folytatás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7772400" cy="5105400"/>
              </a:xfrm>
            </p:spPr>
            <p:txBody>
              <a:bodyPr/>
              <a:lstStyle/>
              <a:p>
                <a:r>
                  <a:rPr lang="hu-HU" dirty="0" smtClean="0"/>
                  <a:t>1. lépés: c és d összevonása, min. távolság = 3</a:t>
                </a:r>
              </a:p>
              <a:p>
                <a:r>
                  <a:rPr lang="hu-HU" dirty="0"/>
                  <a:t>frissítés: távolságmátrix </a:t>
                </a:r>
                <a:r>
                  <a:rPr lang="hu-HU" dirty="0" smtClean="0"/>
                  <a:t>újraszámolása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𝑐𝑑</m:t>
                            </m:r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(</m:t>
                        </m:r>
                        <m:r>
                          <a:rPr lang="hu-HU" b="0" i="1" smtClean="0">
                            <a:latin typeface="Cambria Math"/>
                          </a:rPr>
                          <m:t>𝑎𝑏</m:t>
                        </m:r>
                        <m:r>
                          <a:rPr lang="hu-HU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𝑎𝑏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𝑎𝑏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𝑎𝑏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=5</m:t>
                        </m:r>
                      </m:e>
                    </m:func>
                  </m:oMath>
                </a14:m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hu-H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𝑐𝑑</m:t>
                            </m:r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hu-H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hu-H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𝑐𝑒</m:t>
                                </m:r>
                              </m:sub>
                            </m:sSub>
                            <m:r>
                              <a:rPr lang="hu-HU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𝑑𝑒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𝑐𝑒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=</m:t>
                        </m:r>
                        <m:r>
                          <a:rPr lang="hu-HU" b="0" i="1" smtClean="0">
                            <a:latin typeface="Cambria Math"/>
                          </a:rPr>
                          <m:t>4</m:t>
                        </m:r>
                      </m:e>
                    </m:func>
                  </m:oMath>
                </a14:m>
                <a:endParaRPr lang="hu-HU" i="1" dirty="0">
                  <a:latin typeface="Cambria Math"/>
                </a:endParaRPr>
              </a:p>
              <a:p>
                <a:r>
                  <a:rPr lang="hu-HU" dirty="0" smtClean="0"/>
                  <a:t>Távolságmátrix: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i="1">
                              <a:latin typeface="Cambria Math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𝑏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𝑐𝑑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eqAr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</m:oMath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5105400"/>
              </a:xfrm>
              <a:blipFill rotWithShape="1">
                <a:blip r:embed="rId2"/>
                <a:stretch>
                  <a:fillRect l="-314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587459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0660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7772400" cy="5105400"/>
              </a:xfrm>
            </p:spPr>
            <p:txBody>
              <a:bodyPr/>
              <a:lstStyle/>
              <a:p>
                <a:r>
                  <a:rPr lang="hu-HU" dirty="0" smtClean="0"/>
                  <a:t>1. lépés: cd és e összevonása, min. távolság = 4</a:t>
                </a:r>
              </a:p>
              <a:p>
                <a:r>
                  <a:rPr lang="hu-HU" dirty="0"/>
                  <a:t>frissítés: távolságmátrix </a:t>
                </a:r>
                <a:r>
                  <a:rPr lang="hu-HU" dirty="0" smtClean="0"/>
                  <a:t>újraszámolása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𝑐𝑑𝑒</m:t>
                            </m:r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(</m:t>
                        </m:r>
                        <m:r>
                          <a:rPr lang="hu-HU" b="0" i="1" smtClean="0">
                            <a:latin typeface="Cambria Math"/>
                          </a:rPr>
                          <m:t>𝑎𝑏</m:t>
                        </m:r>
                        <m:r>
                          <a:rPr lang="hu-HU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𝑐𝑑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)(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𝑎𝑏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𝑎𝑏</m:t>
                                </m:r>
                                <m:r>
                                  <a:rPr lang="hu-HU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𝑐𝑑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)(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𝑎𝑏</m:t>
                            </m:r>
                            <m:r>
                              <a:rPr lang="hu-HU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=5</m:t>
                        </m:r>
                      </m:e>
                    </m:func>
                  </m:oMath>
                </a14:m>
                <a:endParaRPr lang="hu-HU" b="0" i="1" dirty="0" smtClean="0">
                  <a:latin typeface="Cambria Math"/>
                </a:endParaRPr>
              </a:p>
              <a:p>
                <a:r>
                  <a:rPr lang="hu-HU" dirty="0" smtClean="0"/>
                  <a:t>Távolságmátrix: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i="1">
                              <a:latin typeface="Cambria Math"/>
                            </a:rPr>
                            <m:t>𝑎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𝑏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𝑐𝑑𝑒</m:t>
                              </m:r>
                            </m:e>
                          </m:eqAr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/>
                                </a:rPr>
                                <m:t>0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</m:oMath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772400" cy="5105400"/>
              </a:xfrm>
              <a:blipFill rotWithShape="1">
                <a:blip r:embed="rId2"/>
                <a:stretch>
                  <a:fillRect l="-314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(folytatás 3)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"/>
            <a:ext cx="2209800" cy="84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Egyenes összekötő nyíllal 5"/>
          <p:cNvCxnSpPr/>
          <p:nvPr/>
        </p:nvCxnSpPr>
        <p:spPr bwMode="auto">
          <a:xfrm flipV="1">
            <a:off x="6210300" y="3380463"/>
            <a:ext cx="0" cy="31242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" name="Egyenes összekötő 9"/>
          <p:cNvCxnSpPr/>
          <p:nvPr/>
        </p:nvCxnSpPr>
        <p:spPr bwMode="auto">
          <a:xfrm>
            <a:off x="6057900" y="6276063"/>
            <a:ext cx="152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Egyenes összekötő 14"/>
          <p:cNvCxnSpPr/>
          <p:nvPr/>
        </p:nvCxnSpPr>
        <p:spPr bwMode="auto">
          <a:xfrm>
            <a:off x="6057900" y="5742663"/>
            <a:ext cx="152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Egyenes összekötő 15"/>
          <p:cNvCxnSpPr/>
          <p:nvPr/>
        </p:nvCxnSpPr>
        <p:spPr bwMode="auto">
          <a:xfrm>
            <a:off x="6057900" y="5209263"/>
            <a:ext cx="152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Egyenes összekötő 16"/>
          <p:cNvCxnSpPr/>
          <p:nvPr/>
        </p:nvCxnSpPr>
        <p:spPr bwMode="auto">
          <a:xfrm>
            <a:off x="6057900" y="4675863"/>
            <a:ext cx="152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Egyenes összekötő 17"/>
          <p:cNvCxnSpPr/>
          <p:nvPr/>
        </p:nvCxnSpPr>
        <p:spPr bwMode="auto">
          <a:xfrm>
            <a:off x="6057900" y="4142463"/>
            <a:ext cx="152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Egyenes összekötő 18"/>
          <p:cNvCxnSpPr/>
          <p:nvPr/>
        </p:nvCxnSpPr>
        <p:spPr bwMode="auto">
          <a:xfrm>
            <a:off x="6057900" y="3609063"/>
            <a:ext cx="152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Egyenes összekötő 20"/>
          <p:cNvCxnSpPr/>
          <p:nvPr/>
        </p:nvCxnSpPr>
        <p:spPr bwMode="auto">
          <a:xfrm flipV="1">
            <a:off x="6515100" y="5209263"/>
            <a:ext cx="0" cy="1066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Egyenes összekötő 24"/>
          <p:cNvCxnSpPr/>
          <p:nvPr/>
        </p:nvCxnSpPr>
        <p:spPr bwMode="auto">
          <a:xfrm flipV="1">
            <a:off x="6896100" y="5209263"/>
            <a:ext cx="0" cy="1066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Egyenes összekötő 25"/>
          <p:cNvCxnSpPr/>
          <p:nvPr/>
        </p:nvCxnSpPr>
        <p:spPr bwMode="auto">
          <a:xfrm flipV="1">
            <a:off x="7277100" y="4675863"/>
            <a:ext cx="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Egyenes összekötő 26"/>
          <p:cNvCxnSpPr/>
          <p:nvPr/>
        </p:nvCxnSpPr>
        <p:spPr bwMode="auto">
          <a:xfrm flipV="1">
            <a:off x="7658100" y="4675863"/>
            <a:ext cx="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Egyenes összekötő 27"/>
          <p:cNvCxnSpPr/>
          <p:nvPr/>
        </p:nvCxnSpPr>
        <p:spPr bwMode="auto">
          <a:xfrm flipV="1">
            <a:off x="8039100" y="4142463"/>
            <a:ext cx="0" cy="2133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1" name="Egyenes összekötő 30"/>
          <p:cNvCxnSpPr/>
          <p:nvPr/>
        </p:nvCxnSpPr>
        <p:spPr bwMode="auto">
          <a:xfrm>
            <a:off x="6515100" y="5209263"/>
            <a:ext cx="381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4" name="Egyenes összekötő 33"/>
          <p:cNvCxnSpPr/>
          <p:nvPr/>
        </p:nvCxnSpPr>
        <p:spPr bwMode="auto">
          <a:xfrm>
            <a:off x="7277100" y="4675863"/>
            <a:ext cx="381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Egyenes összekötő 32"/>
          <p:cNvCxnSpPr/>
          <p:nvPr/>
        </p:nvCxnSpPr>
        <p:spPr bwMode="auto">
          <a:xfrm flipV="1">
            <a:off x="6705600" y="3609063"/>
            <a:ext cx="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Egyenes összekötő 35"/>
          <p:cNvCxnSpPr/>
          <p:nvPr/>
        </p:nvCxnSpPr>
        <p:spPr bwMode="auto">
          <a:xfrm flipV="1">
            <a:off x="7467600" y="4142463"/>
            <a:ext cx="0" cy="533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Egyenes összekötő 37"/>
          <p:cNvCxnSpPr/>
          <p:nvPr/>
        </p:nvCxnSpPr>
        <p:spPr bwMode="auto">
          <a:xfrm>
            <a:off x="7467600" y="4142463"/>
            <a:ext cx="5715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Egyenes összekötő 39"/>
          <p:cNvCxnSpPr/>
          <p:nvPr/>
        </p:nvCxnSpPr>
        <p:spPr bwMode="auto">
          <a:xfrm flipV="1">
            <a:off x="7753350" y="3609063"/>
            <a:ext cx="0" cy="533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Egyenes összekötő 41"/>
          <p:cNvCxnSpPr/>
          <p:nvPr/>
        </p:nvCxnSpPr>
        <p:spPr bwMode="auto">
          <a:xfrm flipH="1">
            <a:off x="6705600" y="3609063"/>
            <a:ext cx="104775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Egyenes összekötő 43"/>
          <p:cNvCxnSpPr/>
          <p:nvPr/>
        </p:nvCxnSpPr>
        <p:spPr bwMode="auto">
          <a:xfrm flipV="1">
            <a:off x="7229475" y="3456663"/>
            <a:ext cx="0" cy="152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Szövegdoboz 45"/>
          <p:cNvSpPr txBox="1"/>
          <p:nvPr/>
        </p:nvSpPr>
        <p:spPr>
          <a:xfrm>
            <a:off x="6438900" y="6352263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 smtClean="0"/>
              <a:t>a</a:t>
            </a:r>
            <a:endParaRPr lang="en-US" sz="1800" dirty="0"/>
          </a:p>
        </p:txBody>
      </p:sp>
      <p:sp>
        <p:nvSpPr>
          <p:cNvPr id="49" name="Szövegdoboz 48"/>
          <p:cNvSpPr txBox="1"/>
          <p:nvPr/>
        </p:nvSpPr>
        <p:spPr>
          <a:xfrm>
            <a:off x="6810004" y="6352262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/>
              <a:t>b</a:t>
            </a:r>
            <a:endParaRPr lang="en-US" sz="1800" dirty="0"/>
          </a:p>
        </p:txBody>
      </p:sp>
      <p:sp>
        <p:nvSpPr>
          <p:cNvPr id="50" name="Szövegdoboz 49"/>
          <p:cNvSpPr txBox="1"/>
          <p:nvPr/>
        </p:nvSpPr>
        <p:spPr>
          <a:xfrm>
            <a:off x="7162800" y="6352263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/>
              <a:t>c</a:t>
            </a:r>
            <a:endParaRPr lang="en-US" sz="1800" dirty="0"/>
          </a:p>
        </p:txBody>
      </p:sp>
      <p:sp>
        <p:nvSpPr>
          <p:cNvPr id="51" name="Szövegdoboz 50"/>
          <p:cNvSpPr txBox="1"/>
          <p:nvPr/>
        </p:nvSpPr>
        <p:spPr>
          <a:xfrm>
            <a:off x="7543800" y="6352263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/>
              <a:t>d</a:t>
            </a:r>
            <a:endParaRPr lang="en-US" sz="1800" dirty="0"/>
          </a:p>
        </p:txBody>
      </p:sp>
      <p:sp>
        <p:nvSpPr>
          <p:cNvPr id="52" name="Szövegdoboz 51"/>
          <p:cNvSpPr txBox="1"/>
          <p:nvPr/>
        </p:nvSpPr>
        <p:spPr>
          <a:xfrm>
            <a:off x="7924800" y="6352263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/>
              <a:t>e</a:t>
            </a:r>
            <a:endParaRPr lang="en-US" sz="1800" dirty="0"/>
          </a:p>
        </p:txBody>
      </p:sp>
      <p:sp>
        <p:nvSpPr>
          <p:cNvPr id="53" name="Szövegdoboz 52"/>
          <p:cNvSpPr txBox="1"/>
          <p:nvPr/>
        </p:nvSpPr>
        <p:spPr>
          <a:xfrm>
            <a:off x="5753100" y="6099394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/>
              <a:t>0</a:t>
            </a:r>
            <a:endParaRPr lang="en-US" sz="1800" dirty="0"/>
          </a:p>
        </p:txBody>
      </p:sp>
      <p:sp>
        <p:nvSpPr>
          <p:cNvPr id="54" name="Szövegdoboz 53"/>
          <p:cNvSpPr txBox="1"/>
          <p:nvPr/>
        </p:nvSpPr>
        <p:spPr>
          <a:xfrm>
            <a:off x="5752110" y="5565994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 smtClean="0"/>
              <a:t>1</a:t>
            </a:r>
            <a:endParaRPr lang="en-US" sz="1800" dirty="0"/>
          </a:p>
        </p:txBody>
      </p:sp>
      <p:sp>
        <p:nvSpPr>
          <p:cNvPr id="55" name="Szövegdoboz 54"/>
          <p:cNvSpPr txBox="1"/>
          <p:nvPr/>
        </p:nvSpPr>
        <p:spPr>
          <a:xfrm>
            <a:off x="5751120" y="5032594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 smtClean="0"/>
              <a:t>2</a:t>
            </a:r>
            <a:endParaRPr lang="en-US" sz="18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5750130" y="4499194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 smtClean="0"/>
              <a:t>3</a:t>
            </a:r>
            <a:endParaRPr lang="en-US" sz="1800" dirty="0"/>
          </a:p>
        </p:txBody>
      </p:sp>
      <p:sp>
        <p:nvSpPr>
          <p:cNvPr id="57" name="Szövegdoboz 56"/>
          <p:cNvSpPr txBox="1"/>
          <p:nvPr/>
        </p:nvSpPr>
        <p:spPr>
          <a:xfrm>
            <a:off x="5749140" y="3965794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 smtClean="0"/>
              <a:t>4</a:t>
            </a:r>
            <a:endParaRPr lang="en-US" sz="1800" dirty="0"/>
          </a:p>
        </p:txBody>
      </p:sp>
      <p:sp>
        <p:nvSpPr>
          <p:cNvPr id="58" name="Szövegdoboz 57"/>
          <p:cNvSpPr txBox="1"/>
          <p:nvPr/>
        </p:nvSpPr>
        <p:spPr>
          <a:xfrm>
            <a:off x="5748150" y="3432394"/>
            <a:ext cx="228600" cy="35333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hu-HU" sz="1800" dirty="0" smtClean="0"/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878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Prioritási tömbök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Prioritási tömb: egy csoporthoz hasonlósági sorrendben a többi csoport indexe</a:t>
                </a:r>
              </a:p>
              <a:p>
                <a:r>
                  <a:rPr lang="hu-HU" dirty="0" smtClean="0"/>
                  <a:t>Ennek inicializálása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</a:rPr>
                          <m:t>𝑂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hu-HU" i="1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hu-HU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hu-HU" b="0" i="1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Ezután a legjobb csoportpárt az első elemek maximumának kiválasztása: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Aktualizálás: minden prioritási sorban 1 aktualizálás, és az összevont csoport prioritási sorrendjének újraszámolása: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u-HU" b="0" i="1" smtClean="0">
                            <a:latin typeface="Cambria Math"/>
                          </a:rPr>
                          <m:t>log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154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Klaszterhasonlóság elemzése</a:t>
            </a:r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876800"/>
          </a:xfrm>
        </p:spPr>
        <p:txBody>
          <a:bodyPr/>
          <a:lstStyle/>
          <a:p>
            <a:r>
              <a:rPr lang="hu-HU" dirty="0">
                <a:sym typeface="Symbol" pitchFamily="18" charset="2"/>
              </a:rPr>
              <a:t>Csoportok közti min. távolság alapú</a:t>
            </a:r>
            <a:r>
              <a:rPr lang="en-US" dirty="0"/>
              <a:t> </a:t>
            </a:r>
            <a:r>
              <a:rPr lang="hu-HU" dirty="0"/>
              <a:t>csoportosítás</a:t>
            </a:r>
            <a:endParaRPr lang="en-US" dirty="0"/>
          </a:p>
          <a:p>
            <a:pPr lvl="1"/>
            <a:r>
              <a:rPr lang="hu-HU" dirty="0">
                <a:sym typeface="Symbol" pitchFamily="18" charset="2"/>
              </a:rPr>
              <a:t>A legközelebbi pontok hasonlósága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Hosszúkás, elnyúló csoportokat is generálhat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Lánc-effektus</a:t>
            </a:r>
            <a:endParaRPr lang="en-US" dirty="0">
              <a:sym typeface="Symbol" pitchFamily="18" charset="2"/>
            </a:endParaRPr>
          </a:p>
          <a:p>
            <a:r>
              <a:rPr lang="hu-HU" dirty="0">
                <a:sym typeface="Symbol" pitchFamily="18" charset="2"/>
              </a:rPr>
              <a:t>Csoportok közti </a:t>
            </a:r>
            <a:r>
              <a:rPr lang="hu-HU" dirty="0" err="1">
                <a:sym typeface="Symbol" pitchFamily="18" charset="2"/>
              </a:rPr>
              <a:t>max</a:t>
            </a:r>
            <a:r>
              <a:rPr lang="hu-HU" dirty="0">
                <a:sym typeface="Symbol" pitchFamily="18" charset="2"/>
              </a:rPr>
              <a:t>. távolság alapú</a:t>
            </a:r>
            <a:r>
              <a:rPr lang="en-US" dirty="0">
                <a:sym typeface="Symbol" pitchFamily="18" charset="2"/>
              </a:rPr>
              <a:t> </a:t>
            </a:r>
            <a:r>
              <a:rPr lang="hu-HU" dirty="0"/>
              <a:t>csoportosítás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A legtávolabbi pontok hasonlósága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Érzékeny a távoli, izolált pontokra</a:t>
            </a:r>
            <a:endParaRPr lang="en-US" dirty="0">
              <a:sym typeface="Symbol" pitchFamily="18" charset="2"/>
            </a:endParaRPr>
          </a:p>
          <a:p>
            <a:r>
              <a:rPr lang="hu-HU" dirty="0" smtClean="0">
                <a:sym typeface="Symbol" pitchFamily="18" charset="2"/>
              </a:rPr>
              <a:t>Súlypontmódszer (centroid, </a:t>
            </a:r>
            <a:r>
              <a:rPr lang="hu-HU" dirty="0" err="1" smtClean="0">
                <a:sym typeface="Symbol" pitchFamily="18" charset="2"/>
              </a:rPr>
              <a:t>medoid</a:t>
            </a:r>
            <a:r>
              <a:rPr lang="hu-HU" dirty="0" smtClean="0">
                <a:sym typeface="Symbol" pitchFamily="18" charset="2"/>
              </a:rPr>
              <a:t>)</a:t>
            </a:r>
          </a:p>
          <a:p>
            <a:pPr lvl="1"/>
            <a:r>
              <a:rPr lang="hu-HU" dirty="0" smtClean="0">
                <a:sym typeface="Symbol" pitchFamily="18" charset="2"/>
              </a:rPr>
              <a:t>inverzió léphet fel</a:t>
            </a:r>
          </a:p>
          <a:p>
            <a:pPr lvl="1"/>
            <a:r>
              <a:rPr lang="hu-HU" dirty="0" smtClean="0">
                <a:sym typeface="Symbol" pitchFamily="18" charset="2"/>
              </a:rPr>
              <a:t>nem rekonstruálható</a:t>
            </a:r>
          </a:p>
        </p:txBody>
      </p:sp>
    </p:spTree>
    <p:extLst>
      <p:ext uri="{BB962C8B-B14F-4D97-AF65-F5344CB8AC3E}">
        <p14:creationId xmlns:p14="http://schemas.microsoft.com/office/powerpoint/2010/main" val="77533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en-US" i="1" dirty="0"/>
              <a:t>n=6, k=3, </a:t>
            </a:r>
            <a:r>
              <a:rPr lang="hu-HU" dirty="0"/>
              <a:t>legközelebbi centroidok</a:t>
            </a:r>
            <a:endParaRPr lang="en-US" dirty="0"/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4876800" y="50895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d1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6172200" y="5165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d2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61722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d3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4" name="Text Box 6"/>
          <p:cNvSpPr txBox="1">
            <a:spLocks noChangeArrowheads="1"/>
          </p:cNvSpPr>
          <p:nvPr/>
        </p:nvSpPr>
        <p:spPr bwMode="auto">
          <a:xfrm>
            <a:off x="4191000" y="2133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d4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1752600" y="3870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d5</a:t>
            </a:r>
            <a:endParaRPr lang="en-US" sz="1800">
              <a:latin typeface="Rockwell" pitchFamily="18" charset="0"/>
            </a:endParaRP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1905000" y="227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latin typeface="Rockwell" pitchFamily="18" charset="0"/>
              </a:rPr>
              <a:t>d6</a:t>
            </a:r>
            <a:endParaRPr lang="en-US" sz="1800">
              <a:latin typeface="Rockwell" pitchFamily="18" charset="0"/>
            </a:endParaRPr>
          </a:p>
        </p:txBody>
      </p:sp>
      <p:grpSp>
        <p:nvGrpSpPr>
          <p:cNvPr id="329737" name="Group 9"/>
          <p:cNvGrpSpPr>
            <a:grpSpLocks/>
          </p:cNvGrpSpPr>
          <p:nvPr/>
        </p:nvGrpSpPr>
        <p:grpSpPr bwMode="auto">
          <a:xfrm>
            <a:off x="4114800" y="5340350"/>
            <a:ext cx="2855913" cy="1060450"/>
            <a:chOff x="2592" y="3364"/>
            <a:chExt cx="1799" cy="668"/>
          </a:xfrm>
        </p:grpSpPr>
        <p:sp>
          <p:nvSpPr>
            <p:cNvPr id="329738" name="Line 10"/>
            <p:cNvSpPr>
              <a:spLocks noChangeShapeType="1"/>
            </p:cNvSpPr>
            <p:nvPr/>
          </p:nvSpPr>
          <p:spPr bwMode="auto">
            <a:xfrm flipV="1">
              <a:off x="3264" y="345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>
              <a:off x="2592" y="3744"/>
              <a:ext cx="17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>
                  <a:latin typeface="Rockwell" pitchFamily="18" charset="0"/>
                </a:rPr>
                <a:t>Centroid </a:t>
              </a:r>
              <a:r>
                <a:rPr lang="hu-HU">
                  <a:latin typeface="Rockwell" pitchFamily="18" charset="0"/>
                </a:rPr>
                <a:t>1. lépés után</a:t>
              </a:r>
              <a:endParaRPr lang="en-US" sz="1400">
                <a:latin typeface="Rockwell" pitchFamily="18" charset="0"/>
              </a:endParaRPr>
            </a:p>
          </p:txBody>
        </p:sp>
        <p:sp>
          <p:nvSpPr>
            <p:cNvPr id="329740" name="Line 12"/>
            <p:cNvSpPr>
              <a:spLocks noChangeShapeType="1"/>
            </p:cNvSpPr>
            <p:nvPr/>
          </p:nvSpPr>
          <p:spPr bwMode="auto">
            <a:xfrm>
              <a:off x="3414" y="3408"/>
              <a:ext cx="4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41" name="Oval 13"/>
            <p:cNvSpPr>
              <a:spLocks noChangeArrowheads="1"/>
            </p:cNvSpPr>
            <p:nvPr/>
          </p:nvSpPr>
          <p:spPr bwMode="auto">
            <a:xfrm>
              <a:off x="3570" y="33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742" name="Oval 14"/>
          <p:cNvSpPr>
            <a:spLocks noChangeArrowheads="1"/>
          </p:cNvSpPr>
          <p:nvPr/>
        </p:nvSpPr>
        <p:spPr bwMode="auto">
          <a:xfrm>
            <a:off x="2209800" y="2514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3" name="Oval 15"/>
          <p:cNvSpPr>
            <a:spLocks noChangeArrowheads="1"/>
          </p:cNvSpPr>
          <p:nvPr/>
        </p:nvSpPr>
        <p:spPr bwMode="auto">
          <a:xfrm>
            <a:off x="6248400" y="4038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4" name="Oval 16"/>
          <p:cNvSpPr>
            <a:spLocks noChangeArrowheads="1"/>
          </p:cNvSpPr>
          <p:nvPr/>
        </p:nvSpPr>
        <p:spPr bwMode="auto">
          <a:xfrm>
            <a:off x="2133600" y="39624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5" name="Oval 17"/>
          <p:cNvSpPr>
            <a:spLocks noChangeArrowheads="1"/>
          </p:cNvSpPr>
          <p:nvPr/>
        </p:nvSpPr>
        <p:spPr bwMode="auto">
          <a:xfrm>
            <a:off x="4267200" y="24384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6" name="Oval 18"/>
          <p:cNvSpPr>
            <a:spLocks noChangeArrowheads="1"/>
          </p:cNvSpPr>
          <p:nvPr/>
        </p:nvSpPr>
        <p:spPr bwMode="auto">
          <a:xfrm>
            <a:off x="5181600" y="53340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7" name="Oval 19"/>
          <p:cNvSpPr>
            <a:spLocks noChangeArrowheads="1"/>
          </p:cNvSpPr>
          <p:nvPr/>
        </p:nvSpPr>
        <p:spPr bwMode="auto">
          <a:xfrm>
            <a:off x="6019800" y="5334000"/>
            <a:ext cx="228600" cy="2286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9748" name="AutoShape 20"/>
          <p:cNvCxnSpPr>
            <a:cxnSpLocks noChangeShapeType="1"/>
            <a:stCxn id="329741" idx="0"/>
            <a:endCxn id="329743" idx="4"/>
          </p:cNvCxnSpPr>
          <p:nvPr/>
        </p:nvCxnSpPr>
        <p:spPr bwMode="auto">
          <a:xfrm flipV="1">
            <a:off x="5740400" y="4267200"/>
            <a:ext cx="622300" cy="10731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9749" name="Group 21"/>
          <p:cNvGrpSpPr>
            <a:grpSpLocks/>
          </p:cNvGrpSpPr>
          <p:nvPr/>
        </p:nvGrpSpPr>
        <p:grpSpPr bwMode="auto">
          <a:xfrm>
            <a:off x="5943600" y="4267200"/>
            <a:ext cx="2709863" cy="822325"/>
            <a:chOff x="3744" y="2717"/>
            <a:chExt cx="1707" cy="518"/>
          </a:xfrm>
        </p:grpSpPr>
        <p:sp>
          <p:nvSpPr>
            <p:cNvPr id="329750" name="Oval 22"/>
            <p:cNvSpPr>
              <a:spLocks noChangeAspect="1" noChangeArrowheads="1"/>
            </p:cNvSpPr>
            <p:nvPr/>
          </p:nvSpPr>
          <p:spPr bwMode="auto">
            <a:xfrm>
              <a:off x="3744" y="3072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1" name="Line 23"/>
            <p:cNvSpPr>
              <a:spLocks noChangeShapeType="1"/>
            </p:cNvSpPr>
            <p:nvPr/>
          </p:nvSpPr>
          <p:spPr bwMode="auto">
            <a:xfrm flipH="1">
              <a:off x="3840" y="302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2" name="Text Box 24"/>
            <p:cNvSpPr txBox="1">
              <a:spLocks noChangeArrowheads="1"/>
            </p:cNvSpPr>
            <p:nvPr/>
          </p:nvSpPr>
          <p:spPr bwMode="auto">
            <a:xfrm>
              <a:off x="4126" y="2717"/>
              <a:ext cx="132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Centroid </a:t>
              </a:r>
              <a:r>
                <a:rPr lang="hu-HU"/>
                <a:t>a </a:t>
              </a:r>
            </a:p>
            <a:p>
              <a:pPr algn="ctr"/>
              <a:r>
                <a:rPr lang="hu-HU"/>
                <a:t>2. lépés után</a:t>
              </a:r>
              <a:endParaRPr lang="en-US"/>
            </a:p>
          </p:txBody>
        </p:sp>
      </p:grpSp>
      <p:cxnSp>
        <p:nvCxnSpPr>
          <p:cNvPr id="329753" name="AutoShape 25"/>
          <p:cNvCxnSpPr>
            <a:cxnSpLocks noChangeShapeType="1"/>
            <a:stCxn id="329742" idx="4"/>
            <a:endCxn id="329744" idx="0"/>
          </p:cNvCxnSpPr>
          <p:nvPr/>
        </p:nvCxnSpPr>
        <p:spPr bwMode="auto">
          <a:xfrm flipH="1">
            <a:off x="2247900" y="2743200"/>
            <a:ext cx="762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2748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u-HU" sz="3600" dirty="0" smtClean="0"/>
              <a:t>Áttekintés</a:t>
            </a:r>
            <a:endParaRPr lang="en-US" sz="36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Top-down </a:t>
            </a:r>
            <a:r>
              <a:rPr lang="hu-HU" dirty="0" smtClean="0"/>
              <a:t>és </a:t>
            </a:r>
            <a:r>
              <a:rPr lang="hu-HU" dirty="0" err="1" smtClean="0"/>
              <a:t>bottom-up</a:t>
            </a: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K-közép módszerek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/>
              <a:t>Kiértékelés</a:t>
            </a:r>
            <a:endParaRPr lang="hu-HU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1600" dirty="0" smtClean="0"/>
              <a:t>Forrás</a:t>
            </a:r>
            <a:r>
              <a:rPr lang="hu-HU" sz="1600" dirty="0"/>
              <a:t>: </a:t>
            </a:r>
            <a:r>
              <a:rPr lang="hu-HU" sz="1600" dirty="0">
                <a:hlinkClick r:id="rId2"/>
              </a:rPr>
              <a:t>http://www.zentut.com/wp-content/uploads/2012/10/dataminingtechniques-homepage.jpg</a:t>
            </a:r>
            <a:endParaRPr lang="hu-HU" sz="16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981200"/>
            <a:ext cx="3833812" cy="380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Inverzió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42" y="2119313"/>
            <a:ext cx="7465658" cy="426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4436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5999"/>
            <a:ext cx="8158776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2979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Particionáló</a:t>
            </a:r>
            <a:r>
              <a:rPr lang="hu-HU" dirty="0" smtClean="0"/>
              <a:t> módszerek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88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Hány csoport legyen</a:t>
            </a:r>
            <a:r>
              <a:rPr lang="en-US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Ha a csoportok száma,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i="1" dirty="0"/>
                  <a:t>,</a:t>
                </a:r>
                <a:r>
                  <a:rPr lang="en-US" dirty="0"/>
                  <a:t> </a:t>
                </a:r>
                <a:r>
                  <a:rPr lang="hu-HU" dirty="0"/>
                  <a:t>adott</a:t>
                </a:r>
                <a:endParaRPr lang="en-US" dirty="0"/>
              </a:p>
              <a:p>
                <a:pPr lvl="1"/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 smtClean="0"/>
                  <a:t>objektum felosztása </a:t>
                </a:r>
                <a:r>
                  <a:rPr lang="hu-HU" dirty="0"/>
                  <a:t>(</a:t>
                </a:r>
                <a:r>
                  <a:rPr lang="hu-HU" dirty="0" err="1" smtClean="0"/>
                  <a:t>particionálása</a:t>
                </a:r>
                <a:r>
                  <a:rPr lang="hu-HU" dirty="0"/>
                  <a:t>) az előre megadott számú csoportba</a:t>
                </a:r>
                <a:endParaRPr lang="en-US" dirty="0"/>
              </a:p>
              <a:p>
                <a:r>
                  <a:rPr lang="hu-HU" dirty="0"/>
                  <a:t>A csoportok számának meghatározása a probléma szerves része</a:t>
                </a:r>
                <a:endParaRPr lang="en-US" dirty="0"/>
              </a:p>
              <a:p>
                <a:pPr lvl="1"/>
                <a:r>
                  <a:rPr lang="hu-HU" dirty="0"/>
                  <a:t>Adott </a:t>
                </a:r>
                <a:r>
                  <a:rPr lang="hu-HU" dirty="0" smtClean="0"/>
                  <a:t>az adatminta, </a:t>
                </a:r>
                <a:r>
                  <a:rPr lang="hu-HU" dirty="0" err="1" smtClean="0"/>
                  <a:t>particionáljuk</a:t>
                </a:r>
                <a:r>
                  <a:rPr lang="hu-HU" dirty="0" smtClean="0"/>
                  <a:t> </a:t>
                </a:r>
                <a:r>
                  <a:rPr lang="hu-HU" dirty="0"/>
                  <a:t>őket „megfelelő” számú </a:t>
                </a:r>
                <a:r>
                  <a:rPr lang="hu-HU" dirty="0" smtClean="0"/>
                  <a:t>csoportba</a:t>
                </a:r>
                <a:endParaRPr lang="en-US" dirty="0"/>
              </a:p>
              <a:p>
                <a:r>
                  <a:rPr lang="hu-HU" dirty="0"/>
                  <a:t>Algoritmusfüggő</a:t>
                </a:r>
                <a:endParaRPr lang="en-US" dirty="0"/>
              </a:p>
            </p:txBody>
          </p:sp>
        </mc:Choice>
        <mc:Fallback xmlns="">
          <p:sp>
            <p:nvSpPr>
              <p:cNvPr id="267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701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Particionáló</a:t>
            </a:r>
            <a:r>
              <a:rPr lang="hu-HU" dirty="0" smtClean="0"/>
              <a:t> algoritmusok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747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752600"/>
                <a:ext cx="8077200" cy="4876800"/>
              </a:xfrm>
            </p:spPr>
            <p:txBody>
              <a:bodyPr/>
              <a:lstStyle/>
              <a:p>
                <a:r>
                  <a:rPr lang="hu-HU" dirty="0" smtClean="0"/>
                  <a:t>Algoritmusvázlat, adott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hu-HU" dirty="0" smtClean="0"/>
                  <a:t>-ra</a:t>
                </a:r>
                <a:endParaRPr lang="en-US" dirty="0"/>
              </a:p>
              <a:p>
                <a:pPr lvl="1"/>
                <a:r>
                  <a:rPr lang="hu-HU" dirty="0" smtClean="0"/>
                  <a:t>Inicializálás: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hu-HU" dirty="0" smtClean="0"/>
                  <a:t> minta véletlenszerű </a:t>
                </a:r>
                <a:r>
                  <a:rPr lang="hu-HU" dirty="0" err="1" smtClean="0"/>
                  <a:t>particionálása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hu-HU" dirty="0" smtClean="0"/>
                  <a:t> csoportba</a:t>
                </a:r>
                <a:endParaRPr lang="en-US" dirty="0"/>
              </a:p>
              <a:p>
                <a:pPr lvl="1"/>
                <a:r>
                  <a:rPr lang="hu-HU" dirty="0" smtClean="0"/>
                  <a:t>Finomítás: valamilyen kiértékelő függvény szerint ellenőrizzük a csoportosítás jóságát, és objektumok áthelyezésével megkíséreljük javítani</a:t>
                </a:r>
              </a:p>
              <a:p>
                <a:pPr lvl="1"/>
                <a:r>
                  <a:rPr lang="hu-HU" dirty="0" smtClean="0"/>
                  <a:t>A fenti lépések ismétlése a </a:t>
                </a:r>
                <a:r>
                  <a:rPr lang="hu-HU" dirty="0" err="1" smtClean="0"/>
                  <a:t>terminálási</a:t>
                </a:r>
                <a:r>
                  <a:rPr lang="hu-HU" dirty="0" smtClean="0"/>
                  <a:t> feltétel teljesüléséig</a:t>
                </a:r>
              </a:p>
              <a:p>
                <a:r>
                  <a:rPr lang="hu-HU" dirty="0" smtClean="0"/>
                  <a:t>Fontos a kezdeti jó felosztás megválasztása</a:t>
                </a:r>
                <a:endParaRPr lang="en-US" dirty="0"/>
              </a:p>
            </p:txBody>
          </p:sp>
        </mc:Choice>
        <mc:Fallback xmlns="">
          <p:sp>
            <p:nvSpPr>
              <p:cNvPr id="415747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752600"/>
                <a:ext cx="8077200" cy="4876800"/>
              </a:xfrm>
              <a:blipFill rotWithShape="1">
                <a:blip r:embed="rId2"/>
                <a:stretch>
                  <a:fillRect l="-302" t="-1125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58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K-átlag (</a:t>
            </a:r>
            <a:r>
              <a:rPr lang="hu-HU" dirty="0" err="1" smtClean="0"/>
              <a:t>k-means</a:t>
            </a:r>
            <a:r>
              <a:rPr lang="hu-HU" dirty="0" smtClean="0"/>
              <a:t>) klaszterező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Feltevés: klaszterek középpontja jól reprezentálja a csoportot</a:t>
            </a:r>
          </a:p>
          <a:p>
            <a:r>
              <a:rPr lang="hu-HU" dirty="0" smtClean="0"/>
              <a:t>Kiértékelő </a:t>
            </a:r>
            <a:r>
              <a:rPr lang="hu-HU" dirty="0" err="1" smtClean="0"/>
              <a:t>fv</a:t>
            </a:r>
            <a:r>
              <a:rPr lang="hu-HU" dirty="0" smtClean="0"/>
              <a:t>: a </a:t>
            </a:r>
            <a:r>
              <a:rPr lang="hu-HU" dirty="0" err="1" smtClean="0"/>
              <a:t>centroidtól</a:t>
            </a:r>
            <a:r>
              <a:rPr lang="hu-HU" dirty="0" smtClean="0"/>
              <a:t> mért távolság alapján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centroid: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RSS függvény: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56296"/>
            <a:ext cx="1714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5029200"/>
            <a:ext cx="745066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8878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K-átlag algoritmusa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Inicializálás: </a:t>
                </a:r>
                <a:r>
                  <a:rPr lang="hu-HU" dirty="0" smtClean="0"/>
                  <a:t>véletlenszerűen kiválasztunk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hu-HU" dirty="0" smtClean="0"/>
                  <a:t> elemet, ezek lesznek a csoportok magjai</a:t>
                </a:r>
                <a:endParaRPr lang="en-US" dirty="0"/>
              </a:p>
              <a:p>
                <a:r>
                  <a:rPr lang="hu-HU" dirty="0" smtClean="0"/>
                  <a:t>Hozzárendelés: minden objektum hozzárendelése a legközelebbi maghoz</a:t>
                </a:r>
              </a:p>
              <a:p>
                <a:r>
                  <a:rPr lang="hu-HU" dirty="0" smtClean="0"/>
                  <a:t>Újraszámolás: a centroidok újraszámolása</a:t>
                </a:r>
                <a:endParaRPr lang="hu-HU" dirty="0"/>
              </a:p>
              <a:p>
                <a:r>
                  <a:rPr lang="hu-HU" dirty="0"/>
                  <a:t>A fenti lépések ismétlése a </a:t>
                </a:r>
                <a:r>
                  <a:rPr lang="hu-HU" dirty="0" err="1"/>
                  <a:t>terminálási</a:t>
                </a:r>
                <a:r>
                  <a:rPr lang="hu-HU" dirty="0"/>
                  <a:t> feltétel teljesüléséig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658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Példa: </a:t>
            </a:r>
            <a:r>
              <a:rPr lang="hu-HU" dirty="0" err="1" smtClean="0"/>
              <a:t>k-átlag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Csoportosítandó elemek: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𝑏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𝑐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𝑑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𝑒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𝑓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𝑔</m:t>
                    </m:r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Attribútumok: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dirty="0" smtClean="0"/>
              </a:p>
              <a:p>
                <a:r>
                  <a:rPr lang="hu-HU" dirty="0" smtClean="0"/>
                  <a:t>Legyen: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𝑘</m:t>
                    </m:r>
                    <m:r>
                      <a:rPr lang="hu-HU" b="0" i="1" smtClean="0">
                        <a:latin typeface="Cambria Math"/>
                      </a:rPr>
                      <m:t>=2</m:t>
                    </m:r>
                  </m:oMath>
                </a14:m>
                <a:endParaRPr lang="hu-HU" b="0" dirty="0" smtClean="0"/>
              </a:p>
              <a:p>
                <a:r>
                  <a:rPr lang="hu-HU" dirty="0" smtClean="0"/>
                  <a:t>Inicializálás: kezdőpontok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𝑎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𝑔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válasszuk a legtávolibbakat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8473476"/>
                  </p:ext>
                </p:extLst>
              </p:nvPr>
            </p:nvGraphicFramePr>
            <p:xfrm>
              <a:off x="5867400" y="2438400"/>
              <a:ext cx="2667000" cy="3483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685800"/>
                    <a:gridCol w="685800"/>
                  </a:tblGrid>
                  <a:tr h="435429"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Objektum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2,1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</a:t>
                          </a:r>
                          <a:r>
                            <a:rPr lang="hu-HU" dirty="0" err="1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727567"/>
                  </p:ext>
                </p:extLst>
              </p:nvPr>
            </p:nvGraphicFramePr>
            <p:xfrm>
              <a:off x="5867400" y="2438400"/>
              <a:ext cx="2667000" cy="3483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685800"/>
                    <a:gridCol w="685800"/>
                  </a:tblGrid>
                  <a:tr h="435429"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Objektum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8496" t="-7042" r="-99115" b="-711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1071" t="-7042" b="-711268"/>
                          </a:stretch>
                        </a:blipFill>
                      </a:tcPr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2" t="-105556" r="-106132" b="-6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2" t="-208451" r="-106132" b="-5098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2" t="-304167" r="-106132" b="-4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2,1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2" t="-409859" r="-106132" b="-3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2" t="-509859" r="-106132" b="-2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2" t="-601389" r="-106132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</a:t>
                          </a:r>
                          <a:r>
                            <a:rPr lang="hu-HU" dirty="0" err="1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54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2" t="-711268" r="-10613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03611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k-átlag</a:t>
            </a:r>
            <a:r>
              <a:rPr lang="hu-HU" dirty="0" smtClean="0"/>
              <a:t> példa (folytatás)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Vizsgáljuk meg a </a:t>
                </a:r>
                <a:r>
                  <a:rPr lang="hu-HU" dirty="0" err="1" smtClean="0"/>
                  <a:t>centroidok</a:t>
                </a:r>
                <a:r>
                  <a:rPr lang="hu-HU" dirty="0" smtClean="0"/>
                  <a:t> (</a:t>
                </a:r>
                <a:r>
                  <a:rPr lang="hu-HU" dirty="0" err="1" smtClean="0"/>
                  <a:t>a</a:t>
                </a:r>
                <a:r>
                  <a:rPr lang="hu-HU" dirty="0" smtClean="0"/>
                  <a:t>, g) és a többi pont távolságát</a:t>
                </a:r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r>
                  <a:rPr lang="hu-HU" dirty="0"/>
                  <a:t>C</a:t>
                </a:r>
                <a:r>
                  <a:rPr lang="hu-HU" dirty="0" smtClean="0"/>
                  <a:t>soportosítás: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𝑎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𝑏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𝑑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𝑒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𝑓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475624"/>
                  </p:ext>
                </p:extLst>
              </p:nvPr>
            </p:nvGraphicFramePr>
            <p:xfrm>
              <a:off x="1066800" y="2895600"/>
              <a:ext cx="46482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Objektum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távolság a-tól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távolság g-től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5,53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1,49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4,94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5,19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1,22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2,25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2,27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040169"/>
                  </p:ext>
                </p:extLst>
              </p:nvPr>
            </p:nvGraphicFramePr>
            <p:xfrm>
              <a:off x="1066800" y="2895600"/>
              <a:ext cx="46482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Objektum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távolság a-tól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távolság g-től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25821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5,53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8197" r="-25821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1,49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4,94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13333" r="-258216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5,19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1,22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06557" r="-25821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2,25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6557" r="-25821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2,27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350407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k-átlag</a:t>
            </a:r>
            <a:r>
              <a:rPr lang="hu-HU" dirty="0" smtClean="0"/>
              <a:t> példa (folytatás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Centroidok újraszámolása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1{</m:t>
                        </m:r>
                        <m:r>
                          <a:rPr lang="hu-HU" b="0" i="1" smtClean="0">
                            <a:latin typeface="Cambria Math"/>
                          </a:rPr>
                          <m:t>𝑎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𝑏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𝑐</m:t>
                        </m:r>
                        <m:r>
                          <a:rPr lang="hu-HU" b="0" i="1" smtClean="0">
                            <a:latin typeface="Cambria Math"/>
                          </a:rPr>
                          <m:t>}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1+1,4+2,1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hu-HU" b="0" i="1" smtClean="0">
                            <a:latin typeface="Cambria Math"/>
                          </a:rPr>
                          <m:t>;</m:t>
                        </m:r>
                        <m:f>
                          <m:f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1+1,8+2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hu-HU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1,5;1,6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1{</m:t>
                        </m:r>
                        <m:r>
                          <a:rPr lang="hu-HU" b="0" i="1" smtClean="0">
                            <a:latin typeface="Cambria Math"/>
                          </a:rPr>
                          <m:t>𝑑</m:t>
                        </m:r>
                        <m:r>
                          <a:rPr lang="hu-HU" i="1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𝑒</m:t>
                        </m:r>
                        <m:r>
                          <a:rPr lang="hu-HU" i="1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𝑓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𝑔</m:t>
                        </m:r>
                        <m:r>
                          <a:rPr lang="hu-HU" i="1">
                            <a:latin typeface="Cambria Math"/>
                          </a:rPr>
                          <m:t>}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4,3+3,8+3,3+5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hu-HU" i="1">
                            <a:latin typeface="Cambria Math"/>
                          </a:rPr>
                          <m:t>;</m:t>
                        </m:r>
                        <m:f>
                          <m:fPr>
                            <m:ctrlPr>
                              <a:rPr lang="hu-H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5+4,1+4,5+6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hu-HU" i="1">
                        <a:latin typeface="Cambria Math"/>
                      </a:rPr>
                      <m:t>=(</m:t>
                    </m:r>
                    <m:r>
                      <a:rPr lang="hu-HU" b="0" i="1" smtClean="0">
                        <a:latin typeface="Cambria Math"/>
                      </a:rPr>
                      <m:t>4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1</m:t>
                    </m:r>
                    <m:r>
                      <a:rPr lang="hu-HU" i="1">
                        <a:latin typeface="Cambria Math"/>
                      </a:rPr>
                      <m:t>;</m:t>
                    </m:r>
                    <m:r>
                      <a:rPr lang="hu-HU" b="0" i="1" smtClean="0">
                        <a:latin typeface="Cambria Math"/>
                      </a:rPr>
                      <m:t>4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9</m:t>
                    </m:r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dirty="0"/>
              </a:p>
              <a:p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26" y="3581400"/>
            <a:ext cx="2256065" cy="29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374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8200" cy="990600"/>
          </a:xfrm>
        </p:spPr>
        <p:txBody>
          <a:bodyPr/>
          <a:lstStyle/>
          <a:p>
            <a:r>
              <a:rPr lang="hu-HU" dirty="0" smtClean="0"/>
              <a:t>Csoportokra jellemző távolságok (1)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ym typeface="Symbol" pitchFamily="18" charset="2"/>
              </a:rPr>
              <a:t>Csoportok közti minimális távolság (s</a:t>
            </a:r>
            <a:r>
              <a:rPr lang="en-US" dirty="0">
                <a:sym typeface="Symbol" pitchFamily="18" charset="2"/>
              </a:rPr>
              <a:t>ingle-link</a:t>
            </a:r>
            <a:r>
              <a:rPr lang="hu-HU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A leginkább hasonló elemek </a:t>
            </a:r>
            <a:r>
              <a:rPr lang="hu-HU" dirty="0" smtClean="0">
                <a:sym typeface="Symbol" pitchFamily="18" charset="2"/>
              </a:rPr>
              <a:t>alapján</a:t>
            </a:r>
          </a:p>
          <a:p>
            <a:pPr lvl="1"/>
            <a:endParaRPr lang="hu-HU" dirty="0">
              <a:sym typeface="Symbol" pitchFamily="18" charset="2"/>
            </a:endParaRPr>
          </a:p>
          <a:p>
            <a:pPr lvl="1"/>
            <a:endParaRPr lang="hu-HU" dirty="0" smtClean="0">
              <a:sym typeface="Symbol" pitchFamily="18" charset="2"/>
            </a:endParaRPr>
          </a:p>
          <a:p>
            <a:pPr lvl="1"/>
            <a:r>
              <a:rPr lang="hu-HU" dirty="0" smtClean="0">
                <a:sym typeface="Symbol" pitchFamily="18" charset="2"/>
              </a:rPr>
              <a:t>         a két csoport </a:t>
            </a:r>
          </a:p>
          <a:p>
            <a:r>
              <a:rPr lang="hu-HU" dirty="0">
                <a:sym typeface="Symbol" pitchFamily="18" charset="2"/>
              </a:rPr>
              <a:t>Csoportok közti maximális távolság (c</a:t>
            </a:r>
            <a:r>
              <a:rPr lang="en-US" dirty="0" err="1">
                <a:sym typeface="Symbol" pitchFamily="18" charset="2"/>
              </a:rPr>
              <a:t>omplete</a:t>
            </a:r>
            <a:r>
              <a:rPr lang="en-US" dirty="0">
                <a:sym typeface="Symbol" pitchFamily="18" charset="2"/>
              </a:rPr>
              <a:t>-link</a:t>
            </a:r>
            <a:r>
              <a:rPr lang="hu-HU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>
                <a:sym typeface="Symbol" pitchFamily="18" charset="2"/>
              </a:rPr>
              <a:t>A legtávolabbi elemek hasonlósága </a:t>
            </a:r>
            <a:r>
              <a:rPr lang="hu-HU" dirty="0" smtClean="0">
                <a:sym typeface="Symbol" pitchFamily="18" charset="2"/>
              </a:rPr>
              <a:t>alapján</a:t>
            </a:r>
          </a:p>
          <a:p>
            <a:pPr marL="457200" lvl="1" indent="0">
              <a:buNone/>
            </a:pP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79229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24939"/>
            <a:ext cx="6705601" cy="56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5514975"/>
            <a:ext cx="6705601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81717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k-átlag</a:t>
            </a:r>
            <a:r>
              <a:rPr lang="hu-HU" dirty="0" smtClean="0"/>
              <a:t> példa (folytatás 3)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2600"/>
            <a:ext cx="3657600" cy="4876800"/>
          </a:xfrm>
        </p:spPr>
        <p:txBody>
          <a:bodyPr/>
          <a:lstStyle/>
          <a:p>
            <a:r>
              <a:rPr lang="hu-HU" dirty="0" smtClean="0"/>
              <a:t>Vizsgáljuk meg a </a:t>
            </a:r>
            <a:r>
              <a:rPr lang="hu-HU" dirty="0" err="1" smtClean="0"/>
              <a:t>centroidoktól</a:t>
            </a:r>
            <a:r>
              <a:rPr lang="hu-HU" dirty="0" smtClean="0"/>
              <a:t> való új távolságokat</a:t>
            </a:r>
          </a:p>
          <a:p>
            <a:r>
              <a:rPr lang="hu-HU" dirty="0"/>
              <a:t>Négyzetes távolság változása</a:t>
            </a:r>
          </a:p>
          <a:p>
            <a:pPr lvl="1"/>
            <a:r>
              <a:rPr lang="hu-HU" dirty="0"/>
              <a:t>Inicializálás: RMSE=14,69</a:t>
            </a:r>
          </a:p>
          <a:p>
            <a:pPr lvl="1"/>
            <a:r>
              <a:rPr lang="hu-HU" dirty="0"/>
              <a:t>Első lépés után: RMSE=4,78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957317"/>
                  </p:ext>
                </p:extLst>
              </p:nvPr>
            </p:nvGraphicFramePr>
            <p:xfrm>
              <a:off x="4191000" y="1828800"/>
              <a:ext cx="4648200" cy="32628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1676400"/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Objektum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távolság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1{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}</m:t>
                                  </m:r>
                                </m:sub>
                              </m:sSub>
                            </m:oMath>
                          </a14:m>
                          <a:r>
                            <a:rPr lang="hu-HU" dirty="0" err="1" smtClean="0"/>
                            <a:t>-tól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távolság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u-H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/>
                                    </a:rPr>
                                    <m:t>1{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hu-HU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hu-HU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hu-HU" i="1">
                                      <a:latin typeface="Cambria Math"/>
                                    </a:rPr>
                                    <m:t>}</m:t>
                                  </m:r>
                                </m:sub>
                              </m:sSub>
                            </m:oMath>
                          </a14:m>
                          <a:r>
                            <a:rPr lang="hu-HU" dirty="0" err="1" smtClean="0"/>
                            <a:t>-től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4,11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3,52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</a:t>
                          </a:r>
                          <a:r>
                            <a:rPr lang="hu-HU" dirty="0" err="1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0,22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0,85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0,89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5,62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1,42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468864"/>
                  </p:ext>
                </p:extLst>
              </p:nvPr>
            </p:nvGraphicFramePr>
            <p:xfrm>
              <a:off x="4191000" y="1828800"/>
              <a:ext cx="4648200" cy="32628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1676400"/>
                  </a:tblGrid>
                  <a:tr h="667004"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Objektum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455" t="-4587" r="-100000" b="-4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7455" t="-4587" b="-40458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72" t="-186885" r="-25943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72" t="-286885" r="-25943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4,11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72" t="-386885" r="-25943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3,52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72" t="-486885" r="-25943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4,</a:t>
                          </a:r>
                          <a:r>
                            <a:rPr lang="hu-HU" dirty="0" err="1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0,22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72" t="-596667" r="-25943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0,85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72" t="-685246" r="-25943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3,41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0,89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72" t="-785246" r="-25943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5,62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dirty="0" smtClean="0"/>
                            <a:t>1,42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89530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K-átlag </a:t>
            </a:r>
            <a:r>
              <a:rPr lang="hu-HU" dirty="0" err="1" smtClean="0"/>
              <a:t>terminálása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lehetőség van</a:t>
            </a:r>
            <a:r>
              <a:rPr lang="en-US" dirty="0"/>
              <a:t>,</a:t>
            </a:r>
            <a:r>
              <a:rPr lang="hu-HU" dirty="0"/>
              <a:t> pl.</a:t>
            </a:r>
            <a:endParaRPr lang="en-US" dirty="0"/>
          </a:p>
          <a:p>
            <a:pPr lvl="1"/>
            <a:r>
              <a:rPr lang="hu-HU" dirty="0"/>
              <a:t>Meghatározott iterációs lépés elérése</a:t>
            </a:r>
            <a:endParaRPr lang="en-US" dirty="0"/>
          </a:p>
          <a:p>
            <a:pPr lvl="1"/>
            <a:r>
              <a:rPr lang="hu-HU" dirty="0"/>
              <a:t>Partíciók nem változnak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Centroidok helyzete nem változik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81200" y="3581400"/>
            <a:ext cx="4570413" cy="1905000"/>
          </a:xfrm>
          <a:prstGeom prst="upArrowCallout">
            <a:avLst>
              <a:gd name="adj1" fmla="val 59979"/>
              <a:gd name="adj2" fmla="val 59979"/>
              <a:gd name="adj3" fmla="val 16667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sz="2800">
                <a:latin typeface="Arial" charset="0"/>
              </a:rPr>
              <a:t>Ez azt jelenti, hogy a klaszterek sem változnak?</a:t>
            </a: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0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</a:t>
            </a:r>
            <a:r>
              <a:rPr lang="en-US"/>
              <a:t>onvergenc</a:t>
            </a:r>
            <a:r>
              <a:rPr lang="hu-HU"/>
              <a:t>ia</a:t>
            </a: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Biztosítható-e, hogy a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hu-HU" dirty="0"/>
              <a:t>átlag</a:t>
            </a:r>
            <a:r>
              <a:rPr lang="en-US" dirty="0"/>
              <a:t> </a:t>
            </a:r>
            <a:r>
              <a:rPr lang="hu-HU" dirty="0" smtClean="0"/>
              <a:t>algoritmus </a:t>
            </a:r>
            <a:r>
              <a:rPr lang="hu-HU" dirty="0"/>
              <a:t>konvergál?</a:t>
            </a:r>
          </a:p>
          <a:p>
            <a:pPr lvl="1"/>
            <a:r>
              <a:rPr lang="hu-HU" dirty="0"/>
              <a:t>Olyan állapotba jut, amikor a klaszterek nem </a:t>
            </a:r>
            <a:r>
              <a:rPr lang="hu-HU" dirty="0" smtClean="0"/>
              <a:t>változnak</a:t>
            </a:r>
          </a:p>
          <a:p>
            <a:pPr lvl="1"/>
            <a:r>
              <a:rPr lang="hu-HU" dirty="0" smtClean="0"/>
              <a:t>Fontos, hogy „döntetlen” esetén konzekvens módon válasszunk</a:t>
            </a:r>
            <a:endParaRPr lang="en-US" dirty="0"/>
          </a:p>
          <a:p>
            <a:r>
              <a:rPr lang="en-US" i="1" dirty="0"/>
              <a:t>k</a:t>
            </a:r>
            <a:r>
              <a:rPr lang="en-US" dirty="0"/>
              <a:t>-</a:t>
            </a:r>
            <a:r>
              <a:rPr lang="hu-HU" dirty="0"/>
              <a:t>átlag</a:t>
            </a:r>
            <a:r>
              <a:rPr lang="en-US" dirty="0"/>
              <a:t> </a:t>
            </a:r>
            <a:r>
              <a:rPr lang="hu-HU" dirty="0"/>
              <a:t>egy speciális esete az </a:t>
            </a:r>
            <a:r>
              <a:rPr lang="en-US" i="1" dirty="0"/>
              <a:t>EM </a:t>
            </a:r>
            <a:r>
              <a:rPr lang="hu-HU" i="1" dirty="0"/>
              <a:t>(</a:t>
            </a:r>
            <a:r>
              <a:rPr lang="hu-HU" i="1" dirty="0" err="1"/>
              <a:t>expectation</a:t>
            </a:r>
            <a:r>
              <a:rPr lang="hu-HU" i="1" dirty="0"/>
              <a:t> </a:t>
            </a:r>
            <a:r>
              <a:rPr lang="hu-HU" i="1" dirty="0" err="1"/>
              <a:t>maximization</a:t>
            </a:r>
            <a:r>
              <a:rPr lang="hu-HU" i="1" dirty="0"/>
              <a:t>) algoritmusok</a:t>
            </a:r>
            <a:endParaRPr lang="en-US" dirty="0"/>
          </a:p>
          <a:p>
            <a:pPr lvl="1"/>
            <a:r>
              <a:rPr lang="en-US" dirty="0"/>
              <a:t>EM</a:t>
            </a:r>
            <a:r>
              <a:rPr lang="hu-HU" dirty="0" err="1"/>
              <a:t>-ről</a:t>
            </a:r>
            <a:r>
              <a:rPr lang="hu-HU" dirty="0"/>
              <a:t> ismert, hogy </a:t>
            </a:r>
            <a:r>
              <a:rPr lang="hu-HU" dirty="0" smtClean="0"/>
              <a:t>konvergál</a:t>
            </a:r>
            <a:endParaRPr lang="en-US" dirty="0"/>
          </a:p>
          <a:p>
            <a:pPr lvl="1"/>
            <a:r>
              <a:rPr lang="hu-HU" dirty="0"/>
              <a:t>Az iterációk száma nagy </a:t>
            </a:r>
            <a:r>
              <a:rPr lang="hu-HU" dirty="0" smtClean="0"/>
              <a:t>lehet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04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Lokális optimum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Lokális optimumot talál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09813"/>
            <a:ext cx="7035367" cy="343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612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Komplexitás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Hozzárendelési lépés: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𝐾𝑁𝑛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, mert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𝐾𝑁</m:t>
                    </m:r>
                  </m:oMath>
                </a14:m>
                <a:r>
                  <a:rPr lang="hu-HU" i="1" dirty="0" smtClean="0"/>
                  <a:t> </a:t>
                </a:r>
                <a:r>
                  <a:rPr lang="hu-HU" dirty="0" smtClean="0"/>
                  <a:t>hasonlóságot kell számolni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smtClean="0"/>
                  <a:t> dimenziós térben</a:t>
                </a:r>
              </a:p>
              <a:p>
                <a:r>
                  <a:rPr lang="hu-HU" dirty="0" smtClean="0"/>
                  <a:t>Újraszámolási lépés: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𝑁𝑛</m:t>
                        </m:r>
                      </m:e>
                    </m:d>
                  </m:oMath>
                </a14:m>
                <a:r>
                  <a:rPr lang="hu-HU" dirty="0" smtClean="0"/>
                  <a:t>, mert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hu-HU" dirty="0" smtClean="0"/>
                  <a:t> darab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smtClean="0"/>
                  <a:t> dimenziós vektort kell összeadni</a:t>
                </a:r>
              </a:p>
              <a:p>
                <a:r>
                  <a:rPr lang="hu-HU" dirty="0" smtClean="0"/>
                  <a:t>Iterációk száma </a:t>
                </a:r>
                <a:r>
                  <a:rPr lang="hu-HU" i="1" dirty="0" smtClean="0"/>
                  <a:t>I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𝐼</m:t>
                    </m:r>
                    <m:r>
                      <a:rPr lang="hu-HU" i="1">
                        <a:latin typeface="Cambria Math"/>
                      </a:rPr>
                      <m:t>𝐾𝑁𝑛</m:t>
                    </m:r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endParaRPr lang="hu-HU" i="1" dirty="0" smtClean="0"/>
              </a:p>
              <a:p>
                <a:pPr lvl="1"/>
                <a:r>
                  <a:rPr lang="hu-HU" dirty="0" smtClean="0"/>
                  <a:t>azaz mindenben lineáris</a:t>
                </a:r>
              </a:p>
              <a:p>
                <a:r>
                  <a:rPr lang="hu-HU" dirty="0" smtClean="0"/>
                  <a:t>Szövegosztályozás esetén a centroidok sűrűk, ezért </a:t>
                </a:r>
              </a:p>
              <a:p>
                <a:pPr lvl="1"/>
                <a:r>
                  <a:rPr lang="hu-HU" dirty="0" smtClean="0"/>
                  <a:t>vagy medoidot használnak</a:t>
                </a:r>
              </a:p>
              <a:p>
                <a:pPr lvl="1"/>
                <a:r>
                  <a:rPr lang="hu-HU" dirty="0" smtClean="0"/>
                  <a:t>vagy csak a néhány (~1000) legfontosabb attribútumot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658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k</a:t>
            </a:r>
            <a:r>
              <a:rPr lang="en-US"/>
              <a:t> </a:t>
            </a:r>
            <a:r>
              <a:rPr lang="hu-HU"/>
              <a:t>nincs megadva előre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0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Tekintsük egy keresés találati listáját</a:t>
                </a:r>
                <a:endParaRPr lang="en-US" dirty="0"/>
              </a:p>
              <a:p>
                <a:r>
                  <a:rPr lang="hu-HU" dirty="0" smtClean="0"/>
                  <a:t>Optimalizálási </a:t>
                </a:r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 smtClean="0"/>
                  <a:t>büntessük, ha </a:t>
                </a:r>
                <a:r>
                  <a:rPr lang="hu-HU" dirty="0"/>
                  <a:t>sok csoport van</a:t>
                </a:r>
                <a:endParaRPr lang="en-US" dirty="0"/>
              </a:p>
              <a:p>
                <a:pPr lvl="1"/>
                <a:r>
                  <a:rPr lang="hu-HU" dirty="0"/>
                  <a:t>Alkalmazásfüggő</a:t>
                </a:r>
                <a:r>
                  <a:rPr lang="en-US" dirty="0"/>
                  <a:t>, </a:t>
                </a:r>
                <a:r>
                  <a:rPr lang="hu-HU" dirty="0"/>
                  <a:t>pl.</a:t>
                </a:r>
                <a:r>
                  <a:rPr lang="en-US" dirty="0"/>
                  <a:t>, </a:t>
                </a:r>
                <a:r>
                  <a:rPr lang="hu-HU" dirty="0"/>
                  <a:t>keresési eredmények tömörített összegzései</a:t>
                </a:r>
                <a:endParaRPr lang="en-US" dirty="0"/>
              </a:p>
              <a:p>
                <a:r>
                  <a:rPr lang="hu-HU" dirty="0"/>
                  <a:t>Kompromisszum kell a minőség </a:t>
                </a:r>
                <a:r>
                  <a:rPr lang="en-US" dirty="0"/>
                  <a:t>(</a:t>
                </a:r>
                <a:r>
                  <a:rPr lang="hu-HU" dirty="0"/>
                  <a:t>sok csoport esetén a csoporton belüli fókusz jó</a:t>
                </a:r>
                <a:r>
                  <a:rPr lang="en-US" dirty="0"/>
                  <a:t>) </a:t>
                </a:r>
                <a:r>
                  <a:rPr lang="hu-HU" dirty="0"/>
                  <a:t>és mennyiség között (nagy csoportszám nem kedvező</a:t>
                </a:r>
                <a:r>
                  <a:rPr lang="hu-HU" dirty="0" smtClean="0"/>
                  <a:t>)</a:t>
                </a:r>
              </a:p>
              <a:p>
                <a:r>
                  <a:rPr lang="hu-HU" dirty="0" smtClean="0"/>
                  <a:t>RSS minimalizálása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-ra miért nem jó?</a:t>
                </a:r>
                <a:endParaRPr lang="en-US" dirty="0"/>
              </a:p>
            </p:txBody>
          </p:sp>
        </mc:Choice>
        <mc:Fallback xmlns="">
          <p:sp>
            <p:nvSpPr>
              <p:cNvPr id="343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6102283"/>
            <a:ext cx="5029201" cy="56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15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Kettészelő </a:t>
            </a:r>
            <a:r>
              <a:rPr lang="hu-HU" dirty="0" err="1" smtClean="0"/>
              <a:t>k-átlag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4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Vegyünk egy felosztandó csoportot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-átlag</a:t>
                </a:r>
                <a:r>
                  <a:rPr lang="hu-HU" dirty="0" smtClean="0"/>
                  <a:t> </a:t>
                </a:r>
                <a:r>
                  <a:rPr lang="hu-HU" dirty="0"/>
                  <a:t>alapalgoritmusával osszuk </a:t>
                </a:r>
                <a:r>
                  <a:rPr lang="hu-HU" b="1" dirty="0"/>
                  <a:t>két</a:t>
                </a:r>
                <a:r>
                  <a:rPr lang="hu-HU" dirty="0"/>
                  <a:t> alcsoportra</a:t>
                </a:r>
              </a:p>
              <a:p>
                <a:r>
                  <a:rPr lang="hu-HU" dirty="0"/>
                  <a:t>Ismételjük meg az előző, ún. kettészelő lépést egy előre megadott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 smtClean="0"/>
                  <a:t>számszor</a:t>
                </a:r>
                <a:r>
                  <a:rPr lang="hu-HU" dirty="0" smtClean="0"/>
                  <a:t> (más-más magból kiindulva), </a:t>
                </a:r>
                <a:r>
                  <a:rPr lang="hu-HU" dirty="0"/>
                  <a:t>és válasszuk ki azt a vágást, amelyik </a:t>
                </a:r>
                <a:r>
                  <a:rPr lang="hu-HU" dirty="0" smtClean="0"/>
                  <a:t>pl. RSS szerint </a:t>
                </a:r>
                <a:r>
                  <a:rPr lang="hu-HU" dirty="0"/>
                  <a:t>a legjobb</a:t>
                </a:r>
              </a:p>
              <a:p>
                <a:r>
                  <a:rPr lang="hu-HU" dirty="0"/>
                  <a:t>A fenti lépéseket ismételjük a megadott számú csoport </a:t>
                </a:r>
                <a:r>
                  <a:rPr lang="hu-HU" dirty="0" smtClean="0"/>
                  <a:t>eléréséig</a:t>
                </a:r>
              </a:p>
              <a:p>
                <a:r>
                  <a:rPr lang="hu-HU" dirty="0" smtClean="0"/>
                  <a:t>Időigény: lineáris</a:t>
                </a:r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488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11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</a:t>
            </a:r>
            <a:r>
              <a:rPr lang="hu-HU" dirty="0"/>
              <a:t>h</a:t>
            </a:r>
            <a:r>
              <a:rPr lang="hu-HU" dirty="0" smtClean="0"/>
              <a:t>ierarchikus és </a:t>
            </a:r>
            <a:r>
              <a:rPr lang="hu-HU" dirty="0" err="1" smtClean="0"/>
              <a:t>particionáló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Hierarchikus módszerrel valamilyen csoportszámig eljutunk</a:t>
            </a:r>
          </a:p>
          <a:p>
            <a:r>
              <a:rPr lang="hu-HU" dirty="0" smtClean="0"/>
              <a:t>Utána finomítás </a:t>
            </a:r>
            <a:r>
              <a:rPr lang="hu-HU" dirty="0" err="1" smtClean="0"/>
              <a:t>particionáló</a:t>
            </a:r>
            <a:r>
              <a:rPr lang="hu-HU" dirty="0" smtClean="0"/>
              <a:t> (pl. </a:t>
            </a:r>
            <a:r>
              <a:rPr lang="hu-HU" dirty="0" err="1" smtClean="0"/>
              <a:t>k-átlag</a:t>
            </a:r>
            <a:r>
              <a:rPr lang="hu-HU" dirty="0" smtClean="0"/>
              <a:t>) módszerrel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604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Kiértékelés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351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k</a:t>
            </a:r>
            <a:r>
              <a:rPr lang="en-US"/>
              <a:t> </a:t>
            </a:r>
            <a:r>
              <a:rPr lang="hu-HU"/>
              <a:t>nincs megadva előre</a:t>
            </a: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Legyen adva egy csoportosítás, definiáljuk a </a:t>
            </a:r>
            <a:r>
              <a:rPr lang="hu-HU" u="sng" dirty="0" smtClean="0"/>
              <a:t>Haszon</a:t>
            </a:r>
            <a:r>
              <a:rPr lang="hu-HU" dirty="0" smtClean="0"/>
              <a:t> egy objektumra a </a:t>
            </a:r>
            <a:r>
              <a:rPr lang="hu-HU" dirty="0" err="1" smtClean="0"/>
              <a:t>centroidjától</a:t>
            </a:r>
            <a:r>
              <a:rPr lang="hu-HU" dirty="0" smtClean="0"/>
              <a:t> való távolságként</a:t>
            </a:r>
          </a:p>
          <a:p>
            <a:r>
              <a:rPr lang="hu-HU" dirty="0" smtClean="0"/>
              <a:t>Legyen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u="sng" dirty="0"/>
              <a:t>T</a:t>
            </a:r>
            <a:r>
              <a:rPr lang="hu-HU" u="sng" dirty="0" err="1"/>
              <a:t>eljes</a:t>
            </a:r>
            <a:r>
              <a:rPr lang="hu-HU" u="sng" dirty="0"/>
              <a:t> haszon</a:t>
            </a:r>
            <a:r>
              <a:rPr lang="en-US" dirty="0"/>
              <a:t> </a:t>
            </a:r>
            <a:r>
              <a:rPr lang="hu-HU" dirty="0"/>
              <a:t>az egyes haszon értékek összege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90600"/>
          </a:xfrm>
        </p:spPr>
        <p:txBody>
          <a:bodyPr/>
          <a:lstStyle/>
          <a:p>
            <a:r>
              <a:rPr lang="hu-HU" dirty="0" smtClean="0"/>
              <a:t>Egyszerű vs. teljes összekapcsolás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 összekapcsolás – lokális </a:t>
            </a:r>
          </a:p>
          <a:p>
            <a:r>
              <a:rPr lang="hu-HU" dirty="0" smtClean="0"/>
              <a:t>teljes összekapcsolás – globális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88" y="2971801"/>
            <a:ext cx="6889212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09245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/>
              <a:t>Büntessük a nagy csoportszámot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0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Minden csoportra</a:t>
                </a:r>
                <a:r>
                  <a:rPr lang="en-US" dirty="0"/>
                  <a:t>, </a:t>
                </a:r>
                <a:r>
                  <a:rPr lang="hu-HU" dirty="0"/>
                  <a:t>legyen egy </a:t>
                </a:r>
                <a:r>
                  <a:rPr lang="hu-HU" u="sng" dirty="0"/>
                  <a:t>Költség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hu-HU" dirty="0"/>
                  <a:t>A csoportosítás teljes költsége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hu-HU" dirty="0"/>
                  <a:t>csoportra</a:t>
                </a:r>
                <a:r>
                  <a:rPr lang="en-US" dirty="0"/>
                  <a:t>, </a:t>
                </a:r>
                <a:r>
                  <a:rPr lang="hu-HU" dirty="0"/>
                  <a:t>a </a:t>
                </a:r>
                <a:r>
                  <a:rPr lang="en-US" u="sng" dirty="0"/>
                  <a:t>T</a:t>
                </a:r>
                <a:r>
                  <a:rPr lang="hu-HU" u="sng" dirty="0" err="1"/>
                  <a:t>eljes</a:t>
                </a:r>
                <a:r>
                  <a:rPr lang="hu-HU" u="sng" dirty="0"/>
                  <a:t> költség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𝑘𝐶</m:t>
                    </m:r>
                  </m:oMath>
                </a14:m>
                <a:r>
                  <a:rPr lang="en-US" dirty="0" err="1"/>
                  <a:t>.</a:t>
                </a:r>
                <a:endParaRPr lang="en-US" dirty="0"/>
              </a:p>
              <a:p>
                <a:r>
                  <a:rPr lang="hu-HU" dirty="0"/>
                  <a:t>A csoportosítás értéke (jósága)</a:t>
                </a:r>
                <a:r>
                  <a:rPr lang="en-US" dirty="0"/>
                  <a:t> = 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en-US" dirty="0">
                    <a:solidFill>
                      <a:srgbClr val="990033"/>
                    </a:solidFill>
                  </a:rPr>
                  <a:t>T</a:t>
                </a:r>
                <a:r>
                  <a:rPr lang="hu-HU" dirty="0" err="1">
                    <a:solidFill>
                      <a:srgbClr val="990033"/>
                    </a:solidFill>
                  </a:rPr>
                  <a:t>eljes</a:t>
                </a:r>
                <a:r>
                  <a:rPr lang="hu-HU" dirty="0">
                    <a:solidFill>
                      <a:srgbClr val="990033"/>
                    </a:solidFill>
                  </a:rPr>
                  <a:t> haszon</a:t>
                </a:r>
                <a:r>
                  <a:rPr lang="en-US" dirty="0">
                    <a:solidFill>
                      <a:srgbClr val="990033"/>
                    </a:solidFill>
                  </a:rPr>
                  <a:t> – T</a:t>
                </a:r>
                <a:r>
                  <a:rPr lang="hu-HU" dirty="0" err="1">
                    <a:solidFill>
                      <a:srgbClr val="990033"/>
                    </a:solidFill>
                  </a:rPr>
                  <a:t>eljes</a:t>
                </a:r>
                <a:r>
                  <a:rPr lang="hu-HU" dirty="0">
                    <a:solidFill>
                      <a:srgbClr val="990033"/>
                    </a:solidFill>
                  </a:rPr>
                  <a:t> költség</a:t>
                </a:r>
                <a:r>
                  <a:rPr lang="en-US" dirty="0">
                    <a:solidFill>
                      <a:srgbClr val="990033"/>
                    </a:solidFill>
                  </a:rPr>
                  <a:t>.</a:t>
                </a:r>
                <a:endParaRPr lang="en-US" dirty="0"/>
              </a:p>
              <a:p>
                <a:r>
                  <a:rPr lang="hu-HU" dirty="0"/>
                  <a:t>Keressük a legnagyobb ilyen értéket, ahol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/>
                  <a:t> értéke nem rögzített.</a:t>
                </a:r>
                <a:endParaRPr lang="en-US" dirty="0"/>
              </a:p>
            </p:txBody>
          </p:sp>
        </mc:Choice>
        <mc:Fallback xmlns="">
          <p:sp>
            <p:nvSpPr>
              <p:cNvPr id="3450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302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Belső és külső mértékek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Belső: Nem használnak fel külső tudást a jósági függvényhez</a:t>
            </a:r>
          </a:p>
          <a:p>
            <a:pPr lvl="1"/>
            <a:r>
              <a:rPr lang="hu-HU" dirty="0" smtClean="0"/>
              <a:t>csoporton belüli közelség</a:t>
            </a:r>
          </a:p>
          <a:p>
            <a:pPr lvl="1"/>
            <a:r>
              <a:rPr lang="hu-HU" dirty="0" smtClean="0"/>
              <a:t>csoportok közötti távolság</a:t>
            </a:r>
          </a:p>
          <a:p>
            <a:r>
              <a:rPr lang="hu-HU" dirty="0" smtClean="0"/>
              <a:t>Külső mértékek: pl. osztálycímkék segítségével</a:t>
            </a:r>
          </a:p>
          <a:p>
            <a:pPr lvl="1"/>
            <a:r>
              <a:rPr lang="hu-HU" dirty="0" smtClean="0"/>
              <a:t>mennyire tudja az osztályozást reprodukálni</a:t>
            </a:r>
          </a:p>
          <a:p>
            <a:pPr lvl="1"/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558370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62821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hu-HU" dirty="0" smtClean="0"/>
              <a:t>Tisztaság </a:t>
            </a:r>
            <a:r>
              <a:rPr lang="hu-HU" dirty="0"/>
              <a:t>(</a:t>
            </a:r>
            <a:r>
              <a:rPr lang="hu-HU" dirty="0" err="1"/>
              <a:t>purity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Azt vizsgálja, hogy a csoportok mennyire homogének</a:t>
            </a:r>
          </a:p>
          <a:p>
            <a:r>
              <a:rPr lang="hu-HU" dirty="0" smtClean="0"/>
              <a:t>Ha egyesével vannak az objektumok, akkor is maximális lesz </a:t>
            </a:r>
            <a:r>
              <a:rPr lang="hu-HU" dirty="0" smtClean="0">
                <a:sym typeface="Wingdings" pitchFamily="2" charset="2"/>
              </a:rPr>
              <a:t>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558370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7482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Entrópia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Minél kisebb az entrópia, annál jobb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Teljes entrópia: csoportmérettel súlyozott csoportentrópiák átlaga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00265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259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IR-mértékek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TP: két azonos kategóriájú objektum egy csoportban</a:t>
            </a:r>
          </a:p>
          <a:p>
            <a:r>
              <a:rPr lang="hu-HU" dirty="0" smtClean="0"/>
              <a:t>FN: </a:t>
            </a:r>
            <a:r>
              <a:rPr lang="hu-HU" dirty="0"/>
              <a:t>két azonos kategóriájú objektum </a:t>
            </a:r>
            <a:r>
              <a:rPr lang="hu-HU" dirty="0" smtClean="0"/>
              <a:t>külön csoportban</a:t>
            </a:r>
          </a:p>
          <a:p>
            <a:r>
              <a:rPr lang="hu-HU" dirty="0" smtClean="0"/>
              <a:t>FP: két különböző kategóriájú objektum egy csoportban</a:t>
            </a:r>
          </a:p>
          <a:p>
            <a:r>
              <a:rPr lang="hu-HU" dirty="0" smtClean="0"/>
              <a:t>Ekkor </a:t>
            </a:r>
            <a:r>
              <a:rPr lang="hu-HU" dirty="0" err="1" smtClean="0"/>
              <a:t>accuracy-t</a:t>
            </a:r>
            <a:r>
              <a:rPr lang="hu-HU" dirty="0" smtClean="0"/>
              <a:t> és F-mértéket néznek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2263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hu-HU" dirty="0" smtClean="0"/>
              </a:p>
              <a:p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 smtClean="0"/>
                  <a:t>Tisztaság:</a:t>
                </a:r>
              </a:p>
              <a:p>
                <a:endParaRPr lang="hu-HU" dirty="0" smtClean="0"/>
              </a:p>
              <a:p>
                <a:r>
                  <a:rPr lang="hu-HU" dirty="0" smtClean="0"/>
                  <a:t>Entrópia: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hu-HU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hu-HU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=0,285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i="1">
                        <a:latin typeface="Cambria Math"/>
                      </a:rPr>
                      <m:t>=0,</m:t>
                    </m:r>
                    <m:r>
                      <a:rPr lang="hu-HU" b="0" i="1" smtClean="0">
                        <a:latin typeface="Cambria Math"/>
                      </a:rPr>
                      <m:t>189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hu-H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u-HU" i="1">
                        <a:latin typeface="Cambria Math"/>
                      </a:rPr>
                      <m:t>=0,2</m:t>
                    </m:r>
                    <m:r>
                      <a:rPr lang="hu-HU" b="0" i="1" smtClean="0">
                        <a:latin typeface="Cambria Math"/>
                      </a:rPr>
                      <m:t>7</m:t>
                    </m:r>
                    <m:r>
                      <a:rPr lang="hu-HU" i="1">
                        <a:latin typeface="Cambria Math"/>
                      </a:rPr>
                      <m:t>5</m:t>
                    </m:r>
                  </m:oMath>
                </a14:m>
                <a:r>
                  <a:rPr lang="hu-HU" dirty="0" smtClean="0"/>
                  <a:t>, egyesített: 0,251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TP</m:t>
                    </m:r>
                    <m:r>
                      <a:rPr lang="hu-HU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FP</m:t>
                    </m:r>
                    <m:r>
                      <a:rPr lang="hu-HU" b="0" i="1" smtClean="0">
                        <a:latin typeface="Cambria Math"/>
                      </a:rPr>
                      <m:t>=2⋅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b="0" i="1" smtClean="0">
                        <a:latin typeface="Cambria Math"/>
                      </a:rPr>
                      <m:t>=35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TP</m:t>
                    </m:r>
                    <m:r>
                      <a:rPr lang="hu-HU" i="1">
                        <a:latin typeface="Cambria Math"/>
                      </a:rPr>
                      <m:t>=2⋅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u-H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u-H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i="1">
                        <a:latin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</a:rPr>
                      <m:t>16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FP</m:t>
                    </m:r>
                    <m:r>
                      <a:rPr lang="hu-HU" i="1">
                        <a:latin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F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N</m:t>
                    </m:r>
                    <m:r>
                      <a:rPr lang="hu-HU" i="1">
                        <a:latin typeface="Cambria Math"/>
                      </a:rPr>
                      <m:t>=</m:t>
                    </m:r>
                    <m:r>
                      <a:rPr lang="hu-HU" b="0" i="1" smtClean="0">
                        <a:latin typeface="Cambria Math"/>
                      </a:rPr>
                      <m:t>4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kereszt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+6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hu-HU">
                            <a:latin typeface="Cambria Math"/>
                          </a:rPr>
                          <m:t>k</m:t>
                        </m:r>
                        <m:r>
                          <a:rPr lang="hu-HU" b="0" i="1" smtClean="0">
                            <a:latin typeface="Cambria Math"/>
                          </a:rPr>
                          <m:t>ö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+8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gyzet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=18</m:t>
                    </m:r>
                    <m:r>
                      <a:rPr lang="hu-HU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/>
                      </a:rPr>
                      <m:t>N</m:t>
                    </m:r>
                    <m:r>
                      <a:rPr lang="hu-HU" b="0" i="0" smtClean="0">
                        <a:latin typeface="Cambria Math"/>
                      </a:rPr>
                      <m:t>=66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25" y="804708"/>
            <a:ext cx="5590385" cy="209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58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81" y="3733800"/>
            <a:ext cx="4033163" cy="37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48923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kérdések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4457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Klaszterek neve: címkézés</a:t>
            </a:r>
            <a:endParaRPr lang="en-US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Miután az algoritmus megtalálja a csoportokat, hogyan tálaljuk azokat a felhasználók felé</a:t>
            </a:r>
            <a:endParaRPr lang="en-US" dirty="0"/>
          </a:p>
          <a:p>
            <a:r>
              <a:rPr lang="hu-HU" dirty="0"/>
              <a:t>Jó, rövid címkékre van szükség</a:t>
            </a:r>
            <a:endParaRPr lang="en-US" dirty="0"/>
          </a:p>
          <a:p>
            <a:pPr lvl="1"/>
            <a:r>
              <a:rPr lang="hu-HU" dirty="0"/>
              <a:t>Pl. </a:t>
            </a:r>
            <a:r>
              <a:rPr lang="en-US" b="1" i="1" dirty="0"/>
              <a:t>jaguar</a:t>
            </a:r>
            <a:r>
              <a:rPr lang="en-US" dirty="0"/>
              <a:t> </a:t>
            </a:r>
            <a:r>
              <a:rPr lang="hu-HU" dirty="0"/>
              <a:t>példában, ezek lehetnek az „Állat”, „Autó”, stb.</a:t>
            </a:r>
            <a:endParaRPr lang="en-US" dirty="0"/>
          </a:p>
          <a:p>
            <a:pPr lvl="1"/>
            <a:r>
              <a:rPr lang="hu-HU" dirty="0"/>
              <a:t>Taxonómiák esetén </a:t>
            </a:r>
            <a:r>
              <a:rPr lang="en-US" dirty="0"/>
              <a:t>(Yahoo), </a:t>
            </a:r>
            <a:r>
              <a:rPr lang="hu-HU" dirty="0"/>
              <a:t>navigációs segítség kell</a:t>
            </a:r>
            <a:endParaRPr lang="en-US" dirty="0"/>
          </a:p>
          <a:p>
            <a:pPr lvl="2"/>
            <a:r>
              <a:rPr lang="hu-HU" dirty="0"/>
              <a:t>Gyakran kézzel csinálják, a csoportosítás/osztályozás után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05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Hogyan címkézzünk</a:t>
            </a: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Tipikus </a:t>
            </a:r>
            <a:r>
              <a:rPr lang="hu-HU" dirty="0" smtClean="0"/>
              <a:t>dokumentumok </a:t>
            </a:r>
            <a:r>
              <a:rPr lang="hu-HU" dirty="0"/>
              <a:t>címével</a:t>
            </a:r>
            <a:endParaRPr lang="en-US" dirty="0"/>
          </a:p>
          <a:p>
            <a:pPr lvl="1"/>
            <a:r>
              <a:rPr lang="hu-HU" dirty="0"/>
              <a:t>A címek könnyen áttekinthetőek</a:t>
            </a:r>
            <a:endParaRPr lang="en-US" dirty="0"/>
          </a:p>
          <a:p>
            <a:pPr lvl="1"/>
            <a:r>
              <a:rPr lang="hu-HU" dirty="0"/>
              <a:t>A szerzők is ilyen céllal hozzák őket létre!</a:t>
            </a:r>
            <a:endParaRPr lang="en-US" dirty="0"/>
          </a:p>
          <a:p>
            <a:pPr lvl="1"/>
            <a:r>
              <a:rPr lang="hu-HU" dirty="0"/>
              <a:t>De csak néhányat lehet megmutatni, amelyek nem biztos, hogy az egész klasztert </a:t>
            </a:r>
            <a:r>
              <a:rPr lang="hu-HU" dirty="0" smtClean="0"/>
              <a:t>leírják</a:t>
            </a:r>
            <a:endParaRPr lang="en-US" dirty="0"/>
          </a:p>
          <a:p>
            <a:r>
              <a:rPr lang="hu-HU" dirty="0"/>
              <a:t>Tipikus terminusokkal</a:t>
            </a:r>
            <a:endParaRPr lang="en-US" dirty="0"/>
          </a:p>
          <a:p>
            <a:pPr lvl="1"/>
            <a:r>
              <a:rPr lang="hu-HU" dirty="0"/>
              <a:t>Nagyobb eséllyel jellemzik jól a csoportokat</a:t>
            </a:r>
            <a:endParaRPr lang="en-US" dirty="0"/>
          </a:p>
          <a:p>
            <a:pPr lvl="1"/>
            <a:r>
              <a:rPr lang="hu-HU" dirty="0"/>
              <a:t>Megkülönböztető terminusok használata</a:t>
            </a:r>
            <a:endParaRPr lang="en-US" dirty="0"/>
          </a:p>
          <a:p>
            <a:pPr lvl="2"/>
            <a:r>
              <a:rPr lang="hu-HU" dirty="0"/>
              <a:t>Differenciális címkézés</a:t>
            </a:r>
            <a:endParaRPr lang="en-US" dirty="0"/>
          </a:p>
          <a:p>
            <a:pPr lvl="1"/>
            <a:r>
              <a:rPr lang="hu-HU" dirty="0"/>
              <a:t>Nehezebb áttekinteni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2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Címkézés</a:t>
            </a:r>
            <a:endParaRPr lang="en-U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Gyakori heurisztika – a centroid 5-10 leggyakoribb szavával.</a:t>
            </a:r>
          </a:p>
          <a:p>
            <a:pPr lvl="1"/>
            <a:r>
              <a:rPr lang="en-US" dirty="0" smtClean="0"/>
              <a:t>stop-</a:t>
            </a:r>
            <a:r>
              <a:rPr lang="hu-HU" dirty="0"/>
              <a:t>szavak elhagyása, szótövezés</a:t>
            </a:r>
            <a:r>
              <a:rPr lang="en-US" dirty="0"/>
              <a:t>.</a:t>
            </a:r>
          </a:p>
          <a:p>
            <a:r>
              <a:rPr lang="hu-HU" dirty="0"/>
              <a:t>Differenciális címkézés gyakori szavakkal</a:t>
            </a:r>
            <a:endParaRPr lang="en-US" dirty="0"/>
          </a:p>
          <a:p>
            <a:pPr lvl="1"/>
            <a:r>
              <a:rPr lang="en-US" dirty="0"/>
              <a:t>“Computer”</a:t>
            </a:r>
            <a:r>
              <a:rPr lang="hu-HU" dirty="0" err="1"/>
              <a:t>-ekről</a:t>
            </a:r>
            <a:r>
              <a:rPr lang="hu-HU" dirty="0"/>
              <a:t> szóló gyűjteményben minden centroid nagy súllyal tartalmazza a </a:t>
            </a:r>
            <a:r>
              <a:rPr lang="en-US" b="1" i="1" dirty="0"/>
              <a:t>computer</a:t>
            </a:r>
            <a:r>
              <a:rPr lang="en-US" dirty="0"/>
              <a:t> </a:t>
            </a:r>
            <a:r>
              <a:rPr lang="hu-HU" dirty="0"/>
              <a:t>szót</a:t>
            </a:r>
            <a:r>
              <a:rPr lang="en-US" dirty="0"/>
              <a:t>.</a:t>
            </a:r>
          </a:p>
          <a:p>
            <a:pPr lvl="1"/>
            <a:r>
              <a:rPr lang="hu-HU" dirty="0" smtClean="0"/>
              <a:t>Centroidok diszkrimináns analízise.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448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8200" cy="990600"/>
          </a:xfrm>
        </p:spPr>
        <p:txBody>
          <a:bodyPr/>
          <a:lstStyle/>
          <a:p>
            <a:r>
              <a:rPr lang="hu-HU" dirty="0" smtClean="0"/>
              <a:t>Csoportokra jellemző távolságok (2)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ym typeface="Symbol" pitchFamily="18" charset="2"/>
              </a:rPr>
              <a:t>Csoportok </a:t>
            </a:r>
            <a:r>
              <a:rPr lang="hu-HU" dirty="0">
                <a:sym typeface="Symbol" pitchFamily="18" charset="2"/>
              </a:rPr>
              <a:t>közti átlagos távolság (a</a:t>
            </a:r>
            <a:r>
              <a:rPr lang="en-US" dirty="0" err="1">
                <a:sym typeface="Symbol" pitchFamily="18" charset="2"/>
              </a:rPr>
              <a:t>verage</a:t>
            </a:r>
            <a:r>
              <a:rPr lang="en-US" dirty="0">
                <a:sym typeface="Symbol" pitchFamily="18" charset="2"/>
              </a:rPr>
              <a:t>-link</a:t>
            </a:r>
            <a:r>
              <a:rPr lang="hu-HU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hu-HU" dirty="0" smtClean="0">
                <a:sym typeface="Symbol" pitchFamily="18" charset="2"/>
              </a:rPr>
              <a:t>Átlagos távolságmérték </a:t>
            </a:r>
            <a:r>
              <a:rPr lang="hu-HU" dirty="0">
                <a:sym typeface="Symbol" pitchFamily="18" charset="2"/>
              </a:rPr>
              <a:t>az elempárok </a:t>
            </a:r>
            <a:r>
              <a:rPr lang="hu-HU" dirty="0" smtClean="0">
                <a:sym typeface="Symbol" pitchFamily="18" charset="2"/>
              </a:rPr>
              <a:t>között</a:t>
            </a:r>
          </a:p>
          <a:p>
            <a:pPr lvl="1"/>
            <a:endParaRPr lang="hu-HU" dirty="0">
              <a:sym typeface="Symbol" pitchFamily="18" charset="2"/>
            </a:endParaRPr>
          </a:p>
          <a:p>
            <a:pPr lvl="1"/>
            <a:endParaRPr lang="hu-HU" dirty="0" smtClean="0">
              <a:sym typeface="Symbol" pitchFamily="18" charset="2"/>
            </a:endParaRPr>
          </a:p>
          <a:p>
            <a:pPr lvl="1"/>
            <a:endParaRPr lang="hu-HU" dirty="0" smtClean="0">
              <a:sym typeface="Symbol" pitchFamily="18" charset="2"/>
            </a:endParaRPr>
          </a:p>
          <a:p>
            <a:pPr lvl="1"/>
            <a:endParaRPr lang="hu-HU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hu-HU" dirty="0" smtClean="0"/>
              <a:t>Két csoport összes elemének átlagos távolsága alapján</a:t>
            </a:r>
          </a:p>
          <a:p>
            <a:r>
              <a:rPr lang="hu-HU" dirty="0" smtClean="0"/>
              <a:t>Összevont csoport belső hasonlósága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655177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6124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WEKA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207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Weka</a:t>
            </a:r>
            <a:r>
              <a:rPr lang="hu-HU" dirty="0" smtClean="0"/>
              <a:t> csoportosítási eljárások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SimpleKMeans</a:t>
            </a:r>
            <a:endParaRPr lang="hu-HU" dirty="0" smtClean="0"/>
          </a:p>
          <a:p>
            <a:r>
              <a:rPr lang="hu-HU" dirty="0" err="1" smtClean="0"/>
              <a:t>HierarchicalClusters</a:t>
            </a:r>
            <a:endParaRPr lang="hu-HU" dirty="0" smtClean="0"/>
          </a:p>
          <a:p>
            <a:r>
              <a:rPr lang="hu-HU" dirty="0" smtClean="0"/>
              <a:t>EM – </a:t>
            </a:r>
            <a:r>
              <a:rPr lang="hu-HU" dirty="0" err="1" smtClean="0"/>
              <a:t>expectation</a:t>
            </a:r>
            <a:r>
              <a:rPr lang="hu-HU" dirty="0" smtClean="0"/>
              <a:t> </a:t>
            </a:r>
            <a:r>
              <a:rPr lang="hu-HU" dirty="0" err="1" smtClean="0"/>
              <a:t>maximization</a:t>
            </a:r>
            <a:endParaRPr lang="hu-HU" smtClean="0"/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76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8200" cy="990600"/>
          </a:xfrm>
        </p:spPr>
        <p:txBody>
          <a:bodyPr/>
          <a:lstStyle/>
          <a:p>
            <a:r>
              <a:rPr lang="hu-HU" dirty="0" smtClean="0"/>
              <a:t>Csoportokra jellemző távolságok (3)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Center of gravity”</a:t>
            </a:r>
            <a:r>
              <a:rPr lang="hu-HU" dirty="0"/>
              <a:t> (súlypont)</a:t>
            </a:r>
            <a:endParaRPr lang="en-US" dirty="0"/>
          </a:p>
          <a:p>
            <a:pPr lvl="1"/>
            <a:r>
              <a:rPr lang="hu-HU" dirty="0">
                <a:sym typeface="Symbol" pitchFamily="18" charset="2"/>
              </a:rPr>
              <a:t>Egyesítsük azokat, amelyeknek a </a:t>
            </a:r>
            <a:r>
              <a:rPr lang="en-US" dirty="0">
                <a:sym typeface="Symbol" pitchFamily="18" charset="2"/>
              </a:rPr>
              <a:t>centroid</a:t>
            </a:r>
            <a:r>
              <a:rPr lang="hu-HU" dirty="0">
                <a:sym typeface="Symbol" pitchFamily="18" charset="2"/>
              </a:rPr>
              <a:t>ja</a:t>
            </a:r>
            <a:r>
              <a:rPr lang="en-US" dirty="0">
                <a:sym typeface="Symbol" pitchFamily="18" charset="2"/>
              </a:rPr>
              <a:t> (</a:t>
            </a:r>
            <a:r>
              <a:rPr lang="hu-HU" dirty="0">
                <a:sym typeface="Symbol" pitchFamily="18" charset="2"/>
              </a:rPr>
              <a:t>avagy súlypontja</a:t>
            </a:r>
            <a:r>
              <a:rPr lang="en-US" dirty="0">
                <a:sym typeface="Symbol" pitchFamily="18" charset="2"/>
              </a:rPr>
              <a:t>) </a:t>
            </a:r>
            <a:r>
              <a:rPr lang="hu-HU" dirty="0">
                <a:sym typeface="Symbol" pitchFamily="18" charset="2"/>
              </a:rPr>
              <a:t>a leginkább hasonló a </a:t>
            </a:r>
            <a:r>
              <a:rPr lang="hu-HU" dirty="0" smtClean="0">
                <a:sym typeface="Symbol" pitchFamily="18" charset="2"/>
              </a:rPr>
              <a:t>távolságmérték szerint</a:t>
            </a:r>
          </a:p>
          <a:p>
            <a:pPr lvl="1"/>
            <a:endParaRPr lang="hu-HU" dirty="0">
              <a:sym typeface="Symbol" pitchFamily="18" charset="2"/>
            </a:endParaRPr>
          </a:p>
          <a:p>
            <a:pPr lvl="1"/>
            <a:endParaRPr lang="hu-HU" dirty="0" smtClean="0">
              <a:sym typeface="Symbol" pitchFamily="18" charset="2"/>
            </a:endParaRPr>
          </a:p>
          <a:p>
            <a:pPr lvl="1"/>
            <a:endParaRPr lang="hu-HU" dirty="0">
              <a:sym typeface="Symbol" pitchFamily="18" charset="2"/>
            </a:endParaRPr>
          </a:p>
          <a:p>
            <a:r>
              <a:rPr lang="hu-HU" dirty="0" smtClean="0">
                <a:sym typeface="Symbol" pitchFamily="18" charset="2"/>
              </a:rPr>
              <a:t>Hasonlóan </a:t>
            </a:r>
            <a:r>
              <a:rPr lang="hu-HU" dirty="0" err="1" smtClean="0">
                <a:sym typeface="Symbol" pitchFamily="18" charset="2"/>
              </a:rPr>
              <a:t>medoidra</a:t>
            </a:r>
            <a:endParaRPr lang="hu-HU" dirty="0" smtClean="0">
              <a:sym typeface="Symbol" pitchFamily="18" charset="2"/>
            </a:endParaRPr>
          </a:p>
          <a:p>
            <a:r>
              <a:rPr lang="hu-HU" dirty="0" smtClean="0">
                <a:sym typeface="Symbol" pitchFamily="18" charset="2"/>
              </a:rPr>
              <a:t>Gyorsan számolható, mivel centroidok (</a:t>
            </a:r>
            <a:r>
              <a:rPr lang="hu-HU" dirty="0" err="1" smtClean="0">
                <a:sym typeface="Symbol" pitchFamily="18" charset="2"/>
              </a:rPr>
              <a:t>medoidok</a:t>
            </a:r>
            <a:r>
              <a:rPr lang="hu-HU" dirty="0" smtClean="0">
                <a:sym typeface="Symbol" pitchFamily="18" charset="2"/>
              </a:rPr>
              <a:t>) hasonlóságát elég számolni</a:t>
            </a:r>
          </a:p>
          <a:p>
            <a:r>
              <a:rPr lang="hu-HU" dirty="0" smtClean="0">
                <a:sym typeface="Symbol" pitchFamily="18" charset="2"/>
              </a:rPr>
              <a:t>Különbség: önhasonlóság beleszámolása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" y="3581400"/>
            <a:ext cx="805474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7163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Hierarchikus csoportosítók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89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Alapelv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Csoportok egymásba ágyazása</a:t>
            </a:r>
          </a:p>
          <a:p>
            <a:r>
              <a:rPr lang="hu-HU" dirty="0" smtClean="0"/>
              <a:t>Két variáns</a:t>
            </a:r>
          </a:p>
          <a:p>
            <a:pPr lvl="1"/>
            <a:r>
              <a:rPr lang="hu-HU" b="1" dirty="0" err="1" smtClean="0"/>
              <a:t>Bottom-up</a:t>
            </a:r>
            <a:r>
              <a:rPr lang="hu-HU" dirty="0" smtClean="0"/>
              <a:t> (egyesítő módszer): kiindulás az egyes elemekből, minden lépésben összevon két csoportot</a:t>
            </a:r>
          </a:p>
          <a:p>
            <a:pPr lvl="1"/>
            <a:r>
              <a:rPr lang="hu-HU" b="1" dirty="0" smtClean="0"/>
              <a:t>Top-down</a:t>
            </a:r>
            <a:r>
              <a:rPr lang="hu-HU" dirty="0" smtClean="0"/>
              <a:t> (felosztó módszer): kiindulás a teljes halmazból, minden esetben kettéoszt egy csoportot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66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Ábrázolás – </a:t>
            </a:r>
            <a:r>
              <a:rPr lang="hu-HU" dirty="0" err="1" smtClean="0"/>
              <a:t>dendogram</a:t>
            </a:r>
            <a:r>
              <a:rPr lang="hu-HU" dirty="0" smtClean="0"/>
              <a:t>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y-tengelyen</a:t>
            </a:r>
            <a:r>
              <a:rPr lang="hu-HU" dirty="0" smtClean="0"/>
              <a:t>: </a:t>
            </a:r>
          </a:p>
          <a:p>
            <a:pPr lvl="1"/>
            <a:r>
              <a:rPr lang="hu-HU" dirty="0" smtClean="0"/>
              <a:t>csoportok hasonlósága (súlyozott </a:t>
            </a:r>
            <a:r>
              <a:rPr lang="hu-HU" dirty="0" err="1" smtClean="0"/>
              <a:t>dendogram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lépésszám</a:t>
            </a:r>
            <a:r>
              <a:rPr lang="hu-HU" dirty="0"/>
              <a:t> (</a:t>
            </a:r>
            <a:r>
              <a:rPr lang="hu-HU" dirty="0" smtClean="0"/>
              <a:t>súlyozatlan </a:t>
            </a:r>
            <a:r>
              <a:rPr lang="hu-HU" dirty="0" err="1"/>
              <a:t>dendogram</a:t>
            </a:r>
            <a:r>
              <a:rPr lang="hu-HU" dirty="0"/>
              <a:t>)</a:t>
            </a:r>
            <a:endParaRPr lang="hu-HU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42957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1052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s276">
  <a:themeElements>
    <a:clrScheme name="cs276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2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7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Data\Microsoft\Templates\cs276.pot</Template>
  <TotalTime>18192</TotalTime>
  <Words>2076</Words>
  <Application>Microsoft Office PowerPoint</Application>
  <PresentationFormat>Diavetítés a képernyőre (4:3 oldalarány)</PresentationFormat>
  <Paragraphs>372</Paragraphs>
  <Slides>51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51</vt:i4>
      </vt:variant>
    </vt:vector>
  </HeadingPairs>
  <TitlesOfParts>
    <vt:vector size="52" baseType="lpstr">
      <vt:lpstr>cs276</vt:lpstr>
      <vt:lpstr>Adatbányászat és szövegbányászat  Csoportosítás (klaszterezés). Alulról felfelé, fentről lefelé építkező algoritmusok, K-közép algoritmus. </vt:lpstr>
      <vt:lpstr> Áttekintés</vt:lpstr>
      <vt:lpstr>Csoportokra jellemző távolságok (1)</vt:lpstr>
      <vt:lpstr>Egyszerű vs. teljes összekapcsolás</vt:lpstr>
      <vt:lpstr>Csoportokra jellemző távolságok (2)</vt:lpstr>
      <vt:lpstr>Csoportokra jellemző távolságok (3)</vt:lpstr>
      <vt:lpstr>Hierarchikus csoportosítók</vt:lpstr>
      <vt:lpstr>Alapelv</vt:lpstr>
      <vt:lpstr>Ábrázolás – dendogram </vt:lpstr>
      <vt:lpstr>Komplexitásvizsgálat</vt:lpstr>
      <vt:lpstr>Egyesítő módszerek</vt:lpstr>
      <vt:lpstr>Időigény</vt:lpstr>
      <vt:lpstr>Hierarchikus egyesítő csoportosítás</vt:lpstr>
      <vt:lpstr>Példa (folytatás)</vt:lpstr>
      <vt:lpstr>Példa (folytatás 2)</vt:lpstr>
      <vt:lpstr>Példa (folytatás 3)</vt:lpstr>
      <vt:lpstr>Prioritási tömbök</vt:lpstr>
      <vt:lpstr>Klaszterhasonlóság elemzése</vt:lpstr>
      <vt:lpstr>Példa: n=6, k=3, legközelebbi centroidok</vt:lpstr>
      <vt:lpstr>Inverzió</vt:lpstr>
      <vt:lpstr>Összefoglalás</vt:lpstr>
      <vt:lpstr>Particionáló módszerek</vt:lpstr>
      <vt:lpstr>Hány csoport legyen?</vt:lpstr>
      <vt:lpstr>Particionáló algoritmusok</vt:lpstr>
      <vt:lpstr>K-átlag (k-means) klaszterező</vt:lpstr>
      <vt:lpstr>K-átlag algoritmusa</vt:lpstr>
      <vt:lpstr>Példa: k-átlag</vt:lpstr>
      <vt:lpstr>k-átlag példa (folytatás)</vt:lpstr>
      <vt:lpstr>k-átlag példa (folytatás 2)</vt:lpstr>
      <vt:lpstr>k-átlag példa (folytatás 3)</vt:lpstr>
      <vt:lpstr>K-átlag terminálása</vt:lpstr>
      <vt:lpstr>Konvergencia</vt:lpstr>
      <vt:lpstr>Lokális optimum</vt:lpstr>
      <vt:lpstr>Komplexitás</vt:lpstr>
      <vt:lpstr>k nincs megadva előre</vt:lpstr>
      <vt:lpstr>Kettészelő k-átlag</vt:lpstr>
      <vt:lpstr>Hibrid hierarchikus és particionáló</vt:lpstr>
      <vt:lpstr>Kiértékelés</vt:lpstr>
      <vt:lpstr>k nincs megadva előre</vt:lpstr>
      <vt:lpstr>Büntessük a nagy csoportszámot</vt:lpstr>
      <vt:lpstr>Belső és külső mértékek</vt:lpstr>
      <vt:lpstr>Tisztaság (purity)</vt:lpstr>
      <vt:lpstr>Entrópia</vt:lpstr>
      <vt:lpstr>IR-mértékek</vt:lpstr>
      <vt:lpstr>Példa</vt:lpstr>
      <vt:lpstr>Egyéb kérdések</vt:lpstr>
      <vt:lpstr>Klaszterek neve: címkézés</vt:lpstr>
      <vt:lpstr>Hogyan címkézzünk</vt:lpstr>
      <vt:lpstr>Címkézés</vt:lpstr>
      <vt:lpstr>WEKA</vt:lpstr>
      <vt:lpstr>Weka csoportosítási eljárások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CS276B Text Information Retrieval, Mining, and Exploitation</dc:title>
  <dc:creator>Christopher Manning</dc:creator>
  <cp:lastModifiedBy>Domi</cp:lastModifiedBy>
  <cp:revision>223</cp:revision>
  <cp:lastPrinted>2003-11-11T21:18:08Z</cp:lastPrinted>
  <dcterms:created xsi:type="dcterms:W3CDTF">2003-01-20T06:42:23Z</dcterms:created>
  <dcterms:modified xsi:type="dcterms:W3CDTF">2013-10-27T14:40:27Z</dcterms:modified>
</cp:coreProperties>
</file>