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Default Extension="doc" ContentType="application/msword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7"/>
  </p:notesMasterIdLst>
  <p:sldIdLst>
    <p:sldId id="428" r:id="rId2"/>
    <p:sldId id="550" r:id="rId3"/>
    <p:sldId id="421" r:id="rId4"/>
    <p:sldId id="430" r:id="rId5"/>
    <p:sldId id="446" r:id="rId6"/>
    <p:sldId id="429" r:id="rId7"/>
    <p:sldId id="448" r:id="rId8"/>
    <p:sldId id="449" r:id="rId9"/>
    <p:sldId id="452" r:id="rId10"/>
    <p:sldId id="438" r:id="rId11"/>
    <p:sldId id="439" r:id="rId12"/>
    <p:sldId id="440" r:id="rId13"/>
    <p:sldId id="431" r:id="rId14"/>
    <p:sldId id="459" r:id="rId15"/>
    <p:sldId id="433" r:id="rId16"/>
    <p:sldId id="435" r:id="rId17"/>
    <p:sldId id="460" r:id="rId18"/>
    <p:sldId id="462" r:id="rId19"/>
    <p:sldId id="463" r:id="rId20"/>
    <p:sldId id="464" r:id="rId21"/>
    <p:sldId id="551" r:id="rId22"/>
    <p:sldId id="486" r:id="rId23"/>
    <p:sldId id="469" r:id="rId24"/>
    <p:sldId id="470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91" r:id="rId33"/>
    <p:sldId id="492" r:id="rId34"/>
    <p:sldId id="493" r:id="rId35"/>
    <p:sldId id="494" r:id="rId36"/>
    <p:sldId id="524" r:id="rId37"/>
    <p:sldId id="523" r:id="rId38"/>
    <p:sldId id="483" r:id="rId39"/>
    <p:sldId id="484" r:id="rId40"/>
    <p:sldId id="518" r:id="rId41"/>
    <p:sldId id="519" r:id="rId42"/>
    <p:sldId id="520" r:id="rId43"/>
    <p:sldId id="521" r:id="rId44"/>
    <p:sldId id="522" r:id="rId45"/>
    <p:sldId id="495" r:id="rId46"/>
    <p:sldId id="496" r:id="rId47"/>
    <p:sldId id="497" r:id="rId48"/>
    <p:sldId id="498" r:id="rId49"/>
    <p:sldId id="499" r:id="rId50"/>
    <p:sldId id="500" r:id="rId51"/>
    <p:sldId id="501" r:id="rId52"/>
    <p:sldId id="502" r:id="rId53"/>
    <p:sldId id="503" r:id="rId54"/>
    <p:sldId id="557" r:id="rId55"/>
    <p:sldId id="509" r:id="rId56"/>
    <p:sldId id="510" r:id="rId57"/>
    <p:sldId id="556" r:id="rId58"/>
    <p:sldId id="512" r:id="rId59"/>
    <p:sldId id="513" r:id="rId60"/>
    <p:sldId id="514" r:id="rId61"/>
    <p:sldId id="515" r:id="rId62"/>
    <p:sldId id="516" r:id="rId63"/>
    <p:sldId id="517" r:id="rId64"/>
    <p:sldId id="552" r:id="rId65"/>
    <p:sldId id="526" r:id="rId66"/>
    <p:sldId id="527" r:id="rId67"/>
    <p:sldId id="528" r:id="rId68"/>
    <p:sldId id="529" r:id="rId69"/>
    <p:sldId id="530" r:id="rId70"/>
    <p:sldId id="553" r:id="rId71"/>
    <p:sldId id="531" r:id="rId72"/>
    <p:sldId id="533" r:id="rId73"/>
    <p:sldId id="534" r:id="rId74"/>
    <p:sldId id="535" r:id="rId75"/>
    <p:sldId id="536" r:id="rId76"/>
    <p:sldId id="549" r:id="rId77"/>
    <p:sldId id="540" r:id="rId78"/>
    <p:sldId id="541" r:id="rId79"/>
    <p:sldId id="542" r:id="rId80"/>
    <p:sldId id="543" r:id="rId81"/>
    <p:sldId id="546" r:id="rId82"/>
    <p:sldId id="547" r:id="rId83"/>
    <p:sldId id="554" r:id="rId84"/>
    <p:sldId id="555" r:id="rId85"/>
    <p:sldId id="418" r:id="rId86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7" autoAdjust="0"/>
    <p:restoredTop sz="94664" autoAdjust="0"/>
  </p:normalViewPr>
  <p:slideViewPr>
    <p:cSldViewPr>
      <p:cViewPr varScale="1">
        <p:scale>
          <a:sx n="103" d="100"/>
          <a:sy n="103" d="100"/>
        </p:scale>
        <p:origin x="-491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35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16EDF76C-EFE4-499A-BB6B-50AF762900F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mtClean="0"/>
              <a:t>Search (T), Graphvis, ITLog</a:t>
            </a:r>
          </a:p>
        </p:txBody>
      </p:sp>
      <p:sp>
        <p:nvSpPr>
          <p:cNvPr id="55300" name="Dia számának hely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45581-BC0F-4526-8948-9771D8FB4FF8}" type="slidenum">
              <a:rPr lang="hu-HU" smtClean="0"/>
              <a:pPr/>
              <a:t>5</a:t>
            </a:fld>
            <a:endParaRPr lang="hu-H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6230F4-C047-414F-9317-227B8410AB95}" type="slidenum">
              <a:rPr lang="hu-HU" smtClean="0"/>
              <a:pPr/>
              <a:t>13</a:t>
            </a:fld>
            <a:endParaRPr lang="hu-HU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EEEDD-B9DA-4CDA-A090-A8A5B4D205C8}" type="slidenum">
              <a:rPr lang="hu-HU" smtClean="0"/>
              <a:pPr/>
              <a:t>14</a:t>
            </a:fld>
            <a:endParaRPr lang="hu-HU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A81D16-9DFA-4460-9C8C-B381D147E3C7}" type="slidenum">
              <a:rPr lang="hu-HU" smtClean="0"/>
              <a:pPr/>
              <a:t>15</a:t>
            </a:fld>
            <a:endParaRPr lang="hu-HU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52B832-E7EE-4DEA-B79B-0092AFC2FCF5}" type="slidenum">
              <a:rPr lang="hu-HU" smtClean="0"/>
              <a:pPr/>
              <a:t>50</a:t>
            </a:fld>
            <a:endParaRPr lang="hu-HU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E6F603-7BAB-4EA4-BF89-E5990634C50C}" type="slidenum">
              <a:rPr lang="hu-HU" smtClean="0"/>
              <a:pPr/>
              <a:t>51</a:t>
            </a:fld>
            <a:endParaRPr lang="hu-HU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E02C1-CFEA-4F04-A4D7-938451D6A52D}" type="slidenum">
              <a:rPr lang="hu-HU" smtClean="0"/>
              <a:pPr/>
              <a:t>52</a:t>
            </a:fld>
            <a:endParaRPr lang="hu-HU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Users fall into the same space as movies, where a user’s position in a dimension reflects the user’s preference for (or against) movies that score high on that dimension.  </a:t>
            </a:r>
          </a:p>
          <a:p>
            <a:endParaRPr lang="en-US" smtClean="0">
              <a:latin typeface="Arial" charset="0"/>
            </a:endParaRPr>
          </a:p>
          <a:p>
            <a:r>
              <a:rPr lang="en-US" smtClean="0">
                <a:latin typeface="Arial" charset="0"/>
              </a:rPr>
              <a:t>For example, Gus tends to like male-oriented movies, but dislikes serious movies.  Therefore, we would expect him to love “Dumb and Dumber” and hate “The Color Purple”.</a:t>
            </a:r>
          </a:p>
          <a:p>
            <a:endParaRPr lang="en-US" smtClean="0">
              <a:latin typeface="Arial" charset="0"/>
            </a:endParaRPr>
          </a:p>
          <a:p>
            <a:r>
              <a:rPr lang="en-US" smtClean="0">
                <a:latin typeface="Arial" charset="0"/>
              </a:rPr>
              <a:t>Note that these two dimensions do not characterize Dave’s interests very well; additional dimensions would be needed.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ztakiheader_botto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10338"/>
            <a:ext cx="91440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28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066800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362200"/>
            <a:ext cx="7924800" cy="1219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Alcím mintájának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32588" y="0"/>
            <a:ext cx="2160587" cy="645318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50825" y="0"/>
            <a:ext cx="6329363" cy="645318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213" y="0"/>
            <a:ext cx="7775575" cy="65087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4244975" cy="56165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244975" cy="56165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50825" y="836613"/>
            <a:ext cx="4244975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244975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285"/>
          <p:cNvPicPr>
            <a:picLocks noChangeAspect="1" noChangeArrowheads="1"/>
          </p:cNvPicPr>
          <p:nvPr userDrawn="1"/>
        </p:nvPicPr>
        <p:blipFill>
          <a:blip r:embed="rId14" cstate="print">
            <a:lum bright="30000"/>
          </a:blip>
          <a:srcRect/>
          <a:stretch>
            <a:fillRect/>
          </a:stretch>
        </p:blipFill>
        <p:spPr bwMode="auto">
          <a:xfrm>
            <a:off x="0" y="0"/>
            <a:ext cx="91440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9286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0"/>
            <a:ext cx="77755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4100" name="Rectangle 928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36613"/>
            <a:ext cx="864235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pic>
        <p:nvPicPr>
          <p:cNvPr id="4101" name="Picture 9288" descr="sztakiheader_bottom"/>
          <p:cNvPicPr>
            <a:picLocks noChangeAspect="1" noChangeArrowheads="1"/>
          </p:cNvPicPr>
          <p:nvPr userDrawn="1"/>
        </p:nvPicPr>
        <p:blipFill>
          <a:blip r:embed="rId15" cstate="print"/>
          <a:srcRect b="74973"/>
          <a:stretch>
            <a:fillRect/>
          </a:stretch>
        </p:blipFill>
        <p:spPr bwMode="auto">
          <a:xfrm>
            <a:off x="0" y="6510338"/>
            <a:ext cx="9144000" cy="8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86" name="Text Box 9290"/>
          <p:cNvSpPr txBox="1">
            <a:spLocks noChangeArrowheads="1"/>
          </p:cNvSpPr>
          <p:nvPr userDrawn="1"/>
        </p:nvSpPr>
        <p:spPr bwMode="auto">
          <a:xfrm>
            <a:off x="0" y="6524625"/>
            <a:ext cx="9144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u-HU" sz="1800" dirty="0">
                <a:solidFill>
                  <a:schemeClr val="accent2"/>
                </a:solidFill>
              </a:rPr>
              <a:t>Benczúr András    </a:t>
            </a:r>
            <a:r>
              <a:rPr lang="hu-HU" sz="1800" dirty="0" smtClean="0">
                <a:solidFill>
                  <a:schemeClr val="accent2"/>
                </a:solidFill>
              </a:rPr>
              <a:t>         </a:t>
            </a:r>
            <a:r>
              <a:rPr lang="hu-HU" sz="1800" dirty="0" smtClean="0">
                <a:solidFill>
                  <a:srgbClr val="CC0000"/>
                </a:solidFill>
              </a:rPr>
              <a:t>Keresőrendszerek,</a:t>
            </a:r>
            <a:r>
              <a:rPr lang="hu-HU" sz="1800" baseline="0" dirty="0" smtClean="0">
                <a:solidFill>
                  <a:srgbClr val="CC0000"/>
                </a:solidFill>
              </a:rPr>
              <a:t> Hivatkozás-gráf vizsgálata       </a:t>
            </a:r>
            <a:r>
              <a:rPr lang="hu-HU" sz="1800" dirty="0" smtClean="0"/>
              <a:t>2013</a:t>
            </a:r>
            <a:r>
              <a:rPr lang="hu-HU" sz="1800" dirty="0"/>
              <a:t>. </a:t>
            </a:r>
            <a:r>
              <a:rPr lang="en-US" sz="1800" dirty="0" smtClean="0"/>
              <a:t>0</a:t>
            </a:r>
            <a:r>
              <a:rPr lang="hu-HU" sz="1800" dirty="0" smtClean="0"/>
              <a:t>4. </a:t>
            </a:r>
            <a:r>
              <a:rPr lang="hu-HU" sz="1800" dirty="0"/>
              <a:t>11.</a:t>
            </a:r>
            <a:endParaRPr lang="hu-HU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09563" indent="-30956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50888" indent="-261938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588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20825" indent="-18256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1889125" indent="-1889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346325" indent="-18891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803525" indent="-18891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260725" indent="-18891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717925" indent="-18891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czur@sztaki.mta.hu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-2003_dokumentum2.doc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home/kleinber/" TargetMode="External"/><Relationship Id="rId2" Type="http://schemas.openxmlformats.org/officeDocument/2006/relationships/hyperlink" Target="http://www.arts.cornell.edu/econ/deasley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-2003_dokumentum1.doc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ssociation_for_Computing_Machinery" TargetMode="External"/><Relationship Id="rId2" Type="http://schemas.openxmlformats.org/officeDocument/2006/relationships/hyperlink" Target="http://en.wikipedia.org/wiki/SIGKDD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jpeg"/><Relationship Id="rId5" Type="http://schemas.openxmlformats.org/officeDocument/2006/relationships/image" Target="../media/image59.png"/><Relationship Id="rId4" Type="http://schemas.openxmlformats.org/officeDocument/2006/relationships/image" Target="../media/image5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Keresőrendszerek</a:t>
            </a:r>
            <a:br>
              <a:rPr lang="hu-HU" dirty="0" smtClean="0"/>
            </a:br>
            <a:r>
              <a:rPr lang="hu-HU" dirty="0" smtClean="0"/>
              <a:t>Hivatkozás-gráf vizsgálata</a:t>
            </a:r>
            <a:endParaRPr lang="hu-HU" dirty="0" smtClean="0"/>
          </a:p>
        </p:txBody>
      </p:sp>
      <p:sp>
        <p:nvSpPr>
          <p:cNvPr id="6147" name="Alcím 2"/>
          <p:cNvSpPr>
            <a:spLocks noGrp="1"/>
          </p:cNvSpPr>
          <p:nvPr>
            <p:ph type="subTitle" idx="1"/>
          </p:nvPr>
        </p:nvSpPr>
        <p:spPr>
          <a:xfrm>
            <a:off x="2051720" y="2924944"/>
            <a:ext cx="4749800" cy="1219200"/>
          </a:xfrm>
        </p:spPr>
        <p:txBody>
          <a:bodyPr/>
          <a:lstStyle/>
          <a:p>
            <a:r>
              <a:rPr lang="hu-HU" dirty="0" smtClean="0"/>
              <a:t>Benczúr András</a:t>
            </a:r>
          </a:p>
          <a:p>
            <a:r>
              <a:rPr lang="hu-HU" dirty="0" smtClean="0"/>
              <a:t>MTA SZTAKI</a:t>
            </a:r>
          </a:p>
        </p:txBody>
      </p:sp>
      <p:pic>
        <p:nvPicPr>
          <p:cNvPr id="6148" name="Kép 16" descr="AndrasBenczu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072" y="3120058"/>
            <a:ext cx="1081087" cy="138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Szövegdoboz 5"/>
          <p:cNvSpPr txBox="1">
            <a:spLocks noChangeArrowheads="1"/>
          </p:cNvSpPr>
          <p:nvPr/>
        </p:nvSpPr>
        <p:spPr bwMode="auto">
          <a:xfrm>
            <a:off x="2123728" y="4221088"/>
            <a:ext cx="4176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dirty="0" err="1" smtClean="0">
                <a:hlinkClick r:id="rId3"/>
              </a:rPr>
              <a:t>benczur</a:t>
            </a:r>
            <a:r>
              <a:rPr lang="hu-HU" dirty="0" smtClean="0">
                <a:hlinkClick r:id="rId3"/>
              </a:rPr>
              <a:t>@</a:t>
            </a:r>
            <a:r>
              <a:rPr lang="hu-HU" dirty="0" err="1" smtClean="0">
                <a:hlinkClick r:id="rId3"/>
              </a:rPr>
              <a:t>sztaki.mta.hu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26988"/>
            <a:ext cx="8135937" cy="641351"/>
          </a:xfrm>
          <a:noFill/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hu-HU" smtClean="0">
                <a:solidFill>
                  <a:schemeClr val="tx1"/>
                </a:solidFill>
              </a:rPr>
              <a:t>„Big Data”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4659313" cy="5616575"/>
          </a:xfrm>
        </p:spPr>
        <p:txBody>
          <a:bodyPr/>
          <a:lstStyle/>
          <a:p>
            <a:r>
              <a:rPr lang="hu-HU" smtClean="0">
                <a:solidFill>
                  <a:srgbClr val="0000BA"/>
                </a:solidFill>
                <a:latin typeface="Comic Sans MS" pitchFamily="66" charset="0"/>
              </a:rPr>
              <a:t>Hardware teljesítmény 18 havonta duplázódik</a:t>
            </a:r>
          </a:p>
          <a:p>
            <a:r>
              <a:rPr lang="hu-HU" smtClean="0">
                <a:solidFill>
                  <a:srgbClr val="0000BA"/>
                </a:solidFill>
                <a:latin typeface="Comic Sans MS" pitchFamily="66" charset="0"/>
              </a:rPr>
              <a:t>Adatmennyiség még gyorsabban növekszik</a:t>
            </a:r>
          </a:p>
          <a:p>
            <a:r>
              <a:rPr lang="hu-HU" smtClean="0">
                <a:solidFill>
                  <a:srgbClr val="0000BA"/>
                </a:solidFill>
                <a:latin typeface="Comic Sans MS" pitchFamily="66" charset="0"/>
              </a:rPr>
              <a:t>Külső tár elérési sebessége sokkal lassabban nő</a:t>
            </a:r>
            <a:endParaRPr lang="hu-HU" smtClean="0">
              <a:latin typeface="Comic Sans MS" pitchFamily="66" charset="0"/>
            </a:endParaRPr>
          </a:p>
        </p:txBody>
      </p:sp>
      <p:pic>
        <p:nvPicPr>
          <p:cNvPr id="18436" name="Picture 4" descr="ManagingGigaby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981075"/>
            <a:ext cx="32670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moo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484313"/>
            <a:ext cx="19050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04800" y="1125538"/>
          <a:ext cx="9067800" cy="3643312"/>
        </p:xfrm>
        <a:graphic>
          <a:graphicData uri="http://schemas.openxmlformats.org/presentationml/2006/ole">
            <p:oleObj spid="_x0000_s2050" name="Dokumentum" r:id="rId4" imgW="6068160" imgH="2438280" progId="Word.Document.8">
              <p:embed/>
            </p:oleObj>
          </a:graphicData>
        </a:graphic>
      </p:graphicFrame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1066800" y="4913313"/>
            <a:ext cx="7162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hu-HU" sz="2400">
                <a:solidFill>
                  <a:srgbClr val="0000BA"/>
                </a:solidFill>
                <a:latin typeface="Comic Sans MS" pitchFamily="66" charset="0"/>
              </a:rPr>
              <a:t>Pl. 1997 és 2003 között megharmincszorozódott a teljesítmény … </a:t>
            </a: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hu-HU" smtClean="0">
                <a:solidFill>
                  <a:schemeClr val="tx1"/>
                </a:solidFill>
              </a:rPr>
              <a:t>„Big Data”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04800" y="5734050"/>
            <a:ext cx="84582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04800" y="692150"/>
            <a:ext cx="8458200" cy="4937125"/>
            <a:chOff x="336" y="1056"/>
            <a:chExt cx="5328" cy="3110"/>
          </a:xfrm>
        </p:grpSpPr>
        <p:pic>
          <p:nvPicPr>
            <p:cNvPr id="19462" name="Picture 4" descr="searchengine-sizes-tre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6" y="1056"/>
              <a:ext cx="5328" cy="3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3" name="Picture 5" descr="searchengine-sizes-trend"/>
            <p:cNvPicPr>
              <a:picLocks noChangeAspect="1" noChangeArrowheads="1"/>
            </p:cNvPicPr>
            <p:nvPr/>
          </p:nvPicPr>
          <p:blipFill>
            <a:blip r:embed="rId2" cstate="print"/>
            <a:srcRect l="10240" t="11163" r="35561" b="68254"/>
            <a:stretch>
              <a:fillRect/>
            </a:stretch>
          </p:blipFill>
          <p:spPr bwMode="auto">
            <a:xfrm>
              <a:off x="864" y="1392"/>
              <a:ext cx="3840" cy="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4" name="Rectangle 6"/>
            <p:cNvSpPr>
              <a:spLocks noChangeArrowheads="1"/>
            </p:cNvSpPr>
            <p:nvPr/>
          </p:nvSpPr>
          <p:spPr bwMode="auto">
            <a:xfrm>
              <a:off x="2832" y="1440"/>
              <a:ext cx="624" cy="7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hu-HU"/>
            </a:p>
          </p:txBody>
        </p:sp>
        <p:sp>
          <p:nvSpPr>
            <p:cNvPr id="19465" name="Rectangle 7"/>
            <p:cNvSpPr>
              <a:spLocks noChangeArrowheads="1"/>
            </p:cNvSpPr>
            <p:nvPr/>
          </p:nvSpPr>
          <p:spPr bwMode="auto">
            <a:xfrm>
              <a:off x="1536" y="1440"/>
              <a:ext cx="624" cy="7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hu-HU"/>
            </a:p>
          </p:txBody>
        </p:sp>
        <p:sp>
          <p:nvSpPr>
            <p:cNvPr id="19466" name="Text Box 8"/>
            <p:cNvSpPr txBox="1">
              <a:spLocks noChangeArrowheads="1"/>
            </p:cNvSpPr>
            <p:nvPr/>
          </p:nvSpPr>
          <p:spPr bwMode="auto">
            <a:xfrm>
              <a:off x="1488" y="1440"/>
              <a:ext cx="7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hu-HU" sz="2400">
                  <a:latin typeface="Arial" charset="0"/>
                </a:rPr>
                <a:t>Google</a:t>
              </a:r>
              <a:endParaRPr lang="hu-HU" sz="2400" b="1">
                <a:latin typeface="Times New Roman" pitchFamily="18" charset="0"/>
              </a:endParaRPr>
            </a:p>
          </p:txBody>
        </p:sp>
        <p:sp>
          <p:nvSpPr>
            <p:cNvPr id="19467" name="Text Box 9"/>
            <p:cNvSpPr txBox="1">
              <a:spLocks noChangeArrowheads="1"/>
            </p:cNvSpPr>
            <p:nvPr/>
          </p:nvSpPr>
          <p:spPr bwMode="auto">
            <a:xfrm>
              <a:off x="1488" y="1872"/>
              <a:ext cx="7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hu-HU" sz="2400">
                  <a:latin typeface="Arial" charset="0"/>
                </a:rPr>
                <a:t>Teoma</a:t>
              </a:r>
              <a:endParaRPr lang="hu-HU" sz="2400" b="1">
                <a:latin typeface="Times New Roman" pitchFamily="18" charset="0"/>
              </a:endParaRPr>
            </a:p>
          </p:txBody>
        </p:sp>
        <p:sp>
          <p:nvSpPr>
            <p:cNvPr id="19468" name="Text Box 10"/>
            <p:cNvSpPr txBox="1">
              <a:spLocks noChangeArrowheads="1"/>
            </p:cNvSpPr>
            <p:nvPr/>
          </p:nvSpPr>
          <p:spPr bwMode="auto">
            <a:xfrm>
              <a:off x="2688" y="1440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hu-HU" sz="2400">
                  <a:latin typeface="Arial" charset="0"/>
                </a:rPr>
                <a:t>AllTheWeb</a:t>
              </a:r>
              <a:endParaRPr lang="hu-HU" sz="2400" b="1">
                <a:latin typeface="Times New Roman" pitchFamily="18" charset="0"/>
              </a:endParaRPr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2784" y="1824"/>
              <a:ext cx="8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hu-HU" sz="2400">
                  <a:latin typeface="Arial" charset="0"/>
                </a:rPr>
                <a:t>AltaVista</a:t>
              </a:r>
              <a:endParaRPr lang="hu-HU" sz="2400" b="1">
                <a:latin typeface="Times New Roman" pitchFamily="18" charset="0"/>
              </a:endParaRPr>
            </a:p>
          </p:txBody>
        </p:sp>
        <p:sp>
          <p:nvSpPr>
            <p:cNvPr id="19470" name="Rectangle 12"/>
            <p:cNvSpPr>
              <a:spLocks noChangeArrowheads="1"/>
            </p:cNvSpPr>
            <p:nvPr/>
          </p:nvSpPr>
          <p:spPr bwMode="auto">
            <a:xfrm>
              <a:off x="4128" y="1440"/>
              <a:ext cx="528" cy="7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hu-HU"/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4032" y="1440"/>
              <a:ext cx="7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hu-HU" sz="2400">
                  <a:latin typeface="Arial" charset="0"/>
                </a:rPr>
                <a:t>Inktomi</a:t>
              </a:r>
              <a:endParaRPr lang="hu-HU" sz="2400" b="1">
                <a:latin typeface="Times New Roman" pitchFamily="18" charset="0"/>
              </a:endParaRPr>
            </a:p>
          </p:txBody>
        </p:sp>
      </p:grpSp>
      <p:sp>
        <p:nvSpPr>
          <p:cNvPr id="19460" name="Text Box 15"/>
          <p:cNvSpPr txBox="1">
            <a:spLocks noChangeArrowheads="1"/>
          </p:cNvSpPr>
          <p:nvPr/>
        </p:nvSpPr>
        <p:spPr bwMode="auto">
          <a:xfrm>
            <a:off x="533400" y="5589588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hu-HU" sz="2400">
                <a:solidFill>
                  <a:srgbClr val="0000BA"/>
                </a:solidFill>
                <a:latin typeface="Comic Sans MS" pitchFamily="66" charset="0"/>
              </a:rPr>
              <a:t>de 1997 és 2003 között megharmincszorozódott az adatmennyiség is </a:t>
            </a:r>
            <a:r>
              <a:rPr lang="hu-HU" sz="2400">
                <a:solidFill>
                  <a:srgbClr val="0000BA"/>
                </a:solidFill>
                <a:latin typeface="Comic Sans MS" pitchFamily="66" charset="0"/>
                <a:sym typeface="Symbol" pitchFamily="18" charset="2"/>
              </a:rPr>
              <a:t> </a:t>
            </a:r>
            <a:r>
              <a:rPr lang="hu-HU" sz="2400">
                <a:solidFill>
                  <a:srgbClr val="0000BA"/>
                </a:solidFill>
                <a:latin typeface="Comic Sans MS" pitchFamily="66" charset="0"/>
              </a:rPr>
              <a:t>lineárisnál lassabb algoritmusok </a:t>
            </a:r>
            <a:r>
              <a:rPr lang="hu-HU" sz="2400">
                <a:solidFill>
                  <a:srgbClr val="0000BA"/>
                </a:solidFill>
                <a:latin typeface="Comic Sans MS" pitchFamily="66" charset="0"/>
                <a:sym typeface="SPSS Marker Set" pitchFamily="2" charset="2"/>
              </a:rPr>
              <a:t></a:t>
            </a:r>
            <a:endParaRPr lang="hu-HU" sz="2400">
              <a:solidFill>
                <a:srgbClr val="0000BA"/>
              </a:solidFill>
              <a:latin typeface="Comic Sans MS" pitchFamily="66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26988"/>
            <a:ext cx="8135937" cy="641351"/>
          </a:xfrm>
          <a:noFill/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hu-HU" smtClean="0">
                <a:solidFill>
                  <a:schemeClr val="tx1"/>
                </a:solidFill>
              </a:rPr>
              <a:t>„Big Data”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76325"/>
            <a:ext cx="9144000" cy="5448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8675" name="Text Box 5"/>
          <p:cNvSpPr txBox="1">
            <a:spLocks noChangeArrowheads="1"/>
          </p:cNvSpPr>
          <p:nvPr/>
        </p:nvSpPr>
        <p:spPr bwMode="auto">
          <a:xfrm rot="10800000">
            <a:off x="46038" y="1196975"/>
            <a:ext cx="552450" cy="53276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Találati pozíció nézésével töltött idő   </a:t>
            </a:r>
            <a:endParaRPr lang="en-US" sz="2400"/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 rot="-5400000">
            <a:off x="6503193" y="3704432"/>
            <a:ext cx="4608513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/>
              <a:t>Találathoz érkezés ideje</a:t>
            </a:r>
            <a:endParaRPr lang="en-US" sz="240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u-HU" sz="4000" smtClean="0">
                <a:solidFill>
                  <a:schemeClr val="tx1"/>
                </a:solidFill>
              </a:rPr>
              <a:t>Találatok rangsorolása</a:t>
            </a:r>
          </a:p>
        </p:txBody>
      </p:sp>
      <p:sp>
        <p:nvSpPr>
          <p:cNvPr id="28678" name="Tartalom helye 4"/>
          <p:cNvSpPr>
            <a:spLocks noGrp="1"/>
          </p:cNvSpPr>
          <p:nvPr>
            <p:ph idx="1"/>
          </p:nvPr>
        </p:nvSpPr>
        <p:spPr>
          <a:xfrm>
            <a:off x="2051050" y="692150"/>
            <a:ext cx="5834063" cy="2305050"/>
          </a:xfrm>
        </p:spPr>
        <p:txBody>
          <a:bodyPr/>
          <a:lstStyle/>
          <a:p>
            <a:pPr>
              <a:buFontTx/>
              <a:buNone/>
            </a:pPr>
            <a:r>
              <a:rPr lang="hu-HU" sz="2400" smtClean="0"/>
              <a:t>Kereső felhasználási tapasztalat:</a:t>
            </a:r>
          </a:p>
          <a:p>
            <a:r>
              <a:rPr lang="hu-HU" sz="2400" smtClean="0"/>
              <a:t> Csak a első oldal tetejét (sőt, csak az első 2 találatot) nézzük meg</a:t>
            </a:r>
          </a:p>
          <a:p>
            <a:r>
              <a:rPr lang="hu-HU" sz="2400" smtClean="0"/>
              <a:t> Nagyon fontos a jó rangsor!</a:t>
            </a:r>
          </a:p>
          <a:p>
            <a:endParaRPr lang="hu-H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hu-HU" sz="4000" dirty="0" smtClean="0"/>
              <a:t>Rangsorolás alapjául szolgálnak …</a:t>
            </a:r>
          </a:p>
        </p:txBody>
      </p:sp>
      <p:sp>
        <p:nvSpPr>
          <p:cNvPr id="29699" name="Tartalom helye 4"/>
          <p:cNvSpPr>
            <a:spLocks noGrp="1"/>
          </p:cNvSpPr>
          <p:nvPr>
            <p:ph idx="1"/>
          </p:nvPr>
        </p:nvSpPr>
        <p:spPr>
          <a:xfrm>
            <a:off x="250825" y="836613"/>
            <a:ext cx="8893175" cy="5616575"/>
          </a:xfrm>
        </p:spPr>
        <p:txBody>
          <a:bodyPr/>
          <a:lstStyle/>
          <a:p>
            <a:r>
              <a:rPr lang="hu-HU" smtClean="0"/>
              <a:t>Szóelőfordulás: pl OKAPI BM25</a:t>
            </a:r>
            <a:endParaRPr lang="hu-HU" sz="2800" smtClean="0"/>
          </a:p>
          <a:p>
            <a:r>
              <a:rPr lang="hu-HU" sz="2800" smtClean="0"/>
              <a:t>Q = (q</a:t>
            </a:r>
            <a:r>
              <a:rPr lang="hu-HU" sz="2800" baseline="-25000" smtClean="0"/>
              <a:t>1</a:t>
            </a:r>
            <a:r>
              <a:rPr lang="hu-HU" sz="2800" smtClean="0"/>
              <a:t>, … ,q</a:t>
            </a:r>
            <a:r>
              <a:rPr lang="hu-HU" sz="2800" baseline="-25000" smtClean="0"/>
              <a:t>n</a:t>
            </a:r>
            <a:r>
              <a:rPr lang="hu-HU" sz="2800" smtClean="0"/>
              <a:t>) szavak</a:t>
            </a:r>
          </a:p>
          <a:p>
            <a:r>
              <a:rPr lang="hu-HU" sz="2800" smtClean="0"/>
              <a:t>D egy dokumentum, amely q</a:t>
            </a:r>
            <a:r>
              <a:rPr lang="hu-HU" sz="2800" baseline="-25000" smtClean="0"/>
              <a:t>i</a:t>
            </a:r>
            <a:r>
              <a:rPr lang="hu-HU" sz="2800" smtClean="0"/>
              <a:t>-t f()-szer tartalmazza</a:t>
            </a:r>
          </a:p>
          <a:p>
            <a:r>
              <a:rPr lang="hu-HU" sz="2800" smtClean="0"/>
              <a:t>D szavainak száma és átlag szószám</a:t>
            </a:r>
          </a:p>
          <a:p>
            <a:r>
              <a:rPr lang="hu-HU" sz="2800" smtClean="0"/>
              <a:t>k</a:t>
            </a:r>
            <a:r>
              <a:rPr lang="hu-HU" sz="2800" baseline="-25000" smtClean="0"/>
              <a:t>1</a:t>
            </a:r>
            <a:r>
              <a:rPr lang="hu-HU" sz="2800" smtClean="0"/>
              <a:t>, b konstansok</a:t>
            </a:r>
          </a:p>
          <a:p>
            <a:endParaRPr lang="hu-HU" sz="2800" smtClean="0"/>
          </a:p>
          <a:p>
            <a:endParaRPr lang="hu-HU" sz="2800" smtClean="0"/>
          </a:p>
          <a:p>
            <a:r>
              <a:rPr lang="hu-HU" sz="2800" smtClean="0"/>
              <a:t>„Inverse Document Frequency”</a:t>
            </a:r>
          </a:p>
          <a:p>
            <a:r>
              <a:rPr lang="hu-HU" sz="2800" smtClean="0"/>
              <a:t>N dokumentum, n tartalmazza q</a:t>
            </a:r>
            <a:r>
              <a:rPr lang="hu-HU" sz="2800" baseline="-25000" smtClean="0"/>
              <a:t>i</a:t>
            </a:r>
            <a:r>
              <a:rPr lang="hu-HU" sz="2800" smtClean="0"/>
              <a:t>-t (min. egyszer)</a:t>
            </a:r>
          </a:p>
        </p:txBody>
      </p:sp>
      <p:pic>
        <p:nvPicPr>
          <p:cNvPr id="29700" name="Picture 2" descr="http://upload.wikimedia.org/math/2/d/d/2ddc5e204a1aa0069ca9c744b39fa3e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3429000"/>
            <a:ext cx="75676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4" descr="\text{IDF}(q_i) = \log \frac{N - n(q_i) + 0.5}{n(q_i) + 0.5},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0" y="5661025"/>
            <a:ext cx="34972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hu-HU" sz="4000" dirty="0" smtClean="0"/>
              <a:t>Rangsorolás alapjául szolgálnak …</a:t>
            </a:r>
          </a:p>
        </p:txBody>
      </p:sp>
      <p:sp>
        <p:nvSpPr>
          <p:cNvPr id="30723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Szóelőfordulás, HTML elemekkel		 	(cím, fejléc, méret stb) súlyozva</a:t>
            </a:r>
          </a:p>
          <a:p>
            <a:r>
              <a:rPr lang="hu-HU" smtClean="0"/>
              <a:t>Hivatkozó „anchor” szöveg</a:t>
            </a:r>
          </a:p>
          <a:p>
            <a:pPr>
              <a:buFontTx/>
              <a:buNone/>
            </a:pPr>
            <a:r>
              <a:rPr lang="hu-HU" smtClean="0"/>
              <a:t>	&lt;a href=</a:t>
            </a:r>
            <a:r>
              <a:rPr lang="en-US" smtClean="0"/>
              <a:t>“…”</a:t>
            </a:r>
            <a:r>
              <a:rPr lang="hu-HU" smtClean="0"/>
              <a:t>&gt; … ingyen zene letöltés … &lt;/a&gt;</a:t>
            </a:r>
          </a:p>
          <a:p>
            <a:r>
              <a:rPr lang="hu-HU" smtClean="0"/>
              <a:t>Az URL szavai</a:t>
            </a:r>
          </a:p>
          <a:p>
            <a:pPr>
              <a:buFontTx/>
              <a:buNone/>
            </a:pPr>
            <a:r>
              <a:rPr lang="hu-HU" smtClean="0"/>
              <a:t>	– a két legfontosabb!</a:t>
            </a:r>
          </a:p>
          <a:p>
            <a:r>
              <a:rPr lang="hu-HU" smtClean="0"/>
              <a:t>URL hossza, könyvtárszint mélysége</a:t>
            </a:r>
          </a:p>
          <a:p>
            <a:r>
              <a:rPr lang="hu-HU" smtClean="0"/>
              <a:t>Rámutató hivatkozások száma</a:t>
            </a:r>
          </a:p>
          <a:p>
            <a:r>
              <a:rPr lang="hu-HU" smtClean="0">
                <a:solidFill>
                  <a:srgbClr val="FF0000"/>
                </a:solidFill>
              </a:rPr>
              <a:t>Központi szerep a hivatkozások hálózatában</a:t>
            </a:r>
          </a:p>
          <a:p>
            <a:endParaRPr 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</a:t>
            </a:r>
            <a:r>
              <a:rPr lang="hu-HU" dirty="0" smtClean="0"/>
              <a:t>nehéz rangsorolni?</a:t>
            </a:r>
            <a:endParaRPr lang="hu-HU" dirty="0" smtClean="0"/>
          </a:p>
        </p:txBody>
      </p:sp>
      <p:sp>
        <p:nvSpPr>
          <p:cNvPr id="31747" name="Tartalom helye 5"/>
          <p:cNvSpPr>
            <a:spLocks noGrp="1"/>
          </p:cNvSpPr>
          <p:nvPr>
            <p:ph idx="1"/>
          </p:nvPr>
        </p:nvSpPr>
        <p:spPr>
          <a:xfrm>
            <a:off x="250825" y="765175"/>
            <a:ext cx="8642350" cy="5616575"/>
          </a:xfrm>
        </p:spPr>
        <p:txBody>
          <a:bodyPr/>
          <a:lstStyle/>
          <a:p>
            <a:r>
              <a:rPr lang="hu-HU" smtClean="0"/>
              <a:t>Túl sok dokumentum, mindenre rengeteg találat</a:t>
            </a:r>
          </a:p>
          <a:p>
            <a:r>
              <a:rPr lang="hu-HU" smtClean="0"/>
              <a:t>Megbízhatóság, tényszerűség, elfogulatlanság nehezen megítélhető</a:t>
            </a:r>
          </a:p>
          <a:p>
            <a:r>
              <a:rPr lang="hu-HU" smtClean="0"/>
              <a:t>Szándékos rosszindulat, manipuláció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/>
          <a:srcRect b="3491"/>
          <a:stretch>
            <a:fillRect/>
          </a:stretch>
        </p:blipFill>
        <p:spPr bwMode="auto">
          <a:xfrm>
            <a:off x="2722563" y="3429000"/>
            <a:ext cx="3505200" cy="3024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Egy Web spam példa</a:t>
            </a: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620713"/>
            <a:ext cx="9180513" cy="584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04813" y="979488"/>
            <a:ext cx="8559800" cy="532923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hu-HU" sz="2400" dirty="0" smtClean="0"/>
              <a:t>	</a:t>
            </a:r>
            <a:r>
              <a:rPr lang="en-US" sz="2800" dirty="0" smtClean="0"/>
              <a:t>“hyperlink   structure   contains   an  enormous   amount of  latent   human  annotation   that   can  be   extremely valuable  for automatically  inferring  notions  of authority.” (</a:t>
            </a:r>
            <a:r>
              <a:rPr lang="en-US" sz="2800" dirty="0" err="1" smtClean="0"/>
              <a:t>Chakrabarti</a:t>
            </a:r>
            <a:r>
              <a:rPr lang="en-US" sz="2800" dirty="0" smtClean="0"/>
              <a:t> et. al. </a:t>
            </a:r>
            <a:r>
              <a:rPr lang="hu-HU" sz="2800" dirty="0" smtClean="0"/>
              <a:t>19</a:t>
            </a:r>
            <a:r>
              <a:rPr lang="en-US" sz="2800" dirty="0" smtClean="0"/>
              <a:t>99)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hu-HU" b="1" dirty="0" smtClean="0">
                <a:solidFill>
                  <a:srgbClr val="008000"/>
                </a:solidFill>
                <a:latin typeface="Comic Sans MS" pitchFamily="66" charset="0"/>
              </a:rPr>
              <a:t>Becsületes, emberi ajánlást tartalmazó hivatkozás</a:t>
            </a:r>
            <a:endParaRPr lang="en-US" b="1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 lvl="1">
              <a:lnSpc>
                <a:spcPct val="110000"/>
              </a:lnSpc>
            </a:pPr>
            <a:r>
              <a:rPr lang="hu-HU" b="1" dirty="0" smtClean="0">
                <a:latin typeface="Comic Sans MS" pitchFamily="66" charset="0"/>
              </a:rPr>
              <a:t>Nem fontosságra utal: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hu-HU" dirty="0" err="1" smtClean="0">
                <a:latin typeface="Comic Sans MS" pitchFamily="66" charset="0"/>
              </a:rPr>
              <a:t>pl</a:t>
            </a:r>
            <a:r>
              <a:rPr lang="en-US" dirty="0" smtClean="0">
                <a:latin typeface="Comic Sans MS" pitchFamily="66" charset="0"/>
              </a:rPr>
              <a:t>. </a:t>
            </a:r>
            <a:r>
              <a:rPr lang="hu-HU" dirty="0" smtClean="0">
                <a:latin typeface="Comic Sans MS" pitchFamily="66" charset="0"/>
              </a:rPr>
              <a:t>„</a:t>
            </a:r>
            <a:r>
              <a:rPr lang="en-US" dirty="0" smtClean="0">
                <a:latin typeface="Comic Sans MS" pitchFamily="66" charset="0"/>
              </a:rPr>
              <a:t>affiliate program</a:t>
            </a:r>
            <a:r>
              <a:rPr lang="hu-HU" dirty="0" smtClean="0">
                <a:latin typeface="Comic Sans MS" pitchFamily="66" charset="0"/>
              </a:rPr>
              <a:t>”</a:t>
            </a:r>
            <a:r>
              <a:rPr lang="en-US" dirty="0" smtClean="0">
                <a:latin typeface="Comic Sans MS" pitchFamily="66" charset="0"/>
              </a:rPr>
              <a:t>, f</a:t>
            </a:r>
            <a:r>
              <a:rPr lang="hu-HU" dirty="0" smtClean="0">
                <a:latin typeface="Comic Sans MS" pitchFamily="66" charset="0"/>
              </a:rPr>
              <a:t>ó</a:t>
            </a:r>
            <a:r>
              <a:rPr lang="en-US" dirty="0" smtClean="0">
                <a:latin typeface="Comic Sans MS" pitchFamily="66" charset="0"/>
              </a:rPr>
              <a:t>rum</a:t>
            </a:r>
            <a:r>
              <a:rPr lang="hu-HU" dirty="0" smtClean="0">
                <a:latin typeface="Comic Sans MS" pitchFamily="66" charset="0"/>
              </a:rPr>
              <a:t>, lista, navigáció …</a:t>
            </a:r>
            <a:endParaRPr lang="en-US" dirty="0" smtClean="0">
              <a:latin typeface="Comic Sans MS" pitchFamily="66" charset="0"/>
            </a:endParaRPr>
          </a:p>
          <a:p>
            <a:pPr lvl="1">
              <a:lnSpc>
                <a:spcPct val="110000"/>
              </a:lnSpc>
            </a:pPr>
            <a:r>
              <a:rPr lang="hu-HU" b="1" dirty="0" smtClean="0">
                <a:solidFill>
                  <a:srgbClr val="FF0000"/>
                </a:solidFill>
                <a:latin typeface="Comic Sans MS" pitchFamily="66" charset="0"/>
              </a:rPr>
              <a:t>Szándékos, manipulatív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 link spam</a:t>
            </a:r>
            <a:endParaRPr lang="en-US" sz="18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hu-HU" sz="2800" dirty="0" smtClean="0">
                <a:latin typeface="Comic Sans MS" pitchFamily="66" charset="0"/>
              </a:rPr>
              <a:t>		</a:t>
            </a:r>
            <a:endParaRPr lang="en-US" sz="2800" dirty="0" smtClean="0"/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107950" y="2997200"/>
            <a:ext cx="647700" cy="2447925"/>
            <a:chOff x="246" y="2286"/>
            <a:chExt cx="241" cy="613"/>
          </a:xfrm>
        </p:grpSpPr>
        <p:sp>
          <p:nvSpPr>
            <p:cNvPr id="35845" name="AutoShape 4"/>
            <p:cNvSpPr>
              <a:spLocks noChangeArrowheads="1"/>
            </p:cNvSpPr>
            <p:nvPr/>
          </p:nvSpPr>
          <p:spPr bwMode="auto">
            <a:xfrm>
              <a:off x="246" y="2286"/>
              <a:ext cx="240" cy="612"/>
            </a:xfrm>
            <a:prstGeom prst="rtTriangl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5846" name="AutoShape 5"/>
            <p:cNvSpPr>
              <a:spLocks noChangeArrowheads="1"/>
            </p:cNvSpPr>
            <p:nvPr/>
          </p:nvSpPr>
          <p:spPr bwMode="auto">
            <a:xfrm rot="10800000">
              <a:off x="247" y="2287"/>
              <a:ext cx="240" cy="612"/>
            </a:xfrm>
            <a:prstGeom prst="rtTriangl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35844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5575" cy="620713"/>
          </a:xfrm>
        </p:spPr>
        <p:txBody>
          <a:bodyPr/>
          <a:lstStyle/>
          <a:p>
            <a:r>
              <a:rPr lang="hu-HU" sz="3200" smtClean="0"/>
              <a:t>Hivatkozások: A Jó, a Rossz és a Csúf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6" descr="pr_optimal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6391" b="18211"/>
          <a:stretch>
            <a:fillRect/>
          </a:stretch>
        </p:blipFill>
        <p:spPr>
          <a:xfrm>
            <a:off x="250825" y="1822450"/>
            <a:ext cx="8694738" cy="3362325"/>
          </a:xfrm>
          <a:noFill/>
        </p:spPr>
      </p:pic>
      <p:sp>
        <p:nvSpPr>
          <p:cNvPr id="36867" name="Rectangle 8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5575" cy="641350"/>
          </a:xfrm>
        </p:spPr>
        <p:txBody>
          <a:bodyPr/>
          <a:lstStyle/>
          <a:p>
            <a:r>
              <a:rPr lang="hu-HU" smtClean="0"/>
              <a:t>Link farmok</a:t>
            </a:r>
          </a:p>
        </p:txBody>
      </p:sp>
      <p:sp>
        <p:nvSpPr>
          <p:cNvPr id="36868" name="Text Box 9"/>
          <p:cNvSpPr txBox="1">
            <a:spLocks noChangeArrowheads="1"/>
          </p:cNvSpPr>
          <p:nvPr/>
        </p:nvSpPr>
        <p:spPr bwMode="auto">
          <a:xfrm>
            <a:off x="1116013" y="2478088"/>
            <a:ext cx="14398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>
                <a:solidFill>
                  <a:srgbClr val="2BD303"/>
                </a:solidFill>
              </a:rPr>
              <a:t>W W W </a:t>
            </a:r>
          </a:p>
        </p:txBody>
      </p:sp>
      <p:sp>
        <p:nvSpPr>
          <p:cNvPr id="36869" name="Text Box 10"/>
          <p:cNvSpPr txBox="1">
            <a:spLocks noChangeArrowheads="1"/>
          </p:cNvSpPr>
          <p:nvPr/>
        </p:nvSpPr>
        <p:spPr bwMode="auto">
          <a:xfrm>
            <a:off x="4140200" y="5157788"/>
            <a:ext cx="475297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>
                <a:solidFill>
                  <a:srgbClr val="CC0000"/>
                </a:solidFill>
              </a:rPr>
              <a:t>Mézesmadzag: pl. keresett tartalom másolata</a:t>
            </a:r>
          </a:p>
        </p:txBody>
      </p:sp>
      <p:sp>
        <p:nvSpPr>
          <p:cNvPr id="36870" name="Text Box 12"/>
          <p:cNvSpPr txBox="1">
            <a:spLocks noChangeArrowheads="1"/>
          </p:cNvSpPr>
          <p:nvPr/>
        </p:nvSpPr>
        <p:spPr bwMode="auto">
          <a:xfrm>
            <a:off x="1476375" y="4076700"/>
            <a:ext cx="230505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>
                <a:solidFill>
                  <a:srgbClr val="CC0000"/>
                </a:solidFill>
              </a:rPr>
              <a:t>Pl. blogok, guestbookok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Bevezetés, keresőrendszerek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err="1" smtClean="0"/>
              <a:t>PageRank</a:t>
            </a: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HITS: </a:t>
            </a:r>
            <a:r>
              <a:rPr lang="hu-HU" dirty="0" err="1" smtClean="0"/>
              <a:t>Hyperlink</a:t>
            </a:r>
            <a:r>
              <a:rPr lang="hu-HU" dirty="0" smtClean="0"/>
              <a:t> </a:t>
            </a:r>
            <a:r>
              <a:rPr lang="hu-HU" dirty="0" err="1" smtClean="0"/>
              <a:t>Induced</a:t>
            </a:r>
            <a:r>
              <a:rPr lang="hu-HU" dirty="0" smtClean="0"/>
              <a:t> </a:t>
            </a:r>
            <a:r>
              <a:rPr lang="hu-HU" dirty="0" err="1" smtClean="0"/>
              <a:t>Topic</a:t>
            </a:r>
            <a:r>
              <a:rPr lang="hu-HU" dirty="0" smtClean="0"/>
              <a:t> </a:t>
            </a:r>
            <a:r>
              <a:rPr lang="hu-HU" dirty="0" err="1" smtClean="0"/>
              <a:t>Search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2813" y="692150"/>
            <a:ext cx="6961187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5575" cy="641350"/>
          </a:xfrm>
        </p:spPr>
        <p:txBody>
          <a:bodyPr/>
          <a:lstStyle/>
          <a:p>
            <a:r>
              <a:rPr lang="hu-HU" smtClean="0"/>
              <a:t>Link farmok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2051050" cy="33845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hu-HU" sz="2800" smtClean="0"/>
              <a:t>Sok domén,</a:t>
            </a:r>
          </a:p>
          <a:p>
            <a:pPr marL="0" indent="0">
              <a:buFontTx/>
              <a:buNone/>
            </a:pPr>
            <a:r>
              <a:rPr lang="hu-HU" sz="2800" smtClean="0"/>
              <a:t>sőt, sok IP</a:t>
            </a:r>
          </a:p>
        </p:txBody>
      </p:sp>
      <p:sp>
        <p:nvSpPr>
          <p:cNvPr id="223260" name="Rectangle 28"/>
          <p:cNvSpPr>
            <a:spLocks noChangeArrowheads="1"/>
          </p:cNvSpPr>
          <p:nvPr/>
        </p:nvSpPr>
        <p:spPr bwMode="auto">
          <a:xfrm>
            <a:off x="0" y="4149725"/>
            <a:ext cx="9144000" cy="23749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23850" y="4214813"/>
            <a:ext cx="8458200" cy="2139950"/>
            <a:chOff x="204" y="2655"/>
            <a:chExt cx="5328" cy="1348"/>
          </a:xfrm>
        </p:grpSpPr>
        <p:sp>
          <p:nvSpPr>
            <p:cNvPr id="37895" name="Rectangle 4"/>
            <p:cNvSpPr>
              <a:spLocks noChangeArrowheads="1"/>
            </p:cNvSpPr>
            <p:nvPr/>
          </p:nvSpPr>
          <p:spPr bwMode="auto">
            <a:xfrm>
              <a:off x="204" y="3235"/>
              <a:ext cx="5328" cy="24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896" name="Rectangle 5"/>
            <p:cNvSpPr>
              <a:spLocks noChangeArrowheads="1"/>
            </p:cNvSpPr>
            <p:nvPr/>
          </p:nvSpPr>
          <p:spPr bwMode="auto">
            <a:xfrm>
              <a:off x="348" y="2851"/>
              <a:ext cx="5184" cy="336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897" name="Text Box 6"/>
            <p:cNvSpPr txBox="1">
              <a:spLocks noChangeArrowheads="1"/>
            </p:cNvSpPr>
            <p:nvPr/>
          </p:nvSpPr>
          <p:spPr bwMode="auto">
            <a:xfrm>
              <a:off x="2268" y="2947"/>
              <a:ext cx="1344" cy="49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sz="1800">
                  <a:solidFill>
                    <a:schemeClr val="bg2"/>
                  </a:solidFill>
                </a:rPr>
                <a:t>411fashion.com</a:t>
              </a:r>
            </a:p>
            <a:p>
              <a:pPr>
                <a:spcBef>
                  <a:spcPct val="50000"/>
                </a:spcBef>
              </a:pPr>
              <a:r>
                <a:rPr kumimoji="1" lang="en-US" sz="1800">
                  <a:solidFill>
                    <a:schemeClr val="bg2"/>
                  </a:solidFill>
                </a:rPr>
                <a:t>  411 sites A-Z list</a:t>
              </a:r>
            </a:p>
          </p:txBody>
        </p:sp>
        <p:sp>
          <p:nvSpPr>
            <p:cNvPr id="37898" name="Text Box 7"/>
            <p:cNvSpPr txBox="1">
              <a:spLocks noChangeArrowheads="1"/>
            </p:cNvSpPr>
            <p:nvPr/>
          </p:nvSpPr>
          <p:spPr bwMode="auto">
            <a:xfrm>
              <a:off x="2562" y="2655"/>
              <a:ext cx="2314" cy="231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hu-HU" sz="1800">
                  <a:solidFill>
                    <a:schemeClr val="bg1"/>
                  </a:solidFill>
                </a:rPr>
                <a:t>Mézesmadzag</a:t>
              </a:r>
              <a:r>
                <a:rPr kumimoji="1" lang="en-US" sz="1800">
                  <a:solidFill>
                    <a:schemeClr val="bg1"/>
                  </a:solidFill>
                </a:rPr>
                <a:t>: keresett tartalom</a:t>
              </a:r>
            </a:p>
          </p:txBody>
        </p:sp>
        <p:sp>
          <p:nvSpPr>
            <p:cNvPr id="37899" name="Text Box 8"/>
            <p:cNvSpPr txBox="1">
              <a:spLocks noChangeArrowheads="1"/>
            </p:cNvSpPr>
            <p:nvPr/>
          </p:nvSpPr>
          <p:spPr bwMode="auto">
            <a:xfrm>
              <a:off x="431" y="2947"/>
              <a:ext cx="1451" cy="4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sz="1800">
                  <a:solidFill>
                    <a:schemeClr val="bg2"/>
                  </a:solidFill>
                </a:rPr>
                <a:t>411amusement.com</a:t>
              </a:r>
            </a:p>
            <a:p>
              <a:pPr>
                <a:spcBef>
                  <a:spcPct val="50000"/>
                </a:spcBef>
              </a:pPr>
              <a:r>
                <a:rPr kumimoji="1" lang="en-US" sz="1800">
                  <a:solidFill>
                    <a:schemeClr val="bg2"/>
                  </a:solidFill>
                </a:rPr>
                <a:t>  411 sites A-Z list</a:t>
              </a:r>
              <a:endParaRPr kumimoji="1" lang="en-US" sz="1800"/>
            </a:p>
          </p:txBody>
        </p:sp>
        <p:sp>
          <p:nvSpPr>
            <p:cNvPr id="37900" name="Text Box 9"/>
            <p:cNvSpPr txBox="1">
              <a:spLocks noChangeArrowheads="1"/>
            </p:cNvSpPr>
            <p:nvPr/>
          </p:nvSpPr>
          <p:spPr bwMode="auto">
            <a:xfrm>
              <a:off x="4044" y="2947"/>
              <a:ext cx="1344" cy="49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sz="1800">
                  <a:solidFill>
                    <a:schemeClr val="bg2"/>
                  </a:solidFill>
                </a:rPr>
                <a:t>411zoos.com</a:t>
              </a:r>
            </a:p>
            <a:p>
              <a:pPr>
                <a:spcBef>
                  <a:spcPct val="50000"/>
                </a:spcBef>
              </a:pPr>
              <a:r>
                <a:rPr kumimoji="1" lang="en-US" sz="1800">
                  <a:solidFill>
                    <a:schemeClr val="bg2"/>
                  </a:solidFill>
                </a:rPr>
                <a:t>  411 sites A-Z list</a:t>
              </a:r>
            </a:p>
          </p:txBody>
        </p:sp>
        <p:sp>
          <p:nvSpPr>
            <p:cNvPr id="37901" name="Oval 10"/>
            <p:cNvSpPr>
              <a:spLocks noChangeArrowheads="1"/>
            </p:cNvSpPr>
            <p:nvPr/>
          </p:nvSpPr>
          <p:spPr bwMode="auto">
            <a:xfrm>
              <a:off x="1884" y="3283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02" name="Oval 11"/>
            <p:cNvSpPr>
              <a:spLocks noChangeArrowheads="1"/>
            </p:cNvSpPr>
            <p:nvPr/>
          </p:nvSpPr>
          <p:spPr bwMode="auto">
            <a:xfrm>
              <a:off x="2028" y="3283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03" name="Oval 12"/>
            <p:cNvSpPr>
              <a:spLocks noChangeArrowheads="1"/>
            </p:cNvSpPr>
            <p:nvPr/>
          </p:nvSpPr>
          <p:spPr bwMode="auto">
            <a:xfrm>
              <a:off x="2172" y="3283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04" name="Oval 13"/>
            <p:cNvSpPr>
              <a:spLocks noChangeArrowheads="1"/>
            </p:cNvSpPr>
            <p:nvPr/>
          </p:nvSpPr>
          <p:spPr bwMode="auto">
            <a:xfrm>
              <a:off x="3660" y="3283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05" name="Oval 14"/>
            <p:cNvSpPr>
              <a:spLocks noChangeArrowheads="1"/>
            </p:cNvSpPr>
            <p:nvPr/>
          </p:nvSpPr>
          <p:spPr bwMode="auto">
            <a:xfrm>
              <a:off x="3804" y="3283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06" name="Oval 15"/>
            <p:cNvSpPr>
              <a:spLocks noChangeArrowheads="1"/>
            </p:cNvSpPr>
            <p:nvPr/>
          </p:nvSpPr>
          <p:spPr bwMode="auto">
            <a:xfrm>
              <a:off x="3948" y="3283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07" name="Text Box 16"/>
            <p:cNvSpPr txBox="1">
              <a:spLocks noChangeArrowheads="1"/>
            </p:cNvSpPr>
            <p:nvPr/>
          </p:nvSpPr>
          <p:spPr bwMode="auto">
            <a:xfrm>
              <a:off x="2200" y="3715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sz="2400" b="1" i="1">
                  <a:solidFill>
                    <a:srgbClr val="FF3300"/>
                  </a:solidFill>
                </a:rPr>
                <a:t>target</a:t>
              </a:r>
              <a:endParaRPr kumimoji="1" lang="en-US" sz="1800"/>
            </a:p>
          </p:txBody>
        </p:sp>
        <p:sp>
          <p:nvSpPr>
            <p:cNvPr id="37908" name="Line 17"/>
            <p:cNvSpPr>
              <a:spLocks noChangeShapeType="1"/>
            </p:cNvSpPr>
            <p:nvPr/>
          </p:nvSpPr>
          <p:spPr bwMode="auto">
            <a:xfrm>
              <a:off x="1068" y="3475"/>
              <a:ext cx="1344" cy="3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09" name="Line 18"/>
            <p:cNvSpPr>
              <a:spLocks noChangeShapeType="1"/>
            </p:cNvSpPr>
            <p:nvPr/>
          </p:nvSpPr>
          <p:spPr bwMode="auto">
            <a:xfrm>
              <a:off x="2748" y="3475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10" name="Line 19"/>
            <p:cNvSpPr>
              <a:spLocks noChangeShapeType="1"/>
            </p:cNvSpPr>
            <p:nvPr/>
          </p:nvSpPr>
          <p:spPr bwMode="auto">
            <a:xfrm flipH="1">
              <a:off x="3036" y="3475"/>
              <a:ext cx="1536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11" name="Line 20"/>
            <p:cNvSpPr>
              <a:spLocks noChangeShapeType="1"/>
            </p:cNvSpPr>
            <p:nvPr/>
          </p:nvSpPr>
          <p:spPr bwMode="auto">
            <a:xfrm>
              <a:off x="1692" y="3235"/>
              <a:ext cx="672" cy="1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12" name="Line 21"/>
            <p:cNvSpPr>
              <a:spLocks noChangeShapeType="1"/>
            </p:cNvSpPr>
            <p:nvPr/>
          </p:nvSpPr>
          <p:spPr bwMode="auto">
            <a:xfrm flipH="1">
              <a:off x="1692" y="3331"/>
              <a:ext cx="624" cy="1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13" name="Line 22"/>
            <p:cNvSpPr>
              <a:spLocks noChangeShapeType="1"/>
            </p:cNvSpPr>
            <p:nvPr/>
          </p:nvSpPr>
          <p:spPr bwMode="auto">
            <a:xfrm>
              <a:off x="3564" y="3283"/>
              <a:ext cx="576" cy="1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14" name="Line 23"/>
            <p:cNvSpPr>
              <a:spLocks noChangeShapeType="1"/>
            </p:cNvSpPr>
            <p:nvPr/>
          </p:nvSpPr>
          <p:spPr bwMode="auto">
            <a:xfrm flipH="1">
              <a:off x="3564" y="3331"/>
              <a:ext cx="576" cy="1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15" name="Line 24"/>
            <p:cNvSpPr>
              <a:spLocks noChangeShapeType="1"/>
            </p:cNvSpPr>
            <p:nvPr/>
          </p:nvSpPr>
          <p:spPr bwMode="auto">
            <a:xfrm flipV="1">
              <a:off x="1740" y="3235"/>
              <a:ext cx="2496" cy="48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16" name="Line 25"/>
            <p:cNvSpPr>
              <a:spLocks noChangeShapeType="1"/>
            </p:cNvSpPr>
            <p:nvPr/>
          </p:nvSpPr>
          <p:spPr bwMode="auto">
            <a:xfrm flipH="1">
              <a:off x="1740" y="3379"/>
              <a:ext cx="2448" cy="1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>
                <a:solidFill>
                  <a:schemeClr val="bg2"/>
                </a:solidFill>
              </a:rPr>
              <a:t>Bevezetés, keresőrendszerek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err="1" smtClean="0">
                <a:solidFill>
                  <a:srgbClr val="FF0000"/>
                </a:solidFill>
              </a:rPr>
              <a:t>PageRank</a:t>
            </a:r>
            <a:endParaRPr lang="hu-HU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HITS: </a:t>
            </a:r>
            <a:r>
              <a:rPr lang="hu-HU" dirty="0" err="1" smtClean="0"/>
              <a:t>Hyperlink</a:t>
            </a:r>
            <a:r>
              <a:rPr lang="hu-HU" dirty="0" smtClean="0"/>
              <a:t> </a:t>
            </a:r>
            <a:r>
              <a:rPr lang="hu-HU" dirty="0" err="1" smtClean="0"/>
              <a:t>Induced</a:t>
            </a:r>
            <a:r>
              <a:rPr lang="hu-HU" dirty="0" smtClean="0"/>
              <a:t> </a:t>
            </a:r>
            <a:r>
              <a:rPr lang="hu-HU" dirty="0" err="1" smtClean="0"/>
              <a:t>Topic</a:t>
            </a:r>
            <a:r>
              <a:rPr lang="hu-HU" dirty="0" smtClean="0"/>
              <a:t> </a:t>
            </a:r>
            <a:r>
              <a:rPr lang="hu-HU" dirty="0" err="1" smtClean="0"/>
              <a:t>Search</a:t>
            </a:r>
            <a:endParaRPr lang="hu-HU" dirty="0"/>
          </a:p>
        </p:txBody>
      </p:sp>
      <p:pic>
        <p:nvPicPr>
          <p:cNvPr id="164866" name="Picture 2" descr="http://www.rci.rutgers.edu/%7Eyannis/favorites/brin_p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924944"/>
            <a:ext cx="2381250" cy="2238376"/>
          </a:xfrm>
          <a:prstGeom prst="rect">
            <a:avLst/>
          </a:prstGeom>
          <a:noFill/>
        </p:spPr>
      </p:pic>
      <p:sp>
        <p:nvSpPr>
          <p:cNvPr id="5" name="Téglalap 4"/>
          <p:cNvSpPr/>
          <p:nvPr/>
        </p:nvSpPr>
        <p:spPr>
          <a:xfrm>
            <a:off x="4572000" y="515719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Page</a:t>
            </a:r>
            <a:r>
              <a:rPr lang="hu-HU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Brin</a:t>
            </a:r>
            <a:r>
              <a:rPr lang="en-US" dirty="0" smtClean="0"/>
              <a:t>, </a:t>
            </a:r>
            <a:r>
              <a:rPr lang="en-US" dirty="0" err="1" smtClean="0"/>
              <a:t>Motwani</a:t>
            </a:r>
            <a:r>
              <a:rPr lang="hu-HU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Winograd</a:t>
            </a:r>
            <a:r>
              <a:rPr lang="en-US" dirty="0" smtClean="0"/>
              <a:t> (</a:t>
            </a:r>
            <a:r>
              <a:rPr lang="en-US" dirty="0" smtClean="0"/>
              <a:t>1999) </a:t>
            </a:r>
            <a:r>
              <a:rPr lang="en-US" i="1" dirty="0" smtClean="0"/>
              <a:t>The </a:t>
            </a:r>
            <a:r>
              <a:rPr lang="en-US" i="1" dirty="0" err="1" smtClean="0"/>
              <a:t>PageRank</a:t>
            </a:r>
            <a:r>
              <a:rPr lang="en-US" i="1" dirty="0" smtClean="0"/>
              <a:t> Citation Ranking: Bringing Order to the Web.</a:t>
            </a:r>
            <a:r>
              <a:rPr lang="en-US" dirty="0" smtClean="0"/>
              <a:t> Technical Report. Stanford </a:t>
            </a:r>
            <a:r>
              <a:rPr lang="en-US" dirty="0" err="1" smtClean="0"/>
              <a:t>InfoLab</a:t>
            </a:r>
            <a:r>
              <a:rPr lang="en-US" dirty="0" smtClean="0"/>
              <a:t>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5364163" y="1557338"/>
            <a:ext cx="3529012" cy="10144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hu-HU" sz="2400">
                <a:latin typeface="Comic Sans MS" pitchFamily="66" charset="0"/>
              </a:rPr>
              <a:t>Csúcsok = Web oldalak</a:t>
            </a:r>
          </a:p>
          <a:p>
            <a:pPr eaLnBrk="0" hangingPunct="0">
              <a:spcBef>
                <a:spcPct val="50000"/>
              </a:spcBef>
            </a:pPr>
            <a:r>
              <a:rPr lang="hu-HU" sz="2400">
                <a:latin typeface="Comic Sans MS" pitchFamily="66" charset="0"/>
              </a:rPr>
              <a:t>Élek = hiperlinkek</a:t>
            </a:r>
            <a:endParaRPr lang="en-US" sz="2400">
              <a:latin typeface="Comic Sans MS" pitchFamily="66" charset="0"/>
            </a:endParaRPr>
          </a:p>
        </p:txBody>
      </p:sp>
      <p:pic>
        <p:nvPicPr>
          <p:cNvPr id="39939" name="Picture 8"/>
          <p:cNvPicPr>
            <a:picLocks noChangeAspect="1" noChangeArrowheads="1"/>
          </p:cNvPicPr>
          <p:nvPr/>
        </p:nvPicPr>
        <p:blipFill>
          <a:blip r:embed="rId2" cstate="print"/>
          <a:srcRect l="537" t="19489" r="3125" b="3125"/>
          <a:stretch>
            <a:fillRect/>
          </a:stretch>
        </p:blipFill>
        <p:spPr bwMode="auto">
          <a:xfrm>
            <a:off x="4202113" y="3735388"/>
            <a:ext cx="143986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9"/>
          <p:cNvPicPr>
            <a:picLocks noChangeAspect="1" noChangeArrowheads="1"/>
          </p:cNvPicPr>
          <p:nvPr/>
        </p:nvPicPr>
        <p:blipFill>
          <a:blip r:embed="rId3" cstate="print"/>
          <a:srcRect l="537" t="18512" r="3125" b="3125"/>
          <a:stretch>
            <a:fillRect/>
          </a:stretch>
        </p:blipFill>
        <p:spPr bwMode="auto">
          <a:xfrm>
            <a:off x="4130675" y="5094288"/>
            <a:ext cx="1439863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10"/>
          <p:cNvPicPr>
            <a:picLocks noChangeAspect="1" noChangeArrowheads="1"/>
          </p:cNvPicPr>
          <p:nvPr/>
        </p:nvPicPr>
        <p:blipFill>
          <a:blip r:embed="rId4" cstate="print"/>
          <a:srcRect l="537" t="19489" r="16032" b="6683"/>
          <a:stretch>
            <a:fillRect/>
          </a:stretch>
        </p:blipFill>
        <p:spPr bwMode="auto">
          <a:xfrm>
            <a:off x="2330450" y="5376863"/>
            <a:ext cx="1295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11"/>
          <p:cNvPicPr>
            <a:picLocks noChangeAspect="1" noChangeArrowheads="1"/>
          </p:cNvPicPr>
          <p:nvPr/>
        </p:nvPicPr>
        <p:blipFill>
          <a:blip r:embed="rId5" cstate="print"/>
          <a:srcRect l="1270" t="18512" r="30811" b="3125"/>
          <a:stretch>
            <a:fillRect/>
          </a:stretch>
        </p:blipFill>
        <p:spPr bwMode="auto">
          <a:xfrm>
            <a:off x="530225" y="5089525"/>
            <a:ext cx="1296988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12"/>
          <p:cNvPicPr>
            <a:picLocks noChangeAspect="1" noChangeArrowheads="1"/>
          </p:cNvPicPr>
          <p:nvPr/>
        </p:nvPicPr>
        <p:blipFill>
          <a:blip r:embed="rId6" cstate="print"/>
          <a:srcRect l="1839" t="19684" r="4036" b="3537"/>
          <a:stretch>
            <a:fillRect/>
          </a:stretch>
        </p:blipFill>
        <p:spPr bwMode="auto">
          <a:xfrm>
            <a:off x="2833688" y="2586038"/>
            <a:ext cx="1439862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13"/>
          <p:cNvPicPr>
            <a:picLocks noChangeAspect="1" noChangeArrowheads="1"/>
          </p:cNvPicPr>
          <p:nvPr/>
        </p:nvPicPr>
        <p:blipFill>
          <a:blip r:embed="rId7" cstate="print"/>
          <a:srcRect l="1270" t="19487" r="3125" b="7683"/>
          <a:stretch>
            <a:fillRect/>
          </a:stretch>
        </p:blipFill>
        <p:spPr bwMode="auto">
          <a:xfrm>
            <a:off x="746125" y="3865563"/>
            <a:ext cx="12954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5" name="Picture 14"/>
          <p:cNvPicPr>
            <a:picLocks noChangeAspect="1" noChangeArrowheads="1"/>
          </p:cNvPicPr>
          <p:nvPr/>
        </p:nvPicPr>
        <p:blipFill>
          <a:blip r:embed="rId8" cstate="print"/>
          <a:srcRect l="4962" t="6609" r="4961" b="6755"/>
          <a:stretch>
            <a:fillRect/>
          </a:stretch>
        </p:blipFill>
        <p:spPr bwMode="auto">
          <a:xfrm>
            <a:off x="1249363" y="2713038"/>
            <a:ext cx="129698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6" name="Picture 15"/>
          <p:cNvPicPr>
            <a:picLocks noChangeAspect="1" noChangeArrowheads="1"/>
          </p:cNvPicPr>
          <p:nvPr/>
        </p:nvPicPr>
        <p:blipFill>
          <a:blip r:embed="rId9" cstate="print"/>
          <a:srcRect l="9392" t="19489" r="11604" b="2495"/>
          <a:stretch>
            <a:fillRect/>
          </a:stretch>
        </p:blipFill>
        <p:spPr bwMode="auto">
          <a:xfrm>
            <a:off x="2473325" y="3792538"/>
            <a:ext cx="1368425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9947" name="Csoportba foglalás 37"/>
          <p:cNvGrpSpPr>
            <a:grpSpLocks/>
          </p:cNvGrpSpPr>
          <p:nvPr/>
        </p:nvGrpSpPr>
        <p:grpSpPr bwMode="auto">
          <a:xfrm>
            <a:off x="1276350" y="3003550"/>
            <a:ext cx="3943350" cy="3033713"/>
            <a:chOff x="1276350" y="3003551"/>
            <a:chExt cx="3943351" cy="3033713"/>
          </a:xfrm>
        </p:grpSpPr>
        <p:sp>
          <p:nvSpPr>
            <p:cNvPr id="39949" name="AutoShape 16"/>
            <p:cNvSpPr>
              <a:spLocks noChangeAspect="1" noChangeArrowheads="1"/>
            </p:cNvSpPr>
            <p:nvPr/>
          </p:nvSpPr>
          <p:spPr bwMode="auto">
            <a:xfrm>
              <a:off x="1819275" y="3094038"/>
              <a:ext cx="257175" cy="25717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9950" name="AutoShape 17"/>
            <p:cNvSpPr>
              <a:spLocks noChangeAspect="1" noChangeArrowheads="1"/>
            </p:cNvSpPr>
            <p:nvPr/>
          </p:nvSpPr>
          <p:spPr bwMode="auto">
            <a:xfrm>
              <a:off x="1276350" y="4240213"/>
              <a:ext cx="261938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9951" name="AutoShape 18"/>
            <p:cNvSpPr>
              <a:spLocks noChangeAspect="1" noChangeArrowheads="1"/>
            </p:cNvSpPr>
            <p:nvPr/>
          </p:nvSpPr>
          <p:spPr bwMode="auto">
            <a:xfrm>
              <a:off x="3149600" y="3003551"/>
              <a:ext cx="257175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9952" name="AutoShape 19"/>
            <p:cNvSpPr>
              <a:spLocks noChangeAspect="1" noChangeArrowheads="1"/>
            </p:cNvSpPr>
            <p:nvPr/>
          </p:nvSpPr>
          <p:spPr bwMode="auto">
            <a:xfrm>
              <a:off x="2317750" y="4851401"/>
              <a:ext cx="261938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9953" name="AutoShape 20"/>
            <p:cNvSpPr>
              <a:spLocks noChangeAspect="1" noChangeArrowheads="1"/>
            </p:cNvSpPr>
            <p:nvPr/>
          </p:nvSpPr>
          <p:spPr bwMode="auto">
            <a:xfrm>
              <a:off x="1393825" y="5221288"/>
              <a:ext cx="257175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9954" name="AutoShape 21"/>
            <p:cNvSpPr>
              <a:spLocks noChangeAspect="1" noChangeArrowheads="1"/>
            </p:cNvSpPr>
            <p:nvPr/>
          </p:nvSpPr>
          <p:spPr bwMode="auto">
            <a:xfrm>
              <a:off x="4957763" y="3998913"/>
              <a:ext cx="261938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9955" name="AutoShape 22"/>
            <p:cNvSpPr>
              <a:spLocks noChangeAspect="1" noChangeArrowheads="1"/>
            </p:cNvSpPr>
            <p:nvPr/>
          </p:nvSpPr>
          <p:spPr bwMode="auto">
            <a:xfrm>
              <a:off x="3087688" y="4240213"/>
              <a:ext cx="257175" cy="25717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9956" name="AutoShape 23"/>
            <p:cNvSpPr>
              <a:spLocks noChangeAspect="1" noChangeArrowheads="1"/>
            </p:cNvSpPr>
            <p:nvPr/>
          </p:nvSpPr>
          <p:spPr bwMode="auto">
            <a:xfrm>
              <a:off x="3241675" y="5775326"/>
              <a:ext cx="261938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9957" name="AutoShape 24"/>
            <p:cNvSpPr>
              <a:spLocks noChangeAspect="1" noChangeArrowheads="1"/>
            </p:cNvSpPr>
            <p:nvPr/>
          </p:nvSpPr>
          <p:spPr bwMode="auto">
            <a:xfrm>
              <a:off x="4716463" y="5448301"/>
              <a:ext cx="257175" cy="25717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cxnSp>
          <p:nvCxnSpPr>
            <p:cNvPr id="39958" name="AutoShape 25"/>
            <p:cNvCxnSpPr>
              <a:cxnSpLocks noChangeAspect="1" noChangeShapeType="1"/>
              <a:stCxn id="39949" idx="2"/>
              <a:endCxn id="39951" idx="2"/>
            </p:cNvCxnSpPr>
            <p:nvPr/>
          </p:nvCxnSpPr>
          <p:spPr bwMode="auto">
            <a:xfrm flipV="1">
              <a:off x="1947863" y="3135313"/>
              <a:ext cx="1201738" cy="21590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39959" name="AutoShape 26"/>
            <p:cNvCxnSpPr>
              <a:cxnSpLocks noChangeAspect="1" noChangeShapeType="1"/>
              <a:stCxn id="39949" idx="2"/>
              <a:endCxn id="39950" idx="2"/>
            </p:cNvCxnSpPr>
            <p:nvPr/>
          </p:nvCxnSpPr>
          <p:spPr bwMode="auto">
            <a:xfrm flipH="1">
              <a:off x="1276350" y="3351213"/>
              <a:ext cx="671513" cy="1020763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39960" name="AutoShape 27"/>
            <p:cNvCxnSpPr>
              <a:cxnSpLocks noChangeAspect="1" noChangeShapeType="1"/>
              <a:stCxn id="39955" idx="2"/>
              <a:endCxn id="39949" idx="2"/>
            </p:cNvCxnSpPr>
            <p:nvPr/>
          </p:nvCxnSpPr>
          <p:spPr bwMode="auto">
            <a:xfrm flipH="1" flipV="1">
              <a:off x="1947863" y="3351213"/>
              <a:ext cx="1397000" cy="101758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39961" name="AutoShape 28"/>
            <p:cNvCxnSpPr>
              <a:cxnSpLocks noChangeAspect="1" noChangeShapeType="1"/>
              <a:stCxn id="39951" idx="2"/>
              <a:endCxn id="39954" idx="2"/>
            </p:cNvCxnSpPr>
            <p:nvPr/>
          </p:nvCxnSpPr>
          <p:spPr bwMode="auto">
            <a:xfrm>
              <a:off x="3406775" y="3135313"/>
              <a:ext cx="1682750" cy="86360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39962" name="AutoShape 29"/>
            <p:cNvCxnSpPr>
              <a:cxnSpLocks noChangeAspect="1" noChangeShapeType="1"/>
              <a:stCxn id="39956" idx="2"/>
              <a:endCxn id="39957" idx="2"/>
            </p:cNvCxnSpPr>
            <p:nvPr/>
          </p:nvCxnSpPr>
          <p:spPr bwMode="auto">
            <a:xfrm flipV="1">
              <a:off x="3373438" y="5705476"/>
              <a:ext cx="1471613" cy="33178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39963" name="AutoShape 30"/>
            <p:cNvCxnSpPr>
              <a:cxnSpLocks noChangeAspect="1" noChangeShapeType="1"/>
              <a:stCxn id="39952" idx="2"/>
              <a:endCxn id="39956" idx="2"/>
            </p:cNvCxnSpPr>
            <p:nvPr/>
          </p:nvCxnSpPr>
          <p:spPr bwMode="auto">
            <a:xfrm>
              <a:off x="2579688" y="4983163"/>
              <a:ext cx="661988" cy="923925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39964" name="AutoShape 31"/>
            <p:cNvCxnSpPr>
              <a:cxnSpLocks noChangeAspect="1" noChangeShapeType="1"/>
              <a:stCxn id="39957" idx="2"/>
              <a:endCxn id="39955" idx="2"/>
            </p:cNvCxnSpPr>
            <p:nvPr/>
          </p:nvCxnSpPr>
          <p:spPr bwMode="auto">
            <a:xfrm flipH="1" flipV="1">
              <a:off x="3087688" y="4368801"/>
              <a:ext cx="1757363" cy="107950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39965" name="AutoShape 32"/>
            <p:cNvCxnSpPr>
              <a:cxnSpLocks noChangeAspect="1" noChangeShapeType="1"/>
              <a:stCxn id="39952" idx="2"/>
              <a:endCxn id="39955" idx="2"/>
            </p:cNvCxnSpPr>
            <p:nvPr/>
          </p:nvCxnSpPr>
          <p:spPr bwMode="auto">
            <a:xfrm flipV="1">
              <a:off x="2449513" y="4368801"/>
              <a:ext cx="638175" cy="74453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39966" name="AutoShape 33"/>
            <p:cNvCxnSpPr>
              <a:cxnSpLocks noChangeAspect="1" noChangeShapeType="1"/>
              <a:stCxn id="39954" idx="2"/>
              <a:endCxn id="39955" idx="2"/>
            </p:cNvCxnSpPr>
            <p:nvPr/>
          </p:nvCxnSpPr>
          <p:spPr bwMode="auto">
            <a:xfrm flipH="1" flipV="1">
              <a:off x="3216275" y="4240213"/>
              <a:ext cx="1873250" cy="2063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39967" name="AutoShape 34"/>
            <p:cNvCxnSpPr>
              <a:cxnSpLocks noChangeAspect="1" noChangeShapeType="1"/>
              <a:stCxn id="39957" idx="2"/>
              <a:endCxn id="39954" idx="2"/>
            </p:cNvCxnSpPr>
            <p:nvPr/>
          </p:nvCxnSpPr>
          <p:spPr bwMode="auto">
            <a:xfrm flipV="1">
              <a:off x="4845050" y="4260851"/>
              <a:ext cx="244475" cy="118745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39968" name="AutoShape 35"/>
            <p:cNvCxnSpPr>
              <a:cxnSpLocks noChangeAspect="1" noChangeShapeType="1"/>
              <a:stCxn id="39953" idx="2"/>
              <a:endCxn id="39950" idx="2"/>
            </p:cNvCxnSpPr>
            <p:nvPr/>
          </p:nvCxnSpPr>
          <p:spPr bwMode="auto">
            <a:xfrm flipV="1">
              <a:off x="1393825" y="4502151"/>
              <a:ext cx="14288" cy="85090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39969" name="AutoShape 36"/>
            <p:cNvCxnSpPr>
              <a:cxnSpLocks noChangeShapeType="1"/>
              <a:stCxn id="39950" idx="2"/>
              <a:endCxn id="39952" idx="2"/>
            </p:cNvCxnSpPr>
            <p:nvPr/>
          </p:nvCxnSpPr>
          <p:spPr bwMode="auto">
            <a:xfrm>
              <a:off x="1408113" y="4502151"/>
              <a:ext cx="1041400" cy="61118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</p:grpSp>
      <p:sp>
        <p:nvSpPr>
          <p:cNvPr id="39948" name="Cím 35"/>
          <p:cNvSpPr>
            <a:spLocks noGrp="1"/>
          </p:cNvSpPr>
          <p:nvPr>
            <p:ph type="title"/>
          </p:nvPr>
        </p:nvSpPr>
        <p:spPr>
          <a:xfrm>
            <a:off x="539750" y="115888"/>
            <a:ext cx="6851650" cy="561975"/>
          </a:xfrm>
        </p:spPr>
        <p:txBody>
          <a:bodyPr/>
          <a:lstStyle/>
          <a:p>
            <a:r>
              <a:rPr lang="hu-HU" smtClean="0"/>
              <a:t>WWW mint gráf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8"/>
          <p:cNvSpPr txBox="1">
            <a:spLocks noChangeArrowheads="1"/>
          </p:cNvSpPr>
          <p:nvPr/>
        </p:nvSpPr>
        <p:spPr bwMode="auto">
          <a:xfrm>
            <a:off x="611188" y="1268413"/>
            <a:ext cx="7696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33CC33"/>
                </a:solidFill>
              </a:rPr>
              <a:t>M</a:t>
            </a:r>
            <a:r>
              <a:rPr lang="en-US" sz="3200" b="1" baseline="-25000">
                <a:solidFill>
                  <a:srgbClr val="33CC33"/>
                </a:solidFill>
              </a:rPr>
              <a:t>ij</a:t>
            </a:r>
            <a:r>
              <a:rPr lang="en-US" sz="3200" b="1">
                <a:solidFill>
                  <a:srgbClr val="33CC33"/>
                </a:solidFill>
              </a:rPr>
              <a:t> = </a:t>
            </a:r>
            <a:r>
              <a:rPr lang="en-US" sz="3200"/>
              <a:t>1/</a:t>
            </a:r>
            <a:r>
              <a:rPr lang="hu-HU" sz="3200"/>
              <a:t>kifok</a:t>
            </a:r>
            <a:r>
              <a:rPr lang="en-US" sz="3200">
                <a:solidFill>
                  <a:srgbClr val="33CC33"/>
                </a:solidFill>
              </a:rPr>
              <a:t> </a:t>
            </a:r>
            <a:r>
              <a:rPr lang="en-US" sz="3200"/>
              <a:t>(</a:t>
            </a:r>
            <a:r>
              <a:rPr lang="en-US" sz="3200">
                <a:solidFill>
                  <a:srgbClr val="33CC33"/>
                </a:solidFill>
              </a:rPr>
              <a:t>i</a:t>
            </a:r>
            <a:r>
              <a:rPr lang="en-US" sz="3200"/>
              <a:t>)    </a:t>
            </a:r>
            <a:r>
              <a:rPr lang="hu-HU" sz="3200"/>
              <a:t>ha</a:t>
            </a:r>
            <a:r>
              <a:rPr lang="en-US" sz="3200">
                <a:solidFill>
                  <a:srgbClr val="33CC33"/>
                </a:solidFill>
              </a:rPr>
              <a:t> i</a:t>
            </a:r>
            <a:r>
              <a:rPr lang="hu-HU" sz="3200">
                <a:solidFill>
                  <a:srgbClr val="33CC33"/>
                </a:solidFill>
              </a:rPr>
              <a:t> </a:t>
            </a:r>
            <a:r>
              <a:rPr lang="hu-HU" sz="3200"/>
              <a:t>hivatkozik</a:t>
            </a:r>
            <a:r>
              <a:rPr lang="hu-HU" sz="3200">
                <a:solidFill>
                  <a:srgbClr val="33CC33"/>
                </a:solidFill>
              </a:rPr>
              <a:t> </a:t>
            </a:r>
            <a:r>
              <a:rPr lang="en-US" sz="3200">
                <a:solidFill>
                  <a:srgbClr val="33CC33"/>
                </a:solidFill>
              </a:rPr>
              <a:t>j</a:t>
            </a:r>
            <a:r>
              <a:rPr lang="hu-HU" sz="3200"/>
              <a:t>-re</a:t>
            </a:r>
            <a:endParaRPr lang="en-US" sz="3200"/>
          </a:p>
        </p:txBody>
      </p:sp>
      <p:sp>
        <p:nvSpPr>
          <p:cNvPr id="11" name="Cím 9"/>
          <p:cNvSpPr>
            <a:spLocks noGrp="1"/>
          </p:cNvSpPr>
          <p:nvPr>
            <p:ph type="title"/>
          </p:nvPr>
        </p:nvSpPr>
        <p:spPr>
          <a:xfrm>
            <a:off x="539750" y="115888"/>
            <a:ext cx="6851650" cy="5619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hu-HU" dirty="0" smtClean="0"/>
              <a:t>A gráf véletlen bolyongás mátrixa</a:t>
            </a:r>
            <a:endParaRPr lang="en-US" dirty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2636838"/>
            <a:ext cx="576262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323850" y="1196975"/>
            <a:ext cx="86407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3200"/>
              <a:t>r</a:t>
            </a:r>
            <a:r>
              <a:rPr lang="en-US" sz="3200"/>
              <a:t>ank</a:t>
            </a:r>
            <a:r>
              <a:rPr lang="en-US" sz="3200" baseline="30000"/>
              <a:t>(k+1) </a:t>
            </a:r>
            <a:r>
              <a:rPr lang="en-US" sz="3200"/>
              <a:t>(i) = </a:t>
            </a:r>
            <a:r>
              <a:rPr lang="en-US" sz="3200">
                <a:sym typeface="Symbol" pitchFamily="18" charset="2"/>
              </a:rPr>
              <a:t></a:t>
            </a:r>
            <a:r>
              <a:rPr lang="en-US" sz="3200" baseline="-25000">
                <a:sym typeface="Symbol" pitchFamily="18" charset="2"/>
              </a:rPr>
              <a:t>j</a:t>
            </a:r>
            <a:r>
              <a:rPr lang="en-US" sz="3200">
                <a:sym typeface="Symbol" pitchFamily="18" charset="2"/>
              </a:rPr>
              <a:t> </a:t>
            </a:r>
            <a:r>
              <a:rPr lang="en-US" sz="3200"/>
              <a:t>rank</a:t>
            </a:r>
            <a:r>
              <a:rPr lang="en-US" sz="3200" baseline="30000"/>
              <a:t>(k)</a:t>
            </a:r>
            <a:r>
              <a:rPr lang="en-US" sz="3200"/>
              <a:t> (j)</a:t>
            </a:r>
            <a:r>
              <a:rPr lang="en-US" sz="3200" b="1"/>
              <a:t> </a:t>
            </a:r>
            <a:r>
              <a:rPr lang="en-US" sz="3200" b="1">
                <a:solidFill>
                  <a:srgbClr val="33CC33"/>
                </a:solidFill>
              </a:rPr>
              <a:t>M</a:t>
            </a:r>
            <a:r>
              <a:rPr lang="en-US" sz="3200" b="1" baseline="-25000">
                <a:solidFill>
                  <a:srgbClr val="33CC33"/>
                </a:solidFill>
              </a:rPr>
              <a:t>ji</a:t>
            </a:r>
            <a:r>
              <a:rPr lang="hu-HU" sz="3200" b="1">
                <a:solidFill>
                  <a:srgbClr val="33CC33"/>
                </a:solidFill>
              </a:rPr>
              <a:t> </a:t>
            </a:r>
            <a:r>
              <a:rPr lang="hu-HU" sz="3200" b="1"/>
              <a:t>    </a:t>
            </a:r>
            <a:r>
              <a:rPr lang="hu-HU"/>
              <a:t>k: iteráció-szám</a:t>
            </a:r>
            <a:endParaRPr lang="en-US" sz="3200"/>
          </a:p>
        </p:txBody>
      </p:sp>
      <p:pic>
        <p:nvPicPr>
          <p:cNvPr id="41987" name="Picture 6" descr="keze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4800" y="3205163"/>
            <a:ext cx="2238375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Cím 9"/>
          <p:cNvSpPr>
            <a:spLocks noGrp="1"/>
          </p:cNvSpPr>
          <p:nvPr>
            <p:ph type="title"/>
          </p:nvPr>
        </p:nvSpPr>
        <p:spPr>
          <a:xfrm>
            <a:off x="539750" y="115888"/>
            <a:ext cx="6851650" cy="561975"/>
          </a:xfrm>
        </p:spPr>
        <p:txBody>
          <a:bodyPr/>
          <a:lstStyle/>
          <a:p>
            <a:r>
              <a:rPr lang="en-US" smtClean="0"/>
              <a:t>PageRank </a:t>
            </a:r>
            <a:r>
              <a:rPr lang="hu-HU" smtClean="0"/>
              <a:t>mint minőség</a:t>
            </a:r>
            <a:endParaRPr lang="en-US" smtClean="0"/>
          </a:p>
        </p:txBody>
      </p:sp>
      <p:sp>
        <p:nvSpPr>
          <p:cNvPr id="41989" name="Téglalap 11"/>
          <p:cNvSpPr>
            <a:spLocks noChangeArrowheads="1"/>
          </p:cNvSpPr>
          <p:nvPr/>
        </p:nvSpPr>
        <p:spPr bwMode="auto">
          <a:xfrm>
            <a:off x="323850" y="3673475"/>
            <a:ext cx="6335713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sz="2800"/>
              <a:t>“hyperlink   structure   contains      </a:t>
            </a:r>
            <a:r>
              <a:rPr lang="hu-HU" sz="2800"/>
              <a:t>  </a:t>
            </a:r>
            <a:r>
              <a:rPr lang="en-US" sz="2800"/>
              <a:t>  an  enormous amount of  latent   human  annotation that can be   extremely valuable for automatically  inferring   notions  of  authority.” (Chakrabarti et. al. ’99)</a:t>
            </a: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-36513" y="2949575"/>
            <a:ext cx="769620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3200"/>
              <a:t>Vektorokkal</a:t>
            </a:r>
            <a:r>
              <a:rPr lang="en-US" sz="3200"/>
              <a:t>: </a:t>
            </a:r>
            <a:r>
              <a:rPr lang="hu-HU" sz="3200" b="1"/>
              <a:t>r</a:t>
            </a:r>
            <a:r>
              <a:rPr lang="en-US" sz="3200" b="1"/>
              <a:t>ank</a:t>
            </a:r>
            <a:r>
              <a:rPr lang="en-US" sz="3200" b="1" baseline="30000"/>
              <a:t>(k+1)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 T</a:t>
            </a:r>
            <a:r>
              <a:rPr lang="en-US" sz="3200" b="1" baseline="30000"/>
              <a:t> </a:t>
            </a:r>
            <a:r>
              <a:rPr lang="en-US" sz="3200" b="1"/>
              <a:t>= rank</a:t>
            </a:r>
            <a:r>
              <a:rPr lang="en-US" sz="3200" b="1" baseline="30000"/>
              <a:t>(k)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 T</a:t>
            </a:r>
            <a:r>
              <a:rPr lang="en-US" sz="3200" b="1"/>
              <a:t> </a:t>
            </a:r>
            <a:r>
              <a:rPr lang="en-US" sz="3200" b="1">
                <a:solidFill>
                  <a:srgbClr val="33CC33"/>
                </a:solidFill>
              </a:rPr>
              <a:t>M</a:t>
            </a:r>
            <a:endParaRPr lang="en-US" sz="3200" b="1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060700" y="2205038"/>
            <a:ext cx="5256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hu-HU">
                <a:latin typeface="Comic Sans MS" pitchFamily="66" charset="0"/>
              </a:rPr>
              <a:t>Jó minőségű oldalra sok jó minőségű mutat</a:t>
            </a:r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36"/>
          <p:cNvGrpSpPr>
            <a:grpSpLocks/>
          </p:cNvGrpSpPr>
          <p:nvPr/>
        </p:nvGrpSpPr>
        <p:grpSpPr bwMode="auto">
          <a:xfrm>
            <a:off x="539750" y="2586038"/>
            <a:ext cx="5111750" cy="3651250"/>
            <a:chOff x="1066" y="1173"/>
            <a:chExt cx="3220" cy="2300"/>
          </a:xfrm>
        </p:grpSpPr>
        <p:pic>
          <p:nvPicPr>
            <p:cNvPr id="43014" name="Picture 37"/>
            <p:cNvPicPr>
              <a:picLocks noChangeAspect="1" noChangeArrowheads="1"/>
            </p:cNvPicPr>
            <p:nvPr/>
          </p:nvPicPr>
          <p:blipFill>
            <a:blip r:embed="rId2" cstate="print"/>
            <a:srcRect l="537" t="19489" r="3125" b="3125"/>
            <a:stretch>
              <a:fillRect/>
            </a:stretch>
          </p:blipFill>
          <p:spPr bwMode="auto">
            <a:xfrm>
              <a:off x="3379" y="1897"/>
              <a:ext cx="907" cy="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15" name="Picture 38"/>
            <p:cNvPicPr>
              <a:picLocks noChangeAspect="1" noChangeArrowheads="1"/>
            </p:cNvPicPr>
            <p:nvPr/>
          </p:nvPicPr>
          <p:blipFill>
            <a:blip r:embed="rId3" cstate="print"/>
            <a:srcRect l="537" t="18512" r="3125" b="3125"/>
            <a:stretch>
              <a:fillRect/>
            </a:stretch>
          </p:blipFill>
          <p:spPr bwMode="auto">
            <a:xfrm>
              <a:off x="3334" y="2753"/>
              <a:ext cx="907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16" name="Picture 39"/>
            <p:cNvPicPr>
              <a:picLocks noChangeAspect="1" noChangeArrowheads="1"/>
            </p:cNvPicPr>
            <p:nvPr/>
          </p:nvPicPr>
          <p:blipFill>
            <a:blip r:embed="rId4" cstate="print"/>
            <a:srcRect l="537" t="19489" r="16032" b="6683"/>
            <a:stretch>
              <a:fillRect/>
            </a:stretch>
          </p:blipFill>
          <p:spPr bwMode="auto">
            <a:xfrm>
              <a:off x="2200" y="2931"/>
              <a:ext cx="816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17" name="Picture 40"/>
            <p:cNvPicPr>
              <a:picLocks noChangeAspect="1" noChangeArrowheads="1"/>
            </p:cNvPicPr>
            <p:nvPr/>
          </p:nvPicPr>
          <p:blipFill>
            <a:blip r:embed="rId5" cstate="print"/>
            <a:srcRect l="1270" t="18512" r="30811" b="3125"/>
            <a:stretch>
              <a:fillRect/>
            </a:stretch>
          </p:blipFill>
          <p:spPr bwMode="auto">
            <a:xfrm>
              <a:off x="1066" y="2750"/>
              <a:ext cx="817" cy="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18" name="Picture 41"/>
            <p:cNvPicPr>
              <a:picLocks noChangeAspect="1" noChangeArrowheads="1"/>
            </p:cNvPicPr>
            <p:nvPr/>
          </p:nvPicPr>
          <p:blipFill>
            <a:blip r:embed="rId6" cstate="print"/>
            <a:srcRect l="1839" t="19684" r="4036" b="3537"/>
            <a:stretch>
              <a:fillRect/>
            </a:stretch>
          </p:blipFill>
          <p:spPr bwMode="auto">
            <a:xfrm>
              <a:off x="2517" y="1173"/>
              <a:ext cx="907" cy="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19" name="Picture 42"/>
            <p:cNvPicPr>
              <a:picLocks noChangeAspect="1" noChangeArrowheads="1"/>
            </p:cNvPicPr>
            <p:nvPr/>
          </p:nvPicPr>
          <p:blipFill>
            <a:blip r:embed="rId7" cstate="print"/>
            <a:srcRect l="1270" t="19487" r="3125" b="7683"/>
            <a:stretch>
              <a:fillRect/>
            </a:stretch>
          </p:blipFill>
          <p:spPr bwMode="auto">
            <a:xfrm>
              <a:off x="1202" y="1979"/>
              <a:ext cx="816" cy="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0" name="Picture 43"/>
            <p:cNvPicPr>
              <a:picLocks noChangeAspect="1" noChangeArrowheads="1"/>
            </p:cNvPicPr>
            <p:nvPr/>
          </p:nvPicPr>
          <p:blipFill>
            <a:blip r:embed="rId8" cstate="print"/>
            <a:srcRect l="4962" t="6609" r="4961" b="6755"/>
            <a:stretch>
              <a:fillRect/>
            </a:stretch>
          </p:blipFill>
          <p:spPr bwMode="auto">
            <a:xfrm>
              <a:off x="1519" y="1253"/>
              <a:ext cx="817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1" name="Picture 44"/>
            <p:cNvPicPr>
              <a:picLocks noChangeAspect="1" noChangeArrowheads="1"/>
            </p:cNvPicPr>
            <p:nvPr/>
          </p:nvPicPr>
          <p:blipFill>
            <a:blip r:embed="rId9" cstate="print"/>
            <a:srcRect l="9392" t="19489" r="11604" b="2495"/>
            <a:stretch>
              <a:fillRect/>
            </a:stretch>
          </p:blipFill>
          <p:spPr bwMode="auto">
            <a:xfrm>
              <a:off x="2290" y="1933"/>
              <a:ext cx="862" cy="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22" name="AutoShape 45"/>
            <p:cNvSpPr>
              <a:spLocks noChangeAspect="1" noChangeArrowheads="1"/>
            </p:cNvSpPr>
            <p:nvPr/>
          </p:nvSpPr>
          <p:spPr bwMode="auto">
            <a:xfrm>
              <a:off x="1878" y="1493"/>
              <a:ext cx="162" cy="162"/>
            </a:xfrm>
            <a:prstGeom prst="octagon">
              <a:avLst>
                <a:gd name="adj" fmla="val 29287"/>
              </a:avLst>
            </a:prstGeom>
            <a:solidFill>
              <a:srgbClr val="E8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23" name="AutoShape 46"/>
            <p:cNvSpPr>
              <a:spLocks noChangeAspect="1" noChangeArrowheads="1"/>
            </p:cNvSpPr>
            <p:nvPr/>
          </p:nvSpPr>
          <p:spPr bwMode="auto">
            <a:xfrm>
              <a:off x="1536" y="2215"/>
              <a:ext cx="165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24" name="AutoShape 47"/>
            <p:cNvSpPr>
              <a:spLocks noChangeAspect="1" noChangeArrowheads="1"/>
            </p:cNvSpPr>
            <p:nvPr/>
          </p:nvSpPr>
          <p:spPr bwMode="auto">
            <a:xfrm>
              <a:off x="2716" y="1436"/>
              <a:ext cx="162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25" name="AutoShape 48"/>
            <p:cNvSpPr>
              <a:spLocks noChangeAspect="1" noChangeArrowheads="1"/>
            </p:cNvSpPr>
            <p:nvPr/>
          </p:nvSpPr>
          <p:spPr bwMode="auto">
            <a:xfrm>
              <a:off x="2192" y="2600"/>
              <a:ext cx="165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26" name="AutoShape 49"/>
            <p:cNvSpPr>
              <a:spLocks noChangeAspect="1" noChangeArrowheads="1"/>
            </p:cNvSpPr>
            <p:nvPr/>
          </p:nvSpPr>
          <p:spPr bwMode="auto">
            <a:xfrm>
              <a:off x="1610" y="2833"/>
              <a:ext cx="162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27" name="AutoShape 50"/>
            <p:cNvSpPr>
              <a:spLocks noChangeAspect="1" noChangeArrowheads="1"/>
            </p:cNvSpPr>
            <p:nvPr/>
          </p:nvSpPr>
          <p:spPr bwMode="auto">
            <a:xfrm>
              <a:off x="3855" y="2063"/>
              <a:ext cx="165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28" name="AutoShape 51"/>
            <p:cNvSpPr>
              <a:spLocks noChangeAspect="1" noChangeArrowheads="1"/>
            </p:cNvSpPr>
            <p:nvPr/>
          </p:nvSpPr>
          <p:spPr bwMode="auto">
            <a:xfrm>
              <a:off x="2677" y="2215"/>
              <a:ext cx="162" cy="162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29" name="AutoShape 52"/>
            <p:cNvSpPr>
              <a:spLocks noChangeAspect="1" noChangeArrowheads="1"/>
            </p:cNvSpPr>
            <p:nvPr/>
          </p:nvSpPr>
          <p:spPr bwMode="auto">
            <a:xfrm>
              <a:off x="2774" y="3182"/>
              <a:ext cx="165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30" name="AutoShape 53"/>
            <p:cNvSpPr>
              <a:spLocks noChangeAspect="1" noChangeArrowheads="1"/>
            </p:cNvSpPr>
            <p:nvPr/>
          </p:nvSpPr>
          <p:spPr bwMode="auto">
            <a:xfrm>
              <a:off x="3703" y="2976"/>
              <a:ext cx="162" cy="162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cxnSp>
          <p:nvCxnSpPr>
            <p:cNvPr id="43031" name="AutoShape 54"/>
            <p:cNvCxnSpPr>
              <a:cxnSpLocks noChangeAspect="1" noChangeShapeType="1"/>
              <a:stCxn id="43022" idx="2"/>
              <a:endCxn id="43024" idx="2"/>
            </p:cNvCxnSpPr>
            <p:nvPr/>
          </p:nvCxnSpPr>
          <p:spPr bwMode="auto">
            <a:xfrm flipV="1">
              <a:off x="1959" y="1519"/>
              <a:ext cx="757" cy="136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3032" name="AutoShape 55"/>
            <p:cNvCxnSpPr>
              <a:cxnSpLocks noChangeAspect="1" noChangeShapeType="1"/>
              <a:stCxn id="43022" idx="2"/>
              <a:endCxn id="43023" idx="2"/>
            </p:cNvCxnSpPr>
            <p:nvPr/>
          </p:nvCxnSpPr>
          <p:spPr bwMode="auto">
            <a:xfrm flipH="1">
              <a:off x="1536" y="1655"/>
              <a:ext cx="423" cy="643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3033" name="AutoShape 56"/>
            <p:cNvCxnSpPr>
              <a:cxnSpLocks noChangeAspect="1" noChangeShapeType="1"/>
              <a:stCxn id="43028" idx="2"/>
              <a:endCxn id="43022" idx="2"/>
            </p:cNvCxnSpPr>
            <p:nvPr/>
          </p:nvCxnSpPr>
          <p:spPr bwMode="auto">
            <a:xfrm flipH="1" flipV="1">
              <a:off x="1959" y="1655"/>
              <a:ext cx="880" cy="641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3034" name="AutoShape 57"/>
            <p:cNvCxnSpPr>
              <a:cxnSpLocks noChangeAspect="1" noChangeShapeType="1"/>
              <a:stCxn id="43024" idx="2"/>
              <a:endCxn id="43027" idx="2"/>
            </p:cNvCxnSpPr>
            <p:nvPr/>
          </p:nvCxnSpPr>
          <p:spPr bwMode="auto">
            <a:xfrm>
              <a:off x="2878" y="1519"/>
              <a:ext cx="1060" cy="544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3035" name="AutoShape 58"/>
            <p:cNvCxnSpPr>
              <a:cxnSpLocks noChangeAspect="1" noChangeShapeType="1"/>
              <a:stCxn id="43029" idx="2"/>
              <a:endCxn id="43030" idx="2"/>
            </p:cNvCxnSpPr>
            <p:nvPr/>
          </p:nvCxnSpPr>
          <p:spPr bwMode="auto">
            <a:xfrm flipV="1">
              <a:off x="2857" y="3138"/>
              <a:ext cx="927" cy="209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3036" name="AutoShape 59"/>
            <p:cNvCxnSpPr>
              <a:cxnSpLocks noChangeAspect="1" noChangeShapeType="1"/>
              <a:stCxn id="43025" idx="2"/>
              <a:endCxn id="43029" idx="2"/>
            </p:cNvCxnSpPr>
            <p:nvPr/>
          </p:nvCxnSpPr>
          <p:spPr bwMode="auto">
            <a:xfrm>
              <a:off x="2357" y="2683"/>
              <a:ext cx="417" cy="582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3037" name="AutoShape 60"/>
            <p:cNvCxnSpPr>
              <a:cxnSpLocks noChangeAspect="1" noChangeShapeType="1"/>
              <a:stCxn id="43030" idx="2"/>
              <a:endCxn id="43028" idx="2"/>
            </p:cNvCxnSpPr>
            <p:nvPr/>
          </p:nvCxnSpPr>
          <p:spPr bwMode="auto">
            <a:xfrm flipH="1" flipV="1">
              <a:off x="2677" y="2296"/>
              <a:ext cx="1107" cy="68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3038" name="AutoShape 61"/>
            <p:cNvCxnSpPr>
              <a:cxnSpLocks noChangeAspect="1" noChangeShapeType="1"/>
              <a:stCxn id="43025" idx="2"/>
              <a:endCxn id="43028" idx="2"/>
            </p:cNvCxnSpPr>
            <p:nvPr/>
          </p:nvCxnSpPr>
          <p:spPr bwMode="auto">
            <a:xfrm flipV="1">
              <a:off x="2275" y="2296"/>
              <a:ext cx="402" cy="469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3039" name="AutoShape 62"/>
            <p:cNvCxnSpPr>
              <a:cxnSpLocks noChangeAspect="1" noChangeShapeType="1"/>
              <a:stCxn id="43027" idx="2"/>
              <a:endCxn id="43028" idx="2"/>
            </p:cNvCxnSpPr>
            <p:nvPr/>
          </p:nvCxnSpPr>
          <p:spPr bwMode="auto">
            <a:xfrm flipH="1" flipV="1">
              <a:off x="2758" y="2215"/>
              <a:ext cx="1180" cy="13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3040" name="AutoShape 63"/>
            <p:cNvCxnSpPr>
              <a:cxnSpLocks noChangeAspect="1" noChangeShapeType="1"/>
              <a:stCxn id="43030" idx="2"/>
              <a:endCxn id="43027" idx="2"/>
            </p:cNvCxnSpPr>
            <p:nvPr/>
          </p:nvCxnSpPr>
          <p:spPr bwMode="auto">
            <a:xfrm flipV="1">
              <a:off x="3784" y="2228"/>
              <a:ext cx="154" cy="74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3041" name="AutoShape 64"/>
            <p:cNvCxnSpPr>
              <a:cxnSpLocks noChangeAspect="1" noChangeShapeType="1"/>
              <a:stCxn id="43026" idx="2"/>
              <a:endCxn id="43023" idx="2"/>
            </p:cNvCxnSpPr>
            <p:nvPr/>
          </p:nvCxnSpPr>
          <p:spPr bwMode="auto">
            <a:xfrm flipV="1">
              <a:off x="1610" y="2380"/>
              <a:ext cx="9" cy="536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3042" name="AutoShape 65"/>
            <p:cNvCxnSpPr>
              <a:cxnSpLocks noChangeShapeType="1"/>
              <a:stCxn id="43023" idx="2"/>
              <a:endCxn id="43025" idx="2"/>
            </p:cNvCxnSpPr>
            <p:nvPr/>
          </p:nvCxnSpPr>
          <p:spPr bwMode="auto">
            <a:xfrm>
              <a:off x="1619" y="2380"/>
              <a:ext cx="656" cy="385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</p:grpSp>
      <p:sp>
        <p:nvSpPr>
          <p:cNvPr id="43011" name="Text Box 66"/>
          <p:cNvSpPr txBox="1">
            <a:spLocks noChangeArrowheads="1"/>
          </p:cNvSpPr>
          <p:nvPr/>
        </p:nvSpPr>
        <p:spPr bwMode="auto">
          <a:xfrm>
            <a:off x="1258888" y="2636838"/>
            <a:ext cx="4333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3600" b="1" i="1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43012" name="Text Box 22"/>
          <p:cNvSpPr txBox="1">
            <a:spLocks noChangeArrowheads="1"/>
          </p:cNvSpPr>
          <p:nvPr/>
        </p:nvSpPr>
        <p:spPr bwMode="auto">
          <a:xfrm>
            <a:off x="395288" y="1484313"/>
            <a:ext cx="8497887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>
                <a:latin typeface="Comic Sans MS" pitchFamily="66" charset="0"/>
              </a:rPr>
              <a:t>Véletlen oldalról indul – minőségi oldalra érkezik</a:t>
            </a:r>
            <a:endParaRPr lang="en-US" sz="2800">
              <a:latin typeface="Comic Sans MS" pitchFamily="66" charset="0"/>
            </a:endParaRPr>
          </a:p>
        </p:txBody>
      </p:sp>
      <p:sp>
        <p:nvSpPr>
          <p:cNvPr id="43013" name="Cím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véletlen szörföző modell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36"/>
          <p:cNvGrpSpPr>
            <a:grpSpLocks/>
          </p:cNvGrpSpPr>
          <p:nvPr/>
        </p:nvGrpSpPr>
        <p:grpSpPr bwMode="auto">
          <a:xfrm>
            <a:off x="539750" y="2586038"/>
            <a:ext cx="5111750" cy="3651250"/>
            <a:chOff x="1066" y="1173"/>
            <a:chExt cx="3220" cy="2300"/>
          </a:xfrm>
        </p:grpSpPr>
        <p:pic>
          <p:nvPicPr>
            <p:cNvPr id="44038" name="Picture 37"/>
            <p:cNvPicPr>
              <a:picLocks noChangeAspect="1" noChangeArrowheads="1"/>
            </p:cNvPicPr>
            <p:nvPr/>
          </p:nvPicPr>
          <p:blipFill>
            <a:blip r:embed="rId2" cstate="print"/>
            <a:srcRect l="537" t="19489" r="3125" b="3125"/>
            <a:stretch>
              <a:fillRect/>
            </a:stretch>
          </p:blipFill>
          <p:spPr bwMode="auto">
            <a:xfrm>
              <a:off x="3379" y="1897"/>
              <a:ext cx="907" cy="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39" name="Picture 38"/>
            <p:cNvPicPr>
              <a:picLocks noChangeAspect="1" noChangeArrowheads="1"/>
            </p:cNvPicPr>
            <p:nvPr/>
          </p:nvPicPr>
          <p:blipFill>
            <a:blip r:embed="rId3" cstate="print"/>
            <a:srcRect l="537" t="18512" r="3125" b="3125"/>
            <a:stretch>
              <a:fillRect/>
            </a:stretch>
          </p:blipFill>
          <p:spPr bwMode="auto">
            <a:xfrm>
              <a:off x="3334" y="2753"/>
              <a:ext cx="907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40" name="Picture 39"/>
            <p:cNvPicPr>
              <a:picLocks noChangeAspect="1" noChangeArrowheads="1"/>
            </p:cNvPicPr>
            <p:nvPr/>
          </p:nvPicPr>
          <p:blipFill>
            <a:blip r:embed="rId4" cstate="print"/>
            <a:srcRect l="537" t="19489" r="16032" b="6683"/>
            <a:stretch>
              <a:fillRect/>
            </a:stretch>
          </p:blipFill>
          <p:spPr bwMode="auto">
            <a:xfrm>
              <a:off x="2200" y="2931"/>
              <a:ext cx="816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41" name="Picture 40"/>
            <p:cNvPicPr>
              <a:picLocks noChangeAspect="1" noChangeArrowheads="1"/>
            </p:cNvPicPr>
            <p:nvPr/>
          </p:nvPicPr>
          <p:blipFill>
            <a:blip r:embed="rId5" cstate="print"/>
            <a:srcRect l="1270" t="18512" r="30811" b="3125"/>
            <a:stretch>
              <a:fillRect/>
            </a:stretch>
          </p:blipFill>
          <p:spPr bwMode="auto">
            <a:xfrm>
              <a:off x="1066" y="2750"/>
              <a:ext cx="817" cy="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42" name="Picture 41"/>
            <p:cNvPicPr>
              <a:picLocks noChangeAspect="1" noChangeArrowheads="1"/>
            </p:cNvPicPr>
            <p:nvPr/>
          </p:nvPicPr>
          <p:blipFill>
            <a:blip r:embed="rId6" cstate="print"/>
            <a:srcRect l="1839" t="19684" r="4036" b="3537"/>
            <a:stretch>
              <a:fillRect/>
            </a:stretch>
          </p:blipFill>
          <p:spPr bwMode="auto">
            <a:xfrm>
              <a:off x="2517" y="1173"/>
              <a:ext cx="907" cy="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43" name="Picture 42"/>
            <p:cNvPicPr>
              <a:picLocks noChangeAspect="1" noChangeArrowheads="1"/>
            </p:cNvPicPr>
            <p:nvPr/>
          </p:nvPicPr>
          <p:blipFill>
            <a:blip r:embed="rId7" cstate="print"/>
            <a:srcRect l="1270" t="19487" r="3125" b="7683"/>
            <a:stretch>
              <a:fillRect/>
            </a:stretch>
          </p:blipFill>
          <p:spPr bwMode="auto">
            <a:xfrm>
              <a:off x="1202" y="1979"/>
              <a:ext cx="816" cy="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44" name="Picture 43"/>
            <p:cNvPicPr>
              <a:picLocks noChangeAspect="1" noChangeArrowheads="1"/>
            </p:cNvPicPr>
            <p:nvPr/>
          </p:nvPicPr>
          <p:blipFill>
            <a:blip r:embed="rId8" cstate="print"/>
            <a:srcRect l="4962" t="6609" r="4961" b="6755"/>
            <a:stretch>
              <a:fillRect/>
            </a:stretch>
          </p:blipFill>
          <p:spPr bwMode="auto">
            <a:xfrm>
              <a:off x="1519" y="1253"/>
              <a:ext cx="817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45" name="Picture 44"/>
            <p:cNvPicPr>
              <a:picLocks noChangeAspect="1" noChangeArrowheads="1"/>
            </p:cNvPicPr>
            <p:nvPr/>
          </p:nvPicPr>
          <p:blipFill>
            <a:blip r:embed="rId9" cstate="print"/>
            <a:srcRect l="9392" t="19489" r="11604" b="2495"/>
            <a:stretch>
              <a:fillRect/>
            </a:stretch>
          </p:blipFill>
          <p:spPr bwMode="auto">
            <a:xfrm>
              <a:off x="2290" y="1933"/>
              <a:ext cx="862" cy="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46" name="AutoShape 45"/>
            <p:cNvSpPr>
              <a:spLocks noChangeAspect="1" noChangeArrowheads="1"/>
            </p:cNvSpPr>
            <p:nvPr/>
          </p:nvSpPr>
          <p:spPr bwMode="auto">
            <a:xfrm>
              <a:off x="1878" y="1493"/>
              <a:ext cx="162" cy="162"/>
            </a:xfrm>
            <a:prstGeom prst="octagon">
              <a:avLst>
                <a:gd name="adj" fmla="val 29287"/>
              </a:avLst>
            </a:prstGeom>
            <a:solidFill>
              <a:srgbClr val="E8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4047" name="AutoShape 46"/>
            <p:cNvSpPr>
              <a:spLocks noChangeAspect="1" noChangeArrowheads="1"/>
            </p:cNvSpPr>
            <p:nvPr/>
          </p:nvSpPr>
          <p:spPr bwMode="auto">
            <a:xfrm>
              <a:off x="1536" y="2215"/>
              <a:ext cx="165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4048" name="AutoShape 47"/>
            <p:cNvSpPr>
              <a:spLocks noChangeAspect="1" noChangeArrowheads="1"/>
            </p:cNvSpPr>
            <p:nvPr/>
          </p:nvSpPr>
          <p:spPr bwMode="auto">
            <a:xfrm>
              <a:off x="2716" y="1436"/>
              <a:ext cx="162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4049" name="AutoShape 48"/>
            <p:cNvSpPr>
              <a:spLocks noChangeAspect="1" noChangeArrowheads="1"/>
            </p:cNvSpPr>
            <p:nvPr/>
          </p:nvSpPr>
          <p:spPr bwMode="auto">
            <a:xfrm>
              <a:off x="2192" y="2600"/>
              <a:ext cx="165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4050" name="AutoShape 49"/>
            <p:cNvSpPr>
              <a:spLocks noChangeAspect="1" noChangeArrowheads="1"/>
            </p:cNvSpPr>
            <p:nvPr/>
          </p:nvSpPr>
          <p:spPr bwMode="auto">
            <a:xfrm>
              <a:off x="1610" y="2833"/>
              <a:ext cx="162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4051" name="AutoShape 50"/>
            <p:cNvSpPr>
              <a:spLocks noChangeAspect="1" noChangeArrowheads="1"/>
            </p:cNvSpPr>
            <p:nvPr/>
          </p:nvSpPr>
          <p:spPr bwMode="auto">
            <a:xfrm>
              <a:off x="3855" y="2063"/>
              <a:ext cx="165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4052" name="AutoShape 51"/>
            <p:cNvSpPr>
              <a:spLocks noChangeAspect="1" noChangeArrowheads="1"/>
            </p:cNvSpPr>
            <p:nvPr/>
          </p:nvSpPr>
          <p:spPr bwMode="auto">
            <a:xfrm>
              <a:off x="2677" y="2215"/>
              <a:ext cx="162" cy="162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4053" name="AutoShape 52"/>
            <p:cNvSpPr>
              <a:spLocks noChangeAspect="1" noChangeArrowheads="1"/>
            </p:cNvSpPr>
            <p:nvPr/>
          </p:nvSpPr>
          <p:spPr bwMode="auto">
            <a:xfrm>
              <a:off x="2774" y="3182"/>
              <a:ext cx="165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4054" name="AutoShape 53"/>
            <p:cNvSpPr>
              <a:spLocks noChangeAspect="1" noChangeArrowheads="1"/>
            </p:cNvSpPr>
            <p:nvPr/>
          </p:nvSpPr>
          <p:spPr bwMode="auto">
            <a:xfrm>
              <a:off x="3703" y="2976"/>
              <a:ext cx="162" cy="162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cxnSp>
          <p:nvCxnSpPr>
            <p:cNvPr id="44055" name="AutoShape 54"/>
            <p:cNvCxnSpPr>
              <a:cxnSpLocks noChangeAspect="1" noChangeShapeType="1"/>
              <a:stCxn id="44046" idx="2"/>
              <a:endCxn id="44048" idx="2"/>
            </p:cNvCxnSpPr>
            <p:nvPr/>
          </p:nvCxnSpPr>
          <p:spPr bwMode="auto">
            <a:xfrm flipV="1">
              <a:off x="1959" y="1519"/>
              <a:ext cx="757" cy="136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lg" len="med"/>
            </a:ln>
          </p:spPr>
        </p:cxnSp>
        <p:cxnSp>
          <p:nvCxnSpPr>
            <p:cNvPr id="44056" name="AutoShape 55"/>
            <p:cNvCxnSpPr>
              <a:cxnSpLocks noChangeAspect="1" noChangeShapeType="1"/>
              <a:stCxn id="44046" idx="2"/>
              <a:endCxn id="44047" idx="2"/>
            </p:cNvCxnSpPr>
            <p:nvPr/>
          </p:nvCxnSpPr>
          <p:spPr bwMode="auto">
            <a:xfrm flipH="1">
              <a:off x="1536" y="1655"/>
              <a:ext cx="423" cy="643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4057" name="AutoShape 56"/>
            <p:cNvCxnSpPr>
              <a:cxnSpLocks noChangeAspect="1" noChangeShapeType="1"/>
              <a:stCxn id="44052" idx="2"/>
              <a:endCxn id="44046" idx="2"/>
            </p:cNvCxnSpPr>
            <p:nvPr/>
          </p:nvCxnSpPr>
          <p:spPr bwMode="auto">
            <a:xfrm flipH="1" flipV="1">
              <a:off x="1959" y="1655"/>
              <a:ext cx="880" cy="641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4058" name="AutoShape 57"/>
            <p:cNvCxnSpPr>
              <a:cxnSpLocks noChangeAspect="1" noChangeShapeType="1"/>
              <a:stCxn id="44048" idx="2"/>
              <a:endCxn id="44051" idx="2"/>
            </p:cNvCxnSpPr>
            <p:nvPr/>
          </p:nvCxnSpPr>
          <p:spPr bwMode="auto">
            <a:xfrm>
              <a:off x="2878" y="1519"/>
              <a:ext cx="1060" cy="544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4059" name="AutoShape 58"/>
            <p:cNvCxnSpPr>
              <a:cxnSpLocks noChangeAspect="1" noChangeShapeType="1"/>
              <a:stCxn id="44053" idx="2"/>
              <a:endCxn id="44054" idx="2"/>
            </p:cNvCxnSpPr>
            <p:nvPr/>
          </p:nvCxnSpPr>
          <p:spPr bwMode="auto">
            <a:xfrm flipV="1">
              <a:off x="2857" y="3138"/>
              <a:ext cx="927" cy="209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4060" name="AutoShape 59"/>
            <p:cNvCxnSpPr>
              <a:cxnSpLocks noChangeAspect="1" noChangeShapeType="1"/>
              <a:stCxn id="44049" idx="2"/>
              <a:endCxn id="44053" idx="2"/>
            </p:cNvCxnSpPr>
            <p:nvPr/>
          </p:nvCxnSpPr>
          <p:spPr bwMode="auto">
            <a:xfrm>
              <a:off x="2357" y="2683"/>
              <a:ext cx="417" cy="582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4061" name="AutoShape 60"/>
            <p:cNvCxnSpPr>
              <a:cxnSpLocks noChangeAspect="1" noChangeShapeType="1"/>
              <a:stCxn id="44054" idx="2"/>
              <a:endCxn id="44052" idx="2"/>
            </p:cNvCxnSpPr>
            <p:nvPr/>
          </p:nvCxnSpPr>
          <p:spPr bwMode="auto">
            <a:xfrm flipH="1" flipV="1">
              <a:off x="2677" y="2296"/>
              <a:ext cx="1107" cy="68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4062" name="AutoShape 61"/>
            <p:cNvCxnSpPr>
              <a:cxnSpLocks noChangeAspect="1" noChangeShapeType="1"/>
              <a:stCxn id="44049" idx="2"/>
              <a:endCxn id="44052" idx="2"/>
            </p:cNvCxnSpPr>
            <p:nvPr/>
          </p:nvCxnSpPr>
          <p:spPr bwMode="auto">
            <a:xfrm flipV="1">
              <a:off x="2275" y="2296"/>
              <a:ext cx="402" cy="469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4063" name="AutoShape 62"/>
            <p:cNvCxnSpPr>
              <a:cxnSpLocks noChangeAspect="1" noChangeShapeType="1"/>
              <a:stCxn id="44051" idx="2"/>
              <a:endCxn id="44052" idx="2"/>
            </p:cNvCxnSpPr>
            <p:nvPr/>
          </p:nvCxnSpPr>
          <p:spPr bwMode="auto">
            <a:xfrm flipH="1" flipV="1">
              <a:off x="2758" y="2215"/>
              <a:ext cx="1180" cy="13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4064" name="AutoShape 63"/>
            <p:cNvCxnSpPr>
              <a:cxnSpLocks noChangeAspect="1" noChangeShapeType="1"/>
              <a:stCxn id="44054" idx="2"/>
              <a:endCxn id="44051" idx="2"/>
            </p:cNvCxnSpPr>
            <p:nvPr/>
          </p:nvCxnSpPr>
          <p:spPr bwMode="auto">
            <a:xfrm flipV="1">
              <a:off x="3784" y="2228"/>
              <a:ext cx="154" cy="74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4065" name="AutoShape 64"/>
            <p:cNvCxnSpPr>
              <a:cxnSpLocks noChangeAspect="1" noChangeShapeType="1"/>
              <a:stCxn id="44050" idx="2"/>
              <a:endCxn id="44047" idx="2"/>
            </p:cNvCxnSpPr>
            <p:nvPr/>
          </p:nvCxnSpPr>
          <p:spPr bwMode="auto">
            <a:xfrm flipV="1">
              <a:off x="1610" y="2380"/>
              <a:ext cx="9" cy="536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4066" name="AutoShape 65"/>
            <p:cNvCxnSpPr>
              <a:cxnSpLocks noChangeShapeType="1"/>
              <a:stCxn id="44047" idx="2"/>
              <a:endCxn id="44049" idx="2"/>
            </p:cNvCxnSpPr>
            <p:nvPr/>
          </p:nvCxnSpPr>
          <p:spPr bwMode="auto">
            <a:xfrm>
              <a:off x="1619" y="2380"/>
              <a:ext cx="656" cy="385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</p:grpSp>
      <p:sp>
        <p:nvSpPr>
          <p:cNvPr id="44035" name="Text Box 66"/>
          <p:cNvSpPr txBox="1">
            <a:spLocks noChangeArrowheads="1"/>
          </p:cNvSpPr>
          <p:nvPr/>
        </p:nvSpPr>
        <p:spPr bwMode="auto">
          <a:xfrm>
            <a:off x="1258888" y="2636838"/>
            <a:ext cx="4333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3600" b="1" i="1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44036" name="Text Box 22"/>
          <p:cNvSpPr txBox="1">
            <a:spLocks noChangeArrowheads="1"/>
          </p:cNvSpPr>
          <p:nvPr/>
        </p:nvSpPr>
        <p:spPr bwMode="auto">
          <a:xfrm>
            <a:off x="395288" y="1484313"/>
            <a:ext cx="8497887" cy="9540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>
                <a:latin typeface="Comic Sans MS" pitchFamily="66" charset="0"/>
              </a:rPr>
              <a:t>Uniform véletlen szomszédra lép </a:t>
            </a:r>
            <a:r>
              <a:rPr lang="en-US" sz="2800">
                <a:latin typeface="Comic Sans MS" pitchFamily="66" charset="0"/>
              </a:rPr>
              <a:t>1- 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2800">
                <a:latin typeface="Comic Sans MS" pitchFamily="66" charset="0"/>
                <a:sym typeface="Symbol" pitchFamily="18" charset="2"/>
              </a:rPr>
              <a:t> valószínűséggel</a:t>
            </a:r>
            <a:endParaRPr lang="en-US" sz="2800">
              <a:latin typeface="Comic Sans MS" pitchFamily="66" charset="0"/>
            </a:endParaRPr>
          </a:p>
        </p:txBody>
      </p:sp>
      <p:sp>
        <p:nvSpPr>
          <p:cNvPr id="44037" name="Cím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véletlen szörföző modell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36"/>
          <p:cNvGrpSpPr>
            <a:grpSpLocks/>
          </p:cNvGrpSpPr>
          <p:nvPr/>
        </p:nvGrpSpPr>
        <p:grpSpPr bwMode="auto">
          <a:xfrm>
            <a:off x="539750" y="2586038"/>
            <a:ext cx="5111750" cy="3651250"/>
            <a:chOff x="1066" y="1173"/>
            <a:chExt cx="3220" cy="2300"/>
          </a:xfrm>
        </p:grpSpPr>
        <p:pic>
          <p:nvPicPr>
            <p:cNvPr id="45063" name="Picture 37"/>
            <p:cNvPicPr>
              <a:picLocks noChangeAspect="1" noChangeArrowheads="1"/>
            </p:cNvPicPr>
            <p:nvPr/>
          </p:nvPicPr>
          <p:blipFill>
            <a:blip r:embed="rId2" cstate="print"/>
            <a:srcRect l="537" t="19489" r="3125" b="3125"/>
            <a:stretch>
              <a:fillRect/>
            </a:stretch>
          </p:blipFill>
          <p:spPr bwMode="auto">
            <a:xfrm>
              <a:off x="3379" y="1897"/>
              <a:ext cx="907" cy="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4" name="Picture 38"/>
            <p:cNvPicPr>
              <a:picLocks noChangeAspect="1" noChangeArrowheads="1"/>
            </p:cNvPicPr>
            <p:nvPr/>
          </p:nvPicPr>
          <p:blipFill>
            <a:blip r:embed="rId3" cstate="print"/>
            <a:srcRect l="537" t="18512" r="3125" b="3125"/>
            <a:stretch>
              <a:fillRect/>
            </a:stretch>
          </p:blipFill>
          <p:spPr bwMode="auto">
            <a:xfrm>
              <a:off x="3334" y="2753"/>
              <a:ext cx="907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5" name="Picture 39"/>
            <p:cNvPicPr>
              <a:picLocks noChangeAspect="1" noChangeArrowheads="1"/>
            </p:cNvPicPr>
            <p:nvPr/>
          </p:nvPicPr>
          <p:blipFill>
            <a:blip r:embed="rId4" cstate="print"/>
            <a:srcRect l="537" t="19489" r="16032" b="6683"/>
            <a:stretch>
              <a:fillRect/>
            </a:stretch>
          </p:blipFill>
          <p:spPr bwMode="auto">
            <a:xfrm>
              <a:off x="2200" y="2931"/>
              <a:ext cx="816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6" name="Picture 40"/>
            <p:cNvPicPr>
              <a:picLocks noChangeAspect="1" noChangeArrowheads="1"/>
            </p:cNvPicPr>
            <p:nvPr/>
          </p:nvPicPr>
          <p:blipFill>
            <a:blip r:embed="rId5" cstate="print"/>
            <a:srcRect l="1270" t="18512" r="30811" b="3125"/>
            <a:stretch>
              <a:fillRect/>
            </a:stretch>
          </p:blipFill>
          <p:spPr bwMode="auto">
            <a:xfrm>
              <a:off x="1066" y="2750"/>
              <a:ext cx="817" cy="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7" name="Picture 41"/>
            <p:cNvPicPr>
              <a:picLocks noChangeAspect="1" noChangeArrowheads="1"/>
            </p:cNvPicPr>
            <p:nvPr/>
          </p:nvPicPr>
          <p:blipFill>
            <a:blip r:embed="rId6" cstate="print"/>
            <a:srcRect l="1839" t="19684" r="4036" b="3537"/>
            <a:stretch>
              <a:fillRect/>
            </a:stretch>
          </p:blipFill>
          <p:spPr bwMode="auto">
            <a:xfrm>
              <a:off x="2517" y="1173"/>
              <a:ext cx="907" cy="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8" name="Picture 42"/>
            <p:cNvPicPr>
              <a:picLocks noChangeAspect="1" noChangeArrowheads="1"/>
            </p:cNvPicPr>
            <p:nvPr/>
          </p:nvPicPr>
          <p:blipFill>
            <a:blip r:embed="rId7" cstate="print"/>
            <a:srcRect l="1270" t="19487" r="3125" b="7683"/>
            <a:stretch>
              <a:fillRect/>
            </a:stretch>
          </p:blipFill>
          <p:spPr bwMode="auto">
            <a:xfrm>
              <a:off x="1202" y="1979"/>
              <a:ext cx="816" cy="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9" name="Picture 43"/>
            <p:cNvPicPr>
              <a:picLocks noChangeAspect="1" noChangeArrowheads="1"/>
            </p:cNvPicPr>
            <p:nvPr/>
          </p:nvPicPr>
          <p:blipFill>
            <a:blip r:embed="rId8" cstate="print"/>
            <a:srcRect l="4962" t="6609" r="4961" b="6755"/>
            <a:stretch>
              <a:fillRect/>
            </a:stretch>
          </p:blipFill>
          <p:spPr bwMode="auto">
            <a:xfrm>
              <a:off x="1519" y="1253"/>
              <a:ext cx="817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0" name="Picture 44"/>
            <p:cNvPicPr>
              <a:picLocks noChangeAspect="1" noChangeArrowheads="1"/>
            </p:cNvPicPr>
            <p:nvPr/>
          </p:nvPicPr>
          <p:blipFill>
            <a:blip r:embed="rId9" cstate="print"/>
            <a:srcRect l="9392" t="19489" r="11604" b="2495"/>
            <a:stretch>
              <a:fillRect/>
            </a:stretch>
          </p:blipFill>
          <p:spPr bwMode="auto">
            <a:xfrm>
              <a:off x="2290" y="1933"/>
              <a:ext cx="862" cy="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71" name="AutoShape 45"/>
            <p:cNvSpPr>
              <a:spLocks noChangeAspect="1" noChangeArrowheads="1"/>
            </p:cNvSpPr>
            <p:nvPr/>
          </p:nvSpPr>
          <p:spPr bwMode="auto">
            <a:xfrm>
              <a:off x="1878" y="1493"/>
              <a:ext cx="162" cy="162"/>
            </a:xfrm>
            <a:prstGeom prst="octagon">
              <a:avLst>
                <a:gd name="adj" fmla="val 29287"/>
              </a:avLst>
            </a:prstGeom>
            <a:solidFill>
              <a:srgbClr val="E8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5072" name="AutoShape 46"/>
            <p:cNvSpPr>
              <a:spLocks noChangeAspect="1" noChangeArrowheads="1"/>
            </p:cNvSpPr>
            <p:nvPr/>
          </p:nvSpPr>
          <p:spPr bwMode="auto">
            <a:xfrm>
              <a:off x="1536" y="2215"/>
              <a:ext cx="165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5073" name="AutoShape 47"/>
            <p:cNvSpPr>
              <a:spLocks noChangeAspect="1" noChangeArrowheads="1"/>
            </p:cNvSpPr>
            <p:nvPr/>
          </p:nvSpPr>
          <p:spPr bwMode="auto">
            <a:xfrm>
              <a:off x="2716" y="1436"/>
              <a:ext cx="162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5074" name="AutoShape 48"/>
            <p:cNvSpPr>
              <a:spLocks noChangeAspect="1" noChangeArrowheads="1"/>
            </p:cNvSpPr>
            <p:nvPr/>
          </p:nvSpPr>
          <p:spPr bwMode="auto">
            <a:xfrm>
              <a:off x="2192" y="2600"/>
              <a:ext cx="165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5075" name="AutoShape 49"/>
            <p:cNvSpPr>
              <a:spLocks noChangeAspect="1" noChangeArrowheads="1"/>
            </p:cNvSpPr>
            <p:nvPr/>
          </p:nvSpPr>
          <p:spPr bwMode="auto">
            <a:xfrm>
              <a:off x="1610" y="2833"/>
              <a:ext cx="162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5076" name="AutoShape 50"/>
            <p:cNvSpPr>
              <a:spLocks noChangeAspect="1" noChangeArrowheads="1"/>
            </p:cNvSpPr>
            <p:nvPr/>
          </p:nvSpPr>
          <p:spPr bwMode="auto">
            <a:xfrm>
              <a:off x="3855" y="2063"/>
              <a:ext cx="165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5077" name="AutoShape 51"/>
            <p:cNvSpPr>
              <a:spLocks noChangeAspect="1" noChangeArrowheads="1"/>
            </p:cNvSpPr>
            <p:nvPr/>
          </p:nvSpPr>
          <p:spPr bwMode="auto">
            <a:xfrm>
              <a:off x="2677" y="2215"/>
              <a:ext cx="162" cy="162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5078" name="AutoShape 52"/>
            <p:cNvSpPr>
              <a:spLocks noChangeAspect="1" noChangeArrowheads="1"/>
            </p:cNvSpPr>
            <p:nvPr/>
          </p:nvSpPr>
          <p:spPr bwMode="auto">
            <a:xfrm>
              <a:off x="2774" y="3182"/>
              <a:ext cx="165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5079" name="AutoShape 53"/>
            <p:cNvSpPr>
              <a:spLocks noChangeAspect="1" noChangeArrowheads="1"/>
            </p:cNvSpPr>
            <p:nvPr/>
          </p:nvSpPr>
          <p:spPr bwMode="auto">
            <a:xfrm>
              <a:off x="3703" y="2976"/>
              <a:ext cx="162" cy="162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cxnSp>
          <p:nvCxnSpPr>
            <p:cNvPr id="45080" name="AutoShape 54"/>
            <p:cNvCxnSpPr>
              <a:cxnSpLocks noChangeAspect="1" noChangeShapeType="1"/>
              <a:stCxn id="45071" idx="2"/>
              <a:endCxn id="45073" idx="2"/>
            </p:cNvCxnSpPr>
            <p:nvPr/>
          </p:nvCxnSpPr>
          <p:spPr bwMode="auto">
            <a:xfrm flipV="1">
              <a:off x="1959" y="1519"/>
              <a:ext cx="757" cy="136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5081" name="AutoShape 55"/>
            <p:cNvCxnSpPr>
              <a:cxnSpLocks noChangeAspect="1" noChangeShapeType="1"/>
              <a:stCxn id="45071" idx="2"/>
              <a:endCxn id="45072" idx="2"/>
            </p:cNvCxnSpPr>
            <p:nvPr/>
          </p:nvCxnSpPr>
          <p:spPr bwMode="auto">
            <a:xfrm flipH="1">
              <a:off x="1536" y="1655"/>
              <a:ext cx="423" cy="643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5082" name="AutoShape 56"/>
            <p:cNvCxnSpPr>
              <a:cxnSpLocks noChangeAspect="1" noChangeShapeType="1"/>
              <a:stCxn id="45077" idx="2"/>
              <a:endCxn id="45071" idx="2"/>
            </p:cNvCxnSpPr>
            <p:nvPr/>
          </p:nvCxnSpPr>
          <p:spPr bwMode="auto">
            <a:xfrm flipH="1" flipV="1">
              <a:off x="1959" y="1655"/>
              <a:ext cx="880" cy="641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5083" name="AutoShape 57"/>
            <p:cNvCxnSpPr>
              <a:cxnSpLocks noChangeAspect="1" noChangeShapeType="1"/>
              <a:stCxn id="45073" idx="2"/>
              <a:endCxn id="45076" idx="2"/>
            </p:cNvCxnSpPr>
            <p:nvPr/>
          </p:nvCxnSpPr>
          <p:spPr bwMode="auto">
            <a:xfrm>
              <a:off x="2878" y="1519"/>
              <a:ext cx="1060" cy="544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5084" name="AutoShape 58"/>
            <p:cNvCxnSpPr>
              <a:cxnSpLocks noChangeAspect="1" noChangeShapeType="1"/>
              <a:stCxn id="45078" idx="2"/>
              <a:endCxn id="45079" idx="2"/>
            </p:cNvCxnSpPr>
            <p:nvPr/>
          </p:nvCxnSpPr>
          <p:spPr bwMode="auto">
            <a:xfrm flipV="1">
              <a:off x="2857" y="3138"/>
              <a:ext cx="927" cy="209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5085" name="AutoShape 59"/>
            <p:cNvCxnSpPr>
              <a:cxnSpLocks noChangeAspect="1" noChangeShapeType="1"/>
              <a:stCxn id="45074" idx="2"/>
              <a:endCxn id="45078" idx="2"/>
            </p:cNvCxnSpPr>
            <p:nvPr/>
          </p:nvCxnSpPr>
          <p:spPr bwMode="auto">
            <a:xfrm>
              <a:off x="2357" y="2683"/>
              <a:ext cx="417" cy="582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5086" name="AutoShape 60"/>
            <p:cNvCxnSpPr>
              <a:cxnSpLocks noChangeAspect="1" noChangeShapeType="1"/>
              <a:stCxn id="45079" idx="2"/>
              <a:endCxn id="45077" idx="2"/>
            </p:cNvCxnSpPr>
            <p:nvPr/>
          </p:nvCxnSpPr>
          <p:spPr bwMode="auto">
            <a:xfrm flipH="1" flipV="1">
              <a:off x="2677" y="2296"/>
              <a:ext cx="1107" cy="68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5087" name="AutoShape 61"/>
            <p:cNvCxnSpPr>
              <a:cxnSpLocks noChangeAspect="1" noChangeShapeType="1"/>
              <a:stCxn id="45074" idx="2"/>
              <a:endCxn id="45077" idx="2"/>
            </p:cNvCxnSpPr>
            <p:nvPr/>
          </p:nvCxnSpPr>
          <p:spPr bwMode="auto">
            <a:xfrm flipV="1">
              <a:off x="2275" y="2296"/>
              <a:ext cx="402" cy="469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5088" name="AutoShape 62"/>
            <p:cNvCxnSpPr>
              <a:cxnSpLocks noChangeAspect="1" noChangeShapeType="1"/>
              <a:stCxn id="45076" idx="2"/>
              <a:endCxn id="45077" idx="2"/>
            </p:cNvCxnSpPr>
            <p:nvPr/>
          </p:nvCxnSpPr>
          <p:spPr bwMode="auto">
            <a:xfrm flipH="1" flipV="1">
              <a:off x="2758" y="2215"/>
              <a:ext cx="1180" cy="13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5089" name="AutoShape 63"/>
            <p:cNvCxnSpPr>
              <a:cxnSpLocks noChangeAspect="1" noChangeShapeType="1"/>
              <a:stCxn id="45079" idx="2"/>
              <a:endCxn id="45076" idx="2"/>
            </p:cNvCxnSpPr>
            <p:nvPr/>
          </p:nvCxnSpPr>
          <p:spPr bwMode="auto">
            <a:xfrm flipV="1">
              <a:off x="3784" y="2228"/>
              <a:ext cx="154" cy="74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5090" name="AutoShape 64"/>
            <p:cNvCxnSpPr>
              <a:cxnSpLocks noChangeAspect="1" noChangeShapeType="1"/>
              <a:stCxn id="45075" idx="2"/>
              <a:endCxn id="45072" idx="2"/>
            </p:cNvCxnSpPr>
            <p:nvPr/>
          </p:nvCxnSpPr>
          <p:spPr bwMode="auto">
            <a:xfrm flipV="1">
              <a:off x="1610" y="2380"/>
              <a:ext cx="9" cy="536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5091" name="AutoShape 65"/>
            <p:cNvCxnSpPr>
              <a:cxnSpLocks noChangeShapeType="1"/>
              <a:stCxn id="45072" idx="2"/>
              <a:endCxn id="45074" idx="2"/>
            </p:cNvCxnSpPr>
            <p:nvPr/>
          </p:nvCxnSpPr>
          <p:spPr bwMode="auto">
            <a:xfrm>
              <a:off x="1619" y="2380"/>
              <a:ext cx="656" cy="385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</p:grpSp>
      <p:sp>
        <p:nvSpPr>
          <p:cNvPr id="45059" name="Text Box 66"/>
          <p:cNvSpPr txBox="1">
            <a:spLocks noChangeArrowheads="1"/>
          </p:cNvSpPr>
          <p:nvPr/>
        </p:nvSpPr>
        <p:spPr bwMode="auto">
          <a:xfrm>
            <a:off x="1258888" y="2636838"/>
            <a:ext cx="4333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3600" b="1" i="1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45060" name="Text Box 22"/>
          <p:cNvSpPr txBox="1">
            <a:spLocks noChangeArrowheads="1"/>
          </p:cNvSpPr>
          <p:nvPr/>
        </p:nvSpPr>
        <p:spPr bwMode="auto">
          <a:xfrm>
            <a:off x="395288" y="1341438"/>
            <a:ext cx="8497887" cy="9540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>
                <a:latin typeface="Comic Sans MS" pitchFamily="66" charset="0"/>
                <a:sym typeface="Symbol" pitchFamily="18" charset="2"/>
              </a:rPr>
              <a:t>Vagy 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</a:t>
            </a:r>
            <a:r>
              <a:rPr lang="en-US" sz="2800">
                <a:latin typeface="Comic Sans MS" pitchFamily="66" charset="0"/>
              </a:rPr>
              <a:t> </a:t>
            </a:r>
            <a:r>
              <a:rPr lang="hu-HU" sz="2800">
                <a:latin typeface="Comic Sans MS" pitchFamily="66" charset="0"/>
              </a:rPr>
              <a:t>valószínűséggel „teleportál” egy véletlen helyre – elunja és új URL-t gépel be</a:t>
            </a:r>
            <a:endParaRPr lang="en-US" sz="2800">
              <a:latin typeface="Comic Sans MS" pitchFamily="66" charset="0"/>
            </a:endParaRPr>
          </a:p>
        </p:txBody>
      </p:sp>
      <p:cxnSp>
        <p:nvCxnSpPr>
          <p:cNvPr id="45061" name="AutoShape 24"/>
          <p:cNvCxnSpPr>
            <a:cxnSpLocks noChangeShapeType="1"/>
          </p:cNvCxnSpPr>
          <p:nvPr/>
        </p:nvCxnSpPr>
        <p:spPr bwMode="auto">
          <a:xfrm rot="16200000" flipH="1">
            <a:off x="1277937" y="3914776"/>
            <a:ext cx="2682875" cy="1422400"/>
          </a:xfrm>
          <a:prstGeom prst="curvedConnector3">
            <a:avLst>
              <a:gd name="adj1" fmla="val 108519"/>
            </a:avLst>
          </a:prstGeom>
          <a:noFill/>
          <a:ln w="76200">
            <a:solidFill>
              <a:srgbClr val="FF0000"/>
            </a:solidFill>
            <a:prstDash val="dash"/>
            <a:round/>
            <a:headEnd/>
            <a:tailEnd type="triangle" w="lg" len="med"/>
          </a:ln>
        </p:spPr>
      </p:cxnSp>
      <p:sp>
        <p:nvSpPr>
          <p:cNvPr id="45062" name="Cím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véletlen szörföző modell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8"/>
          <p:cNvPicPr>
            <a:picLocks noChangeAspect="1" noChangeArrowheads="1"/>
          </p:cNvPicPr>
          <p:nvPr/>
        </p:nvPicPr>
        <p:blipFill>
          <a:blip r:embed="rId2" cstate="print"/>
          <a:srcRect l="537" t="19489" r="3125" b="3125"/>
          <a:stretch>
            <a:fillRect/>
          </a:stretch>
        </p:blipFill>
        <p:spPr bwMode="auto">
          <a:xfrm>
            <a:off x="4202113" y="3735388"/>
            <a:ext cx="143986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9"/>
          <p:cNvPicPr>
            <a:picLocks noChangeAspect="1" noChangeArrowheads="1"/>
          </p:cNvPicPr>
          <p:nvPr/>
        </p:nvPicPr>
        <p:blipFill>
          <a:blip r:embed="rId3" cstate="print"/>
          <a:srcRect l="537" t="18512" r="3125" b="3125"/>
          <a:stretch>
            <a:fillRect/>
          </a:stretch>
        </p:blipFill>
        <p:spPr bwMode="auto">
          <a:xfrm>
            <a:off x="4130675" y="5094288"/>
            <a:ext cx="1439863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10"/>
          <p:cNvPicPr>
            <a:picLocks noChangeAspect="1" noChangeArrowheads="1"/>
          </p:cNvPicPr>
          <p:nvPr/>
        </p:nvPicPr>
        <p:blipFill>
          <a:blip r:embed="rId4" cstate="print"/>
          <a:srcRect l="537" t="19489" r="16032" b="6683"/>
          <a:stretch>
            <a:fillRect/>
          </a:stretch>
        </p:blipFill>
        <p:spPr bwMode="auto">
          <a:xfrm>
            <a:off x="2330450" y="5376863"/>
            <a:ext cx="1295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11"/>
          <p:cNvPicPr>
            <a:picLocks noChangeAspect="1" noChangeArrowheads="1"/>
          </p:cNvPicPr>
          <p:nvPr/>
        </p:nvPicPr>
        <p:blipFill>
          <a:blip r:embed="rId5" cstate="print"/>
          <a:srcRect l="1270" t="18512" r="30811" b="3125"/>
          <a:stretch>
            <a:fillRect/>
          </a:stretch>
        </p:blipFill>
        <p:spPr bwMode="auto">
          <a:xfrm>
            <a:off x="530225" y="5089525"/>
            <a:ext cx="1296988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12"/>
          <p:cNvPicPr>
            <a:picLocks noChangeAspect="1" noChangeArrowheads="1"/>
          </p:cNvPicPr>
          <p:nvPr/>
        </p:nvPicPr>
        <p:blipFill>
          <a:blip r:embed="rId6" cstate="print"/>
          <a:srcRect l="1839" t="19684" r="4036" b="3537"/>
          <a:stretch>
            <a:fillRect/>
          </a:stretch>
        </p:blipFill>
        <p:spPr bwMode="auto">
          <a:xfrm>
            <a:off x="2833688" y="2586038"/>
            <a:ext cx="1439862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13"/>
          <p:cNvPicPr>
            <a:picLocks noChangeAspect="1" noChangeArrowheads="1"/>
          </p:cNvPicPr>
          <p:nvPr/>
        </p:nvPicPr>
        <p:blipFill>
          <a:blip r:embed="rId7" cstate="print"/>
          <a:srcRect l="1270" t="19487" r="3125" b="7683"/>
          <a:stretch>
            <a:fillRect/>
          </a:stretch>
        </p:blipFill>
        <p:spPr bwMode="auto">
          <a:xfrm>
            <a:off x="746125" y="3865563"/>
            <a:ext cx="12954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14"/>
          <p:cNvPicPr>
            <a:picLocks noChangeAspect="1" noChangeArrowheads="1"/>
          </p:cNvPicPr>
          <p:nvPr/>
        </p:nvPicPr>
        <p:blipFill>
          <a:blip r:embed="rId8" cstate="print"/>
          <a:srcRect l="4962" t="6609" r="4961" b="6755"/>
          <a:stretch>
            <a:fillRect/>
          </a:stretch>
        </p:blipFill>
        <p:spPr bwMode="auto">
          <a:xfrm>
            <a:off x="1249363" y="2713038"/>
            <a:ext cx="129698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9" name="Picture 15"/>
          <p:cNvPicPr>
            <a:picLocks noChangeAspect="1" noChangeArrowheads="1"/>
          </p:cNvPicPr>
          <p:nvPr/>
        </p:nvPicPr>
        <p:blipFill>
          <a:blip r:embed="rId9" cstate="print"/>
          <a:srcRect l="9392" t="19489" r="11604" b="2495"/>
          <a:stretch>
            <a:fillRect/>
          </a:stretch>
        </p:blipFill>
        <p:spPr bwMode="auto">
          <a:xfrm>
            <a:off x="2473325" y="3792538"/>
            <a:ext cx="1368425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090" name="Csoportba foglalás 37"/>
          <p:cNvGrpSpPr>
            <a:grpSpLocks/>
          </p:cNvGrpSpPr>
          <p:nvPr/>
        </p:nvGrpSpPr>
        <p:grpSpPr bwMode="auto">
          <a:xfrm>
            <a:off x="1276350" y="3003550"/>
            <a:ext cx="3943350" cy="3033713"/>
            <a:chOff x="1276350" y="3003551"/>
            <a:chExt cx="3943351" cy="3033713"/>
          </a:xfrm>
        </p:grpSpPr>
        <p:sp>
          <p:nvSpPr>
            <p:cNvPr id="46093" name="AutoShape 16"/>
            <p:cNvSpPr>
              <a:spLocks noChangeAspect="1" noChangeArrowheads="1"/>
            </p:cNvSpPr>
            <p:nvPr/>
          </p:nvSpPr>
          <p:spPr bwMode="auto">
            <a:xfrm>
              <a:off x="1819275" y="3094038"/>
              <a:ext cx="257175" cy="25717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6094" name="AutoShape 17"/>
            <p:cNvSpPr>
              <a:spLocks noChangeAspect="1" noChangeArrowheads="1"/>
            </p:cNvSpPr>
            <p:nvPr/>
          </p:nvSpPr>
          <p:spPr bwMode="auto">
            <a:xfrm>
              <a:off x="1276350" y="4240213"/>
              <a:ext cx="261938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6095" name="AutoShape 18"/>
            <p:cNvSpPr>
              <a:spLocks noChangeAspect="1" noChangeArrowheads="1"/>
            </p:cNvSpPr>
            <p:nvPr/>
          </p:nvSpPr>
          <p:spPr bwMode="auto">
            <a:xfrm>
              <a:off x="3149600" y="3003551"/>
              <a:ext cx="257175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6096" name="AutoShape 19"/>
            <p:cNvSpPr>
              <a:spLocks noChangeAspect="1" noChangeArrowheads="1"/>
            </p:cNvSpPr>
            <p:nvPr/>
          </p:nvSpPr>
          <p:spPr bwMode="auto">
            <a:xfrm>
              <a:off x="2317750" y="4851401"/>
              <a:ext cx="261938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6097" name="AutoShape 20"/>
            <p:cNvSpPr>
              <a:spLocks noChangeAspect="1" noChangeArrowheads="1"/>
            </p:cNvSpPr>
            <p:nvPr/>
          </p:nvSpPr>
          <p:spPr bwMode="auto">
            <a:xfrm>
              <a:off x="1393825" y="5221288"/>
              <a:ext cx="257175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6098" name="AutoShape 21"/>
            <p:cNvSpPr>
              <a:spLocks noChangeAspect="1" noChangeArrowheads="1"/>
            </p:cNvSpPr>
            <p:nvPr/>
          </p:nvSpPr>
          <p:spPr bwMode="auto">
            <a:xfrm>
              <a:off x="4957763" y="3998913"/>
              <a:ext cx="261938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6099" name="AutoShape 22"/>
            <p:cNvSpPr>
              <a:spLocks noChangeAspect="1" noChangeArrowheads="1"/>
            </p:cNvSpPr>
            <p:nvPr/>
          </p:nvSpPr>
          <p:spPr bwMode="auto">
            <a:xfrm>
              <a:off x="3087688" y="4240213"/>
              <a:ext cx="257175" cy="25717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6100" name="AutoShape 23"/>
            <p:cNvSpPr>
              <a:spLocks noChangeAspect="1" noChangeArrowheads="1"/>
            </p:cNvSpPr>
            <p:nvPr/>
          </p:nvSpPr>
          <p:spPr bwMode="auto">
            <a:xfrm>
              <a:off x="3241675" y="5775326"/>
              <a:ext cx="261938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6101" name="AutoShape 24"/>
            <p:cNvSpPr>
              <a:spLocks noChangeAspect="1" noChangeArrowheads="1"/>
            </p:cNvSpPr>
            <p:nvPr/>
          </p:nvSpPr>
          <p:spPr bwMode="auto">
            <a:xfrm>
              <a:off x="4716463" y="5448301"/>
              <a:ext cx="257175" cy="25717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cxnSp>
          <p:nvCxnSpPr>
            <p:cNvPr id="46102" name="AutoShape 25"/>
            <p:cNvCxnSpPr>
              <a:cxnSpLocks noChangeAspect="1" noChangeShapeType="1"/>
              <a:stCxn id="46093" idx="2"/>
              <a:endCxn id="46095" idx="2"/>
            </p:cNvCxnSpPr>
            <p:nvPr/>
          </p:nvCxnSpPr>
          <p:spPr bwMode="auto">
            <a:xfrm flipV="1">
              <a:off x="1947863" y="3135313"/>
              <a:ext cx="1201738" cy="21590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6103" name="AutoShape 26"/>
            <p:cNvCxnSpPr>
              <a:cxnSpLocks noChangeAspect="1" noChangeShapeType="1"/>
              <a:stCxn id="46093" idx="2"/>
              <a:endCxn id="46094" idx="2"/>
            </p:cNvCxnSpPr>
            <p:nvPr/>
          </p:nvCxnSpPr>
          <p:spPr bwMode="auto">
            <a:xfrm flipH="1">
              <a:off x="1276350" y="3351213"/>
              <a:ext cx="671513" cy="1020763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6104" name="AutoShape 27"/>
            <p:cNvCxnSpPr>
              <a:cxnSpLocks noChangeAspect="1" noChangeShapeType="1"/>
              <a:stCxn id="46099" idx="2"/>
              <a:endCxn id="46093" idx="2"/>
            </p:cNvCxnSpPr>
            <p:nvPr/>
          </p:nvCxnSpPr>
          <p:spPr bwMode="auto">
            <a:xfrm flipH="1" flipV="1">
              <a:off x="1947863" y="3351213"/>
              <a:ext cx="1397000" cy="101758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6105" name="AutoShape 28"/>
            <p:cNvCxnSpPr>
              <a:cxnSpLocks noChangeAspect="1" noChangeShapeType="1"/>
              <a:stCxn id="46095" idx="2"/>
              <a:endCxn id="46098" idx="2"/>
            </p:cNvCxnSpPr>
            <p:nvPr/>
          </p:nvCxnSpPr>
          <p:spPr bwMode="auto">
            <a:xfrm>
              <a:off x="3406775" y="3135313"/>
              <a:ext cx="1682750" cy="86360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6106" name="AutoShape 29"/>
            <p:cNvCxnSpPr>
              <a:cxnSpLocks noChangeAspect="1" noChangeShapeType="1"/>
              <a:stCxn id="46100" idx="2"/>
              <a:endCxn id="46101" idx="2"/>
            </p:cNvCxnSpPr>
            <p:nvPr/>
          </p:nvCxnSpPr>
          <p:spPr bwMode="auto">
            <a:xfrm flipV="1">
              <a:off x="3373438" y="5705476"/>
              <a:ext cx="1471613" cy="331788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lg" len="med"/>
            </a:ln>
          </p:spPr>
        </p:cxnSp>
        <p:cxnSp>
          <p:nvCxnSpPr>
            <p:cNvPr id="46107" name="AutoShape 30"/>
            <p:cNvCxnSpPr>
              <a:cxnSpLocks noChangeAspect="1" noChangeShapeType="1"/>
              <a:stCxn id="46096" idx="2"/>
              <a:endCxn id="46100" idx="2"/>
            </p:cNvCxnSpPr>
            <p:nvPr/>
          </p:nvCxnSpPr>
          <p:spPr bwMode="auto">
            <a:xfrm>
              <a:off x="2579688" y="4983163"/>
              <a:ext cx="661988" cy="923925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6108" name="AutoShape 31"/>
            <p:cNvCxnSpPr>
              <a:cxnSpLocks noChangeAspect="1" noChangeShapeType="1"/>
              <a:stCxn id="46101" idx="2"/>
              <a:endCxn id="46099" idx="2"/>
            </p:cNvCxnSpPr>
            <p:nvPr/>
          </p:nvCxnSpPr>
          <p:spPr bwMode="auto">
            <a:xfrm flipH="1" flipV="1">
              <a:off x="3087688" y="4368801"/>
              <a:ext cx="1757363" cy="107950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6109" name="AutoShape 32"/>
            <p:cNvCxnSpPr>
              <a:cxnSpLocks noChangeAspect="1" noChangeShapeType="1"/>
              <a:stCxn id="46096" idx="2"/>
              <a:endCxn id="46099" idx="2"/>
            </p:cNvCxnSpPr>
            <p:nvPr/>
          </p:nvCxnSpPr>
          <p:spPr bwMode="auto">
            <a:xfrm flipV="1">
              <a:off x="2449513" y="4368801"/>
              <a:ext cx="638175" cy="74453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6110" name="AutoShape 33"/>
            <p:cNvCxnSpPr>
              <a:cxnSpLocks noChangeAspect="1" noChangeShapeType="1"/>
              <a:stCxn id="46098" idx="2"/>
              <a:endCxn id="46099" idx="2"/>
            </p:cNvCxnSpPr>
            <p:nvPr/>
          </p:nvCxnSpPr>
          <p:spPr bwMode="auto">
            <a:xfrm flipH="1" flipV="1">
              <a:off x="3216275" y="4240213"/>
              <a:ext cx="1873250" cy="2063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6111" name="AutoShape 34"/>
            <p:cNvCxnSpPr>
              <a:cxnSpLocks noChangeAspect="1" noChangeShapeType="1"/>
              <a:stCxn id="46101" idx="2"/>
              <a:endCxn id="46098" idx="2"/>
            </p:cNvCxnSpPr>
            <p:nvPr/>
          </p:nvCxnSpPr>
          <p:spPr bwMode="auto">
            <a:xfrm flipV="1">
              <a:off x="4845050" y="4260851"/>
              <a:ext cx="244475" cy="118745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6112" name="AutoShape 35"/>
            <p:cNvCxnSpPr>
              <a:cxnSpLocks noChangeAspect="1" noChangeShapeType="1"/>
              <a:stCxn id="46097" idx="2"/>
              <a:endCxn id="46094" idx="2"/>
            </p:cNvCxnSpPr>
            <p:nvPr/>
          </p:nvCxnSpPr>
          <p:spPr bwMode="auto">
            <a:xfrm flipV="1">
              <a:off x="1393825" y="4502151"/>
              <a:ext cx="14288" cy="85090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6113" name="AutoShape 36"/>
            <p:cNvCxnSpPr>
              <a:cxnSpLocks noChangeShapeType="1"/>
              <a:stCxn id="46094" idx="2"/>
              <a:endCxn id="46096" idx="2"/>
            </p:cNvCxnSpPr>
            <p:nvPr/>
          </p:nvCxnSpPr>
          <p:spPr bwMode="auto">
            <a:xfrm>
              <a:off x="1408113" y="4502151"/>
              <a:ext cx="1041400" cy="61118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</p:grpSp>
      <p:sp>
        <p:nvSpPr>
          <p:cNvPr id="46091" name="Text Box 22"/>
          <p:cNvSpPr txBox="1">
            <a:spLocks noChangeArrowheads="1"/>
          </p:cNvSpPr>
          <p:nvPr/>
        </p:nvSpPr>
        <p:spPr bwMode="auto">
          <a:xfrm>
            <a:off x="827088" y="1700213"/>
            <a:ext cx="6477000" cy="4619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>
                <a:latin typeface="Comic Sans MS" pitchFamily="66" charset="0"/>
              </a:rPr>
              <a:t>És folytatja a véletlen bolyongást …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46092" name="Cím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véletlen szörföző modell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8"/>
          <p:cNvPicPr>
            <a:picLocks noChangeAspect="1" noChangeArrowheads="1"/>
          </p:cNvPicPr>
          <p:nvPr/>
        </p:nvPicPr>
        <p:blipFill>
          <a:blip r:embed="rId2" cstate="print"/>
          <a:srcRect l="537" t="19489" r="3125" b="3125"/>
          <a:stretch>
            <a:fillRect/>
          </a:stretch>
        </p:blipFill>
        <p:spPr bwMode="auto">
          <a:xfrm>
            <a:off x="4202113" y="3735388"/>
            <a:ext cx="143986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9"/>
          <p:cNvPicPr>
            <a:picLocks noChangeAspect="1" noChangeArrowheads="1"/>
          </p:cNvPicPr>
          <p:nvPr/>
        </p:nvPicPr>
        <p:blipFill>
          <a:blip r:embed="rId3" cstate="print"/>
          <a:srcRect l="537" t="18512" r="3125" b="3125"/>
          <a:stretch>
            <a:fillRect/>
          </a:stretch>
        </p:blipFill>
        <p:spPr bwMode="auto">
          <a:xfrm>
            <a:off x="4130675" y="5094288"/>
            <a:ext cx="1439863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10"/>
          <p:cNvPicPr>
            <a:picLocks noChangeAspect="1" noChangeArrowheads="1"/>
          </p:cNvPicPr>
          <p:nvPr/>
        </p:nvPicPr>
        <p:blipFill>
          <a:blip r:embed="rId4" cstate="print"/>
          <a:srcRect l="537" t="19489" r="16032" b="6683"/>
          <a:stretch>
            <a:fillRect/>
          </a:stretch>
        </p:blipFill>
        <p:spPr bwMode="auto">
          <a:xfrm>
            <a:off x="2330450" y="5376863"/>
            <a:ext cx="1295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11"/>
          <p:cNvPicPr>
            <a:picLocks noChangeAspect="1" noChangeArrowheads="1"/>
          </p:cNvPicPr>
          <p:nvPr/>
        </p:nvPicPr>
        <p:blipFill>
          <a:blip r:embed="rId5" cstate="print"/>
          <a:srcRect l="1270" t="18512" r="30811" b="3125"/>
          <a:stretch>
            <a:fillRect/>
          </a:stretch>
        </p:blipFill>
        <p:spPr bwMode="auto">
          <a:xfrm>
            <a:off x="530225" y="5089525"/>
            <a:ext cx="1296988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0" name="Picture 12"/>
          <p:cNvPicPr>
            <a:picLocks noChangeAspect="1" noChangeArrowheads="1"/>
          </p:cNvPicPr>
          <p:nvPr/>
        </p:nvPicPr>
        <p:blipFill>
          <a:blip r:embed="rId6" cstate="print"/>
          <a:srcRect l="1839" t="19684" r="4036" b="3537"/>
          <a:stretch>
            <a:fillRect/>
          </a:stretch>
        </p:blipFill>
        <p:spPr bwMode="auto">
          <a:xfrm>
            <a:off x="2833688" y="2586038"/>
            <a:ext cx="1439862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1" name="Picture 13"/>
          <p:cNvPicPr>
            <a:picLocks noChangeAspect="1" noChangeArrowheads="1"/>
          </p:cNvPicPr>
          <p:nvPr/>
        </p:nvPicPr>
        <p:blipFill>
          <a:blip r:embed="rId7" cstate="print"/>
          <a:srcRect l="1270" t="19487" r="3125" b="7683"/>
          <a:stretch>
            <a:fillRect/>
          </a:stretch>
        </p:blipFill>
        <p:spPr bwMode="auto">
          <a:xfrm>
            <a:off x="746125" y="3865563"/>
            <a:ext cx="12954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2" name="Picture 14"/>
          <p:cNvPicPr>
            <a:picLocks noChangeAspect="1" noChangeArrowheads="1"/>
          </p:cNvPicPr>
          <p:nvPr/>
        </p:nvPicPr>
        <p:blipFill>
          <a:blip r:embed="rId8" cstate="print"/>
          <a:srcRect l="4962" t="6609" r="4961" b="6755"/>
          <a:stretch>
            <a:fillRect/>
          </a:stretch>
        </p:blipFill>
        <p:spPr bwMode="auto">
          <a:xfrm>
            <a:off x="1249363" y="2713038"/>
            <a:ext cx="129698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3" name="Picture 15"/>
          <p:cNvPicPr>
            <a:picLocks noChangeAspect="1" noChangeArrowheads="1"/>
          </p:cNvPicPr>
          <p:nvPr/>
        </p:nvPicPr>
        <p:blipFill>
          <a:blip r:embed="rId9" cstate="print"/>
          <a:srcRect l="9392" t="19489" r="11604" b="2495"/>
          <a:stretch>
            <a:fillRect/>
          </a:stretch>
        </p:blipFill>
        <p:spPr bwMode="auto">
          <a:xfrm>
            <a:off x="2473325" y="3792538"/>
            <a:ext cx="1368425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7114" name="Csoportba foglalás 37"/>
          <p:cNvGrpSpPr>
            <a:grpSpLocks/>
          </p:cNvGrpSpPr>
          <p:nvPr/>
        </p:nvGrpSpPr>
        <p:grpSpPr bwMode="auto">
          <a:xfrm>
            <a:off x="1276350" y="3003550"/>
            <a:ext cx="3943350" cy="3033713"/>
            <a:chOff x="1276350" y="3003551"/>
            <a:chExt cx="3943351" cy="3033713"/>
          </a:xfrm>
        </p:grpSpPr>
        <p:sp>
          <p:nvSpPr>
            <p:cNvPr id="47117" name="AutoShape 16"/>
            <p:cNvSpPr>
              <a:spLocks noChangeAspect="1" noChangeArrowheads="1"/>
            </p:cNvSpPr>
            <p:nvPr/>
          </p:nvSpPr>
          <p:spPr bwMode="auto">
            <a:xfrm>
              <a:off x="1819275" y="3094038"/>
              <a:ext cx="257175" cy="25717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18" name="AutoShape 17"/>
            <p:cNvSpPr>
              <a:spLocks noChangeAspect="1" noChangeArrowheads="1"/>
            </p:cNvSpPr>
            <p:nvPr/>
          </p:nvSpPr>
          <p:spPr bwMode="auto">
            <a:xfrm>
              <a:off x="1276350" y="4240213"/>
              <a:ext cx="261938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19" name="AutoShape 18"/>
            <p:cNvSpPr>
              <a:spLocks noChangeAspect="1" noChangeArrowheads="1"/>
            </p:cNvSpPr>
            <p:nvPr/>
          </p:nvSpPr>
          <p:spPr bwMode="auto">
            <a:xfrm>
              <a:off x="3149600" y="3003551"/>
              <a:ext cx="257175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20" name="AutoShape 19"/>
            <p:cNvSpPr>
              <a:spLocks noChangeAspect="1" noChangeArrowheads="1"/>
            </p:cNvSpPr>
            <p:nvPr/>
          </p:nvSpPr>
          <p:spPr bwMode="auto">
            <a:xfrm>
              <a:off x="2317750" y="4851401"/>
              <a:ext cx="261938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21" name="AutoShape 20"/>
            <p:cNvSpPr>
              <a:spLocks noChangeAspect="1" noChangeArrowheads="1"/>
            </p:cNvSpPr>
            <p:nvPr/>
          </p:nvSpPr>
          <p:spPr bwMode="auto">
            <a:xfrm>
              <a:off x="1393825" y="5221288"/>
              <a:ext cx="257175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22" name="AutoShape 21"/>
            <p:cNvSpPr>
              <a:spLocks noChangeAspect="1" noChangeArrowheads="1"/>
            </p:cNvSpPr>
            <p:nvPr/>
          </p:nvSpPr>
          <p:spPr bwMode="auto">
            <a:xfrm>
              <a:off x="4957763" y="3998913"/>
              <a:ext cx="261938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23" name="AutoShape 22"/>
            <p:cNvSpPr>
              <a:spLocks noChangeAspect="1" noChangeArrowheads="1"/>
            </p:cNvSpPr>
            <p:nvPr/>
          </p:nvSpPr>
          <p:spPr bwMode="auto">
            <a:xfrm>
              <a:off x="3087688" y="4240213"/>
              <a:ext cx="257175" cy="25717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24" name="AutoShape 23"/>
            <p:cNvSpPr>
              <a:spLocks noChangeAspect="1" noChangeArrowheads="1"/>
            </p:cNvSpPr>
            <p:nvPr/>
          </p:nvSpPr>
          <p:spPr bwMode="auto">
            <a:xfrm>
              <a:off x="3241675" y="5775326"/>
              <a:ext cx="261938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7125" name="AutoShape 24"/>
            <p:cNvSpPr>
              <a:spLocks noChangeAspect="1" noChangeArrowheads="1"/>
            </p:cNvSpPr>
            <p:nvPr/>
          </p:nvSpPr>
          <p:spPr bwMode="auto">
            <a:xfrm>
              <a:off x="4716463" y="5448301"/>
              <a:ext cx="257175" cy="25717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cxnSp>
          <p:nvCxnSpPr>
            <p:cNvPr id="47126" name="AutoShape 25"/>
            <p:cNvCxnSpPr>
              <a:cxnSpLocks noChangeAspect="1" noChangeShapeType="1"/>
              <a:stCxn id="47117" idx="2"/>
              <a:endCxn id="47119" idx="2"/>
            </p:cNvCxnSpPr>
            <p:nvPr/>
          </p:nvCxnSpPr>
          <p:spPr bwMode="auto">
            <a:xfrm flipV="1">
              <a:off x="1947863" y="3135313"/>
              <a:ext cx="1201738" cy="21590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7127" name="AutoShape 26"/>
            <p:cNvCxnSpPr>
              <a:cxnSpLocks noChangeAspect="1" noChangeShapeType="1"/>
              <a:stCxn id="47117" idx="2"/>
              <a:endCxn id="47118" idx="2"/>
            </p:cNvCxnSpPr>
            <p:nvPr/>
          </p:nvCxnSpPr>
          <p:spPr bwMode="auto">
            <a:xfrm flipH="1">
              <a:off x="1276350" y="3351213"/>
              <a:ext cx="671513" cy="1020763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7128" name="AutoShape 27"/>
            <p:cNvCxnSpPr>
              <a:cxnSpLocks noChangeAspect="1" noChangeShapeType="1"/>
              <a:stCxn id="47123" idx="2"/>
              <a:endCxn id="47117" idx="2"/>
            </p:cNvCxnSpPr>
            <p:nvPr/>
          </p:nvCxnSpPr>
          <p:spPr bwMode="auto">
            <a:xfrm flipH="1" flipV="1">
              <a:off x="1947863" y="3351213"/>
              <a:ext cx="1397000" cy="101758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7129" name="AutoShape 28"/>
            <p:cNvCxnSpPr>
              <a:cxnSpLocks noChangeAspect="1" noChangeShapeType="1"/>
              <a:stCxn id="47119" idx="2"/>
              <a:endCxn id="47122" idx="2"/>
            </p:cNvCxnSpPr>
            <p:nvPr/>
          </p:nvCxnSpPr>
          <p:spPr bwMode="auto">
            <a:xfrm>
              <a:off x="3406775" y="3135313"/>
              <a:ext cx="1682750" cy="86360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7130" name="AutoShape 29"/>
            <p:cNvCxnSpPr>
              <a:cxnSpLocks noChangeAspect="1" noChangeShapeType="1"/>
              <a:stCxn id="47124" idx="2"/>
              <a:endCxn id="47125" idx="2"/>
            </p:cNvCxnSpPr>
            <p:nvPr/>
          </p:nvCxnSpPr>
          <p:spPr bwMode="auto">
            <a:xfrm flipV="1">
              <a:off x="3373438" y="5705476"/>
              <a:ext cx="1471613" cy="33178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7131" name="AutoShape 30"/>
            <p:cNvCxnSpPr>
              <a:cxnSpLocks noChangeAspect="1" noChangeShapeType="1"/>
              <a:stCxn id="47120" idx="2"/>
              <a:endCxn id="47124" idx="2"/>
            </p:cNvCxnSpPr>
            <p:nvPr/>
          </p:nvCxnSpPr>
          <p:spPr bwMode="auto">
            <a:xfrm>
              <a:off x="2579688" y="4983163"/>
              <a:ext cx="661988" cy="923925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7132" name="AutoShape 31"/>
            <p:cNvCxnSpPr>
              <a:cxnSpLocks noChangeAspect="1" noChangeShapeType="1"/>
              <a:stCxn id="47125" idx="2"/>
              <a:endCxn id="47123" idx="2"/>
            </p:cNvCxnSpPr>
            <p:nvPr/>
          </p:nvCxnSpPr>
          <p:spPr bwMode="auto">
            <a:xfrm flipH="1" flipV="1">
              <a:off x="3087688" y="4368801"/>
              <a:ext cx="1757363" cy="107950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7133" name="AutoShape 32"/>
            <p:cNvCxnSpPr>
              <a:cxnSpLocks noChangeAspect="1" noChangeShapeType="1"/>
              <a:stCxn id="47120" idx="2"/>
              <a:endCxn id="47123" idx="2"/>
            </p:cNvCxnSpPr>
            <p:nvPr/>
          </p:nvCxnSpPr>
          <p:spPr bwMode="auto">
            <a:xfrm flipV="1">
              <a:off x="2449513" y="4368801"/>
              <a:ext cx="638175" cy="74453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7134" name="AutoShape 33"/>
            <p:cNvCxnSpPr>
              <a:cxnSpLocks noChangeAspect="1" noChangeShapeType="1"/>
              <a:stCxn id="47122" idx="2"/>
              <a:endCxn id="47123" idx="2"/>
            </p:cNvCxnSpPr>
            <p:nvPr/>
          </p:nvCxnSpPr>
          <p:spPr bwMode="auto">
            <a:xfrm flipH="1" flipV="1">
              <a:off x="3216275" y="4240213"/>
              <a:ext cx="1873250" cy="2063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7135" name="AutoShape 34"/>
            <p:cNvCxnSpPr>
              <a:cxnSpLocks noChangeAspect="1" noChangeShapeType="1"/>
              <a:stCxn id="47125" idx="2"/>
              <a:endCxn id="47122" idx="2"/>
            </p:cNvCxnSpPr>
            <p:nvPr/>
          </p:nvCxnSpPr>
          <p:spPr bwMode="auto">
            <a:xfrm flipV="1">
              <a:off x="4845050" y="4260851"/>
              <a:ext cx="244475" cy="1187450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lg" len="med"/>
            </a:ln>
          </p:spPr>
        </p:cxnSp>
        <p:cxnSp>
          <p:nvCxnSpPr>
            <p:cNvPr id="47136" name="AutoShape 35"/>
            <p:cNvCxnSpPr>
              <a:cxnSpLocks noChangeAspect="1" noChangeShapeType="1"/>
              <a:stCxn id="47121" idx="2"/>
              <a:endCxn id="47118" idx="2"/>
            </p:cNvCxnSpPr>
            <p:nvPr/>
          </p:nvCxnSpPr>
          <p:spPr bwMode="auto">
            <a:xfrm flipV="1">
              <a:off x="1393825" y="4502151"/>
              <a:ext cx="14288" cy="85090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7137" name="AutoShape 36"/>
            <p:cNvCxnSpPr>
              <a:cxnSpLocks noChangeShapeType="1"/>
              <a:stCxn id="47118" idx="2"/>
              <a:endCxn id="47120" idx="2"/>
            </p:cNvCxnSpPr>
            <p:nvPr/>
          </p:nvCxnSpPr>
          <p:spPr bwMode="auto">
            <a:xfrm>
              <a:off x="1408113" y="4502151"/>
              <a:ext cx="1041400" cy="61118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</p:grpSp>
      <p:sp>
        <p:nvSpPr>
          <p:cNvPr id="47115" name="Cím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véletlen szörföző modell</a:t>
            </a:r>
          </a:p>
        </p:txBody>
      </p:sp>
      <p:sp>
        <p:nvSpPr>
          <p:cNvPr id="47116" name="Text Box 22"/>
          <p:cNvSpPr txBox="1">
            <a:spLocks noChangeArrowheads="1"/>
          </p:cNvSpPr>
          <p:nvPr/>
        </p:nvSpPr>
        <p:spPr bwMode="auto">
          <a:xfrm>
            <a:off x="827088" y="1700213"/>
            <a:ext cx="6477000" cy="4619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>
                <a:latin typeface="Comic Sans MS" pitchFamily="66" charset="0"/>
              </a:rPr>
              <a:t>És folytatja a véletlen bolyongást …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064500" cy="650875"/>
          </a:xfrm>
        </p:spPr>
        <p:txBody>
          <a:bodyPr/>
          <a:lstStyle/>
          <a:p>
            <a:pPr eaLnBrk="1" hangingPunct="1"/>
            <a:r>
              <a:rPr lang="hu-HU" smtClean="0"/>
              <a:t>Kik</a:t>
            </a:r>
            <a:r>
              <a:rPr lang="hu-HU" sz="3200" smtClean="0">
                <a:solidFill>
                  <a:schemeClr val="bg1"/>
                </a:solidFill>
              </a:rPr>
              <a:t> </a:t>
            </a:r>
            <a:r>
              <a:rPr lang="hu-HU" smtClean="0"/>
              <a:t>vagyunk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6697663" cy="5616575"/>
          </a:xfrm>
        </p:spPr>
        <p:txBody>
          <a:bodyPr/>
          <a:lstStyle/>
          <a:p>
            <a:pPr eaLnBrk="1" hangingPunct="1"/>
            <a:r>
              <a:rPr lang="hu-HU" sz="2800" smtClean="0"/>
              <a:t>MTA SZTAKI Informatika Kutató Labor</a:t>
            </a:r>
          </a:p>
          <a:p>
            <a:pPr eaLnBrk="1" hangingPunct="1"/>
            <a:r>
              <a:rPr lang="hu-HU" sz="2800" smtClean="0"/>
              <a:t>Ezen belül adatbányászat, keresőtechnológiák, „Big Data”</a:t>
            </a:r>
          </a:p>
          <a:p>
            <a:pPr eaLnBrk="1" hangingPunct="1"/>
            <a:r>
              <a:rPr lang="hu-HU" sz="2800" smtClean="0"/>
              <a:t>Extrém adatmennyiségek</a:t>
            </a:r>
          </a:p>
          <a:p>
            <a:pPr eaLnBrk="1" hangingPunct="1"/>
            <a:r>
              <a:rPr lang="hu-HU" sz="2800" smtClean="0"/>
              <a:t>Infrastruktúra:</a:t>
            </a:r>
          </a:p>
          <a:p>
            <a:pPr lvl="1" eaLnBrk="1" hangingPunct="1"/>
            <a:r>
              <a:rPr lang="hu-HU" sz="2400" smtClean="0"/>
              <a:t>50 régi dual core, 4GB, 1.5TB</a:t>
            </a:r>
          </a:p>
          <a:p>
            <a:pPr lvl="1" eaLnBrk="1" hangingPunct="1">
              <a:buFontTx/>
              <a:buNone/>
            </a:pPr>
            <a:r>
              <a:rPr lang="hu-HU" sz="2400" smtClean="0"/>
              <a:t>	Web feldolgozás</a:t>
            </a:r>
          </a:p>
          <a:p>
            <a:pPr lvl="1" eaLnBrk="1" hangingPunct="1"/>
            <a:r>
              <a:rPr lang="hu-HU" sz="2400" smtClean="0"/>
              <a:t>5 újabb 2 x quad, 50+GB, 15TB</a:t>
            </a:r>
          </a:p>
          <a:p>
            <a:pPr lvl="1" eaLnBrk="1" hangingPunct="1">
              <a:buFontTx/>
              <a:buNone/>
            </a:pPr>
            <a:r>
              <a:rPr lang="hu-HU" sz="2400" smtClean="0"/>
              <a:t>	elosztott gráfalgoritmusok, index kiszolgálás (pl. kopi.sztaki.hu lesz)</a:t>
            </a:r>
          </a:p>
          <a:p>
            <a:pPr lvl="1" eaLnBrk="1" hangingPunct="1"/>
            <a:r>
              <a:rPr lang="hu-HU" sz="2400" smtClean="0"/>
              <a:t>Új 32-64 core, 256GB szerverek, storage, virtualizáció</a:t>
            </a:r>
          </a:p>
        </p:txBody>
      </p:sp>
      <p:pic>
        <p:nvPicPr>
          <p:cNvPr id="11268" name="Picture 2" descr="E:\Documents and Settings\benczur\Dokumentumok\Onelet\Reklam\LaborFotok\IMG_3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425" y="1341438"/>
            <a:ext cx="3024188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8"/>
          <p:cNvPicPr>
            <a:picLocks noChangeAspect="1" noChangeArrowheads="1"/>
          </p:cNvPicPr>
          <p:nvPr/>
        </p:nvPicPr>
        <p:blipFill>
          <a:blip r:embed="rId2" cstate="print"/>
          <a:srcRect l="537" t="19489" r="3125" b="3125"/>
          <a:stretch>
            <a:fillRect/>
          </a:stretch>
        </p:blipFill>
        <p:spPr bwMode="auto">
          <a:xfrm>
            <a:off x="4202113" y="3735388"/>
            <a:ext cx="143986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9"/>
          <p:cNvPicPr>
            <a:picLocks noChangeAspect="1" noChangeArrowheads="1"/>
          </p:cNvPicPr>
          <p:nvPr/>
        </p:nvPicPr>
        <p:blipFill>
          <a:blip r:embed="rId3" cstate="print"/>
          <a:srcRect l="537" t="18512" r="3125" b="3125"/>
          <a:stretch>
            <a:fillRect/>
          </a:stretch>
        </p:blipFill>
        <p:spPr bwMode="auto">
          <a:xfrm>
            <a:off x="4130675" y="5094288"/>
            <a:ext cx="1439863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10"/>
          <p:cNvPicPr>
            <a:picLocks noChangeAspect="1" noChangeArrowheads="1"/>
          </p:cNvPicPr>
          <p:nvPr/>
        </p:nvPicPr>
        <p:blipFill>
          <a:blip r:embed="rId4" cstate="print"/>
          <a:srcRect l="537" t="19489" r="16032" b="6683"/>
          <a:stretch>
            <a:fillRect/>
          </a:stretch>
        </p:blipFill>
        <p:spPr bwMode="auto">
          <a:xfrm>
            <a:off x="2330450" y="5376863"/>
            <a:ext cx="1295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11"/>
          <p:cNvPicPr>
            <a:picLocks noChangeAspect="1" noChangeArrowheads="1"/>
          </p:cNvPicPr>
          <p:nvPr/>
        </p:nvPicPr>
        <p:blipFill>
          <a:blip r:embed="rId5" cstate="print"/>
          <a:srcRect l="1270" t="18512" r="30811" b="3125"/>
          <a:stretch>
            <a:fillRect/>
          </a:stretch>
        </p:blipFill>
        <p:spPr bwMode="auto">
          <a:xfrm>
            <a:off x="530225" y="5089525"/>
            <a:ext cx="1296988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12"/>
          <p:cNvPicPr>
            <a:picLocks noChangeAspect="1" noChangeArrowheads="1"/>
          </p:cNvPicPr>
          <p:nvPr/>
        </p:nvPicPr>
        <p:blipFill>
          <a:blip r:embed="rId6" cstate="print"/>
          <a:srcRect l="1839" t="19684" r="4036" b="3537"/>
          <a:stretch>
            <a:fillRect/>
          </a:stretch>
        </p:blipFill>
        <p:spPr bwMode="auto">
          <a:xfrm>
            <a:off x="2833688" y="2586038"/>
            <a:ext cx="1439862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5" name="Picture 13"/>
          <p:cNvPicPr>
            <a:picLocks noChangeAspect="1" noChangeArrowheads="1"/>
          </p:cNvPicPr>
          <p:nvPr/>
        </p:nvPicPr>
        <p:blipFill>
          <a:blip r:embed="rId7" cstate="print"/>
          <a:srcRect l="1270" t="19487" r="3125" b="7683"/>
          <a:stretch>
            <a:fillRect/>
          </a:stretch>
        </p:blipFill>
        <p:spPr bwMode="auto">
          <a:xfrm>
            <a:off x="746125" y="3865563"/>
            <a:ext cx="12954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6" name="Picture 14"/>
          <p:cNvPicPr>
            <a:picLocks noChangeAspect="1" noChangeArrowheads="1"/>
          </p:cNvPicPr>
          <p:nvPr/>
        </p:nvPicPr>
        <p:blipFill>
          <a:blip r:embed="rId8" cstate="print"/>
          <a:srcRect l="4962" t="6609" r="4961" b="6755"/>
          <a:stretch>
            <a:fillRect/>
          </a:stretch>
        </p:blipFill>
        <p:spPr bwMode="auto">
          <a:xfrm>
            <a:off x="1249363" y="2713038"/>
            <a:ext cx="129698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7" name="Picture 15"/>
          <p:cNvPicPr>
            <a:picLocks noChangeAspect="1" noChangeArrowheads="1"/>
          </p:cNvPicPr>
          <p:nvPr/>
        </p:nvPicPr>
        <p:blipFill>
          <a:blip r:embed="rId9" cstate="print"/>
          <a:srcRect l="9392" t="19489" r="11604" b="2495"/>
          <a:stretch>
            <a:fillRect/>
          </a:stretch>
        </p:blipFill>
        <p:spPr bwMode="auto">
          <a:xfrm>
            <a:off x="2473325" y="3792538"/>
            <a:ext cx="1368425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138" name="Csoportba foglalás 37"/>
          <p:cNvGrpSpPr>
            <a:grpSpLocks/>
          </p:cNvGrpSpPr>
          <p:nvPr/>
        </p:nvGrpSpPr>
        <p:grpSpPr bwMode="auto">
          <a:xfrm>
            <a:off x="1276350" y="3003550"/>
            <a:ext cx="3943350" cy="3033713"/>
            <a:chOff x="1276350" y="3003551"/>
            <a:chExt cx="3943351" cy="3033713"/>
          </a:xfrm>
        </p:grpSpPr>
        <p:sp>
          <p:nvSpPr>
            <p:cNvPr id="48142" name="AutoShape 16"/>
            <p:cNvSpPr>
              <a:spLocks noChangeAspect="1" noChangeArrowheads="1"/>
            </p:cNvSpPr>
            <p:nvPr/>
          </p:nvSpPr>
          <p:spPr bwMode="auto">
            <a:xfrm>
              <a:off x="1819275" y="3094038"/>
              <a:ext cx="257175" cy="25717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8143" name="AutoShape 17"/>
            <p:cNvSpPr>
              <a:spLocks noChangeAspect="1" noChangeArrowheads="1"/>
            </p:cNvSpPr>
            <p:nvPr/>
          </p:nvSpPr>
          <p:spPr bwMode="auto">
            <a:xfrm>
              <a:off x="1276350" y="4240213"/>
              <a:ext cx="261938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8144" name="AutoShape 18"/>
            <p:cNvSpPr>
              <a:spLocks noChangeAspect="1" noChangeArrowheads="1"/>
            </p:cNvSpPr>
            <p:nvPr/>
          </p:nvSpPr>
          <p:spPr bwMode="auto">
            <a:xfrm>
              <a:off x="3149600" y="3003551"/>
              <a:ext cx="257175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8145" name="AutoShape 19"/>
            <p:cNvSpPr>
              <a:spLocks noChangeAspect="1" noChangeArrowheads="1"/>
            </p:cNvSpPr>
            <p:nvPr/>
          </p:nvSpPr>
          <p:spPr bwMode="auto">
            <a:xfrm>
              <a:off x="2317750" y="4851401"/>
              <a:ext cx="261938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8146" name="AutoShape 20"/>
            <p:cNvSpPr>
              <a:spLocks noChangeAspect="1" noChangeArrowheads="1"/>
            </p:cNvSpPr>
            <p:nvPr/>
          </p:nvSpPr>
          <p:spPr bwMode="auto">
            <a:xfrm>
              <a:off x="1393825" y="5221288"/>
              <a:ext cx="257175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8147" name="AutoShape 21"/>
            <p:cNvSpPr>
              <a:spLocks noChangeAspect="1" noChangeArrowheads="1"/>
            </p:cNvSpPr>
            <p:nvPr/>
          </p:nvSpPr>
          <p:spPr bwMode="auto">
            <a:xfrm>
              <a:off x="4957763" y="3998913"/>
              <a:ext cx="261938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8148" name="AutoShape 22"/>
            <p:cNvSpPr>
              <a:spLocks noChangeAspect="1" noChangeArrowheads="1"/>
            </p:cNvSpPr>
            <p:nvPr/>
          </p:nvSpPr>
          <p:spPr bwMode="auto">
            <a:xfrm>
              <a:off x="3087688" y="4240213"/>
              <a:ext cx="257175" cy="25717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8149" name="AutoShape 23"/>
            <p:cNvSpPr>
              <a:spLocks noChangeAspect="1" noChangeArrowheads="1"/>
            </p:cNvSpPr>
            <p:nvPr/>
          </p:nvSpPr>
          <p:spPr bwMode="auto">
            <a:xfrm>
              <a:off x="3241675" y="5775326"/>
              <a:ext cx="261938" cy="261938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8150" name="AutoShape 24"/>
            <p:cNvSpPr>
              <a:spLocks noChangeAspect="1" noChangeArrowheads="1"/>
            </p:cNvSpPr>
            <p:nvPr/>
          </p:nvSpPr>
          <p:spPr bwMode="auto">
            <a:xfrm>
              <a:off x="4716463" y="5448301"/>
              <a:ext cx="257175" cy="25717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cxnSp>
          <p:nvCxnSpPr>
            <p:cNvPr id="48151" name="AutoShape 25"/>
            <p:cNvCxnSpPr>
              <a:cxnSpLocks noChangeAspect="1" noChangeShapeType="1"/>
              <a:stCxn id="48142" idx="2"/>
              <a:endCxn id="48144" idx="2"/>
            </p:cNvCxnSpPr>
            <p:nvPr/>
          </p:nvCxnSpPr>
          <p:spPr bwMode="auto">
            <a:xfrm flipV="1">
              <a:off x="1947863" y="3135313"/>
              <a:ext cx="1201738" cy="21590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8152" name="AutoShape 26"/>
            <p:cNvCxnSpPr>
              <a:cxnSpLocks noChangeAspect="1" noChangeShapeType="1"/>
              <a:stCxn id="48142" idx="2"/>
              <a:endCxn id="48143" idx="2"/>
            </p:cNvCxnSpPr>
            <p:nvPr/>
          </p:nvCxnSpPr>
          <p:spPr bwMode="auto">
            <a:xfrm flipH="1">
              <a:off x="1276350" y="3351213"/>
              <a:ext cx="671513" cy="1020763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8153" name="AutoShape 27"/>
            <p:cNvCxnSpPr>
              <a:cxnSpLocks noChangeAspect="1" noChangeShapeType="1"/>
              <a:stCxn id="48148" idx="2"/>
              <a:endCxn id="48142" idx="2"/>
            </p:cNvCxnSpPr>
            <p:nvPr/>
          </p:nvCxnSpPr>
          <p:spPr bwMode="auto">
            <a:xfrm flipH="1" flipV="1">
              <a:off x="1947863" y="3351213"/>
              <a:ext cx="1397000" cy="101758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8154" name="AutoShape 28"/>
            <p:cNvCxnSpPr>
              <a:cxnSpLocks noChangeAspect="1" noChangeShapeType="1"/>
              <a:stCxn id="48144" idx="2"/>
              <a:endCxn id="48147" idx="2"/>
            </p:cNvCxnSpPr>
            <p:nvPr/>
          </p:nvCxnSpPr>
          <p:spPr bwMode="auto">
            <a:xfrm>
              <a:off x="3406775" y="3135313"/>
              <a:ext cx="1682750" cy="86360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8155" name="AutoShape 29"/>
            <p:cNvCxnSpPr>
              <a:cxnSpLocks noChangeAspect="1" noChangeShapeType="1"/>
              <a:stCxn id="48149" idx="2"/>
              <a:endCxn id="48150" idx="2"/>
            </p:cNvCxnSpPr>
            <p:nvPr/>
          </p:nvCxnSpPr>
          <p:spPr bwMode="auto">
            <a:xfrm flipV="1">
              <a:off x="3373438" y="5705476"/>
              <a:ext cx="1471613" cy="33178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8156" name="AutoShape 30"/>
            <p:cNvCxnSpPr>
              <a:cxnSpLocks noChangeAspect="1" noChangeShapeType="1"/>
              <a:stCxn id="48145" idx="2"/>
              <a:endCxn id="48149" idx="2"/>
            </p:cNvCxnSpPr>
            <p:nvPr/>
          </p:nvCxnSpPr>
          <p:spPr bwMode="auto">
            <a:xfrm>
              <a:off x="2579688" y="4983163"/>
              <a:ext cx="661988" cy="923925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8157" name="AutoShape 31"/>
            <p:cNvCxnSpPr>
              <a:cxnSpLocks noChangeAspect="1" noChangeShapeType="1"/>
              <a:stCxn id="48150" idx="2"/>
              <a:endCxn id="48148" idx="2"/>
            </p:cNvCxnSpPr>
            <p:nvPr/>
          </p:nvCxnSpPr>
          <p:spPr bwMode="auto">
            <a:xfrm flipH="1" flipV="1">
              <a:off x="3087688" y="4368801"/>
              <a:ext cx="1757363" cy="107950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8158" name="AutoShape 32"/>
            <p:cNvCxnSpPr>
              <a:cxnSpLocks noChangeAspect="1" noChangeShapeType="1"/>
              <a:stCxn id="48145" idx="2"/>
              <a:endCxn id="48148" idx="2"/>
            </p:cNvCxnSpPr>
            <p:nvPr/>
          </p:nvCxnSpPr>
          <p:spPr bwMode="auto">
            <a:xfrm flipV="1">
              <a:off x="2449513" y="4368801"/>
              <a:ext cx="638175" cy="74453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8159" name="AutoShape 33"/>
            <p:cNvCxnSpPr>
              <a:cxnSpLocks noChangeAspect="1" noChangeShapeType="1"/>
              <a:stCxn id="48147" idx="2"/>
              <a:endCxn id="48148" idx="2"/>
            </p:cNvCxnSpPr>
            <p:nvPr/>
          </p:nvCxnSpPr>
          <p:spPr bwMode="auto">
            <a:xfrm flipH="1" flipV="1">
              <a:off x="3216275" y="4240213"/>
              <a:ext cx="1873250" cy="20638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lg" len="med"/>
            </a:ln>
          </p:spPr>
        </p:cxnSp>
        <p:cxnSp>
          <p:nvCxnSpPr>
            <p:cNvPr id="48160" name="AutoShape 34"/>
            <p:cNvCxnSpPr>
              <a:cxnSpLocks noChangeAspect="1" noChangeShapeType="1"/>
              <a:stCxn id="48150" idx="2"/>
              <a:endCxn id="48147" idx="2"/>
            </p:cNvCxnSpPr>
            <p:nvPr/>
          </p:nvCxnSpPr>
          <p:spPr bwMode="auto">
            <a:xfrm flipV="1">
              <a:off x="4845050" y="4260851"/>
              <a:ext cx="244475" cy="118745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8161" name="AutoShape 35"/>
            <p:cNvCxnSpPr>
              <a:cxnSpLocks noChangeAspect="1" noChangeShapeType="1"/>
              <a:stCxn id="48146" idx="2"/>
              <a:endCxn id="48143" idx="2"/>
            </p:cNvCxnSpPr>
            <p:nvPr/>
          </p:nvCxnSpPr>
          <p:spPr bwMode="auto">
            <a:xfrm flipV="1">
              <a:off x="1393825" y="4502151"/>
              <a:ext cx="14288" cy="85090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8162" name="AutoShape 36"/>
            <p:cNvCxnSpPr>
              <a:cxnSpLocks noChangeShapeType="1"/>
              <a:stCxn id="48143" idx="2"/>
              <a:endCxn id="48145" idx="2"/>
            </p:cNvCxnSpPr>
            <p:nvPr/>
          </p:nvCxnSpPr>
          <p:spPr bwMode="auto">
            <a:xfrm>
              <a:off x="1408113" y="4502151"/>
              <a:ext cx="1041400" cy="61118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</p:grpSp>
      <p:sp>
        <p:nvSpPr>
          <p:cNvPr id="48139" name="Text Box 22"/>
          <p:cNvSpPr txBox="1">
            <a:spLocks noChangeArrowheads="1"/>
          </p:cNvSpPr>
          <p:nvPr/>
        </p:nvSpPr>
        <p:spPr bwMode="auto">
          <a:xfrm>
            <a:off x="827088" y="1700213"/>
            <a:ext cx="6477000" cy="4619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>
                <a:latin typeface="Comic Sans MS" pitchFamily="66" charset="0"/>
              </a:rPr>
              <a:t>Amíg konvergál … ?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48140" name="Text Box 25"/>
          <p:cNvSpPr txBox="1">
            <a:spLocks noChangeArrowheads="1"/>
          </p:cNvSpPr>
          <p:nvPr/>
        </p:nvSpPr>
        <p:spPr bwMode="auto">
          <a:xfrm>
            <a:off x="6477000" y="6142038"/>
            <a:ext cx="186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[Brin, Page 98]</a:t>
            </a:r>
          </a:p>
        </p:txBody>
      </p:sp>
      <p:sp>
        <p:nvSpPr>
          <p:cNvPr id="48141" name="Cím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véletlen szörföző modell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457200" y="2535238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hu-HU" sz="3200" b="1">
                <a:latin typeface="Times New Roman" pitchFamily="18" charset="0"/>
              </a:rPr>
              <a:t>PR</a:t>
            </a:r>
            <a:r>
              <a:rPr lang="hu-HU" sz="3200" b="1" baseline="30000">
                <a:latin typeface="Times New Roman" pitchFamily="18" charset="0"/>
              </a:rPr>
              <a:t>(k+1)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 T</a:t>
            </a:r>
            <a:r>
              <a:rPr lang="hu-HU" sz="3200" b="1" baseline="30000">
                <a:latin typeface="Times New Roman" pitchFamily="18" charset="0"/>
              </a:rPr>
              <a:t> </a:t>
            </a:r>
            <a:r>
              <a:rPr lang="hu-HU" sz="3200" b="1">
                <a:latin typeface="Times New Roman" pitchFamily="18" charset="0"/>
              </a:rPr>
              <a:t>= PR</a:t>
            </a:r>
            <a:r>
              <a:rPr lang="hu-HU" sz="3200" b="1" baseline="30000">
                <a:latin typeface="Times New Roman" pitchFamily="18" charset="0"/>
              </a:rPr>
              <a:t>(k)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 T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4000" b="1">
                <a:latin typeface="Times New Roman" pitchFamily="18" charset="0"/>
              </a:rPr>
              <a:t>(</a:t>
            </a:r>
            <a:r>
              <a:rPr lang="hu-HU" sz="3200" b="1">
                <a:latin typeface="Times New Roman" pitchFamily="18" charset="0"/>
              </a:rPr>
              <a:t> (</a:t>
            </a:r>
            <a:r>
              <a:rPr lang="hu-HU" sz="3200">
                <a:latin typeface="Times New Roman" pitchFamily="18" charset="0"/>
              </a:rPr>
              <a:t>1</a:t>
            </a:r>
            <a:r>
              <a:rPr lang="hu-HU" sz="3200" b="1">
                <a:latin typeface="Times New Roman" pitchFamily="18" charset="0"/>
              </a:rPr>
              <a:t> - </a:t>
            </a:r>
            <a:r>
              <a:rPr lang="en-US" sz="320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200" b="1">
                <a:latin typeface="Times New Roman" pitchFamily="18" charset="0"/>
              </a:rPr>
              <a:t>) </a:t>
            </a:r>
            <a:r>
              <a:rPr lang="hu-HU" sz="3200" b="1">
                <a:solidFill>
                  <a:srgbClr val="33CC33"/>
                </a:solidFill>
                <a:latin typeface="Times New Roman" pitchFamily="18" charset="0"/>
              </a:rPr>
              <a:t>M </a:t>
            </a:r>
            <a:r>
              <a:rPr lang="hu-HU" sz="3200" b="1">
                <a:latin typeface="Times New Roman" pitchFamily="18" charset="0"/>
              </a:rPr>
              <a:t>+ </a:t>
            </a:r>
            <a:r>
              <a:rPr lang="en-US" sz="3200">
                <a:latin typeface="Comic Sans MS" pitchFamily="66" charset="0"/>
                <a:sym typeface="Symbol" pitchFamily="18" charset="2"/>
              </a:rPr>
              <a:t> </a:t>
            </a:r>
            <a:r>
              <a:rPr lang="hu-HU" sz="3200" b="1">
                <a:latin typeface="Times New Roman" pitchFamily="18" charset="0"/>
              </a:rPr>
              <a:t>· </a:t>
            </a:r>
            <a:r>
              <a:rPr lang="hu-HU" sz="3200" b="1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4000" b="1">
                <a:latin typeface="Times New Roman" pitchFamily="18" charset="0"/>
              </a:rPr>
              <a:t>)</a:t>
            </a: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533400" y="1773238"/>
            <a:ext cx="7696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hu-HU" sz="3200" b="1">
                <a:latin typeface="Times New Roman" pitchFamily="18" charset="0"/>
              </a:rPr>
              <a:t>PR</a:t>
            </a:r>
            <a:r>
              <a:rPr lang="hu-HU" sz="3200" b="1" baseline="30000">
                <a:latin typeface="Times New Roman" pitchFamily="18" charset="0"/>
              </a:rPr>
              <a:t>(k+1)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 T</a:t>
            </a:r>
            <a:r>
              <a:rPr lang="hu-HU" sz="3200" b="1" baseline="30000">
                <a:latin typeface="Times New Roman" pitchFamily="18" charset="0"/>
              </a:rPr>
              <a:t> </a:t>
            </a:r>
            <a:r>
              <a:rPr lang="hu-HU" sz="3200" b="1">
                <a:latin typeface="Times New Roman" pitchFamily="18" charset="0"/>
              </a:rPr>
              <a:t>= PR</a:t>
            </a:r>
            <a:r>
              <a:rPr lang="hu-HU" sz="3200" b="1" baseline="30000">
                <a:latin typeface="Times New Roman" pitchFamily="18" charset="0"/>
              </a:rPr>
              <a:t>(k)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 T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3200" b="1">
                <a:solidFill>
                  <a:srgbClr val="33CC33"/>
                </a:solidFill>
                <a:latin typeface="Times New Roman" pitchFamily="18" charset="0"/>
              </a:rPr>
              <a:t>M</a:t>
            </a:r>
            <a:endParaRPr lang="hu-HU" sz="3200" b="1">
              <a:latin typeface="Times New Roman" pitchFamily="18" charset="0"/>
            </a:endParaRPr>
          </a:p>
        </p:txBody>
      </p:sp>
      <p:sp>
        <p:nvSpPr>
          <p:cNvPr id="138245" name="Line 5"/>
          <p:cNvSpPr>
            <a:spLocks noChangeShapeType="1"/>
          </p:cNvSpPr>
          <p:nvPr/>
        </p:nvSpPr>
        <p:spPr bwMode="auto">
          <a:xfrm>
            <a:off x="685800" y="1849438"/>
            <a:ext cx="22860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457200" y="3449638"/>
            <a:ext cx="8382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hu-HU" sz="3200" b="1">
                <a:latin typeface="Times New Roman" pitchFamily="18" charset="0"/>
              </a:rPr>
              <a:t>            = PR</a:t>
            </a:r>
            <a:r>
              <a:rPr lang="hu-HU" sz="3200" b="1" baseline="30000">
                <a:latin typeface="Times New Roman" pitchFamily="18" charset="0"/>
              </a:rPr>
              <a:t>(1)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 T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4000" b="1">
                <a:latin typeface="Times New Roman" pitchFamily="18" charset="0"/>
              </a:rPr>
              <a:t>(</a:t>
            </a:r>
            <a:r>
              <a:rPr lang="hu-HU" sz="3200" b="1">
                <a:latin typeface="Times New Roman" pitchFamily="18" charset="0"/>
              </a:rPr>
              <a:t> (</a:t>
            </a:r>
            <a:r>
              <a:rPr lang="hu-HU" sz="3200">
                <a:latin typeface="Times New Roman" pitchFamily="18" charset="0"/>
              </a:rPr>
              <a:t>1 - </a:t>
            </a:r>
            <a:r>
              <a:rPr lang="en-US" sz="320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200" b="1">
                <a:latin typeface="Times New Roman" pitchFamily="18" charset="0"/>
              </a:rPr>
              <a:t>) </a:t>
            </a:r>
            <a:r>
              <a:rPr lang="hu-HU" sz="3200" b="1">
                <a:solidFill>
                  <a:srgbClr val="33CC33"/>
                </a:solidFill>
                <a:latin typeface="Times New Roman" pitchFamily="18" charset="0"/>
              </a:rPr>
              <a:t>M</a:t>
            </a:r>
            <a:r>
              <a:rPr lang="hu-HU" sz="3200" b="1">
                <a:latin typeface="Times New Roman" pitchFamily="18" charset="0"/>
              </a:rPr>
              <a:t> + </a:t>
            </a:r>
            <a:r>
              <a:rPr lang="en-US" sz="320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200" b="1">
                <a:latin typeface="Times New Roman" pitchFamily="18" charset="0"/>
              </a:rPr>
              <a:t> · </a:t>
            </a:r>
            <a:r>
              <a:rPr lang="hu-HU" sz="3200" b="1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4000" b="1">
                <a:latin typeface="Times New Roman" pitchFamily="18" charset="0"/>
              </a:rPr>
              <a:t>)</a:t>
            </a:r>
            <a:r>
              <a:rPr lang="hu-HU" sz="3200" b="1" baseline="30000">
                <a:latin typeface="Times New Roman" pitchFamily="18" charset="0"/>
              </a:rPr>
              <a:t>k </a:t>
            </a:r>
          </a:p>
        </p:txBody>
      </p:sp>
      <p:pic>
        <p:nvPicPr>
          <p:cNvPr id="49158" name="Picture 8" descr="keze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588" y="4365625"/>
            <a:ext cx="2238375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9" name="Cím 9"/>
          <p:cNvSpPr>
            <a:spLocks noGrp="1"/>
          </p:cNvSpPr>
          <p:nvPr>
            <p:ph type="title"/>
          </p:nvPr>
        </p:nvSpPr>
        <p:spPr>
          <a:xfrm>
            <a:off x="539750" y="115888"/>
            <a:ext cx="6851650" cy="561975"/>
          </a:xfrm>
        </p:spPr>
        <p:txBody>
          <a:bodyPr/>
          <a:lstStyle/>
          <a:p>
            <a:r>
              <a:rPr lang="hu-HU" smtClean="0"/>
              <a:t>PageRank mint minőség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2847975" y="1268413"/>
            <a:ext cx="525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hu-HU">
                <a:latin typeface="Comic Sans MS" pitchFamily="66" charset="0"/>
              </a:rPr>
              <a:t>Jó minőségű oldalra sok jó minőségű mutat</a:t>
            </a:r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autoUpdateAnimBg="0" advAuto="0"/>
      <p:bldP spid="138245" grpId="0" animBg="1"/>
      <p:bldP spid="13824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Miért kell a teleportálás??</a:t>
            </a:r>
          </a:p>
        </p:txBody>
      </p:sp>
      <p:sp>
        <p:nvSpPr>
          <p:cNvPr id="28675" name="Tartalom helye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Zsákutca, forrás, …</a:t>
            </a:r>
          </a:p>
        </p:txBody>
      </p:sp>
      <p:grpSp>
        <p:nvGrpSpPr>
          <p:cNvPr id="2" name="Csoportba foglalás 20"/>
          <p:cNvGrpSpPr>
            <a:grpSpLocks/>
          </p:cNvGrpSpPr>
          <p:nvPr/>
        </p:nvGrpSpPr>
        <p:grpSpPr bwMode="auto">
          <a:xfrm>
            <a:off x="1047750" y="1676400"/>
            <a:ext cx="2660154" cy="2193918"/>
            <a:chOff x="1047800" y="1676400"/>
            <a:chExt cx="2659206" cy="2193879"/>
          </a:xfrm>
        </p:grpSpPr>
        <p:sp>
          <p:nvSpPr>
            <p:cNvPr id="28703" name="Oval 6"/>
            <p:cNvSpPr>
              <a:spLocks noChangeArrowheads="1"/>
            </p:cNvSpPr>
            <p:nvPr/>
          </p:nvSpPr>
          <p:spPr bwMode="auto">
            <a:xfrm>
              <a:off x="1066056" y="2438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8704" name="Oval 7"/>
            <p:cNvSpPr>
              <a:spLocks noChangeArrowheads="1"/>
            </p:cNvSpPr>
            <p:nvPr/>
          </p:nvSpPr>
          <p:spPr bwMode="auto">
            <a:xfrm>
              <a:off x="1980456" y="1676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8705" name="Oval 8"/>
            <p:cNvSpPr>
              <a:spLocks noChangeArrowheads="1"/>
            </p:cNvSpPr>
            <p:nvPr/>
          </p:nvSpPr>
          <p:spPr bwMode="auto">
            <a:xfrm>
              <a:off x="2513856" y="3048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8706" name="Line 9"/>
            <p:cNvSpPr>
              <a:spLocks noChangeShapeType="1"/>
            </p:cNvSpPr>
            <p:nvPr/>
          </p:nvSpPr>
          <p:spPr bwMode="auto">
            <a:xfrm flipV="1">
              <a:off x="1447056" y="198120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8707" name="Line 10"/>
            <p:cNvSpPr>
              <a:spLocks noChangeShapeType="1"/>
            </p:cNvSpPr>
            <p:nvPr/>
          </p:nvSpPr>
          <p:spPr bwMode="auto">
            <a:xfrm>
              <a:off x="2285256" y="2057400"/>
              <a:ext cx="381000" cy="990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8708" name="Line 11"/>
            <p:cNvSpPr>
              <a:spLocks noChangeShapeType="1"/>
            </p:cNvSpPr>
            <p:nvPr/>
          </p:nvSpPr>
          <p:spPr bwMode="auto">
            <a:xfrm flipH="1" flipV="1">
              <a:off x="1447056" y="2743200"/>
              <a:ext cx="1066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8709" name="Freeform 12"/>
            <p:cNvSpPr>
              <a:spLocks/>
            </p:cNvSpPr>
            <p:nvPr/>
          </p:nvSpPr>
          <p:spPr bwMode="auto">
            <a:xfrm>
              <a:off x="2361456" y="1905000"/>
              <a:ext cx="914400" cy="1143000"/>
            </a:xfrm>
            <a:custGeom>
              <a:avLst/>
              <a:gdLst>
                <a:gd name="T0" fmla="*/ 457200 w 576"/>
                <a:gd name="T1" fmla="*/ 1143000 h 720"/>
                <a:gd name="T2" fmla="*/ 838200 w 576"/>
                <a:gd name="T3" fmla="*/ 457200 h 720"/>
                <a:gd name="T4" fmla="*/ 0 w 576"/>
                <a:gd name="T5" fmla="*/ 0 h 720"/>
                <a:gd name="T6" fmla="*/ 0 60000 65536"/>
                <a:gd name="T7" fmla="*/ 0 60000 65536"/>
                <a:gd name="T8" fmla="*/ 0 60000 65536"/>
                <a:gd name="T9" fmla="*/ 0 w 576"/>
                <a:gd name="T10" fmla="*/ 0 h 720"/>
                <a:gd name="T11" fmla="*/ 576 w 57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720">
                  <a:moveTo>
                    <a:pt x="288" y="720"/>
                  </a:moveTo>
                  <a:cubicBezTo>
                    <a:pt x="432" y="564"/>
                    <a:pt x="576" y="408"/>
                    <a:pt x="528" y="288"/>
                  </a:cubicBezTo>
                  <a:cubicBezTo>
                    <a:pt x="480" y="168"/>
                    <a:pt x="240" y="8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8710" name="Text Box 27"/>
            <p:cNvSpPr txBox="1">
              <a:spLocks noChangeArrowheads="1"/>
            </p:cNvSpPr>
            <p:nvPr/>
          </p:nvSpPr>
          <p:spPr bwMode="auto">
            <a:xfrm>
              <a:off x="1047800" y="3470176"/>
              <a:ext cx="2659206" cy="400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u-HU" dirty="0" smtClean="0">
                  <a:latin typeface="Comic Sans MS" pitchFamily="66" charset="0"/>
                </a:rPr>
                <a:t>Erősen összefüggő</a:t>
              </a: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3" name="Csoportba foglalás 21"/>
          <p:cNvGrpSpPr>
            <a:grpSpLocks/>
          </p:cNvGrpSpPr>
          <p:nvPr/>
        </p:nvGrpSpPr>
        <p:grpSpPr bwMode="auto">
          <a:xfrm>
            <a:off x="900112" y="4149725"/>
            <a:ext cx="3743895" cy="2271820"/>
            <a:chOff x="899591" y="4149080"/>
            <a:chExt cx="3743895" cy="2272425"/>
          </a:xfrm>
        </p:grpSpPr>
        <p:sp>
          <p:nvSpPr>
            <p:cNvPr id="28695" name="Oval 20"/>
            <p:cNvSpPr>
              <a:spLocks noChangeArrowheads="1"/>
            </p:cNvSpPr>
            <p:nvPr/>
          </p:nvSpPr>
          <p:spPr bwMode="auto">
            <a:xfrm>
              <a:off x="1137320" y="491108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8696" name="Oval 21"/>
            <p:cNvSpPr>
              <a:spLocks noChangeArrowheads="1"/>
            </p:cNvSpPr>
            <p:nvPr/>
          </p:nvSpPr>
          <p:spPr bwMode="auto">
            <a:xfrm>
              <a:off x="2051720" y="414908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8697" name="Oval 22"/>
            <p:cNvSpPr>
              <a:spLocks noChangeArrowheads="1"/>
            </p:cNvSpPr>
            <p:nvPr/>
          </p:nvSpPr>
          <p:spPr bwMode="auto">
            <a:xfrm>
              <a:off x="2585120" y="552068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8698" name="Line 23"/>
            <p:cNvSpPr>
              <a:spLocks noChangeShapeType="1"/>
            </p:cNvSpPr>
            <p:nvPr/>
          </p:nvSpPr>
          <p:spPr bwMode="auto">
            <a:xfrm flipV="1">
              <a:off x="1518320" y="445388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8699" name="Line 24"/>
            <p:cNvSpPr>
              <a:spLocks noChangeShapeType="1"/>
            </p:cNvSpPr>
            <p:nvPr/>
          </p:nvSpPr>
          <p:spPr bwMode="auto">
            <a:xfrm>
              <a:off x="2356520" y="4530080"/>
              <a:ext cx="381000" cy="990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8700" name="Line 25"/>
            <p:cNvSpPr>
              <a:spLocks noChangeShapeType="1"/>
            </p:cNvSpPr>
            <p:nvPr/>
          </p:nvSpPr>
          <p:spPr bwMode="auto">
            <a:xfrm flipH="1" flipV="1">
              <a:off x="1518320" y="5215880"/>
              <a:ext cx="1066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8701" name="Freeform 26"/>
            <p:cNvSpPr>
              <a:spLocks/>
            </p:cNvSpPr>
            <p:nvPr/>
          </p:nvSpPr>
          <p:spPr bwMode="auto">
            <a:xfrm>
              <a:off x="2432720" y="4377680"/>
              <a:ext cx="914400" cy="1143000"/>
            </a:xfrm>
            <a:custGeom>
              <a:avLst/>
              <a:gdLst>
                <a:gd name="T0" fmla="*/ 457200 w 576"/>
                <a:gd name="T1" fmla="*/ 1143000 h 720"/>
                <a:gd name="T2" fmla="*/ 838200 w 576"/>
                <a:gd name="T3" fmla="*/ 457200 h 720"/>
                <a:gd name="T4" fmla="*/ 0 w 576"/>
                <a:gd name="T5" fmla="*/ 0 h 720"/>
                <a:gd name="T6" fmla="*/ 0 60000 65536"/>
                <a:gd name="T7" fmla="*/ 0 60000 65536"/>
                <a:gd name="T8" fmla="*/ 0 60000 65536"/>
                <a:gd name="T9" fmla="*/ 0 w 576"/>
                <a:gd name="T10" fmla="*/ 0 h 720"/>
                <a:gd name="T11" fmla="*/ 576 w 57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720">
                  <a:moveTo>
                    <a:pt x="288" y="720"/>
                  </a:moveTo>
                  <a:cubicBezTo>
                    <a:pt x="432" y="564"/>
                    <a:pt x="576" y="408"/>
                    <a:pt x="528" y="288"/>
                  </a:cubicBezTo>
                  <a:cubicBezTo>
                    <a:pt x="480" y="168"/>
                    <a:pt x="240" y="8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8702" name="Text Box 28"/>
            <p:cNvSpPr txBox="1">
              <a:spLocks noChangeArrowheads="1"/>
            </p:cNvSpPr>
            <p:nvPr/>
          </p:nvSpPr>
          <p:spPr bwMode="auto">
            <a:xfrm>
              <a:off x="899591" y="6021288"/>
              <a:ext cx="3743895" cy="400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</a:rPr>
                <a:t>N</a:t>
              </a:r>
              <a:r>
                <a:rPr lang="hu-HU" dirty="0" err="1">
                  <a:latin typeface="Comic Sans MS" pitchFamily="66" charset="0"/>
                </a:rPr>
                <a:t>em</a:t>
              </a:r>
              <a:r>
                <a:rPr lang="en-US" dirty="0">
                  <a:latin typeface="Comic Sans MS" pitchFamily="66" charset="0"/>
                </a:rPr>
                <a:t> </a:t>
              </a:r>
              <a:r>
                <a:rPr lang="hu-HU" dirty="0" smtClean="0">
                  <a:latin typeface="Comic Sans MS" pitchFamily="66" charset="0"/>
                </a:rPr>
                <a:t>e</a:t>
              </a:r>
              <a:r>
                <a:rPr lang="hu-HU" dirty="0" smtClean="0">
                  <a:latin typeface="Comic Sans MS" pitchFamily="66" charset="0"/>
                </a:rPr>
                <a:t>rősen összefüggő</a:t>
              </a: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4" name="Csoportba foglalás 22"/>
          <p:cNvGrpSpPr>
            <a:grpSpLocks/>
          </p:cNvGrpSpPr>
          <p:nvPr/>
        </p:nvGrpSpPr>
        <p:grpSpPr bwMode="auto">
          <a:xfrm>
            <a:off x="5659438" y="1125538"/>
            <a:ext cx="2944812" cy="2236787"/>
            <a:chOff x="1066800" y="2743200"/>
            <a:chExt cx="2944416" cy="2238038"/>
          </a:xfrm>
        </p:grpSpPr>
        <p:sp>
          <p:nvSpPr>
            <p:cNvPr id="28688" name="Text Box 19"/>
            <p:cNvSpPr txBox="1">
              <a:spLocks noChangeArrowheads="1"/>
            </p:cNvSpPr>
            <p:nvPr/>
          </p:nvSpPr>
          <p:spPr bwMode="auto">
            <a:xfrm>
              <a:off x="1115616" y="4581128"/>
              <a:ext cx="2895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u-HU">
                  <a:latin typeface="Comic Sans MS" pitchFamily="66" charset="0"/>
                </a:rPr>
                <a:t>3-</a:t>
              </a:r>
              <a:r>
                <a:rPr lang="en-US">
                  <a:latin typeface="Comic Sans MS" pitchFamily="66" charset="0"/>
                </a:rPr>
                <a:t>Peri</a:t>
              </a:r>
              <a:r>
                <a:rPr lang="hu-HU">
                  <a:latin typeface="Comic Sans MS" pitchFamily="66" charset="0"/>
                </a:rPr>
                <a:t>ódusú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8689" name="Oval 20"/>
            <p:cNvSpPr>
              <a:spLocks noChangeArrowheads="1"/>
            </p:cNvSpPr>
            <p:nvPr/>
          </p:nvSpPr>
          <p:spPr bwMode="auto">
            <a:xfrm>
              <a:off x="1066800" y="3505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8690" name="Oval 21"/>
            <p:cNvSpPr>
              <a:spLocks noChangeArrowheads="1"/>
            </p:cNvSpPr>
            <p:nvPr/>
          </p:nvSpPr>
          <p:spPr bwMode="auto">
            <a:xfrm>
              <a:off x="1981200" y="2743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8691" name="Oval 22"/>
            <p:cNvSpPr>
              <a:spLocks noChangeArrowheads="1"/>
            </p:cNvSpPr>
            <p:nvPr/>
          </p:nvSpPr>
          <p:spPr bwMode="auto">
            <a:xfrm>
              <a:off x="2514600" y="4114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8692" name="Line 23"/>
            <p:cNvSpPr>
              <a:spLocks noChangeShapeType="1"/>
            </p:cNvSpPr>
            <p:nvPr/>
          </p:nvSpPr>
          <p:spPr bwMode="auto">
            <a:xfrm flipV="1">
              <a:off x="1447800" y="304800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8693" name="Line 24"/>
            <p:cNvSpPr>
              <a:spLocks noChangeShapeType="1"/>
            </p:cNvSpPr>
            <p:nvPr/>
          </p:nvSpPr>
          <p:spPr bwMode="auto">
            <a:xfrm>
              <a:off x="2286000" y="3124200"/>
              <a:ext cx="381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8694" name="Line 25"/>
            <p:cNvSpPr>
              <a:spLocks noChangeShapeType="1"/>
            </p:cNvSpPr>
            <p:nvPr/>
          </p:nvSpPr>
          <p:spPr bwMode="auto">
            <a:xfrm flipH="1" flipV="1">
              <a:off x="1447800" y="3810000"/>
              <a:ext cx="1066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5" name="Csoportba foglalás 30"/>
          <p:cNvGrpSpPr>
            <a:grpSpLocks/>
          </p:cNvGrpSpPr>
          <p:nvPr/>
        </p:nvGrpSpPr>
        <p:grpSpPr bwMode="auto">
          <a:xfrm>
            <a:off x="4932363" y="3789363"/>
            <a:ext cx="3429000" cy="2317750"/>
            <a:chOff x="4211960" y="2590800"/>
            <a:chExt cx="3429000" cy="2318430"/>
          </a:xfrm>
        </p:grpSpPr>
        <p:sp>
          <p:nvSpPr>
            <p:cNvPr id="28680" name="Text Box 18"/>
            <p:cNvSpPr txBox="1">
              <a:spLocks noChangeArrowheads="1"/>
            </p:cNvSpPr>
            <p:nvPr/>
          </p:nvSpPr>
          <p:spPr bwMode="auto">
            <a:xfrm>
              <a:off x="4211960" y="4509120"/>
              <a:ext cx="3429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	Aperiodi</a:t>
              </a:r>
              <a:r>
                <a:rPr lang="hu-HU">
                  <a:latin typeface="Comic Sans MS" pitchFamily="66" charset="0"/>
                </a:rPr>
                <a:t>kus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8681" name="Oval 28"/>
            <p:cNvSpPr>
              <a:spLocks noChangeArrowheads="1"/>
            </p:cNvSpPr>
            <p:nvPr/>
          </p:nvSpPr>
          <p:spPr bwMode="auto">
            <a:xfrm>
              <a:off x="5029200" y="3352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8682" name="Oval 29"/>
            <p:cNvSpPr>
              <a:spLocks noChangeArrowheads="1"/>
            </p:cNvSpPr>
            <p:nvPr/>
          </p:nvSpPr>
          <p:spPr bwMode="auto">
            <a:xfrm>
              <a:off x="5943600" y="2590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8683" name="Oval 30"/>
            <p:cNvSpPr>
              <a:spLocks noChangeArrowheads="1"/>
            </p:cNvSpPr>
            <p:nvPr/>
          </p:nvSpPr>
          <p:spPr bwMode="auto">
            <a:xfrm>
              <a:off x="64770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8684" name="Line 31"/>
            <p:cNvSpPr>
              <a:spLocks noChangeShapeType="1"/>
            </p:cNvSpPr>
            <p:nvPr/>
          </p:nvSpPr>
          <p:spPr bwMode="auto">
            <a:xfrm flipV="1">
              <a:off x="5410200" y="289560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8685" name="Line 32"/>
            <p:cNvSpPr>
              <a:spLocks noChangeShapeType="1"/>
            </p:cNvSpPr>
            <p:nvPr/>
          </p:nvSpPr>
          <p:spPr bwMode="auto">
            <a:xfrm>
              <a:off x="6248400" y="2971800"/>
              <a:ext cx="381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8686" name="Line 33"/>
            <p:cNvSpPr>
              <a:spLocks noChangeShapeType="1"/>
            </p:cNvSpPr>
            <p:nvPr/>
          </p:nvSpPr>
          <p:spPr bwMode="auto">
            <a:xfrm flipH="1" flipV="1">
              <a:off x="5410200" y="3657600"/>
              <a:ext cx="1066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8687" name="Arc 34"/>
            <p:cNvSpPr>
              <a:spLocks/>
            </p:cNvSpPr>
            <p:nvPr/>
          </p:nvSpPr>
          <p:spPr bwMode="auto">
            <a:xfrm>
              <a:off x="6751638" y="4038600"/>
              <a:ext cx="411162" cy="304800"/>
            </a:xfrm>
            <a:custGeom>
              <a:avLst/>
              <a:gdLst>
                <a:gd name="T0" fmla="*/ 999405 w 25420"/>
                <a:gd name="T1" fmla="*/ 0 h 43200"/>
                <a:gd name="T2" fmla="*/ 0 w 25420"/>
                <a:gd name="T3" fmla="*/ 2133558 h 43200"/>
                <a:gd name="T4" fmla="*/ 999405 w 25420"/>
                <a:gd name="T5" fmla="*/ 1075267 h 43200"/>
                <a:gd name="T6" fmla="*/ 0 60000 65536"/>
                <a:gd name="T7" fmla="*/ 0 60000 65536"/>
                <a:gd name="T8" fmla="*/ 0 60000 65536"/>
                <a:gd name="T9" fmla="*/ 0 w 25420"/>
                <a:gd name="T10" fmla="*/ 0 h 43200"/>
                <a:gd name="T11" fmla="*/ 25420 w 2542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20" h="43200" fill="none" extrusionOk="0">
                  <a:moveTo>
                    <a:pt x="3819" y="0"/>
                  </a:moveTo>
                  <a:cubicBezTo>
                    <a:pt x="15749" y="0"/>
                    <a:pt x="25420" y="9670"/>
                    <a:pt x="25420" y="21600"/>
                  </a:cubicBezTo>
                  <a:cubicBezTo>
                    <a:pt x="25420" y="33529"/>
                    <a:pt x="15749" y="43200"/>
                    <a:pt x="3820" y="43200"/>
                  </a:cubicBezTo>
                  <a:cubicBezTo>
                    <a:pt x="2539" y="43200"/>
                    <a:pt x="1260" y="43086"/>
                    <a:pt x="-1" y="42859"/>
                  </a:cubicBezTo>
                </a:path>
                <a:path w="25420" h="43200" stroke="0" extrusionOk="0">
                  <a:moveTo>
                    <a:pt x="3819" y="0"/>
                  </a:moveTo>
                  <a:cubicBezTo>
                    <a:pt x="15749" y="0"/>
                    <a:pt x="25420" y="9670"/>
                    <a:pt x="25420" y="21600"/>
                  </a:cubicBezTo>
                  <a:cubicBezTo>
                    <a:pt x="25420" y="33529"/>
                    <a:pt x="15749" y="43200"/>
                    <a:pt x="3820" y="43200"/>
                  </a:cubicBezTo>
                  <a:cubicBezTo>
                    <a:pt x="2539" y="43200"/>
                    <a:pt x="1260" y="43086"/>
                    <a:pt x="-1" y="42859"/>
                  </a:cubicBezTo>
                  <a:lnTo>
                    <a:pt x="382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arrow" w="lg" len="lg"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2"/>
          <p:cNvSpPr>
            <a:spLocks noChangeAspect="1" noChangeArrowheads="1"/>
          </p:cNvSpPr>
          <p:nvPr/>
        </p:nvSpPr>
        <p:spPr bwMode="auto">
          <a:xfrm>
            <a:off x="3230563" y="4092575"/>
            <a:ext cx="192087" cy="19208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2124075" y="1196975"/>
            <a:ext cx="70199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hu-HU">
                <a:latin typeface="Comic Sans MS" pitchFamily="66" charset="0"/>
              </a:rPr>
              <a:t>Kontrollálunk egy oldalt, amelynek PageRank értéke </a:t>
            </a:r>
            <a:r>
              <a:rPr lang="en-US" b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</a:t>
            </a:r>
            <a:r>
              <a:rPr lang="hu-HU" b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&gt; 0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hu-HU">
                <a:latin typeface="Comic Sans MS" pitchFamily="66" charset="0"/>
              </a:rPr>
              <a:t>az idő </a:t>
            </a:r>
            <a:r>
              <a:rPr lang="en-US" b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</a:t>
            </a:r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hu-HU">
                <a:latin typeface="Comic Sans MS" pitchFamily="66" charset="0"/>
              </a:rPr>
              <a:t>részét itt tölti (?) a bolyongó</a:t>
            </a:r>
          </a:p>
        </p:txBody>
      </p:sp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4284663" y="5084763"/>
            <a:ext cx="4782078" cy="68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hu-HU" dirty="0">
                <a:solidFill>
                  <a:srgbClr val="0000BA"/>
                </a:solidFill>
                <a:latin typeface="Comic Sans MS" pitchFamily="66" charset="0"/>
                <a:sym typeface="Symbol" pitchFamily="18" charset="2"/>
              </a:rPr>
              <a:t>A séta itt ragad </a:t>
            </a:r>
            <a:r>
              <a:rPr lang="en-US" b="1" dirty="0" smtClean="0">
                <a:solidFill>
                  <a:srgbClr val="FF0000"/>
                </a:solidFill>
                <a:latin typeface="Symbol" pitchFamily="18" charset="2"/>
                <a:sym typeface="Symbol"/>
              </a:rPr>
              <a:t></a:t>
            </a:r>
            <a:r>
              <a:rPr lang="en-US" b="1" dirty="0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2</a:t>
            </a:r>
            <a:r>
              <a:rPr lang="hu-HU" b="1" baseline="30000" dirty="0">
                <a:solidFill>
                  <a:srgbClr val="FF0000"/>
                </a:solidFill>
              </a:rPr>
              <a:t>k</a:t>
            </a:r>
            <a:r>
              <a:rPr lang="hu-HU" dirty="0">
                <a:solidFill>
                  <a:srgbClr val="0000BA"/>
                </a:solidFill>
                <a:latin typeface="Comic Sans MS" pitchFamily="66" charset="0"/>
                <a:sym typeface="Symbol" pitchFamily="18" charset="2"/>
              </a:rPr>
              <a:t>-val arányos ideig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hu-HU" dirty="0">
                <a:solidFill>
                  <a:srgbClr val="0000BA"/>
                </a:solidFill>
                <a:latin typeface="Comic Sans MS" pitchFamily="66" charset="0"/>
                <a:sym typeface="Symbol" pitchFamily="18" charset="2"/>
              </a:rPr>
              <a:t>Exponenciális előny a manipulátornál!</a:t>
            </a:r>
            <a:endParaRPr lang="hu-HU" dirty="0"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306763" y="2568575"/>
            <a:ext cx="5054600" cy="1600200"/>
            <a:chOff x="2400" y="1920"/>
            <a:chExt cx="3184" cy="1008"/>
          </a:xfrm>
        </p:grpSpPr>
        <p:sp>
          <p:nvSpPr>
            <p:cNvPr id="29741" name="AutoShape 7"/>
            <p:cNvSpPr>
              <a:spLocks/>
            </p:cNvSpPr>
            <p:nvPr/>
          </p:nvSpPr>
          <p:spPr bwMode="auto">
            <a:xfrm rot="-5331388">
              <a:off x="4104" y="1224"/>
              <a:ext cx="240" cy="2208"/>
            </a:xfrm>
            <a:prstGeom prst="rightBrace">
              <a:avLst>
                <a:gd name="adj1" fmla="val 76667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hu-HU"/>
            </a:p>
          </p:txBody>
        </p:sp>
        <p:sp>
          <p:nvSpPr>
            <p:cNvPr id="29742" name="Text Box 8"/>
            <p:cNvSpPr txBox="1">
              <a:spLocks noChangeArrowheads="1"/>
            </p:cNvSpPr>
            <p:nvPr/>
          </p:nvSpPr>
          <p:spPr bwMode="auto">
            <a:xfrm>
              <a:off x="3888" y="1920"/>
              <a:ext cx="169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u-HU"/>
                <a:t>k „manipulatív” csúcs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400" y="2544"/>
              <a:ext cx="3000" cy="384"/>
              <a:chOff x="2400" y="2544"/>
              <a:chExt cx="3000" cy="384"/>
            </a:xfrm>
          </p:grpSpPr>
          <p:sp>
            <p:nvSpPr>
              <p:cNvPr id="29744" name="Line 10"/>
              <p:cNvSpPr>
                <a:spLocks noChangeShapeType="1"/>
              </p:cNvSpPr>
              <p:nvPr/>
            </p:nvSpPr>
            <p:spPr bwMode="auto">
              <a:xfrm flipV="1">
                <a:off x="2400" y="2592"/>
                <a:ext cx="624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29745" name="Oval 11"/>
              <p:cNvSpPr>
                <a:spLocks noChangeAspect="1" noChangeArrowheads="1"/>
              </p:cNvSpPr>
              <p:nvPr/>
            </p:nvSpPr>
            <p:spPr bwMode="auto">
              <a:xfrm>
                <a:off x="3888" y="2544"/>
                <a:ext cx="120" cy="12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9746" name="Oval 12"/>
              <p:cNvSpPr>
                <a:spLocks noChangeAspect="1" noChangeArrowheads="1"/>
              </p:cNvSpPr>
              <p:nvPr/>
            </p:nvSpPr>
            <p:spPr bwMode="auto">
              <a:xfrm>
                <a:off x="4320" y="2544"/>
                <a:ext cx="120" cy="12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9747" name="Oval 13"/>
              <p:cNvSpPr>
                <a:spLocks noChangeAspect="1" noChangeArrowheads="1"/>
              </p:cNvSpPr>
              <p:nvPr/>
            </p:nvSpPr>
            <p:spPr bwMode="auto">
              <a:xfrm>
                <a:off x="5280" y="2544"/>
                <a:ext cx="120" cy="12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9748" name="Line 14"/>
              <p:cNvSpPr>
                <a:spLocks noChangeShapeType="1"/>
              </p:cNvSpPr>
              <p:nvPr/>
            </p:nvSpPr>
            <p:spPr bwMode="auto">
              <a:xfrm>
                <a:off x="3120" y="2592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29749" name="Line 15"/>
              <p:cNvSpPr>
                <a:spLocks noChangeShapeType="1"/>
              </p:cNvSpPr>
              <p:nvPr/>
            </p:nvSpPr>
            <p:spPr bwMode="auto">
              <a:xfrm>
                <a:off x="3552" y="2592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29750" name="Line 16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29751" name="Line 17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29752" name="Line 18"/>
              <p:cNvSpPr>
                <a:spLocks noChangeShapeType="1"/>
              </p:cNvSpPr>
              <p:nvPr/>
            </p:nvSpPr>
            <p:spPr bwMode="auto">
              <a:xfrm>
                <a:off x="5136" y="2592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hu-HU"/>
              </a:p>
            </p:txBody>
          </p:sp>
          <p:grpSp>
            <p:nvGrpSpPr>
              <p:cNvPr id="4" name="Group 19"/>
              <p:cNvGrpSpPr>
                <a:grpSpLocks/>
              </p:cNvGrpSpPr>
              <p:nvPr/>
            </p:nvGrpSpPr>
            <p:grpSpPr bwMode="auto">
              <a:xfrm>
                <a:off x="4752" y="2592"/>
                <a:ext cx="240" cy="48"/>
                <a:chOff x="4752" y="2928"/>
                <a:chExt cx="240" cy="48"/>
              </a:xfrm>
            </p:grpSpPr>
            <p:sp>
              <p:nvSpPr>
                <p:cNvPr id="29760" name="Oval 20"/>
                <p:cNvSpPr>
                  <a:spLocks noChangeArrowheads="1"/>
                </p:cNvSpPr>
                <p:nvPr/>
              </p:nvSpPr>
              <p:spPr bwMode="auto">
                <a:xfrm>
                  <a:off x="4752" y="2928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hu-HU"/>
                </a:p>
              </p:txBody>
            </p:sp>
            <p:sp>
              <p:nvSpPr>
                <p:cNvPr id="29761" name="Oval 21"/>
                <p:cNvSpPr>
                  <a:spLocks noChangeArrowheads="1"/>
                </p:cNvSpPr>
                <p:nvPr/>
              </p:nvSpPr>
              <p:spPr bwMode="auto">
                <a:xfrm>
                  <a:off x="4848" y="2928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hu-HU"/>
                </a:p>
              </p:txBody>
            </p:sp>
            <p:sp>
              <p:nvSpPr>
                <p:cNvPr id="29762" name="Oval 22"/>
                <p:cNvSpPr>
                  <a:spLocks noChangeArrowheads="1"/>
                </p:cNvSpPr>
                <p:nvPr/>
              </p:nvSpPr>
              <p:spPr bwMode="auto">
                <a:xfrm>
                  <a:off x="4944" y="2928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hu-HU"/>
                </a:p>
              </p:txBody>
            </p:sp>
          </p:grpSp>
          <p:sp>
            <p:nvSpPr>
              <p:cNvPr id="29754" name="AutoShape 23"/>
              <p:cNvSpPr>
                <a:spLocks noChangeArrowheads="1"/>
              </p:cNvSpPr>
              <p:nvPr/>
            </p:nvSpPr>
            <p:spPr bwMode="auto">
              <a:xfrm flipH="1" flipV="1">
                <a:off x="3072" y="2544"/>
                <a:ext cx="480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50 w 21600"/>
                  <a:gd name="T19" fmla="*/ 3150 h 21600"/>
                  <a:gd name="T20" fmla="*/ 18450 w 21600"/>
                  <a:gd name="T21" fmla="*/ 1845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20790" y="10800"/>
                    </a:moveTo>
                    <a:cubicBezTo>
                      <a:pt x="20790" y="5282"/>
                      <a:pt x="16317" y="810"/>
                      <a:pt x="10800" y="810"/>
                    </a:cubicBezTo>
                    <a:cubicBezTo>
                      <a:pt x="5282" y="810"/>
                      <a:pt x="810" y="5282"/>
                      <a:pt x="81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21195" y="13905"/>
                    </a:lnTo>
                    <a:lnTo>
                      <a:pt x="18090" y="10800"/>
                    </a:lnTo>
                    <a:lnTo>
                      <a:pt x="20790" y="1080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hu-HU"/>
              </a:p>
            </p:txBody>
          </p:sp>
          <p:cxnSp>
            <p:nvCxnSpPr>
              <p:cNvPr id="29755" name="AutoShape 24"/>
              <p:cNvCxnSpPr>
                <a:cxnSpLocks noChangeShapeType="1"/>
                <a:stCxn id="29745" idx="4"/>
                <a:endCxn id="29754" idx="3"/>
              </p:cNvCxnSpPr>
              <p:nvPr/>
            </p:nvCxnSpPr>
            <p:spPr bwMode="auto">
              <a:xfrm rot="5400000">
                <a:off x="3472" y="2213"/>
                <a:ext cx="15" cy="936"/>
              </a:xfrm>
              <a:prstGeom prst="curvedConnector4">
                <a:avLst>
                  <a:gd name="adj1" fmla="val 1599995"/>
                  <a:gd name="adj2" fmla="val 93056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29756" name="AutoShape 25"/>
              <p:cNvCxnSpPr>
                <a:cxnSpLocks noChangeShapeType="1"/>
                <a:stCxn id="29746" idx="4"/>
                <a:endCxn id="29754" idx="3"/>
              </p:cNvCxnSpPr>
              <p:nvPr/>
            </p:nvCxnSpPr>
            <p:spPr bwMode="auto">
              <a:xfrm rot="5400000">
                <a:off x="3688" y="1997"/>
                <a:ext cx="15" cy="1368"/>
              </a:xfrm>
              <a:prstGeom prst="curvedConnector4">
                <a:avLst>
                  <a:gd name="adj1" fmla="val 2686662"/>
                  <a:gd name="adj2" fmla="val 99194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29757" name="AutoShape 26"/>
              <p:cNvCxnSpPr>
                <a:cxnSpLocks noChangeShapeType="1"/>
                <a:stCxn id="29747" idx="4"/>
                <a:endCxn id="29754" idx="3"/>
              </p:cNvCxnSpPr>
              <p:nvPr/>
            </p:nvCxnSpPr>
            <p:spPr bwMode="auto">
              <a:xfrm rot="5400000">
                <a:off x="4168" y="1517"/>
                <a:ext cx="15" cy="2328"/>
              </a:xfrm>
              <a:prstGeom prst="curvedConnector4">
                <a:avLst>
                  <a:gd name="adj1" fmla="val 4246662"/>
                  <a:gd name="adj2" fmla="val 103606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</p:cxnSp>
          <p:sp>
            <p:nvSpPr>
              <p:cNvPr id="29758" name="Oval 27"/>
              <p:cNvSpPr>
                <a:spLocks noChangeAspect="1" noChangeArrowheads="1"/>
              </p:cNvSpPr>
              <p:nvPr/>
            </p:nvSpPr>
            <p:spPr bwMode="auto">
              <a:xfrm>
                <a:off x="3024" y="2544"/>
                <a:ext cx="120" cy="12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9759" name="Oval 28"/>
              <p:cNvSpPr>
                <a:spLocks noChangeAspect="1" noChangeArrowheads="1"/>
              </p:cNvSpPr>
              <p:nvPr/>
            </p:nvSpPr>
            <p:spPr bwMode="auto">
              <a:xfrm>
                <a:off x="3456" y="2544"/>
                <a:ext cx="120" cy="12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sp>
        <p:nvSpPr>
          <p:cNvPr id="29702" name="Oval 29"/>
          <p:cNvSpPr>
            <a:spLocks noChangeAspect="1" noChangeArrowheads="1"/>
          </p:cNvSpPr>
          <p:nvPr/>
        </p:nvSpPr>
        <p:spPr bwMode="auto">
          <a:xfrm>
            <a:off x="1243013" y="4244975"/>
            <a:ext cx="190500" cy="190500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9703" name="Oval 30"/>
          <p:cNvSpPr>
            <a:spLocks noChangeAspect="1" noChangeArrowheads="1"/>
          </p:cNvSpPr>
          <p:nvPr/>
        </p:nvSpPr>
        <p:spPr bwMode="auto">
          <a:xfrm>
            <a:off x="1781175" y="3275013"/>
            <a:ext cx="190500" cy="190500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9704" name="Oval 31"/>
          <p:cNvSpPr>
            <a:spLocks noChangeAspect="1" noChangeArrowheads="1"/>
          </p:cNvSpPr>
          <p:nvPr/>
        </p:nvSpPr>
        <p:spPr bwMode="auto">
          <a:xfrm>
            <a:off x="2447925" y="2797175"/>
            <a:ext cx="190500" cy="19208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9705" name="Oval 32"/>
          <p:cNvSpPr>
            <a:spLocks noChangeAspect="1" noChangeArrowheads="1"/>
          </p:cNvSpPr>
          <p:nvPr/>
        </p:nvSpPr>
        <p:spPr bwMode="auto">
          <a:xfrm>
            <a:off x="2257425" y="3751263"/>
            <a:ext cx="190500" cy="187325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9706" name="Oval 33"/>
          <p:cNvSpPr>
            <a:spLocks noChangeAspect="1" noChangeArrowheads="1"/>
          </p:cNvSpPr>
          <p:nvPr/>
        </p:nvSpPr>
        <p:spPr bwMode="auto">
          <a:xfrm>
            <a:off x="2828925" y="3843338"/>
            <a:ext cx="190500" cy="190500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9707" name="Oval 34"/>
          <p:cNvSpPr>
            <a:spLocks noChangeAspect="1" noChangeArrowheads="1"/>
          </p:cNvSpPr>
          <p:nvPr/>
        </p:nvSpPr>
        <p:spPr bwMode="auto">
          <a:xfrm>
            <a:off x="1112838" y="3275013"/>
            <a:ext cx="190500" cy="190500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9708" name="Oval 35"/>
          <p:cNvSpPr>
            <a:spLocks noChangeAspect="1" noChangeArrowheads="1"/>
          </p:cNvSpPr>
          <p:nvPr/>
        </p:nvSpPr>
        <p:spPr bwMode="auto">
          <a:xfrm>
            <a:off x="3224213" y="3482975"/>
            <a:ext cx="192087" cy="190500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9709" name="Oval 36"/>
          <p:cNvSpPr>
            <a:spLocks noChangeAspect="1" noChangeArrowheads="1"/>
          </p:cNvSpPr>
          <p:nvPr/>
        </p:nvSpPr>
        <p:spPr bwMode="auto">
          <a:xfrm>
            <a:off x="3376613" y="3254375"/>
            <a:ext cx="190500" cy="190500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9710" name="Oval 37"/>
          <p:cNvSpPr>
            <a:spLocks noChangeAspect="1" noChangeArrowheads="1"/>
          </p:cNvSpPr>
          <p:nvPr/>
        </p:nvSpPr>
        <p:spPr bwMode="auto">
          <a:xfrm>
            <a:off x="2005013" y="2644775"/>
            <a:ext cx="190500" cy="19208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9711" name="Oval 38"/>
          <p:cNvSpPr>
            <a:spLocks noChangeAspect="1" noChangeArrowheads="1"/>
          </p:cNvSpPr>
          <p:nvPr/>
        </p:nvSpPr>
        <p:spPr bwMode="auto">
          <a:xfrm>
            <a:off x="1685925" y="3656013"/>
            <a:ext cx="190500" cy="187325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9712" name="Oval 39"/>
          <p:cNvSpPr>
            <a:spLocks noChangeAspect="1" noChangeArrowheads="1"/>
          </p:cNvSpPr>
          <p:nvPr/>
        </p:nvSpPr>
        <p:spPr bwMode="auto">
          <a:xfrm>
            <a:off x="2919413" y="4473575"/>
            <a:ext cx="190500" cy="190500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9713" name="Oval 40"/>
          <p:cNvSpPr>
            <a:spLocks noChangeAspect="1" noChangeArrowheads="1"/>
          </p:cNvSpPr>
          <p:nvPr/>
        </p:nvSpPr>
        <p:spPr bwMode="auto">
          <a:xfrm>
            <a:off x="3148013" y="4625975"/>
            <a:ext cx="192087" cy="19208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9714" name="Oval 41"/>
          <p:cNvSpPr>
            <a:spLocks noChangeAspect="1" noChangeArrowheads="1"/>
          </p:cNvSpPr>
          <p:nvPr/>
        </p:nvSpPr>
        <p:spPr bwMode="auto">
          <a:xfrm>
            <a:off x="1928813" y="4397375"/>
            <a:ext cx="190500" cy="190500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9715" name="Line 42"/>
          <p:cNvSpPr>
            <a:spLocks noChangeAspect="1" noChangeShapeType="1"/>
          </p:cNvSpPr>
          <p:nvPr/>
        </p:nvSpPr>
        <p:spPr bwMode="auto">
          <a:xfrm flipH="1" flipV="1">
            <a:off x="1781175" y="3843338"/>
            <a:ext cx="190500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29716" name="Line 43"/>
          <p:cNvSpPr>
            <a:spLocks noChangeAspect="1" noChangeShapeType="1"/>
          </p:cNvSpPr>
          <p:nvPr/>
        </p:nvSpPr>
        <p:spPr bwMode="auto">
          <a:xfrm>
            <a:off x="1876425" y="3370263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29717" name="Line 44"/>
          <p:cNvSpPr>
            <a:spLocks noChangeAspect="1" noChangeShapeType="1"/>
          </p:cNvSpPr>
          <p:nvPr/>
        </p:nvSpPr>
        <p:spPr bwMode="auto">
          <a:xfrm flipH="1" flipV="1">
            <a:off x="1319213" y="3406775"/>
            <a:ext cx="477837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29718" name="Line 45"/>
          <p:cNvSpPr>
            <a:spLocks noChangeAspect="1" noChangeShapeType="1"/>
          </p:cNvSpPr>
          <p:nvPr/>
        </p:nvSpPr>
        <p:spPr bwMode="auto">
          <a:xfrm>
            <a:off x="2066925" y="2797175"/>
            <a:ext cx="285750" cy="954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29719" name="Line 46"/>
          <p:cNvSpPr>
            <a:spLocks noChangeAspect="1" noChangeShapeType="1"/>
          </p:cNvSpPr>
          <p:nvPr/>
        </p:nvSpPr>
        <p:spPr bwMode="auto">
          <a:xfrm>
            <a:off x="2543175" y="2894013"/>
            <a:ext cx="381000" cy="949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29720" name="Line 47"/>
          <p:cNvSpPr>
            <a:spLocks noChangeAspect="1" noChangeShapeType="1"/>
          </p:cNvSpPr>
          <p:nvPr/>
        </p:nvSpPr>
        <p:spPr bwMode="auto">
          <a:xfrm flipH="1">
            <a:off x="1876425" y="2797175"/>
            <a:ext cx="190500" cy="477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29721" name="Line 48"/>
          <p:cNvSpPr>
            <a:spLocks noChangeAspect="1" noChangeShapeType="1"/>
          </p:cNvSpPr>
          <p:nvPr/>
        </p:nvSpPr>
        <p:spPr bwMode="auto">
          <a:xfrm>
            <a:off x="2543175" y="2894013"/>
            <a:ext cx="666750" cy="666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29722" name="Line 49"/>
          <p:cNvSpPr>
            <a:spLocks noChangeAspect="1" noChangeShapeType="1"/>
          </p:cNvSpPr>
          <p:nvPr/>
        </p:nvSpPr>
        <p:spPr bwMode="auto">
          <a:xfrm flipH="1">
            <a:off x="3209925" y="4224338"/>
            <a:ext cx="96838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29723" name="Line 50"/>
          <p:cNvSpPr>
            <a:spLocks noChangeAspect="1" noChangeShapeType="1"/>
          </p:cNvSpPr>
          <p:nvPr/>
        </p:nvSpPr>
        <p:spPr bwMode="auto">
          <a:xfrm>
            <a:off x="3306763" y="3656013"/>
            <a:ext cx="0" cy="377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29724" name="Line 51"/>
          <p:cNvSpPr>
            <a:spLocks noChangeAspect="1" noChangeShapeType="1"/>
          </p:cNvSpPr>
          <p:nvPr/>
        </p:nvSpPr>
        <p:spPr bwMode="auto">
          <a:xfrm flipH="1" flipV="1">
            <a:off x="2162175" y="4510088"/>
            <a:ext cx="1047750" cy="192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29725" name="Line 52"/>
          <p:cNvSpPr>
            <a:spLocks noChangeAspect="1" noChangeShapeType="1"/>
          </p:cNvSpPr>
          <p:nvPr/>
        </p:nvSpPr>
        <p:spPr bwMode="auto">
          <a:xfrm flipH="1" flipV="1">
            <a:off x="2924175" y="4033838"/>
            <a:ext cx="95250" cy="47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29726" name="Line 53"/>
          <p:cNvSpPr>
            <a:spLocks noChangeAspect="1" noChangeShapeType="1"/>
          </p:cNvSpPr>
          <p:nvPr/>
        </p:nvSpPr>
        <p:spPr bwMode="auto">
          <a:xfrm>
            <a:off x="2352675" y="3843338"/>
            <a:ext cx="476250" cy="95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29727" name="Line 54"/>
          <p:cNvSpPr>
            <a:spLocks noChangeAspect="1" noChangeShapeType="1"/>
          </p:cNvSpPr>
          <p:nvPr/>
        </p:nvSpPr>
        <p:spPr bwMode="auto">
          <a:xfrm flipH="1">
            <a:off x="1303338" y="2797175"/>
            <a:ext cx="763587" cy="477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29728" name="Line 55"/>
          <p:cNvSpPr>
            <a:spLocks noChangeAspect="1" noChangeShapeType="1"/>
          </p:cNvSpPr>
          <p:nvPr/>
        </p:nvSpPr>
        <p:spPr bwMode="auto">
          <a:xfrm flipH="1">
            <a:off x="2162175" y="2894013"/>
            <a:ext cx="285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29729" name="Line 56"/>
          <p:cNvSpPr>
            <a:spLocks noChangeAspect="1" noChangeShapeType="1"/>
          </p:cNvSpPr>
          <p:nvPr/>
        </p:nvSpPr>
        <p:spPr bwMode="auto">
          <a:xfrm flipH="1" flipV="1">
            <a:off x="2733675" y="2989263"/>
            <a:ext cx="668338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29730" name="Line 57"/>
          <p:cNvSpPr>
            <a:spLocks noChangeAspect="1" noChangeShapeType="1"/>
          </p:cNvSpPr>
          <p:nvPr/>
        </p:nvSpPr>
        <p:spPr bwMode="auto">
          <a:xfrm flipH="1">
            <a:off x="2066925" y="3370263"/>
            <a:ext cx="1335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29731" name="Line 58"/>
          <p:cNvSpPr>
            <a:spLocks noChangeAspect="1" noChangeShapeType="1"/>
          </p:cNvSpPr>
          <p:nvPr/>
        </p:nvSpPr>
        <p:spPr bwMode="auto">
          <a:xfrm flipH="1">
            <a:off x="2066925" y="3843338"/>
            <a:ext cx="285750" cy="47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29732" name="Oval 59"/>
          <p:cNvSpPr>
            <a:spLocks noChangeAspect="1" noChangeArrowheads="1"/>
          </p:cNvSpPr>
          <p:nvPr/>
        </p:nvSpPr>
        <p:spPr bwMode="auto">
          <a:xfrm>
            <a:off x="539750" y="2035175"/>
            <a:ext cx="3429000" cy="34290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224213" y="4092575"/>
            <a:ext cx="762000" cy="446088"/>
            <a:chOff x="2348" y="2880"/>
            <a:chExt cx="480" cy="281"/>
          </a:xfrm>
        </p:grpSpPr>
        <p:sp>
          <p:nvSpPr>
            <p:cNvPr id="29739" name="Oval 61"/>
            <p:cNvSpPr>
              <a:spLocks noChangeAspect="1" noChangeArrowheads="1"/>
            </p:cNvSpPr>
            <p:nvPr/>
          </p:nvSpPr>
          <p:spPr bwMode="auto">
            <a:xfrm>
              <a:off x="2348" y="2880"/>
              <a:ext cx="120" cy="120"/>
            </a:xfrm>
            <a:prstGeom prst="ellipse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9740" name="Text Box 62"/>
            <p:cNvSpPr txBox="1">
              <a:spLocks noChangeAspect="1" noChangeArrowheads="1"/>
            </p:cNvSpPr>
            <p:nvPr/>
          </p:nvSpPr>
          <p:spPr bwMode="auto">
            <a:xfrm>
              <a:off x="2444" y="2928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8000"/>
                  </a:solidFill>
                  <a:latin typeface="Comic Sans MS" pitchFamily="66" charset="0"/>
                  <a:sym typeface="Symbol" pitchFamily="18" charset="2"/>
                </a:rPr>
                <a:t></a:t>
              </a:r>
              <a:endParaRPr lang="en-US" b="1"/>
            </a:p>
          </p:txBody>
        </p:sp>
      </p:grpSp>
      <p:sp>
        <p:nvSpPr>
          <p:cNvPr id="29734" name="Line 63"/>
          <p:cNvSpPr>
            <a:spLocks noChangeShapeType="1"/>
          </p:cNvSpPr>
          <p:nvPr/>
        </p:nvSpPr>
        <p:spPr bwMode="auto">
          <a:xfrm flipH="1" flipV="1">
            <a:off x="1166813" y="3482975"/>
            <a:ext cx="1524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29735" name="Line 64"/>
          <p:cNvSpPr>
            <a:spLocks noChangeShapeType="1"/>
          </p:cNvSpPr>
          <p:nvPr/>
        </p:nvSpPr>
        <p:spPr bwMode="auto">
          <a:xfrm flipH="1" flipV="1">
            <a:off x="1395413" y="4397375"/>
            <a:ext cx="5334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29736" name="Line 65"/>
          <p:cNvSpPr>
            <a:spLocks noChangeShapeType="1"/>
          </p:cNvSpPr>
          <p:nvPr/>
        </p:nvSpPr>
        <p:spPr bwMode="auto">
          <a:xfrm flipV="1">
            <a:off x="3376613" y="3406775"/>
            <a:ext cx="76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hu-HU"/>
          </a:p>
        </p:txBody>
      </p:sp>
      <p:sp>
        <p:nvSpPr>
          <p:cNvPr id="29737" name="Cím 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Miért kell a teleportálás II.</a:t>
            </a:r>
          </a:p>
        </p:txBody>
      </p:sp>
      <p:cxnSp>
        <p:nvCxnSpPr>
          <p:cNvPr id="69" name="AutoShape 26"/>
          <p:cNvCxnSpPr>
            <a:cxnSpLocks noChangeShapeType="1"/>
          </p:cNvCxnSpPr>
          <p:nvPr/>
        </p:nvCxnSpPr>
        <p:spPr bwMode="auto">
          <a:xfrm rot="10800000">
            <a:off x="3059113" y="2420938"/>
            <a:ext cx="4914900" cy="1138237"/>
          </a:xfrm>
          <a:prstGeom prst="curvedConnector3">
            <a:avLst>
              <a:gd name="adj1" fmla="val 60394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 build="p" autoUpdateAnimBg="0"/>
      <p:bldP spid="22323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Konvergencia-tételek</a:t>
            </a:r>
            <a:endParaRPr lang="hu-HU" dirty="0" smtClean="0"/>
          </a:p>
        </p:txBody>
      </p:sp>
      <p:sp>
        <p:nvSpPr>
          <p:cNvPr id="4608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Perron-Frobenius</a:t>
            </a:r>
            <a:endParaRPr lang="hu-HU" dirty="0" smtClean="0"/>
          </a:p>
          <a:p>
            <a:pPr lvl="1"/>
            <a:r>
              <a:rPr lang="hu-HU" dirty="0" err="1" smtClean="0"/>
              <a:t>Perron</a:t>
            </a:r>
            <a:r>
              <a:rPr lang="hu-HU" dirty="0" smtClean="0"/>
              <a:t>: pozitív mátrixok (mint </a:t>
            </a:r>
            <a:r>
              <a:rPr lang="hu-HU" dirty="0" err="1" smtClean="0"/>
              <a:t>PageRank</a:t>
            </a:r>
            <a:r>
              <a:rPr lang="hu-HU" dirty="0" smtClean="0"/>
              <a:t>) hatványozása</a:t>
            </a:r>
            <a:endParaRPr lang="hu-HU" dirty="0" smtClean="0"/>
          </a:p>
          <a:p>
            <a:pPr lvl="1"/>
            <a:r>
              <a:rPr lang="hu-HU" dirty="0" err="1" smtClean="0"/>
              <a:t>Frobenius</a:t>
            </a:r>
            <a:r>
              <a:rPr lang="hu-HU" dirty="0" smtClean="0"/>
              <a:t>: ha 0-k is vannak</a:t>
            </a:r>
          </a:p>
          <a:p>
            <a:pPr lvl="1"/>
            <a:r>
              <a:rPr lang="hu-HU" dirty="0" smtClean="0"/>
              <a:t>A lényeget nem nagyon nehéz bizonyítani, de utána sok apró részlet …</a:t>
            </a:r>
          </a:p>
          <a:p>
            <a:r>
              <a:rPr lang="hu-HU" dirty="0" err="1" smtClean="0"/>
              <a:t>Markov</a:t>
            </a:r>
            <a:r>
              <a:rPr lang="hu-HU" dirty="0" smtClean="0"/>
              <a:t> láncok alaptétele</a:t>
            </a:r>
          </a:p>
          <a:p>
            <a:pPr lvl="1"/>
            <a:r>
              <a:rPr lang="hu-HU" dirty="0" err="1" smtClean="0"/>
              <a:t>Perron-Frobenius</a:t>
            </a:r>
            <a:r>
              <a:rPr lang="hu-HU" dirty="0" smtClean="0"/>
              <a:t> következmény sok egyszerű gráfos állítást használva</a:t>
            </a:r>
          </a:p>
          <a:p>
            <a:pPr lvl="1"/>
            <a:r>
              <a:rPr lang="hu-HU" dirty="0" smtClean="0"/>
              <a:t>Végtelen esetekkel nem foglalkozunk</a:t>
            </a:r>
          </a:p>
        </p:txBody>
      </p:sp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3224239" y="5943763"/>
            <a:ext cx="59197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Networks</a:t>
            </a:r>
            <a:r>
              <a:rPr kumimoji="0" lang="hu-H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hu-H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Crowds</a:t>
            </a:r>
            <a:r>
              <a:rPr kumimoji="0" lang="hu-H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and </a:t>
            </a:r>
            <a:r>
              <a:rPr kumimoji="0" lang="hu-H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Markets</a:t>
            </a:r>
            <a:r>
              <a:rPr kumimoji="0" lang="hu-H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</a:t>
            </a:r>
            <a:r>
              <a:rPr kumimoji="0" lang="hu-H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Reasoning</a:t>
            </a:r>
            <a:r>
              <a:rPr kumimoji="0" lang="hu-H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hu-H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About</a:t>
            </a:r>
            <a:r>
              <a:rPr kumimoji="0" lang="hu-H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a </a:t>
            </a:r>
            <a:r>
              <a:rPr kumimoji="0" lang="hu-H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Highly</a:t>
            </a:r>
            <a:r>
              <a:rPr kumimoji="0" lang="hu-H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hu-H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Connected</a:t>
            </a:r>
            <a:r>
              <a:rPr kumimoji="0" lang="hu-H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World 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David </a:t>
            </a:r>
            <a:r>
              <a:rPr kumimoji="0" lang="hu-H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Easley</a:t>
            </a:r>
            <a:r>
              <a:rPr kumimoji="0" lang="hu-H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and </a:t>
            </a:r>
            <a:r>
              <a:rPr kumimoji="0" lang="hu-H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3"/>
              </a:rPr>
              <a:t>Jon</a:t>
            </a:r>
            <a:r>
              <a:rPr kumimoji="0" lang="hu-H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3"/>
              </a:rPr>
              <a:t> </a:t>
            </a:r>
            <a:r>
              <a:rPr kumimoji="0" lang="hu-H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3"/>
              </a:rPr>
              <a:t>Kleinberg</a:t>
            </a:r>
            <a:r>
              <a:rPr kumimoji="0" lang="hu-H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- Cambridge</a:t>
            </a:r>
            <a:r>
              <a:rPr kumimoji="0" lang="hu-HU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University Press 2010</a:t>
            </a:r>
            <a:endParaRPr kumimoji="0" 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Markov láncok alaptétele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hu-HU" dirty="0" err="1" smtClean="0"/>
              <a:t>Ergodikus</a:t>
            </a:r>
            <a:r>
              <a:rPr lang="hu-HU" dirty="0" smtClean="0"/>
              <a:t> (erősen összefüggő </a:t>
            </a:r>
            <a:r>
              <a:rPr lang="hu-HU" dirty="0" smtClean="0"/>
              <a:t>aperiodikus) </a:t>
            </a:r>
            <a:r>
              <a:rPr lang="hu-HU" dirty="0" smtClean="0"/>
              <a:t>véges gráfra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hu-HU" dirty="0" smtClean="0"/>
              <a:t>Egyértelműen létezik a p </a:t>
            </a:r>
            <a:r>
              <a:rPr lang="hu-HU" dirty="0" err="1" smtClean="0"/>
              <a:t>stac</a:t>
            </a:r>
            <a:r>
              <a:rPr lang="hu-HU" dirty="0" smtClean="0"/>
              <a:t>. eloszlás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hu-HU" dirty="0" err="1" smtClean="0"/>
              <a:t>p</a:t>
            </a:r>
            <a:r>
              <a:rPr lang="hu-HU" baseline="30000" dirty="0" err="1" smtClean="0"/>
              <a:t>T</a:t>
            </a:r>
            <a:r>
              <a:rPr lang="hu-HU" dirty="0" smtClean="0"/>
              <a:t> = </a:t>
            </a:r>
            <a:r>
              <a:rPr lang="hu-HU" dirty="0" err="1" smtClean="0"/>
              <a:t>p</a:t>
            </a:r>
            <a:r>
              <a:rPr lang="hu-HU" baseline="30000" dirty="0" err="1" smtClean="0"/>
              <a:t>T</a:t>
            </a:r>
            <a:r>
              <a:rPr lang="hu-HU" dirty="0" smtClean="0"/>
              <a:t> 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hu-HU" dirty="0" smtClean="0"/>
              <a:t>Minden további |</a:t>
            </a:r>
            <a:r>
              <a:rPr lang="hu-HU" dirty="0" smtClean="0"/>
              <a:t>sajátérték| </a:t>
            </a:r>
            <a:r>
              <a:rPr lang="hu-HU" dirty="0" smtClean="0"/>
              <a:t>≤ 1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hu-HU" dirty="0" smtClean="0"/>
              <a:t>Minden x</a:t>
            </a:r>
            <a:r>
              <a:rPr lang="hu-HU" baseline="-25000" dirty="0" smtClean="0"/>
              <a:t>1</a:t>
            </a:r>
            <a:r>
              <a:rPr lang="hu-HU" dirty="0" smtClean="0"/>
              <a:t>-re </a:t>
            </a:r>
            <a:r>
              <a:rPr lang="hu-HU" dirty="0" err="1" smtClean="0"/>
              <a:t>p</a:t>
            </a:r>
            <a:r>
              <a:rPr lang="hu-HU" baseline="30000" dirty="0" err="1" smtClean="0"/>
              <a:t>T</a:t>
            </a:r>
            <a:r>
              <a:rPr lang="hu-HU" dirty="0" smtClean="0"/>
              <a:t> = </a:t>
            </a:r>
            <a:r>
              <a:rPr lang="hu-HU" dirty="0" err="1" smtClean="0"/>
              <a:t>lim</a:t>
            </a:r>
            <a:r>
              <a:rPr lang="hu-HU" baseline="-25000" dirty="0" err="1" smtClean="0"/>
              <a:t>t</a:t>
            </a:r>
            <a:r>
              <a:rPr lang="hu-HU" dirty="0" smtClean="0"/>
              <a:t> x</a:t>
            </a:r>
            <a:r>
              <a:rPr lang="hu-HU" baseline="-25000" dirty="0" smtClean="0"/>
              <a:t>1</a:t>
            </a:r>
            <a:r>
              <a:rPr lang="hu-HU" baseline="30000" dirty="0" smtClean="0"/>
              <a:t>T</a:t>
            </a:r>
            <a:r>
              <a:rPr lang="hu-HU" dirty="0" smtClean="0"/>
              <a:t> </a:t>
            </a:r>
            <a:r>
              <a:rPr lang="hu-HU" dirty="0" err="1" smtClean="0"/>
              <a:t>M</a:t>
            </a:r>
            <a:r>
              <a:rPr lang="hu-HU" baseline="30000" dirty="0" err="1" smtClean="0"/>
              <a:t>t</a:t>
            </a:r>
            <a:endParaRPr lang="hu-HU" baseline="300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hu-HU" dirty="0" smtClean="0"/>
              <a:t>p</a:t>
            </a:r>
            <a:r>
              <a:rPr lang="hu-HU" baseline="-25000" dirty="0" smtClean="0"/>
              <a:t>i</a:t>
            </a:r>
            <a:r>
              <a:rPr lang="hu-HU" dirty="0" smtClean="0"/>
              <a:t> = </a:t>
            </a:r>
            <a:r>
              <a:rPr lang="hu-HU" dirty="0" err="1" smtClean="0"/>
              <a:t>lim</a:t>
            </a:r>
            <a:r>
              <a:rPr lang="hu-HU" baseline="-25000" dirty="0" err="1" smtClean="0"/>
              <a:t>t</a:t>
            </a:r>
            <a:r>
              <a:rPr lang="hu-HU" dirty="0" smtClean="0"/>
              <a:t> |a séta i-be lépései|/t</a:t>
            </a:r>
          </a:p>
          <a:p>
            <a:pPr marL="514350" indent="-514350">
              <a:buFontTx/>
              <a:buNone/>
              <a:defRPr/>
            </a:pPr>
            <a:endParaRPr lang="hu-HU" dirty="0" smtClean="0"/>
          </a:p>
          <a:p>
            <a:pPr marL="514350" indent="-514350">
              <a:buFontTx/>
              <a:buNone/>
              <a:defRPr/>
            </a:pPr>
            <a:r>
              <a:rPr lang="hu-HU" dirty="0" smtClean="0"/>
              <a:t>Ekvivalencia: lényegében láttuk, hogy ha nem </a:t>
            </a:r>
            <a:r>
              <a:rPr lang="hu-HU" dirty="0" err="1" smtClean="0"/>
              <a:t>ergodikus</a:t>
            </a:r>
            <a:r>
              <a:rPr lang="hu-HU" dirty="0" smtClean="0"/>
              <a:t>, akkor a fentiek nem teljesülnek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Egyszerűbben??</a:t>
            </a:r>
            <a:endParaRPr lang="hu-HU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Kezdjük újra …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457200" y="2535238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hu-HU" sz="3200" b="1">
                <a:latin typeface="Times New Roman" pitchFamily="18" charset="0"/>
              </a:rPr>
              <a:t>PR</a:t>
            </a:r>
            <a:r>
              <a:rPr lang="hu-HU" sz="3200" b="1" baseline="30000">
                <a:latin typeface="Times New Roman" pitchFamily="18" charset="0"/>
              </a:rPr>
              <a:t>(k+1)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 T</a:t>
            </a:r>
            <a:r>
              <a:rPr lang="hu-HU" sz="3200" b="1" baseline="30000">
                <a:latin typeface="Times New Roman" pitchFamily="18" charset="0"/>
              </a:rPr>
              <a:t> </a:t>
            </a:r>
            <a:r>
              <a:rPr lang="hu-HU" sz="3200" b="1">
                <a:latin typeface="Times New Roman" pitchFamily="18" charset="0"/>
              </a:rPr>
              <a:t>= PR</a:t>
            </a:r>
            <a:r>
              <a:rPr lang="hu-HU" sz="3200" b="1" baseline="30000">
                <a:latin typeface="Times New Roman" pitchFamily="18" charset="0"/>
              </a:rPr>
              <a:t>(k)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 T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4000" b="1">
                <a:latin typeface="Times New Roman" pitchFamily="18" charset="0"/>
              </a:rPr>
              <a:t>(</a:t>
            </a:r>
            <a:r>
              <a:rPr lang="hu-HU" sz="3200" b="1">
                <a:latin typeface="Times New Roman" pitchFamily="18" charset="0"/>
              </a:rPr>
              <a:t> (</a:t>
            </a:r>
            <a:r>
              <a:rPr lang="hu-HU" sz="3200">
                <a:latin typeface="Times New Roman" pitchFamily="18" charset="0"/>
              </a:rPr>
              <a:t>1</a:t>
            </a:r>
            <a:r>
              <a:rPr lang="hu-HU" sz="3200" b="1">
                <a:latin typeface="Times New Roman" pitchFamily="18" charset="0"/>
              </a:rPr>
              <a:t> - </a:t>
            </a:r>
            <a:r>
              <a:rPr lang="en-US" sz="320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200" b="1">
                <a:latin typeface="Times New Roman" pitchFamily="18" charset="0"/>
              </a:rPr>
              <a:t>) </a:t>
            </a:r>
            <a:r>
              <a:rPr lang="hu-HU" sz="3200" b="1">
                <a:solidFill>
                  <a:srgbClr val="33CC33"/>
                </a:solidFill>
                <a:latin typeface="Times New Roman" pitchFamily="18" charset="0"/>
              </a:rPr>
              <a:t>M </a:t>
            </a:r>
            <a:r>
              <a:rPr lang="hu-HU" sz="3200" b="1">
                <a:latin typeface="Times New Roman" pitchFamily="18" charset="0"/>
              </a:rPr>
              <a:t>+ </a:t>
            </a:r>
            <a:r>
              <a:rPr lang="en-US" sz="3200">
                <a:latin typeface="Comic Sans MS" pitchFamily="66" charset="0"/>
                <a:sym typeface="Symbol" pitchFamily="18" charset="2"/>
              </a:rPr>
              <a:t> </a:t>
            </a:r>
            <a:r>
              <a:rPr lang="hu-HU" sz="3200" b="1">
                <a:latin typeface="Times New Roman" pitchFamily="18" charset="0"/>
              </a:rPr>
              <a:t>· </a:t>
            </a:r>
            <a:r>
              <a:rPr lang="hu-HU" sz="3200" b="1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4000" b="1">
                <a:latin typeface="Times New Roman" pitchFamily="18" charset="0"/>
              </a:rPr>
              <a:t>)</a:t>
            </a: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533400" y="1773238"/>
            <a:ext cx="7696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hu-HU" sz="3200" b="1">
                <a:latin typeface="Times New Roman" pitchFamily="18" charset="0"/>
              </a:rPr>
              <a:t>PR</a:t>
            </a:r>
            <a:r>
              <a:rPr lang="hu-HU" sz="3200" b="1" baseline="30000">
                <a:latin typeface="Times New Roman" pitchFamily="18" charset="0"/>
              </a:rPr>
              <a:t>(k+1)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 T</a:t>
            </a:r>
            <a:r>
              <a:rPr lang="hu-HU" sz="3200" b="1" baseline="30000">
                <a:latin typeface="Times New Roman" pitchFamily="18" charset="0"/>
              </a:rPr>
              <a:t> </a:t>
            </a:r>
            <a:r>
              <a:rPr lang="hu-HU" sz="3200" b="1">
                <a:latin typeface="Times New Roman" pitchFamily="18" charset="0"/>
              </a:rPr>
              <a:t>= PR</a:t>
            </a:r>
            <a:r>
              <a:rPr lang="hu-HU" sz="3200" b="1" baseline="30000">
                <a:latin typeface="Times New Roman" pitchFamily="18" charset="0"/>
              </a:rPr>
              <a:t>(k)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 T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3200" b="1">
                <a:solidFill>
                  <a:srgbClr val="33CC33"/>
                </a:solidFill>
                <a:latin typeface="Times New Roman" pitchFamily="18" charset="0"/>
              </a:rPr>
              <a:t>M</a:t>
            </a:r>
            <a:endParaRPr lang="hu-HU" sz="3200" b="1">
              <a:latin typeface="Times New Roman" pitchFamily="18" charset="0"/>
            </a:endParaRPr>
          </a:p>
        </p:txBody>
      </p:sp>
      <p:sp>
        <p:nvSpPr>
          <p:cNvPr id="138245" name="Line 5"/>
          <p:cNvSpPr>
            <a:spLocks noChangeShapeType="1"/>
          </p:cNvSpPr>
          <p:nvPr/>
        </p:nvSpPr>
        <p:spPr bwMode="auto">
          <a:xfrm>
            <a:off x="685800" y="1849438"/>
            <a:ext cx="22860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457200" y="3449638"/>
            <a:ext cx="8382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hu-HU" sz="3200" b="1">
                <a:latin typeface="Times New Roman" pitchFamily="18" charset="0"/>
              </a:rPr>
              <a:t>            = PR</a:t>
            </a:r>
            <a:r>
              <a:rPr lang="hu-HU" sz="3200" b="1" baseline="30000">
                <a:latin typeface="Times New Roman" pitchFamily="18" charset="0"/>
              </a:rPr>
              <a:t>(1)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 T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4000" b="1">
                <a:latin typeface="Times New Roman" pitchFamily="18" charset="0"/>
              </a:rPr>
              <a:t>(</a:t>
            </a:r>
            <a:r>
              <a:rPr lang="hu-HU" sz="3200" b="1">
                <a:latin typeface="Times New Roman" pitchFamily="18" charset="0"/>
              </a:rPr>
              <a:t> (</a:t>
            </a:r>
            <a:r>
              <a:rPr lang="hu-HU" sz="3200">
                <a:latin typeface="Times New Roman" pitchFamily="18" charset="0"/>
              </a:rPr>
              <a:t>1 - </a:t>
            </a:r>
            <a:r>
              <a:rPr lang="en-US" sz="320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200" b="1">
                <a:latin typeface="Times New Roman" pitchFamily="18" charset="0"/>
              </a:rPr>
              <a:t>) </a:t>
            </a:r>
            <a:r>
              <a:rPr lang="hu-HU" sz="3200" b="1">
                <a:solidFill>
                  <a:srgbClr val="33CC33"/>
                </a:solidFill>
                <a:latin typeface="Times New Roman" pitchFamily="18" charset="0"/>
              </a:rPr>
              <a:t>M</a:t>
            </a:r>
            <a:r>
              <a:rPr lang="hu-HU" sz="3200" b="1">
                <a:latin typeface="Times New Roman" pitchFamily="18" charset="0"/>
              </a:rPr>
              <a:t> + </a:t>
            </a:r>
            <a:r>
              <a:rPr lang="en-US" sz="320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200" b="1">
                <a:latin typeface="Times New Roman" pitchFamily="18" charset="0"/>
              </a:rPr>
              <a:t> · </a:t>
            </a:r>
            <a:r>
              <a:rPr lang="hu-HU" sz="3200" b="1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4000" b="1">
                <a:latin typeface="Times New Roman" pitchFamily="18" charset="0"/>
              </a:rPr>
              <a:t>)</a:t>
            </a:r>
            <a:r>
              <a:rPr lang="hu-HU" sz="3200" b="1" baseline="30000">
                <a:latin typeface="Times New Roman" pitchFamily="18" charset="0"/>
              </a:rPr>
              <a:t>k </a:t>
            </a:r>
          </a:p>
        </p:txBody>
      </p:sp>
      <p:pic>
        <p:nvPicPr>
          <p:cNvPr id="49158" name="Picture 8" descr="keze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588" y="4365625"/>
            <a:ext cx="2238375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9" name="Cím 9"/>
          <p:cNvSpPr>
            <a:spLocks noGrp="1"/>
          </p:cNvSpPr>
          <p:nvPr>
            <p:ph type="title"/>
          </p:nvPr>
        </p:nvSpPr>
        <p:spPr>
          <a:xfrm>
            <a:off x="539750" y="115888"/>
            <a:ext cx="6851650" cy="561975"/>
          </a:xfrm>
        </p:spPr>
        <p:txBody>
          <a:bodyPr/>
          <a:lstStyle/>
          <a:p>
            <a:r>
              <a:rPr lang="hu-HU" smtClean="0"/>
              <a:t>PageRank mint minőség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2847975" y="1268413"/>
            <a:ext cx="525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hu-HU">
                <a:latin typeface="Comic Sans MS" pitchFamily="66" charset="0"/>
              </a:rPr>
              <a:t>Jó minőségű oldalra sok jó minőségű mutat</a:t>
            </a:r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457200" y="1196975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hu-HU" sz="3200" b="1">
                <a:latin typeface="Times New Roman" pitchFamily="18" charset="0"/>
              </a:rPr>
              <a:t>PR</a:t>
            </a:r>
            <a:r>
              <a:rPr lang="hu-HU" sz="3200" b="1" baseline="30000">
                <a:latin typeface="Times New Roman" pitchFamily="18" charset="0"/>
              </a:rPr>
              <a:t>(k+1)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 T</a:t>
            </a:r>
            <a:r>
              <a:rPr lang="hu-HU" sz="3200" b="1" baseline="30000">
                <a:latin typeface="Times New Roman" pitchFamily="18" charset="0"/>
              </a:rPr>
              <a:t> </a:t>
            </a:r>
            <a:r>
              <a:rPr lang="hu-HU" sz="3200" b="1">
                <a:latin typeface="Times New Roman" pitchFamily="18" charset="0"/>
              </a:rPr>
              <a:t>= PR</a:t>
            </a:r>
            <a:r>
              <a:rPr lang="hu-HU" sz="3200" b="1" baseline="30000">
                <a:latin typeface="Times New Roman" pitchFamily="18" charset="0"/>
              </a:rPr>
              <a:t>(k)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 T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4000" b="1">
                <a:latin typeface="Times New Roman" pitchFamily="18" charset="0"/>
              </a:rPr>
              <a:t>(</a:t>
            </a:r>
            <a:r>
              <a:rPr lang="hu-HU" sz="3200" b="1">
                <a:latin typeface="Times New Roman" pitchFamily="18" charset="0"/>
              </a:rPr>
              <a:t> (</a:t>
            </a:r>
            <a:r>
              <a:rPr lang="hu-HU" sz="3200">
                <a:latin typeface="Times New Roman" pitchFamily="18" charset="0"/>
              </a:rPr>
              <a:t>1</a:t>
            </a:r>
            <a:r>
              <a:rPr lang="hu-HU" sz="3200" b="1">
                <a:latin typeface="Times New Roman" pitchFamily="18" charset="0"/>
              </a:rPr>
              <a:t> - </a:t>
            </a:r>
            <a:r>
              <a:rPr lang="en-US" sz="320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3200" b="1">
                <a:solidFill>
                  <a:srgbClr val="33CC33"/>
                </a:solidFill>
                <a:latin typeface="Times New Roman" pitchFamily="18" charset="0"/>
              </a:rPr>
              <a:t>M </a:t>
            </a:r>
            <a:r>
              <a:rPr lang="hu-HU" sz="3200" b="1">
                <a:latin typeface="Times New Roman" pitchFamily="18" charset="0"/>
              </a:rPr>
              <a:t>+ </a:t>
            </a:r>
            <a:r>
              <a:rPr lang="en-US" sz="320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200" b="1">
                <a:latin typeface="Times New Roman" pitchFamily="18" charset="0"/>
              </a:rPr>
              <a:t> · </a:t>
            </a:r>
            <a:r>
              <a:rPr lang="hu-HU" sz="3200" b="1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4000" b="1">
                <a:latin typeface="Times New Roman" pitchFamily="18" charset="0"/>
              </a:rPr>
              <a:t>)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457200" y="2111375"/>
            <a:ext cx="83820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hu-HU" sz="3200" b="1">
                <a:latin typeface="Times New Roman" pitchFamily="18" charset="0"/>
              </a:rPr>
              <a:t>              </a:t>
            </a:r>
            <a:r>
              <a:rPr lang="hu-HU" b="1">
                <a:latin typeface="Times New Roman" pitchFamily="18" charset="0"/>
              </a:rPr>
              <a:t> </a:t>
            </a:r>
            <a:r>
              <a:rPr lang="hu-HU" sz="3200" b="1">
                <a:latin typeface="Times New Roman" pitchFamily="18" charset="0"/>
              </a:rPr>
              <a:t>= PR</a:t>
            </a:r>
            <a:r>
              <a:rPr lang="hu-HU" sz="3200" b="1" baseline="30000">
                <a:latin typeface="Times New Roman" pitchFamily="18" charset="0"/>
              </a:rPr>
              <a:t>(1)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 T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4000" b="1">
                <a:latin typeface="Times New Roman" pitchFamily="18" charset="0"/>
              </a:rPr>
              <a:t>(</a:t>
            </a:r>
            <a:r>
              <a:rPr lang="hu-HU" sz="3200" b="1">
                <a:latin typeface="Times New Roman" pitchFamily="18" charset="0"/>
              </a:rPr>
              <a:t> (</a:t>
            </a:r>
            <a:r>
              <a:rPr lang="hu-HU" sz="3200">
                <a:latin typeface="Times New Roman" pitchFamily="18" charset="0"/>
              </a:rPr>
              <a:t>1 - </a:t>
            </a:r>
            <a:r>
              <a:rPr lang="en-US" sz="320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200" b="1">
                <a:latin typeface="Times New Roman" pitchFamily="18" charset="0"/>
              </a:rPr>
              <a:t>) </a:t>
            </a:r>
            <a:r>
              <a:rPr lang="hu-HU" sz="3200" b="1">
                <a:solidFill>
                  <a:srgbClr val="33CC33"/>
                </a:solidFill>
                <a:latin typeface="Times New Roman" pitchFamily="18" charset="0"/>
              </a:rPr>
              <a:t>M</a:t>
            </a:r>
            <a:r>
              <a:rPr lang="hu-HU" sz="3200" b="1">
                <a:latin typeface="Times New Roman" pitchFamily="18" charset="0"/>
              </a:rPr>
              <a:t> + </a:t>
            </a:r>
            <a:r>
              <a:rPr lang="en-US" sz="320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200" b="1">
                <a:latin typeface="Times New Roman" pitchFamily="18" charset="0"/>
              </a:rPr>
              <a:t> · </a:t>
            </a:r>
            <a:r>
              <a:rPr lang="hu-HU" sz="3200" b="1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4000" b="1">
                <a:latin typeface="Times New Roman" pitchFamily="18" charset="0"/>
              </a:rPr>
              <a:t>)</a:t>
            </a:r>
            <a:r>
              <a:rPr lang="hu-HU" sz="3200" b="1" baseline="30000">
                <a:latin typeface="Times New Roman" pitchFamily="18" charset="0"/>
              </a:rPr>
              <a:t>k </a:t>
            </a:r>
          </a:p>
          <a:p>
            <a:pPr eaLnBrk="0" hangingPunct="0">
              <a:spcBef>
                <a:spcPct val="50000"/>
              </a:spcBef>
            </a:pPr>
            <a:r>
              <a:rPr lang="hu-HU" sz="2800" baseline="30000">
                <a:latin typeface="Times New Roman" pitchFamily="18" charset="0"/>
              </a:rPr>
              <a:t>					</a:t>
            </a:r>
            <a:r>
              <a:rPr lang="hu-HU" sz="2800">
                <a:latin typeface="Times New Roman" pitchFamily="18" charset="0"/>
              </a:rPr>
              <a:t>ha </a:t>
            </a:r>
            <a:r>
              <a:rPr lang="hu-HU" sz="4000" b="1">
                <a:latin typeface="Times New Roman" pitchFamily="18" charset="0"/>
                <a:sym typeface="Symbol" pitchFamily="18" charset="2"/>
              </a:rPr>
              <a:t></a:t>
            </a:r>
            <a:r>
              <a:rPr lang="hu-HU" sz="2800" b="1" baseline="-25000">
                <a:latin typeface="Times New Roman" pitchFamily="18" charset="0"/>
                <a:sym typeface="Symbol" pitchFamily="18" charset="2"/>
              </a:rPr>
              <a:t>i</a:t>
            </a:r>
            <a:r>
              <a:rPr lang="hu-HU" sz="2800">
                <a:latin typeface="Times New Roman" pitchFamily="18" charset="0"/>
              </a:rPr>
              <a:t> </a:t>
            </a:r>
            <a:r>
              <a:rPr lang="hu-HU" sz="2800" b="1">
                <a:solidFill>
                  <a:srgbClr val="33CC33"/>
                </a:solidFill>
                <a:latin typeface="Times New Roman" pitchFamily="18" charset="0"/>
              </a:rPr>
              <a:t>X</a:t>
            </a:r>
            <a:r>
              <a:rPr lang="hu-HU" sz="2800" b="1" baseline="-25000">
                <a:latin typeface="Times New Roman" pitchFamily="18" charset="0"/>
              </a:rPr>
              <a:t>ij</a:t>
            </a:r>
            <a:r>
              <a:rPr lang="hu-HU" sz="2800">
                <a:latin typeface="Times New Roman" pitchFamily="18" charset="0"/>
              </a:rPr>
              <a:t> = 1, akkor</a:t>
            </a:r>
          </a:p>
          <a:p>
            <a:pPr eaLnBrk="0" hangingPunct="0">
              <a:spcBef>
                <a:spcPct val="50000"/>
              </a:spcBef>
            </a:pPr>
            <a:r>
              <a:rPr lang="hu-HU" sz="3200" b="1">
                <a:solidFill>
                  <a:srgbClr val="FF0000"/>
                </a:solidFill>
                <a:latin typeface="Times New Roman" pitchFamily="18" charset="0"/>
              </a:rPr>
              <a:t>					XU = U; x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hu-HU" sz="3200" b="1">
                <a:solidFill>
                  <a:srgbClr val="FF0000"/>
                </a:solidFill>
                <a:latin typeface="Times New Roman" pitchFamily="18" charset="0"/>
              </a:rPr>
              <a:t>U = u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endParaRPr lang="hu-HU" sz="32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hu-HU" sz="3200" b="1">
              <a:latin typeface="Times New Roman" pitchFamily="18" charset="0"/>
            </a:endParaRPr>
          </a:p>
          <a:p>
            <a:pPr eaLnBrk="0" hangingPunct="0"/>
            <a:r>
              <a:rPr lang="hu-HU" sz="3200" b="1" baseline="30000">
                <a:latin typeface="Times New Roman" pitchFamily="18" charset="0"/>
              </a:rPr>
              <a:t> </a:t>
            </a:r>
            <a:r>
              <a:rPr lang="hu-HU" sz="3200" b="1">
                <a:latin typeface="Times New Roman" pitchFamily="18" charset="0"/>
              </a:rPr>
              <a:t>         = PR</a:t>
            </a:r>
            <a:r>
              <a:rPr lang="hu-HU" sz="3200" b="1" baseline="30000">
                <a:latin typeface="Times New Roman" pitchFamily="18" charset="0"/>
              </a:rPr>
              <a:t>(1)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 T</a:t>
            </a:r>
            <a:r>
              <a:rPr lang="hu-HU" sz="3200" b="1">
                <a:latin typeface="Times New Roman" pitchFamily="18" charset="0"/>
              </a:rPr>
              <a:t>(</a:t>
            </a:r>
            <a:r>
              <a:rPr lang="hu-HU" sz="3200">
                <a:latin typeface="Times New Roman" pitchFamily="18" charset="0"/>
              </a:rPr>
              <a:t>1 - </a:t>
            </a:r>
            <a:r>
              <a:rPr lang="en-US" sz="320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200" b="1">
                <a:latin typeface="Times New Roman" pitchFamily="18" charset="0"/>
              </a:rPr>
              <a:t>)</a:t>
            </a:r>
            <a:r>
              <a:rPr lang="hu-HU" sz="3200" b="1" baseline="30000">
                <a:latin typeface="Times New Roman" pitchFamily="18" charset="0"/>
              </a:rPr>
              <a:t>k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3200" b="1">
                <a:solidFill>
                  <a:srgbClr val="33CC33"/>
                </a:solidFill>
                <a:latin typeface="Times New Roman" pitchFamily="18" charset="0"/>
              </a:rPr>
              <a:t>M</a:t>
            </a:r>
            <a:r>
              <a:rPr lang="hu-HU" sz="3200" b="1" baseline="30000">
                <a:latin typeface="Times New Roman" pitchFamily="18" charset="0"/>
              </a:rPr>
              <a:t>k</a:t>
            </a:r>
            <a:r>
              <a:rPr lang="hu-HU" sz="3200" b="1">
                <a:latin typeface="Times New Roman" pitchFamily="18" charset="0"/>
              </a:rPr>
              <a:t> + </a:t>
            </a:r>
            <a:r>
              <a:rPr lang="hu-HU" sz="5400" b="1">
                <a:latin typeface="Times New Roman" pitchFamily="18" charset="0"/>
                <a:sym typeface="Symbol" pitchFamily="18" charset="2"/>
              </a:rPr>
              <a:t></a:t>
            </a:r>
            <a:r>
              <a:rPr lang="hu-HU" sz="3200" b="1" baseline="-25000">
                <a:latin typeface="Times New Roman" pitchFamily="18" charset="0"/>
                <a:sym typeface="Symbol" pitchFamily="18" charset="2"/>
              </a:rPr>
              <a:t>i&lt;k </a:t>
            </a:r>
            <a:r>
              <a:rPr lang="en-US" sz="320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200" b="1">
                <a:latin typeface="Times New Roman" pitchFamily="18" charset="0"/>
                <a:sym typeface="Symbol" pitchFamily="18" charset="2"/>
              </a:rPr>
              <a:t>(</a:t>
            </a:r>
            <a:r>
              <a:rPr lang="hu-HU" sz="3200">
                <a:latin typeface="Times New Roman" pitchFamily="18" charset="0"/>
                <a:sym typeface="Symbol" pitchFamily="18" charset="2"/>
              </a:rPr>
              <a:t>1 - </a:t>
            </a:r>
            <a:r>
              <a:rPr lang="en-US" sz="320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200" b="1">
                <a:latin typeface="Times New Roman" pitchFamily="18" charset="0"/>
                <a:sym typeface="Symbol" pitchFamily="18" charset="2"/>
              </a:rPr>
              <a:t>)</a:t>
            </a:r>
            <a:r>
              <a:rPr lang="hu-HU" sz="3200" b="1" baseline="30000">
                <a:latin typeface="Times New Roman" pitchFamily="18" charset="0"/>
                <a:sym typeface="Symbol" pitchFamily="18" charset="2"/>
              </a:rPr>
              <a:t>i</a:t>
            </a:r>
            <a:r>
              <a:rPr lang="hu-HU" sz="32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hu-HU" sz="32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u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hu-HU" sz="32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hu-HU" sz="3200" b="1">
                <a:solidFill>
                  <a:srgbClr val="33CC33"/>
                </a:solidFill>
                <a:latin typeface="Times New Roman" pitchFamily="18" charset="0"/>
                <a:sym typeface="Symbol" pitchFamily="18" charset="2"/>
              </a:rPr>
              <a:t>M</a:t>
            </a:r>
            <a:r>
              <a:rPr lang="hu-HU" sz="3200" b="1" baseline="30000">
                <a:latin typeface="Times New Roman" pitchFamily="18" charset="0"/>
                <a:sym typeface="Symbol" pitchFamily="18" charset="2"/>
              </a:rPr>
              <a:t>i</a:t>
            </a:r>
          </a:p>
        </p:txBody>
      </p:sp>
      <p:sp>
        <p:nvSpPr>
          <p:cNvPr id="50180" name="Cím 9"/>
          <p:cNvSpPr>
            <a:spLocks noGrp="1"/>
          </p:cNvSpPr>
          <p:nvPr>
            <p:ph type="title"/>
          </p:nvPr>
        </p:nvSpPr>
        <p:spPr>
          <a:xfrm>
            <a:off x="611188" y="115888"/>
            <a:ext cx="6851650" cy="561975"/>
          </a:xfrm>
        </p:spPr>
        <p:txBody>
          <a:bodyPr/>
          <a:lstStyle/>
          <a:p>
            <a:r>
              <a:rPr lang="hu-HU" smtClean="0"/>
              <a:t>PageRank „Hatványiteráció”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artalom helye 5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7211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800" dirty="0" smtClean="0"/>
              <a:t>(</a:t>
            </a:r>
            <a:r>
              <a:rPr lang="en-US" sz="2800" dirty="0" err="1" smtClean="0"/>
              <a:t>Jeh</a:t>
            </a:r>
            <a:r>
              <a:rPr lang="en-US" sz="2800" dirty="0" smtClean="0"/>
              <a:t>, </a:t>
            </a:r>
            <a:r>
              <a:rPr lang="en-US" sz="2800" dirty="0" err="1" smtClean="0"/>
              <a:t>Widom</a:t>
            </a:r>
            <a:r>
              <a:rPr lang="en-US" sz="2800" dirty="0" smtClean="0"/>
              <a:t> ’03, </a:t>
            </a:r>
            <a:r>
              <a:rPr lang="en-US" sz="2800" dirty="0" err="1" smtClean="0"/>
              <a:t>Fogaras</a:t>
            </a:r>
            <a:r>
              <a:rPr lang="en-US" sz="2800" dirty="0" smtClean="0"/>
              <a:t> ’03)</a:t>
            </a:r>
          </a:p>
          <a:p>
            <a:pPr marL="541338" lvl="1" indent="-269875">
              <a:defRPr/>
            </a:pPr>
            <a:r>
              <a:rPr lang="hu-HU" sz="2400" dirty="0" smtClean="0"/>
              <a:t>Véletlen csúcsból sétát indítunk</a:t>
            </a:r>
            <a:endParaRPr lang="en-US" sz="2400" i="1" dirty="0" smtClean="0"/>
          </a:p>
          <a:p>
            <a:pPr marL="541338" lvl="1" indent="-269875">
              <a:defRPr/>
            </a:pPr>
            <a:r>
              <a:rPr lang="hu-HU" sz="2400" dirty="0" smtClean="0"/>
              <a:t>Uniform véletlen élen </a:t>
            </a:r>
            <a:r>
              <a:rPr lang="en-US" sz="2400" i="1" dirty="0" smtClean="0"/>
              <a:t>1-</a:t>
            </a:r>
            <a:r>
              <a:rPr lang="en-US" sz="2400" dirty="0" smtClean="0">
                <a:latin typeface="Comic Sans MS" pitchFamily="66" charset="0"/>
                <a:sym typeface="Symbol"/>
              </a:rPr>
              <a:t></a:t>
            </a:r>
            <a:r>
              <a:rPr lang="hu-HU" sz="2400" dirty="0" smtClean="0">
                <a:latin typeface="Comic Sans MS" pitchFamily="66" charset="0"/>
                <a:sym typeface="Symbol"/>
              </a:rPr>
              <a:t> </a:t>
            </a:r>
            <a:r>
              <a:rPr lang="hu-HU" sz="2400" dirty="0" err="1" smtClean="0">
                <a:latin typeface="Comic Sans MS" pitchFamily="66" charset="0"/>
                <a:sym typeface="Symbol"/>
              </a:rPr>
              <a:t>vsz-gel</a:t>
            </a:r>
            <a:r>
              <a:rPr lang="en-US" sz="2400" i="1" dirty="0" smtClean="0"/>
              <a:t>, </a:t>
            </a:r>
            <a:r>
              <a:rPr lang="hu-HU" sz="2400" dirty="0" smtClean="0"/>
              <a:t>megáll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mic Sans MS" pitchFamily="66" charset="0"/>
                <a:sym typeface="Symbol"/>
              </a:rPr>
              <a:t></a:t>
            </a:r>
            <a:r>
              <a:rPr lang="hu-HU" sz="2400" dirty="0" smtClean="0">
                <a:latin typeface="Comic Sans MS" pitchFamily="66" charset="0"/>
                <a:sym typeface="Symbol"/>
              </a:rPr>
              <a:t> </a:t>
            </a:r>
            <a:r>
              <a:rPr lang="hu-HU" sz="2400" dirty="0" err="1" smtClean="0">
                <a:latin typeface="Comic Sans MS" pitchFamily="66" charset="0"/>
                <a:sym typeface="Symbol"/>
              </a:rPr>
              <a:t>vsz-gel</a:t>
            </a:r>
            <a:endParaRPr lang="en-US" sz="2400" i="1" dirty="0" smtClean="0"/>
          </a:p>
          <a:p>
            <a:pPr marL="541338" lvl="1" indent="-269875">
              <a:defRPr/>
            </a:pPr>
            <a:r>
              <a:rPr lang="en-US" sz="2400" dirty="0" smtClean="0"/>
              <a:t>PR</a:t>
            </a:r>
            <a:r>
              <a:rPr lang="en-US" sz="2400" i="1" dirty="0" smtClean="0"/>
              <a:t>(v)</a:t>
            </a:r>
            <a:r>
              <a:rPr lang="hu-HU" sz="2400" i="1" dirty="0" smtClean="0"/>
              <a:t> </a:t>
            </a:r>
            <a:r>
              <a:rPr lang="en-US" sz="2400" i="1" dirty="0" smtClean="0"/>
              <a:t>=</a:t>
            </a:r>
            <a:r>
              <a:rPr lang="hu-HU" sz="2400" i="1" dirty="0" smtClean="0"/>
              <a:t> </a:t>
            </a:r>
            <a:r>
              <a:rPr lang="en-US" sz="2400" i="1" dirty="0" smtClean="0"/>
              <a:t>Pr{ </a:t>
            </a:r>
            <a:r>
              <a:rPr lang="hu-HU" sz="2400" dirty="0" smtClean="0"/>
              <a:t>a séta </a:t>
            </a:r>
            <a:r>
              <a:rPr lang="hu-HU" sz="2400" b="1" dirty="0" smtClean="0">
                <a:solidFill>
                  <a:srgbClr val="FF0000"/>
                </a:solidFill>
              </a:rPr>
              <a:t>megáll </a:t>
            </a:r>
            <a:r>
              <a:rPr lang="en-US" sz="2400" i="1" dirty="0" smtClean="0"/>
              <a:t>v</a:t>
            </a:r>
            <a:r>
              <a:rPr lang="hu-HU" sz="2400" dirty="0" err="1" smtClean="0"/>
              <a:t>-ben</a:t>
            </a:r>
            <a:r>
              <a:rPr lang="en-US" sz="2400" i="1" dirty="0" smtClean="0"/>
              <a:t> }</a:t>
            </a:r>
            <a:r>
              <a:rPr lang="en-US" sz="2400" dirty="0" smtClean="0"/>
              <a:t> </a:t>
            </a:r>
            <a:endParaRPr lang="hu-HU" sz="2400" dirty="0" smtClean="0"/>
          </a:p>
          <a:p>
            <a:pPr lvl="1">
              <a:defRPr/>
            </a:pPr>
            <a:endParaRPr lang="hu-HU" sz="2400" dirty="0" smtClean="0"/>
          </a:p>
          <a:p>
            <a:pPr lvl="1">
              <a:buFontTx/>
              <a:buNone/>
              <a:defRPr/>
            </a:pPr>
            <a:endParaRPr lang="hu-HU" sz="2400" dirty="0" smtClean="0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7950" y="3343275"/>
            <a:ext cx="88566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3200">
                <a:sym typeface="Symbol" pitchFamily="18" charset="2"/>
              </a:rPr>
              <a:t>PR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hu-HU" sz="3200" b="1"/>
              <a:t> = </a:t>
            </a:r>
            <a:r>
              <a:rPr lang="hu-HU" sz="3200" b="1">
                <a:solidFill>
                  <a:srgbClr val="FF0000"/>
                </a:solidFill>
                <a:sym typeface="Symbol" pitchFamily="18" charset="2"/>
              </a:rPr>
              <a:t>u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hu-HU" sz="3200" b="1">
                <a:sym typeface="Symbol" pitchFamily="18" charset="2"/>
              </a:rPr>
              <a:t> </a:t>
            </a:r>
            <a:r>
              <a:rPr lang="en-US" sz="5400" b="1">
                <a:sym typeface="Symbol" pitchFamily="18" charset="2"/>
              </a:rPr>
              <a:t>( </a:t>
            </a:r>
            <a:r>
              <a:rPr lang="hu-HU" sz="5400" b="1">
                <a:sym typeface="Symbol" pitchFamily="18" charset="2"/>
              </a:rPr>
              <a:t></a:t>
            </a:r>
            <a:r>
              <a:rPr lang="en-US" sz="3200" b="1" baseline="-25000">
                <a:sym typeface="Symbol" pitchFamily="18" charset="2"/>
              </a:rPr>
              <a:t>t</a:t>
            </a:r>
            <a:r>
              <a:rPr lang="hu-HU" sz="3200" b="1" baseline="-25000">
                <a:sym typeface="Symbol" pitchFamily="18" charset="2"/>
              </a:rPr>
              <a:t> = 0 </a:t>
            </a:r>
            <a:r>
              <a:rPr lang="en-US" sz="3200" b="1">
                <a:solidFill>
                  <a:srgbClr val="0000BA"/>
                </a:solidFill>
                <a:sym typeface="Symbol" pitchFamily="18" charset="2"/>
              </a:rPr>
              <a:t></a:t>
            </a:r>
            <a:r>
              <a:rPr lang="hu-HU" sz="3200" b="1">
                <a:solidFill>
                  <a:srgbClr val="0000BA"/>
                </a:solidFill>
                <a:sym typeface="Symbol" pitchFamily="18" charset="2"/>
              </a:rPr>
              <a:t> (1 - </a:t>
            </a:r>
            <a:r>
              <a:rPr lang="hu-HU" sz="3200" b="1">
                <a:solidFill>
                  <a:srgbClr val="1717FF"/>
                </a:solidFill>
                <a:sym typeface="Symbol" pitchFamily="18" charset="2"/>
              </a:rPr>
              <a:t>)</a:t>
            </a:r>
            <a:r>
              <a:rPr lang="en-US" sz="3200" b="1" baseline="30000">
                <a:solidFill>
                  <a:srgbClr val="1717FF"/>
                </a:solidFill>
                <a:sym typeface="Symbol" pitchFamily="18" charset="2"/>
              </a:rPr>
              <a:t>t</a:t>
            </a:r>
            <a:r>
              <a:rPr lang="hu-HU" sz="3200" b="1">
                <a:sym typeface="Symbol" pitchFamily="18" charset="2"/>
              </a:rPr>
              <a:t> </a:t>
            </a:r>
            <a:r>
              <a:rPr lang="hu-HU" sz="3200" b="1">
                <a:solidFill>
                  <a:srgbClr val="33CC33"/>
                </a:solidFill>
                <a:sym typeface="Symbol" pitchFamily="18" charset="2"/>
              </a:rPr>
              <a:t>M</a:t>
            </a:r>
            <a:r>
              <a:rPr lang="en-US" sz="3200" b="1" baseline="30000">
                <a:sym typeface="Symbol" pitchFamily="18" charset="2"/>
              </a:rPr>
              <a:t>t</a:t>
            </a:r>
            <a:r>
              <a:rPr lang="en-US" sz="5400" b="1">
                <a:solidFill>
                  <a:srgbClr val="000000"/>
                </a:solidFill>
                <a:sym typeface="Symbol" pitchFamily="18" charset="2"/>
              </a:rPr>
              <a:t>)</a:t>
            </a:r>
            <a:endParaRPr lang="hu-HU" sz="3200" b="1" baseline="30000">
              <a:sym typeface="Symbol" pitchFamily="18" charset="2"/>
            </a:endParaRPr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5638800" y="4643438"/>
            <a:ext cx="30299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hu-HU" b="1" dirty="0" smtClean="0">
                <a:solidFill>
                  <a:srgbClr val="008000"/>
                </a:solidFill>
                <a:latin typeface="Comic Sans MS" pitchFamily="66" charset="0"/>
              </a:rPr>
              <a:t>t hosszú </a:t>
            </a:r>
            <a:r>
              <a:rPr lang="hu-HU" b="1" dirty="0">
                <a:solidFill>
                  <a:srgbClr val="008000"/>
                </a:solidFill>
                <a:latin typeface="Comic Sans MS" pitchFamily="66" charset="0"/>
              </a:rPr>
              <a:t>véletlen séta </a:t>
            </a:r>
          </a:p>
        </p:txBody>
      </p:sp>
      <p:sp>
        <p:nvSpPr>
          <p:cNvPr id="51205" name="Line 7"/>
          <p:cNvSpPr>
            <a:spLocks noChangeShapeType="1"/>
          </p:cNvSpPr>
          <p:nvPr/>
        </p:nvSpPr>
        <p:spPr bwMode="auto">
          <a:xfrm flipH="1" flipV="1">
            <a:off x="5292725" y="4149725"/>
            <a:ext cx="533400" cy="457200"/>
          </a:xfrm>
          <a:prstGeom prst="line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51206" name="Text Box 8"/>
          <p:cNvSpPr txBox="1">
            <a:spLocks noChangeArrowheads="1"/>
          </p:cNvSpPr>
          <p:nvPr/>
        </p:nvSpPr>
        <p:spPr bwMode="auto">
          <a:xfrm>
            <a:off x="1763713" y="4941888"/>
            <a:ext cx="255905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hu-HU" b="1">
                <a:solidFill>
                  <a:srgbClr val="1717FF"/>
                </a:solidFill>
                <a:latin typeface="Comic Sans MS" pitchFamily="66" charset="0"/>
              </a:rPr>
              <a:t>Megállás vsz-ge </a:t>
            </a:r>
            <a:r>
              <a:rPr lang="hu-HU" b="1">
                <a:solidFill>
                  <a:srgbClr val="0000BA"/>
                </a:solidFill>
                <a:sym typeface="Symbol" pitchFamily="18" charset="2"/>
              </a:rPr>
              <a:t></a:t>
            </a:r>
            <a:r>
              <a:rPr lang="hu-HU" b="1">
                <a:solidFill>
                  <a:srgbClr val="1717FF"/>
                </a:solidFill>
                <a:latin typeface="Comic Sans MS" pitchFamily="66" charset="0"/>
              </a:rPr>
              <a:t> </a:t>
            </a:r>
          </a:p>
          <a:p>
            <a:pPr algn="r">
              <a:spcBef>
                <a:spcPct val="50000"/>
              </a:spcBef>
            </a:pPr>
            <a:r>
              <a:rPr lang="hu-HU" b="1">
                <a:solidFill>
                  <a:srgbClr val="1717FF"/>
                </a:solidFill>
                <a:latin typeface="Comic Sans MS" pitchFamily="66" charset="0"/>
              </a:rPr>
              <a:t>Folytatásé (1 - </a:t>
            </a:r>
            <a:r>
              <a:rPr lang="hu-HU" b="1">
                <a:solidFill>
                  <a:srgbClr val="0000BA"/>
                </a:solidFill>
                <a:sym typeface="Symbol" pitchFamily="18" charset="2"/>
              </a:rPr>
              <a:t></a:t>
            </a:r>
            <a:r>
              <a:rPr lang="hu-HU" b="1">
                <a:solidFill>
                  <a:srgbClr val="1717FF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51207" name="Line 9"/>
          <p:cNvSpPr>
            <a:spLocks noChangeShapeType="1"/>
          </p:cNvSpPr>
          <p:nvPr/>
        </p:nvSpPr>
        <p:spPr bwMode="auto">
          <a:xfrm flipV="1">
            <a:off x="3200400" y="4181475"/>
            <a:ext cx="990600" cy="685800"/>
          </a:xfrm>
          <a:prstGeom prst="line">
            <a:avLst/>
          </a:prstGeom>
          <a:noFill/>
          <a:ln w="19050">
            <a:solidFill>
              <a:srgbClr val="1717FF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51208" name="Cím 4"/>
          <p:cNvSpPr>
            <a:spLocks noGrp="1"/>
          </p:cNvSpPr>
          <p:nvPr>
            <p:ph type="title"/>
          </p:nvPr>
        </p:nvSpPr>
        <p:spPr>
          <a:xfrm>
            <a:off x="611188" y="115888"/>
            <a:ext cx="6851650" cy="561975"/>
          </a:xfrm>
        </p:spPr>
        <p:txBody>
          <a:bodyPr/>
          <a:lstStyle/>
          <a:p>
            <a:r>
              <a:rPr lang="hu-HU" dirty="0" err="1" smtClean="0"/>
              <a:t>PageRank</a:t>
            </a:r>
            <a:r>
              <a:rPr lang="hu-HU" dirty="0" smtClean="0"/>
              <a:t> ekvivalencia-tétel</a:t>
            </a:r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" descr="wordforms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49363" y="266700"/>
            <a:ext cx="5334000" cy="575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197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hu-HU" sz="4400" dirty="0" smtClean="0"/>
              <a:t>A régi motiváció</a:t>
            </a:r>
            <a:r>
              <a:rPr lang="en-US" sz="4400" dirty="0"/>
              <a:t>: </a:t>
            </a:r>
            <a:r>
              <a:rPr lang="hu-HU" sz="4400" dirty="0"/>
              <a:t>magyar nyelv</a:t>
            </a:r>
            <a:endParaRPr lang="en-US" sz="2000" dirty="0"/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6248400" y="4437063"/>
            <a:ext cx="2716213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b="1">
                <a:solidFill>
                  <a:srgbClr val="008000"/>
                </a:solidFill>
              </a:rPr>
              <a:t>Túl mély tövezés jelentést változtat!</a:t>
            </a:r>
          </a:p>
          <a:p>
            <a:pPr algn="ctr">
              <a:spcBef>
                <a:spcPct val="50000"/>
              </a:spcBef>
            </a:pPr>
            <a:r>
              <a:rPr lang="hu-HU" b="1">
                <a:solidFill>
                  <a:srgbClr val="008000"/>
                </a:solidFill>
              </a:rPr>
              <a:t>pl: ad-ó-s-ság</a:t>
            </a:r>
            <a:endParaRPr lang="en-US" b="1">
              <a:solidFill>
                <a:srgbClr val="33CC33"/>
              </a:solidFill>
            </a:endParaRP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4678363" y="1549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szív 321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2925763" y="17780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nagy 301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2468563" y="3835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fog 278</a:t>
            </a:r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 flipV="1">
            <a:off x="1325563" y="708025"/>
            <a:ext cx="0" cy="524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hu-HU"/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>
            <a:off x="1325563" y="923925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1035" name="Line 10"/>
          <p:cNvSpPr>
            <a:spLocks noChangeShapeType="1"/>
          </p:cNvSpPr>
          <p:nvPr/>
        </p:nvSpPr>
        <p:spPr bwMode="auto">
          <a:xfrm>
            <a:off x="1325563" y="1762125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1036" name="Line 11"/>
          <p:cNvSpPr>
            <a:spLocks noChangeShapeType="1"/>
          </p:cNvSpPr>
          <p:nvPr/>
        </p:nvSpPr>
        <p:spPr bwMode="auto">
          <a:xfrm>
            <a:off x="1325563" y="2600325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1037" name="Line 12"/>
          <p:cNvSpPr>
            <a:spLocks noChangeShapeType="1"/>
          </p:cNvSpPr>
          <p:nvPr/>
        </p:nvSpPr>
        <p:spPr bwMode="auto">
          <a:xfrm>
            <a:off x="1325563" y="3438525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1038" name="Line 13"/>
          <p:cNvSpPr>
            <a:spLocks noChangeShapeType="1"/>
          </p:cNvSpPr>
          <p:nvPr/>
        </p:nvSpPr>
        <p:spPr bwMode="auto">
          <a:xfrm>
            <a:off x="1325563" y="4276725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1039" name="Line 14"/>
          <p:cNvSpPr>
            <a:spLocks noChangeShapeType="1"/>
          </p:cNvSpPr>
          <p:nvPr/>
        </p:nvSpPr>
        <p:spPr bwMode="auto">
          <a:xfrm>
            <a:off x="1325563" y="5038725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1040" name="Line 15"/>
          <p:cNvSpPr>
            <a:spLocks noChangeShapeType="1"/>
          </p:cNvSpPr>
          <p:nvPr/>
        </p:nvSpPr>
        <p:spPr bwMode="auto">
          <a:xfrm flipV="1">
            <a:off x="3459163" y="5800725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1041" name="Line 16"/>
          <p:cNvSpPr>
            <a:spLocks noChangeShapeType="1"/>
          </p:cNvSpPr>
          <p:nvPr/>
        </p:nvSpPr>
        <p:spPr bwMode="auto">
          <a:xfrm flipV="1">
            <a:off x="5668963" y="5800725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hu-HU"/>
          </a:p>
        </p:txBody>
      </p:sp>
      <p:sp>
        <p:nvSpPr>
          <p:cNvPr id="1042" name="Text Box 17"/>
          <p:cNvSpPr txBox="1">
            <a:spLocks noChangeArrowheads="1"/>
          </p:cNvSpPr>
          <p:nvPr/>
        </p:nvSpPr>
        <p:spPr bwMode="auto">
          <a:xfrm rot="-5400000">
            <a:off x="-2770981" y="3369469"/>
            <a:ext cx="61198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9938" tIns="54969" rIns="109938" bIns="54969">
            <a:spAutoFit/>
          </a:bodyPr>
          <a:lstStyle/>
          <a:p>
            <a:pPr algn="ctr" defTabSz="1100138">
              <a:spcBef>
                <a:spcPct val="50000"/>
              </a:spcBef>
            </a:pPr>
            <a:r>
              <a:rPr lang="hu-HU" sz="2400" b="1"/>
              <a:t>Adott (x) előfordulású szótövek</a:t>
            </a:r>
            <a:r>
              <a:rPr lang="en-US" sz="2400" b="1"/>
              <a:t> </a:t>
            </a:r>
            <a:r>
              <a:rPr lang="hu-HU" sz="2400" b="1"/>
              <a:t>száma</a:t>
            </a:r>
            <a:endParaRPr lang="en-US" sz="2400" b="1"/>
          </a:p>
        </p:txBody>
      </p:sp>
      <p:sp>
        <p:nvSpPr>
          <p:cNvPr id="1043" name="Text Box 18"/>
          <p:cNvSpPr txBox="1">
            <a:spLocks noChangeArrowheads="1"/>
          </p:cNvSpPr>
          <p:nvPr/>
        </p:nvSpPr>
        <p:spPr bwMode="auto">
          <a:xfrm>
            <a:off x="411163" y="15335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100000</a:t>
            </a:r>
          </a:p>
        </p:txBody>
      </p:sp>
      <p:sp>
        <p:nvSpPr>
          <p:cNvPr id="1044" name="Text Box 19"/>
          <p:cNvSpPr txBox="1">
            <a:spLocks noChangeArrowheads="1"/>
          </p:cNvSpPr>
          <p:nvPr/>
        </p:nvSpPr>
        <p:spPr bwMode="auto">
          <a:xfrm>
            <a:off x="395288" y="2371725"/>
            <a:ext cx="911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10000</a:t>
            </a:r>
          </a:p>
        </p:txBody>
      </p:sp>
      <p:sp>
        <p:nvSpPr>
          <p:cNvPr id="1045" name="Text Box 20"/>
          <p:cNvSpPr txBox="1">
            <a:spLocks noChangeArrowheads="1"/>
          </p:cNvSpPr>
          <p:nvPr/>
        </p:nvSpPr>
        <p:spPr bwMode="auto">
          <a:xfrm>
            <a:off x="715963" y="4048125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100</a:t>
            </a:r>
          </a:p>
        </p:txBody>
      </p:sp>
      <p:sp>
        <p:nvSpPr>
          <p:cNvPr id="1046" name="Text Box 21"/>
          <p:cNvSpPr txBox="1">
            <a:spLocks noChangeArrowheads="1"/>
          </p:cNvSpPr>
          <p:nvPr/>
        </p:nvSpPr>
        <p:spPr bwMode="auto">
          <a:xfrm>
            <a:off x="792163" y="48101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047" name="Text Box 22"/>
          <p:cNvSpPr txBox="1">
            <a:spLocks noChangeArrowheads="1"/>
          </p:cNvSpPr>
          <p:nvPr/>
        </p:nvSpPr>
        <p:spPr bwMode="auto">
          <a:xfrm>
            <a:off x="995363" y="56483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048" name="Text Box 23"/>
          <p:cNvSpPr txBox="1">
            <a:spLocks noChangeArrowheads="1"/>
          </p:cNvSpPr>
          <p:nvPr/>
        </p:nvSpPr>
        <p:spPr bwMode="auto">
          <a:xfrm>
            <a:off x="614363" y="32099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1000</a:t>
            </a:r>
          </a:p>
        </p:txBody>
      </p:sp>
      <p:sp>
        <p:nvSpPr>
          <p:cNvPr id="1049" name="Line 24"/>
          <p:cNvSpPr>
            <a:spLocks noChangeShapeType="1"/>
          </p:cNvSpPr>
          <p:nvPr/>
        </p:nvSpPr>
        <p:spPr bwMode="auto">
          <a:xfrm>
            <a:off x="1325563" y="5953125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1050" name="Text Box 25"/>
          <p:cNvSpPr txBox="1">
            <a:spLocks noChangeArrowheads="1"/>
          </p:cNvSpPr>
          <p:nvPr/>
        </p:nvSpPr>
        <p:spPr bwMode="auto">
          <a:xfrm>
            <a:off x="1173163" y="60293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051" name="Text Box 26"/>
          <p:cNvSpPr txBox="1">
            <a:spLocks noChangeArrowheads="1"/>
          </p:cNvSpPr>
          <p:nvPr/>
        </p:nvSpPr>
        <p:spPr bwMode="auto">
          <a:xfrm>
            <a:off x="3230563" y="60293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052" name="Text Box 27"/>
          <p:cNvSpPr txBox="1">
            <a:spLocks noChangeArrowheads="1"/>
          </p:cNvSpPr>
          <p:nvPr/>
        </p:nvSpPr>
        <p:spPr bwMode="auto">
          <a:xfrm>
            <a:off x="5364163" y="6029325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100</a:t>
            </a:r>
          </a:p>
        </p:txBody>
      </p:sp>
      <p:sp>
        <p:nvSpPr>
          <p:cNvPr id="211996" name="Line 28"/>
          <p:cNvSpPr>
            <a:spLocks noChangeShapeType="1"/>
          </p:cNvSpPr>
          <p:nvPr/>
        </p:nvSpPr>
        <p:spPr bwMode="auto">
          <a:xfrm>
            <a:off x="5668963" y="2235200"/>
            <a:ext cx="838200" cy="371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hu-HU"/>
          </a:p>
        </p:txBody>
      </p:sp>
      <p:sp>
        <p:nvSpPr>
          <p:cNvPr id="211997" name="Line 29"/>
          <p:cNvSpPr>
            <a:spLocks noChangeShapeType="1"/>
          </p:cNvSpPr>
          <p:nvPr/>
        </p:nvSpPr>
        <p:spPr bwMode="auto">
          <a:xfrm>
            <a:off x="3840163" y="2463800"/>
            <a:ext cx="2603500" cy="3413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hu-HU"/>
          </a:p>
        </p:txBody>
      </p:sp>
      <p:sp>
        <p:nvSpPr>
          <p:cNvPr id="211998" name="Line 30"/>
          <p:cNvSpPr>
            <a:spLocks noChangeShapeType="1"/>
          </p:cNvSpPr>
          <p:nvPr/>
        </p:nvSpPr>
        <p:spPr bwMode="auto">
          <a:xfrm>
            <a:off x="3306763" y="4521200"/>
            <a:ext cx="3065462" cy="135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hu-HU"/>
          </a:p>
        </p:txBody>
      </p:sp>
      <p:graphicFrame>
        <p:nvGraphicFramePr>
          <p:cNvPr id="211999" name="Object 2"/>
          <p:cNvGraphicFramePr>
            <a:graphicFrameLocks noChangeAspect="1"/>
          </p:cNvGraphicFramePr>
          <p:nvPr/>
        </p:nvGraphicFramePr>
        <p:xfrm>
          <a:off x="6096000" y="836613"/>
          <a:ext cx="5541963" cy="3624262"/>
        </p:xfrm>
        <a:graphic>
          <a:graphicData uri="http://schemas.openxmlformats.org/presentationml/2006/ole">
            <p:oleObj spid="_x0000_s1026" name="Document" r:id="rId4" imgW="5547240" imgH="3629160" progId="Word.Document.8">
              <p:embed/>
            </p:oleObj>
          </a:graphicData>
        </a:graphic>
      </p:graphicFrame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2319338" y="5181600"/>
            <a:ext cx="30638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600" b="1"/>
              <a:t>Szóalakok száma (x)</a:t>
            </a:r>
            <a:endParaRPr lang="en-US" sz="2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 autoUpdateAnimBg="0"/>
      <p:bldP spid="211973" grpId="0" autoUpdateAnimBg="0"/>
      <p:bldP spid="211974" grpId="0" autoUpdateAnimBg="0"/>
      <p:bldP spid="211975" grpId="0" autoUpdateAnimBg="0"/>
      <p:bldP spid="211996" grpId="0" animBg="1"/>
      <p:bldP spid="211997" grpId="0" animBg="1"/>
      <p:bldP spid="21199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  <a:defRPr/>
            </a:pPr>
            <a:r>
              <a:rPr lang="hu-HU" dirty="0" smtClean="0"/>
              <a:t>Adjunk meg mindkét esetben </a:t>
            </a:r>
            <a:r>
              <a:rPr lang="hu-HU" dirty="0" smtClean="0">
                <a:sym typeface="Symbol"/>
              </a:rPr>
              <a:t></a:t>
            </a:r>
            <a:r>
              <a:rPr lang="hu-HU" dirty="0" smtClean="0"/>
              <a:t> lépésben végesen korlátozott </a:t>
            </a:r>
            <a:r>
              <a:rPr lang="hu-HU" dirty="0" smtClean="0"/>
              <a:t>PR</a:t>
            </a:r>
            <a:r>
              <a:rPr lang="hu-HU" baseline="-25000" dirty="0" smtClean="0">
                <a:sym typeface="Symbol"/>
              </a:rPr>
              <a:t></a:t>
            </a:r>
            <a:r>
              <a:rPr lang="hu-HU" dirty="0" smtClean="0"/>
              <a:t> </a:t>
            </a:r>
            <a:r>
              <a:rPr lang="hu-HU" dirty="0" smtClean="0"/>
              <a:t>változatot. </a:t>
            </a:r>
          </a:p>
          <a:p>
            <a:pPr marL="514350" indent="-514350">
              <a:buNone/>
              <a:defRPr/>
            </a:pPr>
            <a:r>
              <a:rPr lang="hu-HU" dirty="0" smtClean="0"/>
              <a:t>Állítás:</a:t>
            </a:r>
          </a:p>
          <a:p>
            <a:pPr marL="514350" indent="-514350">
              <a:buNone/>
              <a:defRPr/>
            </a:pPr>
            <a:r>
              <a:rPr lang="hu-HU" sz="3500" b="1" dirty="0" smtClean="0">
                <a:latin typeface="Times New Roman" pitchFamily="18" charset="0"/>
              </a:rPr>
              <a:t>PR</a:t>
            </a:r>
            <a:r>
              <a:rPr lang="hu-HU" sz="3500" b="1" baseline="-25000" dirty="0" smtClean="0">
                <a:solidFill>
                  <a:srgbClr val="FF0000"/>
                </a:solidFill>
                <a:latin typeface="Times New Roman" pitchFamily="18" charset="0"/>
                <a:sym typeface="Symbol"/>
              </a:rPr>
              <a:t></a:t>
            </a:r>
            <a:r>
              <a:rPr lang="hu-HU" sz="3500" baseline="30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 </a:t>
            </a:r>
            <a:r>
              <a:rPr lang="hu-HU" sz="3500" baseline="30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hu-HU" sz="3500" dirty="0" smtClean="0">
                <a:latin typeface="Times New Roman" pitchFamily="18" charset="0"/>
              </a:rPr>
              <a:t>=</a:t>
            </a:r>
            <a:r>
              <a:rPr lang="hu-HU" sz="3500" b="1" dirty="0" smtClean="0">
                <a:latin typeface="Times New Roman" pitchFamily="18" charset="0"/>
              </a:rPr>
              <a:t> </a:t>
            </a:r>
            <a:r>
              <a:rPr lang="hu-HU" sz="3500" b="1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u</a:t>
            </a:r>
            <a:r>
              <a:rPr lang="hu-HU" sz="3500" baseline="300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hu-HU" sz="3500" baseline="30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hu-HU" sz="5800" b="1" dirty="0" smtClean="0">
                <a:latin typeface="Times New Roman" pitchFamily="18" charset="0"/>
                <a:sym typeface="Symbol" pitchFamily="18" charset="2"/>
              </a:rPr>
              <a:t></a:t>
            </a:r>
            <a:r>
              <a:rPr lang="hu-HU" sz="3500" b="1" baseline="-25000" dirty="0" smtClean="0">
                <a:latin typeface="Times New Roman" pitchFamily="18" charset="0"/>
                <a:sym typeface="Symbol" pitchFamily="18" charset="2"/>
              </a:rPr>
              <a:t>i&lt;</a:t>
            </a:r>
            <a:r>
              <a:rPr lang="hu-HU" sz="3500" b="1" baseline="-25000" dirty="0" smtClean="0">
                <a:latin typeface="Times New Roman" pitchFamily="18" charset="0"/>
                <a:sym typeface="Symbol"/>
              </a:rPr>
              <a:t> </a:t>
            </a:r>
            <a:r>
              <a:rPr lang="hu-HU" sz="3500" b="1" baseline="-25000" dirty="0" smtClean="0">
                <a:solidFill>
                  <a:srgbClr val="FF0000"/>
                </a:solidFill>
                <a:latin typeface="Times New Roman" pitchFamily="18" charset="0"/>
                <a:sym typeface="Symbol"/>
              </a:rPr>
              <a:t></a:t>
            </a:r>
            <a:r>
              <a:rPr lang="hu-HU" sz="3500" b="1" baseline="-25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3500" dirty="0" smtClean="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500" b="1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hu-HU" sz="3500" dirty="0" smtClean="0">
                <a:latin typeface="Times New Roman" pitchFamily="18" charset="0"/>
                <a:sym typeface="Symbol" pitchFamily="18" charset="2"/>
              </a:rPr>
              <a:t>1 - </a:t>
            </a:r>
            <a:r>
              <a:rPr lang="en-US" sz="3500" dirty="0" smtClean="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500" b="1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hu-HU" sz="3500" b="1" baseline="30000" dirty="0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hu-HU" sz="35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hu-HU" sz="3500" b="1" dirty="0" smtClean="0">
                <a:solidFill>
                  <a:srgbClr val="33CC33"/>
                </a:solidFill>
                <a:latin typeface="Times New Roman" pitchFamily="18" charset="0"/>
                <a:sym typeface="Symbol" pitchFamily="18" charset="2"/>
              </a:rPr>
              <a:t>M</a:t>
            </a:r>
            <a:r>
              <a:rPr lang="hu-HU" sz="3500" b="1" baseline="30000" dirty="0" smtClean="0">
                <a:latin typeface="Times New Roman" pitchFamily="18" charset="0"/>
                <a:sym typeface="Symbol" pitchFamily="18" charset="2"/>
              </a:rPr>
              <a:t>i</a:t>
            </a:r>
          </a:p>
          <a:p>
            <a:pPr marL="514350" indent="-514350">
              <a:buNone/>
              <a:defRPr/>
            </a:pPr>
            <a:r>
              <a:rPr lang="hu-HU" sz="3500" b="1" dirty="0" smtClean="0">
                <a:latin typeface="Times New Roman" pitchFamily="18" charset="0"/>
                <a:sym typeface="Symbol" pitchFamily="18" charset="2"/>
              </a:rPr>
              <a:t>         </a:t>
            </a:r>
            <a:r>
              <a:rPr lang="hu-HU" sz="35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hu-HU" sz="3500" dirty="0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hu-HU" sz="35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hu-HU" sz="3500" b="1" dirty="0" smtClean="0">
                <a:latin typeface="Times New Roman" pitchFamily="18" charset="0"/>
              </a:rPr>
              <a:t>PR</a:t>
            </a:r>
            <a:r>
              <a:rPr lang="hu-HU" sz="3500" b="1" baseline="30000" dirty="0" smtClean="0">
                <a:latin typeface="Times New Roman" pitchFamily="18" charset="0"/>
              </a:rPr>
              <a:t>(1</a:t>
            </a:r>
            <a:r>
              <a:rPr lang="hu-HU" sz="3500" b="1" baseline="30000" dirty="0" smtClean="0">
                <a:latin typeface="Times New Roman" pitchFamily="18" charset="0"/>
              </a:rPr>
              <a:t>)</a:t>
            </a:r>
            <a:r>
              <a:rPr lang="hu-HU" sz="3500" baseline="30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T</a:t>
            </a:r>
            <a:r>
              <a:rPr lang="hu-HU" sz="3500" b="1" dirty="0" smtClean="0">
                <a:latin typeface="Times New Roman" pitchFamily="18" charset="0"/>
              </a:rPr>
              <a:t>(</a:t>
            </a:r>
            <a:r>
              <a:rPr lang="hu-HU" sz="3500" dirty="0" smtClean="0">
                <a:latin typeface="Times New Roman" pitchFamily="18" charset="0"/>
              </a:rPr>
              <a:t>1 - </a:t>
            </a:r>
            <a:r>
              <a:rPr lang="en-US" sz="3500" dirty="0" smtClean="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500" b="1" dirty="0" smtClean="0">
                <a:latin typeface="Times New Roman" pitchFamily="18" charset="0"/>
              </a:rPr>
              <a:t>)</a:t>
            </a:r>
            <a:r>
              <a:rPr lang="hu-HU" sz="3500" b="1" baseline="30000" dirty="0" smtClean="0">
                <a:solidFill>
                  <a:srgbClr val="FF0000"/>
                </a:solidFill>
                <a:latin typeface="Times New Roman" pitchFamily="18" charset="0"/>
                <a:sym typeface="Symbol"/>
              </a:rPr>
              <a:t></a:t>
            </a:r>
            <a:r>
              <a:rPr lang="hu-HU" sz="3500" b="1" dirty="0" smtClean="0">
                <a:latin typeface="Times New Roman" pitchFamily="18" charset="0"/>
              </a:rPr>
              <a:t> </a:t>
            </a:r>
            <a:r>
              <a:rPr lang="hu-HU" sz="3500" b="1" dirty="0" err="1" smtClean="0">
                <a:solidFill>
                  <a:srgbClr val="33CC33"/>
                </a:solidFill>
                <a:latin typeface="Times New Roman" pitchFamily="18" charset="0"/>
              </a:rPr>
              <a:t>M</a:t>
            </a:r>
            <a:r>
              <a:rPr lang="hu-HU" sz="3500" b="1" baseline="30000" dirty="0" err="1" smtClean="0">
                <a:latin typeface="Times New Roman" pitchFamily="18" charset="0"/>
              </a:rPr>
              <a:t>k</a:t>
            </a:r>
            <a:endParaRPr lang="hu-HU" sz="3500" b="1" dirty="0" smtClean="0">
              <a:latin typeface="Times New Roman" pitchFamily="18" charset="0"/>
              <a:sym typeface="Symbol" pitchFamily="18" charset="2"/>
            </a:endParaRPr>
          </a:p>
          <a:p>
            <a:pPr marL="514350" indent="-514350">
              <a:buNone/>
              <a:defRPr/>
            </a:pPr>
            <a:endParaRPr lang="hu-HU" sz="3500" b="1" baseline="30000" dirty="0" smtClean="0">
              <a:latin typeface="Times New Roman" pitchFamily="18" charset="0"/>
              <a:sym typeface="Symbol" pitchFamily="18" charset="2"/>
            </a:endParaRPr>
          </a:p>
          <a:p>
            <a:pPr marL="514350" indent="-514350">
              <a:buNone/>
              <a:defRPr/>
            </a:pPr>
            <a:r>
              <a:rPr lang="hu-HU" sz="35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</a:t>
            </a:r>
            <a:r>
              <a:rPr lang="hu-HU" sz="35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</a:t>
            </a:r>
            <a:r>
              <a:rPr lang="hu-HU" sz="35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hu-HU" sz="35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u-HU" sz="3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3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35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hu-HU" sz="3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3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hu-HU" sz="3500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u-HU" sz="35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hu-HU" sz="5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</a:t>
            </a:r>
            <a:r>
              <a:rPr lang="hu-HU" sz="35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&lt; </a:t>
            </a:r>
            <a:r>
              <a:rPr lang="hu-HU" sz="35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</a:t>
            </a:r>
            <a:r>
              <a:rPr lang="hu-HU" sz="35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500" b="1" dirty="0" smtClean="0">
                <a:solidFill>
                  <a:srgbClr val="0000BA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hu-HU" sz="3500" b="1" dirty="0" smtClean="0">
                <a:solidFill>
                  <a:srgbClr val="0000BA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(1 - </a:t>
            </a:r>
            <a:r>
              <a:rPr lang="hu-HU" sz="3500" b="1" dirty="0" smtClean="0">
                <a:solidFill>
                  <a:srgbClr val="1717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3500" b="1" baseline="30000" dirty="0" smtClean="0">
                <a:solidFill>
                  <a:srgbClr val="1717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hu-HU" sz="35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hu-HU" sz="35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3500" b="1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endParaRPr lang="hu-HU" sz="35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514350" indent="-514350">
              <a:buNone/>
              <a:defRPr/>
            </a:pPr>
            <a:r>
              <a:rPr lang="hu-HU" sz="3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</a:t>
            </a:r>
            <a:r>
              <a:rPr lang="hu-HU" sz="35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hu-HU" sz="3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hu-HU" sz="3500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u-HU" sz="35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hu-HU" sz="3500" b="1" dirty="0" smtClean="0">
                <a:solidFill>
                  <a:srgbClr val="0000BA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(1 - </a:t>
            </a:r>
            <a:r>
              <a:rPr lang="hu-HU" sz="3500" b="1" dirty="0" smtClean="0">
                <a:solidFill>
                  <a:srgbClr val="1717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hu-HU" sz="35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</a:t>
            </a:r>
            <a:r>
              <a:rPr lang="hu-HU" sz="35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hu-HU" sz="35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hu-HU" sz="35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</a:t>
            </a:r>
          </a:p>
          <a:p>
            <a:pPr marL="514350" indent="-514350">
              <a:buNone/>
              <a:defRPr/>
            </a:pPr>
            <a:endParaRPr lang="hu-HU" b="1" baseline="30000" dirty="0" smtClean="0">
              <a:latin typeface="Times New Roman" pitchFamily="18" charset="0"/>
              <a:sym typeface="Symbol" pitchFamily="18" charset="2"/>
            </a:endParaRPr>
          </a:p>
          <a:p>
            <a:pPr marL="514350" indent="-514350">
              <a:buNone/>
              <a:defRPr/>
            </a:pPr>
            <a:r>
              <a:rPr lang="hu-HU" dirty="0" smtClean="0"/>
              <a:t>Vezessük le a két képletet.</a:t>
            </a:r>
          </a:p>
          <a:p>
            <a:pPr marL="514350" indent="-514350">
              <a:buNone/>
              <a:defRPr/>
            </a:pPr>
            <a:endParaRPr lang="hu-HU" dirty="0" smtClean="0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Számolásos bizonyítás 1.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0824" y="836613"/>
            <a:ext cx="8893176" cy="5616575"/>
          </a:xfrm>
        </p:spPr>
        <p:txBody>
          <a:bodyPr>
            <a:normAutofit/>
          </a:bodyPr>
          <a:lstStyle/>
          <a:p>
            <a:pPr marL="514350" indent="-514350">
              <a:buNone/>
              <a:defRPr/>
            </a:pPr>
            <a:r>
              <a:rPr lang="hu-HU" sz="3500" b="1" dirty="0" smtClean="0">
                <a:latin typeface="Times New Roman" pitchFamily="18" charset="0"/>
              </a:rPr>
              <a:t>PR</a:t>
            </a:r>
            <a:r>
              <a:rPr lang="hu-HU" sz="3500" b="1" baseline="-25000" dirty="0" smtClean="0">
                <a:solidFill>
                  <a:srgbClr val="FF0000"/>
                </a:solidFill>
                <a:latin typeface="Times New Roman" pitchFamily="18" charset="0"/>
                <a:sym typeface="Symbol"/>
              </a:rPr>
              <a:t></a:t>
            </a:r>
            <a:r>
              <a:rPr lang="hu-HU" sz="3500" baseline="30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 </a:t>
            </a:r>
            <a:r>
              <a:rPr lang="hu-HU" sz="3500" b="1" dirty="0" smtClean="0">
                <a:latin typeface="Times New Roman" pitchFamily="18" charset="0"/>
              </a:rPr>
              <a:t>= </a:t>
            </a:r>
            <a:r>
              <a:rPr lang="hu-HU" sz="3500" b="1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u</a:t>
            </a:r>
            <a:r>
              <a:rPr lang="hu-HU" sz="3500" baseline="300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hu-HU" sz="3500" baseline="30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hu-HU" sz="5800" b="1" dirty="0" smtClean="0">
                <a:latin typeface="Times New Roman" pitchFamily="18" charset="0"/>
                <a:sym typeface="Symbol" pitchFamily="18" charset="2"/>
              </a:rPr>
              <a:t></a:t>
            </a:r>
            <a:r>
              <a:rPr lang="hu-HU" sz="3500" b="1" baseline="-25000" dirty="0" smtClean="0">
                <a:latin typeface="Times New Roman" pitchFamily="18" charset="0"/>
                <a:sym typeface="Symbol" pitchFamily="18" charset="2"/>
              </a:rPr>
              <a:t>i&lt;</a:t>
            </a:r>
            <a:r>
              <a:rPr lang="hu-HU" sz="3500" b="1" baseline="-25000" dirty="0" smtClean="0">
                <a:latin typeface="Times New Roman" pitchFamily="18" charset="0"/>
                <a:sym typeface="Symbol"/>
              </a:rPr>
              <a:t> </a:t>
            </a:r>
            <a:r>
              <a:rPr lang="hu-HU" sz="3500" b="1" baseline="-25000" dirty="0" smtClean="0">
                <a:solidFill>
                  <a:srgbClr val="FF0000"/>
                </a:solidFill>
                <a:latin typeface="Times New Roman" pitchFamily="18" charset="0"/>
                <a:sym typeface="Symbol"/>
              </a:rPr>
              <a:t></a:t>
            </a:r>
            <a:r>
              <a:rPr lang="hu-HU" sz="3500" b="1" baseline="-25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3500" dirty="0" smtClean="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500" b="1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hu-HU" sz="3500" dirty="0" smtClean="0">
                <a:latin typeface="Times New Roman" pitchFamily="18" charset="0"/>
                <a:sym typeface="Symbol" pitchFamily="18" charset="2"/>
              </a:rPr>
              <a:t>1 - </a:t>
            </a:r>
            <a:r>
              <a:rPr lang="en-US" sz="3500" dirty="0" smtClean="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500" b="1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hu-HU" sz="3500" b="1" baseline="30000" dirty="0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hu-HU" sz="35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hu-HU" sz="3500" b="1" dirty="0" smtClean="0">
                <a:solidFill>
                  <a:srgbClr val="33CC33"/>
                </a:solidFill>
                <a:latin typeface="Times New Roman" pitchFamily="18" charset="0"/>
                <a:sym typeface="Symbol" pitchFamily="18" charset="2"/>
              </a:rPr>
              <a:t>M</a:t>
            </a:r>
            <a:r>
              <a:rPr lang="hu-HU" sz="3500" b="1" baseline="30000" dirty="0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hu-HU" sz="3500" b="1" dirty="0" smtClean="0">
                <a:latin typeface="Times New Roman" pitchFamily="18" charset="0"/>
                <a:sym typeface="Symbol" pitchFamily="18" charset="2"/>
              </a:rPr>
              <a:t> + </a:t>
            </a:r>
            <a:r>
              <a:rPr lang="hu-HU" sz="3500" b="1" dirty="0" smtClean="0">
                <a:latin typeface="Times New Roman" pitchFamily="18" charset="0"/>
              </a:rPr>
              <a:t>PR</a:t>
            </a:r>
            <a:r>
              <a:rPr lang="hu-HU" sz="3500" b="1" baseline="30000" dirty="0" smtClean="0">
                <a:latin typeface="Times New Roman" pitchFamily="18" charset="0"/>
              </a:rPr>
              <a:t>(1</a:t>
            </a:r>
            <a:r>
              <a:rPr lang="hu-HU" sz="3500" b="1" baseline="30000" dirty="0" smtClean="0">
                <a:latin typeface="Times New Roman" pitchFamily="18" charset="0"/>
              </a:rPr>
              <a:t>)</a:t>
            </a:r>
            <a:r>
              <a:rPr lang="hu-HU" sz="3500" baseline="30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T</a:t>
            </a:r>
            <a:r>
              <a:rPr lang="hu-HU" sz="3500" b="1" dirty="0" smtClean="0">
                <a:latin typeface="Times New Roman" pitchFamily="18" charset="0"/>
              </a:rPr>
              <a:t>(</a:t>
            </a:r>
            <a:r>
              <a:rPr lang="hu-HU" sz="3500" dirty="0" smtClean="0">
                <a:latin typeface="Times New Roman" pitchFamily="18" charset="0"/>
              </a:rPr>
              <a:t>1 - </a:t>
            </a:r>
            <a:r>
              <a:rPr lang="en-US" sz="3500" dirty="0" smtClean="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500" b="1" dirty="0" smtClean="0">
                <a:latin typeface="Times New Roman" pitchFamily="18" charset="0"/>
              </a:rPr>
              <a:t>)</a:t>
            </a:r>
            <a:r>
              <a:rPr lang="hu-HU" sz="3500" b="1" baseline="30000" dirty="0" smtClean="0">
                <a:solidFill>
                  <a:srgbClr val="FF0000"/>
                </a:solidFill>
                <a:latin typeface="Times New Roman" pitchFamily="18" charset="0"/>
                <a:sym typeface="Symbol"/>
              </a:rPr>
              <a:t></a:t>
            </a:r>
            <a:r>
              <a:rPr lang="hu-HU" sz="3500" b="1" dirty="0" smtClean="0">
                <a:latin typeface="Times New Roman" pitchFamily="18" charset="0"/>
              </a:rPr>
              <a:t> </a:t>
            </a:r>
            <a:r>
              <a:rPr lang="hu-HU" sz="3500" b="1" dirty="0" err="1" smtClean="0">
                <a:solidFill>
                  <a:srgbClr val="33CC33"/>
                </a:solidFill>
                <a:latin typeface="Times New Roman" pitchFamily="18" charset="0"/>
              </a:rPr>
              <a:t>M</a:t>
            </a:r>
            <a:r>
              <a:rPr lang="hu-HU" sz="3500" b="1" baseline="30000" dirty="0" err="1" smtClean="0">
                <a:latin typeface="Times New Roman" pitchFamily="18" charset="0"/>
              </a:rPr>
              <a:t>k</a:t>
            </a:r>
            <a:endParaRPr lang="hu-HU" sz="3500" b="1" dirty="0" smtClean="0">
              <a:latin typeface="Times New Roman" pitchFamily="18" charset="0"/>
              <a:sym typeface="Symbol" pitchFamily="18" charset="2"/>
            </a:endParaRPr>
          </a:p>
          <a:p>
            <a:pPr marL="0" indent="0">
              <a:buNone/>
              <a:defRPr/>
            </a:pPr>
            <a:r>
              <a:rPr lang="hu-HU" sz="2400" dirty="0" smtClean="0">
                <a:latin typeface="Times New Roman" pitchFamily="18" charset="0"/>
                <a:sym typeface="Symbol" pitchFamily="18" charset="2"/>
              </a:rPr>
              <a:t>Láttuk, hogy csak az </a:t>
            </a:r>
            <a:r>
              <a:rPr lang="hu-HU" sz="2400" dirty="0" err="1" smtClean="0">
                <a:latin typeface="Times New Roman" pitchFamily="18" charset="0"/>
                <a:sym typeface="Symbol" pitchFamily="18" charset="2"/>
              </a:rPr>
              <a:t>U-től</a:t>
            </a:r>
            <a:r>
              <a:rPr lang="hu-HU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hu-HU" sz="2400" dirty="0" smtClean="0">
                <a:latin typeface="Times New Roman" pitchFamily="18" charset="0"/>
                <a:sym typeface="Symbol" pitchFamily="18" charset="2"/>
              </a:rPr>
              <a:t>jobbra levő M-ek számítanak. Legyen véletlen </a:t>
            </a:r>
            <a:r>
              <a:rPr lang="hu-HU" sz="2400" dirty="0" smtClean="0">
                <a:latin typeface="Times New Roman" pitchFamily="18" charset="0"/>
                <a:sym typeface="Symbol" pitchFamily="18" charset="2"/>
              </a:rPr>
              <a:t>U, </a:t>
            </a:r>
            <a:r>
              <a:rPr lang="hu-HU" sz="2400" dirty="0" smtClean="0">
                <a:latin typeface="Times New Roman" pitchFamily="18" charset="0"/>
                <a:sym typeface="Symbol" pitchFamily="18" charset="2"/>
              </a:rPr>
              <a:t>M sorozat, </a:t>
            </a:r>
            <a:r>
              <a:rPr lang="hu-HU" sz="2400" dirty="0" err="1" smtClean="0">
                <a:latin typeface="Times New Roman" pitchFamily="18" charset="0"/>
                <a:sym typeface="Symbol" pitchFamily="18" charset="2"/>
              </a:rPr>
              <a:t>Prob</a:t>
            </a:r>
            <a:r>
              <a:rPr lang="hu-HU" sz="2400" dirty="0" smtClean="0">
                <a:latin typeface="Times New Roman" pitchFamily="18" charset="0"/>
                <a:sym typeface="Symbol" pitchFamily="18" charset="2"/>
              </a:rPr>
              <a:t>(U) </a:t>
            </a:r>
            <a:r>
              <a:rPr lang="hu-HU" sz="2400" dirty="0" smtClean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2400" dirty="0" smtClean="0">
                <a:latin typeface="Times New Roman" pitchFamily="18" charset="0"/>
                <a:sym typeface="Symbol" pitchFamily="18" charset="2"/>
              </a:rPr>
              <a:t>; </a:t>
            </a:r>
            <a:r>
              <a:rPr lang="hu-HU" sz="2400" dirty="0" err="1" smtClean="0">
                <a:latin typeface="Times New Roman" pitchFamily="18" charset="0"/>
                <a:sym typeface="Symbol" pitchFamily="18" charset="2"/>
              </a:rPr>
              <a:t>Prob</a:t>
            </a:r>
            <a:r>
              <a:rPr lang="hu-HU" sz="2400" dirty="0" smtClean="0">
                <a:latin typeface="Times New Roman" pitchFamily="18" charset="0"/>
                <a:sym typeface="Symbol" pitchFamily="18" charset="2"/>
              </a:rPr>
              <a:t>(M)= 1-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2400" dirty="0" smtClean="0">
                <a:latin typeface="Comic Sans MS" pitchFamily="66" charset="0"/>
                <a:sym typeface="Symbol" pitchFamily="18" charset="2"/>
              </a:rPr>
              <a:t>. 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hu-HU" sz="2400" dirty="0" smtClean="0">
                <a:latin typeface="Times New Roman" pitchFamily="18" charset="0"/>
                <a:sym typeface="Symbol" pitchFamily="18" charset="2"/>
              </a:rPr>
              <a:t>Az együttható</a:t>
            </a:r>
          </a:p>
          <a:p>
            <a:pPr marL="0" indent="0" algn="ctr">
              <a:buNone/>
              <a:defRPr/>
            </a:pPr>
            <a:r>
              <a:rPr lang="hu-HU" sz="2400" dirty="0" err="1" smtClean="0">
                <a:latin typeface="Times New Roman" pitchFamily="18" charset="0"/>
                <a:sym typeface="Symbol" pitchFamily="18" charset="2"/>
              </a:rPr>
              <a:t>Prob</a:t>
            </a:r>
            <a:r>
              <a:rPr lang="hu-HU" sz="2400" dirty="0" smtClean="0">
                <a:latin typeface="Times New Roman" pitchFamily="18" charset="0"/>
                <a:sym typeface="Symbol" pitchFamily="18" charset="2"/>
              </a:rPr>
              <a:t> (utolsó </a:t>
            </a:r>
            <a:r>
              <a:rPr lang="hu-HU" sz="2400" dirty="0" smtClean="0">
                <a:latin typeface="Times New Roman" pitchFamily="18" charset="0"/>
                <a:sym typeface="Symbol" pitchFamily="18" charset="2"/>
              </a:rPr>
              <a:t>U </a:t>
            </a:r>
            <a:r>
              <a:rPr lang="hu-HU" sz="2400" dirty="0" smtClean="0">
                <a:latin typeface="Times New Roman" pitchFamily="18" charset="0"/>
                <a:sym typeface="Symbol" pitchFamily="18" charset="2"/>
              </a:rPr>
              <a:t>után i darab M) = 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2400" b="1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hu-HU" sz="2400" dirty="0" smtClean="0">
                <a:latin typeface="Times New Roman" pitchFamily="18" charset="0"/>
                <a:sym typeface="Symbol" pitchFamily="18" charset="2"/>
              </a:rPr>
              <a:t>1 - 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2400" b="1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hu-HU" sz="2400" b="1" baseline="30000" dirty="0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hu-HU" sz="2400" b="1" dirty="0" smtClean="0">
                <a:latin typeface="Times New Roman" pitchFamily="18" charset="0"/>
                <a:sym typeface="Symbol" pitchFamily="18" charset="2"/>
              </a:rPr>
              <a:t> </a:t>
            </a:r>
            <a:endParaRPr lang="hu-HU" sz="2400" dirty="0" smtClean="0">
              <a:latin typeface="Times New Roman" pitchFamily="18" charset="0"/>
              <a:sym typeface="Symbol" pitchFamily="18" charset="2"/>
            </a:endParaRPr>
          </a:p>
          <a:p>
            <a:pPr marL="514350" indent="-514350">
              <a:buNone/>
              <a:defRPr/>
            </a:pPr>
            <a:r>
              <a:rPr lang="hu-HU" sz="35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</a:t>
            </a:r>
            <a:r>
              <a:rPr lang="hu-HU" sz="35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</a:t>
            </a:r>
            <a:r>
              <a:rPr lang="hu-HU" sz="35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hu-HU" sz="35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u-HU" sz="35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hu-HU" sz="3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hu-HU" sz="3500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u-HU" sz="35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hu-HU" sz="5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</a:t>
            </a:r>
            <a:r>
              <a:rPr lang="hu-HU" sz="35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&lt; </a:t>
            </a:r>
            <a:r>
              <a:rPr lang="hu-HU" sz="35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</a:t>
            </a:r>
            <a:r>
              <a:rPr lang="hu-HU" sz="3500" b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500" b="1" dirty="0" smtClean="0">
                <a:solidFill>
                  <a:srgbClr val="0000BA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hu-HU" sz="3500" b="1" dirty="0" smtClean="0">
                <a:solidFill>
                  <a:srgbClr val="0000BA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(1 - </a:t>
            </a:r>
            <a:r>
              <a:rPr lang="hu-HU" sz="3500" b="1" dirty="0" smtClean="0">
                <a:solidFill>
                  <a:srgbClr val="1717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hu-HU" sz="3500" b="1" baseline="30000" dirty="0" smtClean="0">
                <a:solidFill>
                  <a:srgbClr val="1717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hu-HU" sz="35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hu-HU" sz="35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3500" b="1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hu-HU" sz="3500" b="1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hu-HU" sz="35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hu-HU" sz="3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hu-HU" sz="3500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u-HU" sz="35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hu-HU" sz="3500" b="1" dirty="0" smtClean="0">
                <a:solidFill>
                  <a:srgbClr val="0000BA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(1 - </a:t>
            </a:r>
            <a:r>
              <a:rPr lang="hu-HU" sz="3500" b="1" dirty="0" smtClean="0">
                <a:solidFill>
                  <a:srgbClr val="1717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hu-HU" sz="35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</a:t>
            </a:r>
            <a:r>
              <a:rPr lang="hu-HU" sz="35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hu-HU" sz="3500" b="1" dirty="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hu-HU" sz="35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</a:t>
            </a:r>
            <a:endParaRPr lang="hu-HU" b="1" baseline="30000" dirty="0" smtClean="0">
              <a:latin typeface="Times New Roman" pitchFamily="18" charset="0"/>
              <a:sym typeface="Symbol" pitchFamily="18" charset="2"/>
            </a:endParaRPr>
          </a:p>
          <a:p>
            <a:pPr marL="0" indent="0">
              <a:buNone/>
              <a:defRPr/>
            </a:pPr>
            <a:endParaRPr lang="hu-HU" sz="2400" dirty="0" smtClean="0">
              <a:latin typeface="Times New Roman" pitchFamily="18" charset="0"/>
              <a:sym typeface="Symbol" pitchFamily="18" charset="2"/>
            </a:endParaRPr>
          </a:p>
          <a:p>
            <a:pPr marL="0" indent="0">
              <a:buNone/>
              <a:defRPr/>
            </a:pPr>
            <a:r>
              <a:rPr lang="hu-HU" sz="2400" dirty="0" smtClean="0">
                <a:latin typeface="Times New Roman" pitchFamily="18" charset="0"/>
                <a:sym typeface="Symbol" pitchFamily="18" charset="2"/>
              </a:rPr>
              <a:t>Az i lépésben megállás valószínűsége 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2400" b="1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hu-HU" sz="2400" dirty="0" smtClean="0">
                <a:latin typeface="Times New Roman" pitchFamily="18" charset="0"/>
                <a:sym typeface="Symbol" pitchFamily="18" charset="2"/>
              </a:rPr>
              <a:t>1 - 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2400" b="1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hu-HU" sz="2400" b="1" baseline="30000" dirty="0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hu-HU" sz="24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hu-HU" sz="2400" dirty="0" smtClean="0">
                <a:latin typeface="Times New Roman" pitchFamily="18" charset="0"/>
                <a:sym typeface="Symbol" pitchFamily="18" charset="2"/>
              </a:rPr>
              <a:t>, annak pedig, hogy   i &lt;  alatt nem áll meg, (1 - )</a:t>
            </a:r>
            <a:r>
              <a:rPr lang="hu-HU" sz="2400" baseline="30000" dirty="0" smtClean="0">
                <a:latin typeface="Times New Roman" pitchFamily="18" charset="0"/>
                <a:sym typeface="Symbol" pitchFamily="18" charset="2"/>
              </a:rPr>
              <a:t></a:t>
            </a:r>
            <a:r>
              <a:rPr lang="hu-HU" sz="2400" dirty="0" smtClean="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Számolásos bizonyítás 1.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Számolásos bizonyítás 2-3.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  <a:defRPr/>
            </a:pPr>
            <a:r>
              <a:rPr lang="hu-HU" dirty="0" smtClean="0"/>
              <a:t>2. Megh</a:t>
            </a:r>
            <a:r>
              <a:rPr lang="hu-HU" dirty="0" smtClean="0"/>
              <a:t>atározzuk a </a:t>
            </a:r>
            <a:r>
              <a:rPr lang="hu-HU" dirty="0" smtClean="0"/>
              <a:t>kétféle </a:t>
            </a:r>
            <a:r>
              <a:rPr lang="hu-HU" dirty="0" smtClean="0"/>
              <a:t>PR</a:t>
            </a:r>
            <a:r>
              <a:rPr lang="hu-HU" b="1" baseline="-25000" dirty="0" smtClean="0">
                <a:latin typeface="Times New Roman" pitchFamily="18" charset="0"/>
                <a:sym typeface="Symbol"/>
              </a:rPr>
              <a:t></a:t>
            </a:r>
            <a:r>
              <a:rPr lang="hu-HU" baseline="-25000" dirty="0" smtClean="0"/>
              <a:t> </a:t>
            </a:r>
            <a:r>
              <a:rPr lang="hu-HU" dirty="0" smtClean="0"/>
              <a:t>különbségét. A bolyongás kezdő vektorától </a:t>
            </a:r>
            <a:r>
              <a:rPr lang="hu-HU" dirty="0" smtClean="0"/>
              <a:t>függni fog, </a:t>
            </a:r>
            <a:r>
              <a:rPr lang="hu-HU" dirty="0" smtClean="0"/>
              <a:t>mivel PPR</a:t>
            </a:r>
            <a:r>
              <a:rPr lang="hu-HU" baseline="30000" dirty="0" smtClean="0"/>
              <a:t>(1)</a:t>
            </a:r>
            <a:r>
              <a:rPr lang="hu-HU" dirty="0" smtClean="0"/>
              <a:t> tetszőleges lehet!</a:t>
            </a:r>
          </a:p>
          <a:p>
            <a:pPr marL="514350" indent="-514350">
              <a:buNone/>
              <a:defRPr/>
            </a:pPr>
            <a:r>
              <a:rPr lang="hu-HU" dirty="0" smtClean="0">
                <a:latin typeface="Times New Roman" pitchFamily="18" charset="0"/>
              </a:rPr>
              <a:t>                       (</a:t>
            </a:r>
            <a:r>
              <a:rPr lang="hu-HU" b="1" dirty="0" smtClean="0">
                <a:latin typeface="Times New Roman" pitchFamily="18" charset="0"/>
              </a:rPr>
              <a:t>PR</a:t>
            </a:r>
            <a:r>
              <a:rPr lang="hu-HU" b="1" baseline="30000" dirty="0" smtClean="0">
                <a:latin typeface="Times New Roman" pitchFamily="18" charset="0"/>
              </a:rPr>
              <a:t>(1</a:t>
            </a:r>
            <a:r>
              <a:rPr lang="hu-HU" b="1" baseline="30000" dirty="0" smtClean="0">
                <a:latin typeface="Times New Roman" pitchFamily="18" charset="0"/>
              </a:rPr>
              <a:t>)</a:t>
            </a:r>
            <a:r>
              <a:rPr lang="hu-HU" baseline="30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T </a:t>
            </a:r>
            <a:r>
              <a:rPr lang="hu-HU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 </a:t>
            </a:r>
            <a:r>
              <a:rPr lang="hu-HU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hu-HU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u-HU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  <a:r>
              <a:rPr lang="hu-HU" b="1" dirty="0" smtClean="0">
                <a:latin typeface="Times New Roman" pitchFamily="18" charset="0"/>
              </a:rPr>
              <a:t>(</a:t>
            </a:r>
            <a:r>
              <a:rPr lang="hu-HU" dirty="0" smtClean="0">
                <a:latin typeface="Times New Roman" pitchFamily="18" charset="0"/>
              </a:rPr>
              <a:t>1 -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b="1" dirty="0" smtClean="0">
                <a:latin typeface="Times New Roman" pitchFamily="18" charset="0"/>
              </a:rPr>
              <a:t>)</a:t>
            </a:r>
            <a:r>
              <a:rPr lang="hu-HU" b="1" baseline="30000" dirty="0" smtClean="0">
                <a:solidFill>
                  <a:srgbClr val="FF0000"/>
                </a:solidFill>
                <a:latin typeface="Times New Roman" pitchFamily="18" charset="0"/>
                <a:sym typeface="Symbol"/>
              </a:rPr>
              <a:t></a:t>
            </a:r>
            <a:r>
              <a:rPr lang="hu-HU" b="1" dirty="0" smtClean="0">
                <a:latin typeface="Times New Roman" pitchFamily="18" charset="0"/>
              </a:rPr>
              <a:t> </a:t>
            </a:r>
            <a:r>
              <a:rPr lang="hu-HU" b="1" dirty="0" err="1" smtClean="0">
                <a:solidFill>
                  <a:srgbClr val="33CC33"/>
                </a:solidFill>
                <a:latin typeface="Times New Roman" pitchFamily="18" charset="0"/>
              </a:rPr>
              <a:t>M</a:t>
            </a:r>
            <a:r>
              <a:rPr lang="hu-HU" b="1" baseline="30000" dirty="0" err="1" smtClean="0">
                <a:latin typeface="Times New Roman" pitchFamily="18" charset="0"/>
              </a:rPr>
              <a:t>k</a:t>
            </a:r>
            <a:endParaRPr lang="hu-HU" dirty="0" smtClean="0"/>
          </a:p>
          <a:p>
            <a:pPr marL="514350" indent="-514350">
              <a:buNone/>
              <a:defRPr/>
            </a:pPr>
            <a:r>
              <a:rPr lang="hu-HU" dirty="0" smtClean="0"/>
              <a:t>3. Megmutatjuk, </a:t>
            </a:r>
            <a:r>
              <a:rPr lang="hu-HU" dirty="0" smtClean="0"/>
              <a:t>hogy a különbség </a:t>
            </a:r>
            <a:r>
              <a:rPr lang="hu-HU" dirty="0" smtClean="0">
                <a:latin typeface="Times New Roman" pitchFamily="18" charset="0"/>
                <a:sym typeface="Symbol"/>
              </a:rPr>
              <a:t></a:t>
            </a:r>
            <a:r>
              <a:rPr lang="hu-HU" dirty="0" err="1" smtClean="0"/>
              <a:t>-ban</a:t>
            </a:r>
            <a:r>
              <a:rPr lang="hu-HU" dirty="0" smtClean="0"/>
              <a:t> 0-hoz tart. Ez lényegében azt jelenti, hogy a bolyongás „elfelejti”, honnan indult:</a:t>
            </a:r>
          </a:p>
          <a:p>
            <a:pPr marL="514350" indent="-514350">
              <a:defRPr/>
            </a:pPr>
            <a:r>
              <a:rPr lang="hu-HU" b="1" dirty="0" err="1" smtClean="0">
                <a:solidFill>
                  <a:srgbClr val="33CC33"/>
                </a:solidFill>
                <a:latin typeface="Times New Roman" pitchFamily="18" charset="0"/>
              </a:rPr>
              <a:t>M</a:t>
            </a:r>
            <a:r>
              <a:rPr lang="hu-HU" b="1" baseline="30000" dirty="0" err="1" smtClean="0">
                <a:latin typeface="Times New Roman" pitchFamily="18" charset="0"/>
              </a:rPr>
              <a:t>k</a:t>
            </a:r>
            <a:r>
              <a:rPr lang="hu-HU" dirty="0" smtClean="0"/>
              <a:t> minden eleme ≤ 1</a:t>
            </a:r>
          </a:p>
          <a:p>
            <a:pPr marL="514350" indent="-514350">
              <a:defRPr/>
            </a:pPr>
            <a:r>
              <a:rPr lang="hu-HU" b="1" dirty="0" smtClean="0">
                <a:latin typeface="Times New Roman" pitchFamily="18" charset="0"/>
              </a:rPr>
              <a:t>(</a:t>
            </a:r>
            <a:r>
              <a:rPr lang="hu-HU" dirty="0" smtClean="0">
                <a:latin typeface="Times New Roman" pitchFamily="18" charset="0"/>
              </a:rPr>
              <a:t>1 -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b="1" dirty="0" smtClean="0">
                <a:latin typeface="Times New Roman" pitchFamily="18" charset="0"/>
              </a:rPr>
              <a:t>)</a:t>
            </a:r>
            <a:r>
              <a:rPr lang="hu-HU" b="1" baseline="30000" dirty="0" smtClean="0">
                <a:solidFill>
                  <a:srgbClr val="FF0000"/>
                </a:solidFill>
                <a:latin typeface="Times New Roman" pitchFamily="18" charset="0"/>
                <a:sym typeface="Symbol"/>
              </a:rPr>
              <a:t> </a:t>
            </a:r>
            <a:r>
              <a:rPr lang="hu-HU" b="1" dirty="0" smtClean="0">
                <a:latin typeface="Times New Roman" pitchFamily="18" charset="0"/>
                <a:sym typeface="Symbol"/>
              </a:rPr>
              <a:t> 0</a:t>
            </a:r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0824" y="836613"/>
            <a:ext cx="8893175" cy="5616575"/>
          </a:xfrm>
        </p:spPr>
        <p:txBody>
          <a:bodyPr/>
          <a:lstStyle/>
          <a:p>
            <a:r>
              <a:rPr lang="hu-HU" dirty="0" smtClean="0">
                <a:latin typeface="Times New Roman" pitchFamily="18" charset="0"/>
                <a:cs typeface="Times New Roman" pitchFamily="18" charset="0"/>
              </a:rPr>
              <a:t>Tekintsük a </a:t>
            </a:r>
            <a:r>
              <a:rPr lang="hu-HU" dirty="0" smtClean="0">
                <a:latin typeface="Times New Roman" pitchFamily="18" charset="0"/>
                <a:cs typeface="Times New Roman" pitchFamily="18" charset="0"/>
              </a:rPr>
              <a:t>PR </a:t>
            </a:r>
            <a:r>
              <a:rPr lang="hu-HU" dirty="0" smtClean="0">
                <a:latin typeface="Times New Roman" pitchFamily="18" charset="0"/>
                <a:cs typeface="Times New Roman" pitchFamily="18" charset="0"/>
              </a:rPr>
              <a:t>lépéseket hátulról előre.</a:t>
            </a:r>
          </a:p>
          <a:p>
            <a:pPr>
              <a:buNone/>
            </a:pPr>
            <a:r>
              <a:rPr lang="hu-HU" dirty="0" err="1" smtClean="0">
                <a:latin typeface="Times New Roman" pitchFamily="18" charset="0"/>
                <a:cs typeface="Times New Roman" pitchFamily="18" charset="0"/>
              </a:rPr>
              <a:t>Prob</a:t>
            </a:r>
            <a:r>
              <a:rPr lang="hu-HU" dirty="0" smtClean="0">
                <a:latin typeface="Times New Roman" pitchFamily="18" charset="0"/>
                <a:cs typeface="Times New Roman" pitchFamily="18" charset="0"/>
              </a:rPr>
              <a:t> (utolsó teleportálás után i lépés)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hu-HU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hu-HU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hu-HU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hu-HU" b="1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</a:p>
          <a:p>
            <a:pPr>
              <a:buNone/>
            </a:pPr>
            <a:r>
              <a:rPr lang="hu-HU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Prob</a:t>
            </a:r>
            <a:r>
              <a:rPr lang="hu-HU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(volt teleportálás) </a:t>
            </a:r>
            <a:r>
              <a:rPr lang="hu-HU" dirty="0" smtClean="0">
                <a:latin typeface="Times New Roman" pitchFamily="18" charset="0"/>
                <a:cs typeface="Times New Roman" pitchFamily="18" charset="0"/>
                <a:sym typeface="Symbol"/>
              </a:rPr>
              <a:t> 1, ha   ∞.</a:t>
            </a:r>
          </a:p>
          <a:p>
            <a:r>
              <a:rPr lang="hu-HU" dirty="0" smtClean="0">
                <a:latin typeface="Times New Roman" pitchFamily="18" charset="0"/>
                <a:cs typeface="Times New Roman" pitchFamily="18" charset="0"/>
              </a:rPr>
              <a:t>Az utolsó teleportáláskor </a:t>
            </a:r>
            <a:r>
              <a:rPr lang="hu-HU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hu-HU" dirty="0" smtClean="0">
                <a:latin typeface="Times New Roman" pitchFamily="18" charset="0"/>
                <a:cs typeface="Times New Roman" pitchFamily="18" charset="0"/>
              </a:rPr>
              <a:t>eloszlásból indul, és pont az ekvivalens folyamat szerint lép. QED</a:t>
            </a:r>
          </a:p>
          <a:p>
            <a:r>
              <a:rPr lang="hu-HU" dirty="0" smtClean="0">
                <a:latin typeface="Times New Roman" pitchFamily="18" charset="0"/>
                <a:cs typeface="Times New Roman" pitchFamily="18" charset="0"/>
              </a:rPr>
              <a:t>Azonos az i lépésszámhoz tartozó valószínűség, bár a </a:t>
            </a:r>
            <a:r>
              <a:rPr lang="hu-HU" dirty="0" err="1" smtClean="0">
                <a:latin typeface="Times New Roman" pitchFamily="18" charset="0"/>
                <a:cs typeface="Times New Roman" pitchFamily="18" charset="0"/>
              </a:rPr>
              <a:t>hatványiterációban</a:t>
            </a:r>
            <a:r>
              <a:rPr lang="hu-H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hu-HU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nem a megállás, hanem a korábbi teleportálás </a:t>
            </a:r>
            <a:r>
              <a:rPr lang="hu-HU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valószínűsége!</a:t>
            </a:r>
            <a:endParaRPr lang="hu-HU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Számolásmentesen…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PageRank</a:t>
            </a:r>
            <a:r>
              <a:rPr lang="hu-HU" dirty="0" smtClean="0"/>
              <a:t> konvergenciája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Létezik </a:t>
            </a:r>
            <a:r>
              <a:rPr lang="hu-HU" dirty="0" smtClean="0"/>
              <a:t>stacionárius eloszlás</a:t>
            </a:r>
            <a:r>
              <a:rPr lang="hu-HU" dirty="0" smtClean="0"/>
              <a:t>, </a:t>
            </a:r>
            <a:r>
              <a:rPr lang="hu-HU" dirty="0" smtClean="0"/>
              <a:t>hiszen az ekvivalens megfogalmazás egy konkrét valószínűség</a:t>
            </a:r>
          </a:p>
          <a:p>
            <a:r>
              <a:rPr lang="hu-HU" dirty="0" smtClean="0"/>
              <a:t>Láttuk, hogy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dirty="0" smtClean="0">
                <a:latin typeface="Times New Roman" pitchFamily="18" charset="0"/>
              </a:rPr>
              <a:t>(</a:t>
            </a:r>
            <a:r>
              <a:rPr lang="hu-HU" b="1" dirty="0" smtClean="0">
                <a:latin typeface="Times New Roman" pitchFamily="18" charset="0"/>
              </a:rPr>
              <a:t>PR</a:t>
            </a:r>
            <a:r>
              <a:rPr lang="hu-HU" b="1" baseline="30000" dirty="0" smtClean="0">
                <a:latin typeface="Times New Roman" pitchFamily="18" charset="0"/>
              </a:rPr>
              <a:t>(1</a:t>
            </a:r>
            <a:r>
              <a:rPr lang="hu-HU" b="1" baseline="30000" dirty="0" smtClean="0">
                <a:latin typeface="Times New Roman" pitchFamily="18" charset="0"/>
              </a:rPr>
              <a:t>)</a:t>
            </a:r>
            <a:r>
              <a:rPr lang="hu-HU" baseline="30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T </a:t>
            </a:r>
            <a:r>
              <a:rPr lang="hu-HU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 </a:t>
            </a:r>
            <a:r>
              <a:rPr lang="hu-HU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hu-HU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u-HU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  <a:r>
              <a:rPr lang="hu-HU" b="1" dirty="0" smtClean="0">
                <a:latin typeface="Times New Roman" pitchFamily="18" charset="0"/>
              </a:rPr>
              <a:t>(</a:t>
            </a:r>
            <a:r>
              <a:rPr lang="hu-HU" dirty="0" smtClean="0">
                <a:latin typeface="Times New Roman" pitchFamily="18" charset="0"/>
              </a:rPr>
              <a:t>1 -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b="1" dirty="0" smtClean="0">
                <a:latin typeface="Times New Roman" pitchFamily="18" charset="0"/>
              </a:rPr>
              <a:t>)</a:t>
            </a:r>
            <a:r>
              <a:rPr lang="hu-HU" b="1" baseline="30000" dirty="0" smtClean="0">
                <a:latin typeface="Times New Roman" pitchFamily="18" charset="0"/>
                <a:sym typeface="Symbol"/>
              </a:rPr>
              <a:t></a:t>
            </a:r>
            <a:r>
              <a:rPr lang="hu-HU" b="1" dirty="0" smtClean="0">
                <a:latin typeface="Times New Roman" pitchFamily="18" charset="0"/>
              </a:rPr>
              <a:t> </a:t>
            </a:r>
            <a:r>
              <a:rPr lang="hu-HU" b="1" dirty="0" err="1" smtClean="0">
                <a:solidFill>
                  <a:srgbClr val="33CC33"/>
                </a:solidFill>
                <a:latin typeface="Times New Roman" pitchFamily="18" charset="0"/>
              </a:rPr>
              <a:t>M</a:t>
            </a:r>
            <a:r>
              <a:rPr lang="hu-HU" b="1" baseline="30000" dirty="0" err="1" smtClean="0">
                <a:latin typeface="Times New Roman" pitchFamily="18" charset="0"/>
              </a:rPr>
              <a:t>k</a:t>
            </a:r>
            <a:r>
              <a:rPr lang="hu-HU" b="1" baseline="30000" dirty="0" smtClean="0">
                <a:latin typeface="Times New Roman" pitchFamily="18" charset="0"/>
              </a:rPr>
              <a:t> </a:t>
            </a:r>
            <a:r>
              <a:rPr lang="hu-HU" b="1" dirty="0" smtClean="0">
                <a:latin typeface="Times New Roman" pitchFamily="18" charset="0"/>
                <a:sym typeface="Symbol"/>
              </a:rPr>
              <a:t> 0</a:t>
            </a:r>
          </a:p>
          <a:p>
            <a:r>
              <a:rPr lang="hu-HU" dirty="0" smtClean="0"/>
              <a:t>Sebesség </a:t>
            </a:r>
            <a:r>
              <a:rPr lang="hu-HU" b="1" dirty="0" smtClean="0">
                <a:latin typeface="Times New Roman" pitchFamily="18" charset="0"/>
              </a:rPr>
              <a:t>(</a:t>
            </a:r>
            <a:r>
              <a:rPr lang="hu-HU" dirty="0" smtClean="0">
                <a:latin typeface="Times New Roman" pitchFamily="18" charset="0"/>
              </a:rPr>
              <a:t>1 -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b="1" dirty="0" smtClean="0">
                <a:latin typeface="Times New Roman" pitchFamily="18" charset="0"/>
              </a:rPr>
              <a:t>)</a:t>
            </a:r>
            <a:r>
              <a:rPr lang="hu-HU" b="1" baseline="30000" dirty="0" smtClean="0">
                <a:latin typeface="Times New Roman" pitchFamily="18" charset="0"/>
                <a:sym typeface="Symbol"/>
              </a:rPr>
              <a:t></a:t>
            </a:r>
            <a:r>
              <a:rPr lang="hu-HU" b="1" dirty="0" smtClean="0">
                <a:latin typeface="Times New Roman" pitchFamily="18" charset="0"/>
              </a:rPr>
              <a:t> </a:t>
            </a:r>
            <a:r>
              <a:rPr lang="hu-HU" b="1" dirty="0" smtClean="0">
                <a:latin typeface="Times New Roman" pitchFamily="18" charset="0"/>
              </a:rPr>
              <a:t>- ez általában nem egyszerű!</a:t>
            </a:r>
            <a:endParaRPr lang="hu-HU" b="1" dirty="0" smtClean="0">
              <a:latin typeface="Times New Roman" pitchFamily="18" charset="0"/>
            </a:endParaRPr>
          </a:p>
          <a:p>
            <a:r>
              <a:rPr lang="hu-HU" b="1" dirty="0" smtClean="0">
                <a:latin typeface="Times New Roman" pitchFamily="18" charset="0"/>
              </a:rPr>
              <a:t>Nem kell </a:t>
            </a:r>
            <a:r>
              <a:rPr lang="hu-HU" b="1" dirty="0" err="1" smtClean="0">
                <a:latin typeface="Times New Roman" pitchFamily="18" charset="0"/>
              </a:rPr>
              <a:t>Perron-Frobenius</a:t>
            </a:r>
            <a:r>
              <a:rPr lang="hu-HU" b="1" dirty="0" smtClean="0">
                <a:latin typeface="Times New Roman" pitchFamily="18" charset="0"/>
              </a:rPr>
              <a:t>, </a:t>
            </a:r>
            <a:r>
              <a:rPr lang="hu-HU" b="1" dirty="0" err="1" smtClean="0">
                <a:latin typeface="Times New Roman" pitchFamily="18" charset="0"/>
              </a:rPr>
              <a:t>Markov</a:t>
            </a:r>
            <a:r>
              <a:rPr lang="hu-HU" b="1" dirty="0" smtClean="0">
                <a:latin typeface="Times New Roman" pitchFamily="18" charset="0"/>
              </a:rPr>
              <a:t> lánc, </a:t>
            </a:r>
            <a:r>
              <a:rPr lang="hu-HU" b="1" dirty="0" err="1" smtClean="0">
                <a:latin typeface="Times New Roman" pitchFamily="18" charset="0"/>
              </a:rPr>
              <a:t>stb</a:t>
            </a:r>
            <a:r>
              <a:rPr lang="hu-HU" b="1" dirty="0" smtClean="0">
                <a:latin typeface="Times New Roman" pitchFamily="18" charset="0"/>
              </a:rPr>
              <a:t>!</a:t>
            </a:r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dirty="0" smtClean="0"/>
              <a:t>Személyre szabott (</a:t>
            </a:r>
            <a:r>
              <a:rPr lang="hu-HU" dirty="0" err="1" smtClean="0"/>
              <a:t>perszonalizált</a:t>
            </a:r>
            <a:r>
              <a:rPr lang="hu-HU" dirty="0" smtClean="0"/>
              <a:t>) </a:t>
            </a:r>
            <a:r>
              <a:rPr lang="hu-HU" dirty="0" err="1" smtClean="0"/>
              <a:t>PageRank</a:t>
            </a:r>
            <a:endParaRPr lang="hu-HU" dirty="0"/>
          </a:p>
        </p:txBody>
      </p:sp>
      <p:sp>
        <p:nvSpPr>
          <p:cNvPr id="53251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39750" y="2586038"/>
            <a:ext cx="5111750" cy="3651250"/>
            <a:chOff x="1066" y="1173"/>
            <a:chExt cx="3220" cy="2300"/>
          </a:xfrm>
        </p:grpSpPr>
        <p:pic>
          <p:nvPicPr>
            <p:cNvPr id="54278" name="Picture 37"/>
            <p:cNvPicPr>
              <a:picLocks noChangeAspect="1" noChangeArrowheads="1"/>
            </p:cNvPicPr>
            <p:nvPr/>
          </p:nvPicPr>
          <p:blipFill>
            <a:blip r:embed="rId2" cstate="print"/>
            <a:srcRect l="537" t="19489" r="3125" b="3125"/>
            <a:stretch>
              <a:fillRect/>
            </a:stretch>
          </p:blipFill>
          <p:spPr bwMode="auto">
            <a:xfrm>
              <a:off x="3379" y="1897"/>
              <a:ext cx="907" cy="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79" name="Picture 38"/>
            <p:cNvPicPr>
              <a:picLocks noChangeAspect="1" noChangeArrowheads="1"/>
            </p:cNvPicPr>
            <p:nvPr/>
          </p:nvPicPr>
          <p:blipFill>
            <a:blip r:embed="rId3" cstate="print"/>
            <a:srcRect l="537" t="18512" r="3125" b="3125"/>
            <a:stretch>
              <a:fillRect/>
            </a:stretch>
          </p:blipFill>
          <p:spPr bwMode="auto">
            <a:xfrm>
              <a:off x="3334" y="2753"/>
              <a:ext cx="907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80" name="Picture 39"/>
            <p:cNvPicPr>
              <a:picLocks noChangeAspect="1" noChangeArrowheads="1"/>
            </p:cNvPicPr>
            <p:nvPr/>
          </p:nvPicPr>
          <p:blipFill>
            <a:blip r:embed="rId4" cstate="print"/>
            <a:srcRect l="537" t="19489" r="16032" b="6683"/>
            <a:stretch>
              <a:fillRect/>
            </a:stretch>
          </p:blipFill>
          <p:spPr bwMode="auto">
            <a:xfrm>
              <a:off x="2200" y="2931"/>
              <a:ext cx="816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81" name="Picture 40"/>
            <p:cNvPicPr>
              <a:picLocks noChangeAspect="1" noChangeArrowheads="1"/>
            </p:cNvPicPr>
            <p:nvPr/>
          </p:nvPicPr>
          <p:blipFill>
            <a:blip r:embed="rId5" cstate="print"/>
            <a:srcRect l="1270" t="18512" r="30811" b="3125"/>
            <a:stretch>
              <a:fillRect/>
            </a:stretch>
          </p:blipFill>
          <p:spPr bwMode="auto">
            <a:xfrm>
              <a:off x="1066" y="2750"/>
              <a:ext cx="817" cy="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82" name="Picture 41"/>
            <p:cNvPicPr>
              <a:picLocks noChangeAspect="1" noChangeArrowheads="1"/>
            </p:cNvPicPr>
            <p:nvPr/>
          </p:nvPicPr>
          <p:blipFill>
            <a:blip r:embed="rId6" cstate="print"/>
            <a:srcRect l="1839" t="19684" r="4036" b="3537"/>
            <a:stretch>
              <a:fillRect/>
            </a:stretch>
          </p:blipFill>
          <p:spPr bwMode="auto">
            <a:xfrm>
              <a:off x="2517" y="1173"/>
              <a:ext cx="907" cy="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83" name="Picture 42"/>
            <p:cNvPicPr>
              <a:picLocks noChangeAspect="1" noChangeArrowheads="1"/>
            </p:cNvPicPr>
            <p:nvPr/>
          </p:nvPicPr>
          <p:blipFill>
            <a:blip r:embed="rId7" cstate="print"/>
            <a:srcRect l="1270" t="19487" r="3125" b="7683"/>
            <a:stretch>
              <a:fillRect/>
            </a:stretch>
          </p:blipFill>
          <p:spPr bwMode="auto">
            <a:xfrm>
              <a:off x="1202" y="1979"/>
              <a:ext cx="816" cy="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84" name="Picture 43"/>
            <p:cNvPicPr>
              <a:picLocks noChangeAspect="1" noChangeArrowheads="1"/>
            </p:cNvPicPr>
            <p:nvPr/>
          </p:nvPicPr>
          <p:blipFill>
            <a:blip r:embed="rId8" cstate="print"/>
            <a:srcRect l="4962" t="6609" r="4961" b="6755"/>
            <a:stretch>
              <a:fillRect/>
            </a:stretch>
          </p:blipFill>
          <p:spPr bwMode="auto">
            <a:xfrm>
              <a:off x="1519" y="1253"/>
              <a:ext cx="817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85" name="Picture 44"/>
            <p:cNvPicPr>
              <a:picLocks noChangeAspect="1" noChangeArrowheads="1"/>
            </p:cNvPicPr>
            <p:nvPr/>
          </p:nvPicPr>
          <p:blipFill>
            <a:blip r:embed="rId9" cstate="print"/>
            <a:srcRect l="9392" t="19489" r="11604" b="2495"/>
            <a:stretch>
              <a:fillRect/>
            </a:stretch>
          </p:blipFill>
          <p:spPr bwMode="auto">
            <a:xfrm>
              <a:off x="2290" y="1933"/>
              <a:ext cx="862" cy="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286" name="AutoShape 45"/>
            <p:cNvSpPr>
              <a:spLocks noChangeAspect="1" noChangeArrowheads="1"/>
            </p:cNvSpPr>
            <p:nvPr/>
          </p:nvSpPr>
          <p:spPr bwMode="auto">
            <a:xfrm>
              <a:off x="1878" y="1493"/>
              <a:ext cx="162" cy="162"/>
            </a:xfrm>
            <a:prstGeom prst="octagon">
              <a:avLst>
                <a:gd name="adj" fmla="val 29287"/>
              </a:avLst>
            </a:prstGeom>
            <a:solidFill>
              <a:srgbClr val="E8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4287" name="AutoShape 46"/>
            <p:cNvSpPr>
              <a:spLocks noChangeAspect="1" noChangeArrowheads="1"/>
            </p:cNvSpPr>
            <p:nvPr/>
          </p:nvSpPr>
          <p:spPr bwMode="auto">
            <a:xfrm>
              <a:off x="1536" y="2215"/>
              <a:ext cx="165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4288" name="AutoShape 47"/>
            <p:cNvSpPr>
              <a:spLocks noChangeAspect="1" noChangeArrowheads="1"/>
            </p:cNvSpPr>
            <p:nvPr/>
          </p:nvSpPr>
          <p:spPr bwMode="auto">
            <a:xfrm>
              <a:off x="2716" y="1436"/>
              <a:ext cx="162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4289" name="AutoShape 48"/>
            <p:cNvSpPr>
              <a:spLocks noChangeAspect="1" noChangeArrowheads="1"/>
            </p:cNvSpPr>
            <p:nvPr/>
          </p:nvSpPr>
          <p:spPr bwMode="auto">
            <a:xfrm>
              <a:off x="2192" y="2600"/>
              <a:ext cx="165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4290" name="AutoShape 49"/>
            <p:cNvSpPr>
              <a:spLocks noChangeAspect="1" noChangeArrowheads="1"/>
            </p:cNvSpPr>
            <p:nvPr/>
          </p:nvSpPr>
          <p:spPr bwMode="auto">
            <a:xfrm>
              <a:off x="1610" y="2833"/>
              <a:ext cx="162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4291" name="AutoShape 50"/>
            <p:cNvSpPr>
              <a:spLocks noChangeAspect="1" noChangeArrowheads="1"/>
            </p:cNvSpPr>
            <p:nvPr/>
          </p:nvSpPr>
          <p:spPr bwMode="auto">
            <a:xfrm>
              <a:off x="3855" y="2063"/>
              <a:ext cx="165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4292" name="AutoShape 51"/>
            <p:cNvSpPr>
              <a:spLocks noChangeAspect="1" noChangeArrowheads="1"/>
            </p:cNvSpPr>
            <p:nvPr/>
          </p:nvSpPr>
          <p:spPr bwMode="auto">
            <a:xfrm>
              <a:off x="2677" y="2215"/>
              <a:ext cx="162" cy="162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4293" name="AutoShape 52"/>
            <p:cNvSpPr>
              <a:spLocks noChangeAspect="1" noChangeArrowheads="1"/>
            </p:cNvSpPr>
            <p:nvPr/>
          </p:nvSpPr>
          <p:spPr bwMode="auto">
            <a:xfrm>
              <a:off x="2774" y="3182"/>
              <a:ext cx="165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4294" name="AutoShape 53"/>
            <p:cNvSpPr>
              <a:spLocks noChangeAspect="1" noChangeArrowheads="1"/>
            </p:cNvSpPr>
            <p:nvPr/>
          </p:nvSpPr>
          <p:spPr bwMode="auto">
            <a:xfrm>
              <a:off x="3703" y="2976"/>
              <a:ext cx="162" cy="162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cxnSp>
          <p:nvCxnSpPr>
            <p:cNvPr id="54295" name="AutoShape 54"/>
            <p:cNvCxnSpPr>
              <a:cxnSpLocks noChangeAspect="1" noChangeShapeType="1"/>
              <a:stCxn id="54286" idx="2"/>
              <a:endCxn id="54288" idx="2"/>
            </p:cNvCxnSpPr>
            <p:nvPr/>
          </p:nvCxnSpPr>
          <p:spPr bwMode="auto">
            <a:xfrm flipV="1">
              <a:off x="1959" y="1519"/>
              <a:ext cx="757" cy="136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lg" len="med"/>
            </a:ln>
          </p:spPr>
        </p:cxnSp>
        <p:cxnSp>
          <p:nvCxnSpPr>
            <p:cNvPr id="54296" name="AutoShape 55"/>
            <p:cNvCxnSpPr>
              <a:cxnSpLocks noChangeAspect="1" noChangeShapeType="1"/>
              <a:stCxn id="54286" idx="2"/>
              <a:endCxn id="54287" idx="2"/>
            </p:cNvCxnSpPr>
            <p:nvPr/>
          </p:nvCxnSpPr>
          <p:spPr bwMode="auto">
            <a:xfrm flipH="1">
              <a:off x="1536" y="1655"/>
              <a:ext cx="423" cy="643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4297" name="AutoShape 56"/>
            <p:cNvCxnSpPr>
              <a:cxnSpLocks noChangeAspect="1" noChangeShapeType="1"/>
              <a:stCxn id="54292" idx="2"/>
              <a:endCxn id="54286" idx="2"/>
            </p:cNvCxnSpPr>
            <p:nvPr/>
          </p:nvCxnSpPr>
          <p:spPr bwMode="auto">
            <a:xfrm flipH="1" flipV="1">
              <a:off x="1959" y="1655"/>
              <a:ext cx="880" cy="641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4298" name="AutoShape 57"/>
            <p:cNvCxnSpPr>
              <a:cxnSpLocks noChangeAspect="1" noChangeShapeType="1"/>
              <a:stCxn id="54288" idx="2"/>
              <a:endCxn id="54291" idx="2"/>
            </p:cNvCxnSpPr>
            <p:nvPr/>
          </p:nvCxnSpPr>
          <p:spPr bwMode="auto">
            <a:xfrm>
              <a:off x="2878" y="1519"/>
              <a:ext cx="1060" cy="544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4299" name="AutoShape 58"/>
            <p:cNvCxnSpPr>
              <a:cxnSpLocks noChangeAspect="1" noChangeShapeType="1"/>
              <a:stCxn id="54293" idx="2"/>
              <a:endCxn id="54294" idx="2"/>
            </p:cNvCxnSpPr>
            <p:nvPr/>
          </p:nvCxnSpPr>
          <p:spPr bwMode="auto">
            <a:xfrm flipV="1">
              <a:off x="2857" y="3138"/>
              <a:ext cx="927" cy="209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4300" name="AutoShape 59"/>
            <p:cNvCxnSpPr>
              <a:cxnSpLocks noChangeAspect="1" noChangeShapeType="1"/>
              <a:stCxn id="54289" idx="2"/>
              <a:endCxn id="54293" idx="2"/>
            </p:cNvCxnSpPr>
            <p:nvPr/>
          </p:nvCxnSpPr>
          <p:spPr bwMode="auto">
            <a:xfrm>
              <a:off x="2357" y="2683"/>
              <a:ext cx="417" cy="582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4301" name="AutoShape 60"/>
            <p:cNvCxnSpPr>
              <a:cxnSpLocks noChangeAspect="1" noChangeShapeType="1"/>
              <a:stCxn id="54294" idx="2"/>
              <a:endCxn id="54292" idx="2"/>
            </p:cNvCxnSpPr>
            <p:nvPr/>
          </p:nvCxnSpPr>
          <p:spPr bwMode="auto">
            <a:xfrm flipH="1" flipV="1">
              <a:off x="2677" y="2296"/>
              <a:ext cx="1107" cy="68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4302" name="AutoShape 61"/>
            <p:cNvCxnSpPr>
              <a:cxnSpLocks noChangeAspect="1" noChangeShapeType="1"/>
              <a:stCxn id="54289" idx="2"/>
              <a:endCxn id="54292" idx="2"/>
            </p:cNvCxnSpPr>
            <p:nvPr/>
          </p:nvCxnSpPr>
          <p:spPr bwMode="auto">
            <a:xfrm flipV="1">
              <a:off x="2275" y="2296"/>
              <a:ext cx="402" cy="469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4303" name="AutoShape 62"/>
            <p:cNvCxnSpPr>
              <a:cxnSpLocks noChangeAspect="1" noChangeShapeType="1"/>
              <a:stCxn id="54291" idx="2"/>
              <a:endCxn id="54292" idx="2"/>
            </p:cNvCxnSpPr>
            <p:nvPr/>
          </p:nvCxnSpPr>
          <p:spPr bwMode="auto">
            <a:xfrm flipH="1" flipV="1">
              <a:off x="2758" y="2215"/>
              <a:ext cx="1180" cy="13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4304" name="AutoShape 63"/>
            <p:cNvCxnSpPr>
              <a:cxnSpLocks noChangeAspect="1" noChangeShapeType="1"/>
              <a:stCxn id="54294" idx="2"/>
              <a:endCxn id="54291" idx="2"/>
            </p:cNvCxnSpPr>
            <p:nvPr/>
          </p:nvCxnSpPr>
          <p:spPr bwMode="auto">
            <a:xfrm flipV="1">
              <a:off x="3784" y="2228"/>
              <a:ext cx="154" cy="74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4305" name="AutoShape 64"/>
            <p:cNvCxnSpPr>
              <a:cxnSpLocks noChangeAspect="1" noChangeShapeType="1"/>
              <a:stCxn id="54290" idx="2"/>
              <a:endCxn id="54287" idx="2"/>
            </p:cNvCxnSpPr>
            <p:nvPr/>
          </p:nvCxnSpPr>
          <p:spPr bwMode="auto">
            <a:xfrm flipV="1">
              <a:off x="1610" y="2380"/>
              <a:ext cx="9" cy="536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4306" name="AutoShape 65"/>
            <p:cNvCxnSpPr>
              <a:cxnSpLocks noChangeShapeType="1"/>
              <a:stCxn id="54287" idx="2"/>
              <a:endCxn id="54289" idx="2"/>
            </p:cNvCxnSpPr>
            <p:nvPr/>
          </p:nvCxnSpPr>
          <p:spPr bwMode="auto">
            <a:xfrm>
              <a:off x="1619" y="2380"/>
              <a:ext cx="656" cy="385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</p:grpSp>
      <p:sp>
        <p:nvSpPr>
          <p:cNvPr id="54275" name="Text Box 66"/>
          <p:cNvSpPr txBox="1">
            <a:spLocks noChangeArrowheads="1"/>
          </p:cNvSpPr>
          <p:nvPr/>
        </p:nvSpPr>
        <p:spPr bwMode="auto">
          <a:xfrm>
            <a:off x="1258888" y="2636838"/>
            <a:ext cx="4333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3600" b="1" i="1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54276" name="Text Box 22"/>
          <p:cNvSpPr txBox="1">
            <a:spLocks noChangeArrowheads="1"/>
          </p:cNvSpPr>
          <p:nvPr/>
        </p:nvSpPr>
        <p:spPr bwMode="auto">
          <a:xfrm>
            <a:off x="395288" y="1484313"/>
            <a:ext cx="8497887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 smtClean="0">
                <a:latin typeface="Comic Sans MS" pitchFamily="66" charset="0"/>
                <a:sym typeface="Symbol" pitchFamily="18" charset="2"/>
              </a:rPr>
              <a:t>1 -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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hu-HU" sz="2800" dirty="0">
                <a:latin typeface="Comic Sans MS" pitchFamily="66" charset="0"/>
              </a:rPr>
              <a:t>valószínűséggel </a:t>
            </a:r>
            <a:r>
              <a:rPr lang="hu-HU" sz="2800" dirty="0" smtClean="0">
                <a:latin typeface="Comic Sans MS" pitchFamily="66" charset="0"/>
              </a:rPr>
              <a:t>véletlen linket követ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4277" name="Cím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véletlen szörföző modell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Oval 66"/>
          <p:cNvSpPr>
            <a:spLocks noChangeArrowheads="1"/>
          </p:cNvSpPr>
          <p:nvPr/>
        </p:nvSpPr>
        <p:spPr bwMode="auto">
          <a:xfrm>
            <a:off x="2124075" y="3565525"/>
            <a:ext cx="3816350" cy="2887663"/>
          </a:xfrm>
          <a:prstGeom prst="ellipse">
            <a:avLst/>
          </a:prstGeom>
          <a:solidFill>
            <a:srgbClr val="FED776"/>
          </a:soli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hu-HU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39750" y="2565400"/>
            <a:ext cx="5111750" cy="3651250"/>
            <a:chOff x="1066" y="1173"/>
            <a:chExt cx="3220" cy="2300"/>
          </a:xfrm>
        </p:grpSpPr>
        <p:pic>
          <p:nvPicPr>
            <p:cNvPr id="55306" name="Picture 37"/>
            <p:cNvPicPr>
              <a:picLocks noChangeAspect="1" noChangeArrowheads="1"/>
            </p:cNvPicPr>
            <p:nvPr/>
          </p:nvPicPr>
          <p:blipFill>
            <a:blip r:embed="rId2" cstate="print"/>
            <a:srcRect l="537" t="19489" r="3125" b="3125"/>
            <a:stretch>
              <a:fillRect/>
            </a:stretch>
          </p:blipFill>
          <p:spPr bwMode="auto">
            <a:xfrm>
              <a:off x="3379" y="1897"/>
              <a:ext cx="907" cy="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07" name="Picture 38"/>
            <p:cNvPicPr>
              <a:picLocks noChangeAspect="1" noChangeArrowheads="1"/>
            </p:cNvPicPr>
            <p:nvPr/>
          </p:nvPicPr>
          <p:blipFill>
            <a:blip r:embed="rId3" cstate="print"/>
            <a:srcRect l="537" t="18512" r="3125" b="3125"/>
            <a:stretch>
              <a:fillRect/>
            </a:stretch>
          </p:blipFill>
          <p:spPr bwMode="auto">
            <a:xfrm>
              <a:off x="3334" y="2753"/>
              <a:ext cx="907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08" name="Picture 39"/>
            <p:cNvPicPr>
              <a:picLocks noChangeAspect="1" noChangeArrowheads="1"/>
            </p:cNvPicPr>
            <p:nvPr/>
          </p:nvPicPr>
          <p:blipFill>
            <a:blip r:embed="rId4" cstate="print"/>
            <a:srcRect l="537" t="19489" r="16032" b="6683"/>
            <a:stretch>
              <a:fillRect/>
            </a:stretch>
          </p:blipFill>
          <p:spPr bwMode="auto">
            <a:xfrm>
              <a:off x="2200" y="2931"/>
              <a:ext cx="816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09" name="Picture 40"/>
            <p:cNvPicPr>
              <a:picLocks noChangeAspect="1" noChangeArrowheads="1"/>
            </p:cNvPicPr>
            <p:nvPr/>
          </p:nvPicPr>
          <p:blipFill>
            <a:blip r:embed="rId5" cstate="print"/>
            <a:srcRect l="1270" t="18512" r="30811" b="3125"/>
            <a:stretch>
              <a:fillRect/>
            </a:stretch>
          </p:blipFill>
          <p:spPr bwMode="auto">
            <a:xfrm>
              <a:off x="1066" y="2750"/>
              <a:ext cx="817" cy="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10" name="Picture 41"/>
            <p:cNvPicPr>
              <a:picLocks noChangeAspect="1" noChangeArrowheads="1"/>
            </p:cNvPicPr>
            <p:nvPr/>
          </p:nvPicPr>
          <p:blipFill>
            <a:blip r:embed="rId6" cstate="print"/>
            <a:srcRect l="1839" t="19684" r="4036" b="3537"/>
            <a:stretch>
              <a:fillRect/>
            </a:stretch>
          </p:blipFill>
          <p:spPr bwMode="auto">
            <a:xfrm>
              <a:off x="2517" y="1173"/>
              <a:ext cx="907" cy="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11" name="Picture 42"/>
            <p:cNvPicPr>
              <a:picLocks noChangeAspect="1" noChangeArrowheads="1"/>
            </p:cNvPicPr>
            <p:nvPr/>
          </p:nvPicPr>
          <p:blipFill>
            <a:blip r:embed="rId7" cstate="print"/>
            <a:srcRect l="1270" t="19487" r="3125" b="7683"/>
            <a:stretch>
              <a:fillRect/>
            </a:stretch>
          </p:blipFill>
          <p:spPr bwMode="auto">
            <a:xfrm>
              <a:off x="1202" y="1979"/>
              <a:ext cx="816" cy="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12" name="Picture 43"/>
            <p:cNvPicPr>
              <a:picLocks noChangeAspect="1" noChangeArrowheads="1"/>
            </p:cNvPicPr>
            <p:nvPr/>
          </p:nvPicPr>
          <p:blipFill>
            <a:blip r:embed="rId8" cstate="print"/>
            <a:srcRect l="4962" t="6609" r="4961" b="6755"/>
            <a:stretch>
              <a:fillRect/>
            </a:stretch>
          </p:blipFill>
          <p:spPr bwMode="auto">
            <a:xfrm>
              <a:off x="1519" y="1253"/>
              <a:ext cx="817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13" name="Picture 44"/>
            <p:cNvPicPr>
              <a:picLocks noChangeAspect="1" noChangeArrowheads="1"/>
            </p:cNvPicPr>
            <p:nvPr/>
          </p:nvPicPr>
          <p:blipFill>
            <a:blip r:embed="rId9" cstate="print"/>
            <a:srcRect l="9392" t="19489" r="11604" b="2495"/>
            <a:stretch>
              <a:fillRect/>
            </a:stretch>
          </p:blipFill>
          <p:spPr bwMode="auto">
            <a:xfrm>
              <a:off x="2290" y="1933"/>
              <a:ext cx="862" cy="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314" name="AutoShape 45"/>
            <p:cNvSpPr>
              <a:spLocks noChangeAspect="1" noChangeArrowheads="1"/>
            </p:cNvSpPr>
            <p:nvPr/>
          </p:nvSpPr>
          <p:spPr bwMode="auto">
            <a:xfrm>
              <a:off x="1878" y="1493"/>
              <a:ext cx="162" cy="162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5315" name="AutoShape 46"/>
            <p:cNvSpPr>
              <a:spLocks noChangeAspect="1" noChangeArrowheads="1"/>
            </p:cNvSpPr>
            <p:nvPr/>
          </p:nvSpPr>
          <p:spPr bwMode="auto">
            <a:xfrm>
              <a:off x="1536" y="2215"/>
              <a:ext cx="165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5316" name="AutoShape 47"/>
            <p:cNvSpPr>
              <a:spLocks noChangeAspect="1" noChangeArrowheads="1"/>
            </p:cNvSpPr>
            <p:nvPr/>
          </p:nvSpPr>
          <p:spPr bwMode="auto">
            <a:xfrm>
              <a:off x="2716" y="1436"/>
              <a:ext cx="162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5317" name="AutoShape 48"/>
            <p:cNvSpPr>
              <a:spLocks noChangeAspect="1" noChangeArrowheads="1"/>
            </p:cNvSpPr>
            <p:nvPr/>
          </p:nvSpPr>
          <p:spPr bwMode="auto">
            <a:xfrm>
              <a:off x="2192" y="2600"/>
              <a:ext cx="165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5318" name="AutoShape 49"/>
            <p:cNvSpPr>
              <a:spLocks noChangeAspect="1" noChangeArrowheads="1"/>
            </p:cNvSpPr>
            <p:nvPr/>
          </p:nvSpPr>
          <p:spPr bwMode="auto">
            <a:xfrm>
              <a:off x="1610" y="2833"/>
              <a:ext cx="162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5319" name="AutoShape 50"/>
            <p:cNvSpPr>
              <a:spLocks noChangeAspect="1" noChangeArrowheads="1"/>
            </p:cNvSpPr>
            <p:nvPr/>
          </p:nvSpPr>
          <p:spPr bwMode="auto">
            <a:xfrm>
              <a:off x="3855" y="2063"/>
              <a:ext cx="165" cy="165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5320" name="AutoShape 51"/>
            <p:cNvSpPr>
              <a:spLocks noChangeAspect="1" noChangeArrowheads="1"/>
            </p:cNvSpPr>
            <p:nvPr/>
          </p:nvSpPr>
          <p:spPr bwMode="auto">
            <a:xfrm>
              <a:off x="2677" y="2215"/>
              <a:ext cx="162" cy="162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5321" name="AutoShape 52"/>
            <p:cNvSpPr>
              <a:spLocks noChangeAspect="1" noChangeArrowheads="1"/>
            </p:cNvSpPr>
            <p:nvPr/>
          </p:nvSpPr>
          <p:spPr bwMode="auto">
            <a:xfrm>
              <a:off x="2774" y="3182"/>
              <a:ext cx="165" cy="165"/>
            </a:xfrm>
            <a:prstGeom prst="octagon">
              <a:avLst>
                <a:gd name="adj" fmla="val 29287"/>
              </a:avLst>
            </a:prstGeom>
            <a:solidFill>
              <a:srgbClr val="E8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5322" name="AutoShape 53"/>
            <p:cNvSpPr>
              <a:spLocks noChangeAspect="1" noChangeArrowheads="1"/>
            </p:cNvSpPr>
            <p:nvPr/>
          </p:nvSpPr>
          <p:spPr bwMode="auto">
            <a:xfrm>
              <a:off x="3703" y="2976"/>
              <a:ext cx="162" cy="162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cxnSp>
          <p:nvCxnSpPr>
            <p:cNvPr id="55323" name="AutoShape 54"/>
            <p:cNvCxnSpPr>
              <a:cxnSpLocks noChangeAspect="1" noChangeShapeType="1"/>
              <a:stCxn id="55314" idx="2"/>
              <a:endCxn id="55316" idx="2"/>
            </p:cNvCxnSpPr>
            <p:nvPr/>
          </p:nvCxnSpPr>
          <p:spPr bwMode="auto">
            <a:xfrm flipV="1">
              <a:off x="1959" y="1519"/>
              <a:ext cx="757" cy="136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5324" name="AutoShape 55"/>
            <p:cNvCxnSpPr>
              <a:cxnSpLocks noChangeAspect="1" noChangeShapeType="1"/>
              <a:stCxn id="55314" idx="2"/>
              <a:endCxn id="55315" idx="2"/>
            </p:cNvCxnSpPr>
            <p:nvPr/>
          </p:nvCxnSpPr>
          <p:spPr bwMode="auto">
            <a:xfrm flipH="1">
              <a:off x="1536" y="1655"/>
              <a:ext cx="423" cy="643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5325" name="AutoShape 56"/>
            <p:cNvCxnSpPr>
              <a:cxnSpLocks noChangeAspect="1" noChangeShapeType="1"/>
              <a:stCxn id="55320" idx="2"/>
              <a:endCxn id="55314" idx="2"/>
            </p:cNvCxnSpPr>
            <p:nvPr/>
          </p:nvCxnSpPr>
          <p:spPr bwMode="auto">
            <a:xfrm flipH="1" flipV="1">
              <a:off x="1959" y="1655"/>
              <a:ext cx="880" cy="641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5326" name="AutoShape 57"/>
            <p:cNvCxnSpPr>
              <a:cxnSpLocks noChangeAspect="1" noChangeShapeType="1"/>
              <a:stCxn id="55316" idx="2"/>
              <a:endCxn id="55319" idx="2"/>
            </p:cNvCxnSpPr>
            <p:nvPr/>
          </p:nvCxnSpPr>
          <p:spPr bwMode="auto">
            <a:xfrm>
              <a:off x="2878" y="1519"/>
              <a:ext cx="1060" cy="544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5327" name="AutoShape 58"/>
            <p:cNvCxnSpPr>
              <a:cxnSpLocks noChangeAspect="1" noChangeShapeType="1"/>
              <a:stCxn id="55321" idx="2"/>
              <a:endCxn id="55322" idx="2"/>
            </p:cNvCxnSpPr>
            <p:nvPr/>
          </p:nvCxnSpPr>
          <p:spPr bwMode="auto">
            <a:xfrm flipV="1">
              <a:off x="2857" y="3138"/>
              <a:ext cx="927" cy="209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5328" name="AutoShape 59"/>
            <p:cNvCxnSpPr>
              <a:cxnSpLocks noChangeAspect="1" noChangeShapeType="1"/>
              <a:stCxn id="55317" idx="2"/>
              <a:endCxn id="55321" idx="2"/>
            </p:cNvCxnSpPr>
            <p:nvPr/>
          </p:nvCxnSpPr>
          <p:spPr bwMode="auto">
            <a:xfrm>
              <a:off x="2357" y="2683"/>
              <a:ext cx="417" cy="582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5329" name="AutoShape 60"/>
            <p:cNvCxnSpPr>
              <a:cxnSpLocks noChangeAspect="1" noChangeShapeType="1"/>
              <a:stCxn id="55322" idx="2"/>
              <a:endCxn id="55320" idx="2"/>
            </p:cNvCxnSpPr>
            <p:nvPr/>
          </p:nvCxnSpPr>
          <p:spPr bwMode="auto">
            <a:xfrm flipH="1" flipV="1">
              <a:off x="2677" y="2296"/>
              <a:ext cx="1107" cy="680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5330" name="AutoShape 61"/>
            <p:cNvCxnSpPr>
              <a:cxnSpLocks noChangeAspect="1" noChangeShapeType="1"/>
              <a:stCxn id="55317" idx="2"/>
              <a:endCxn id="55320" idx="2"/>
            </p:cNvCxnSpPr>
            <p:nvPr/>
          </p:nvCxnSpPr>
          <p:spPr bwMode="auto">
            <a:xfrm flipV="1">
              <a:off x="2275" y="2296"/>
              <a:ext cx="402" cy="469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5331" name="AutoShape 62"/>
            <p:cNvCxnSpPr>
              <a:cxnSpLocks noChangeAspect="1" noChangeShapeType="1"/>
              <a:stCxn id="55319" idx="2"/>
              <a:endCxn id="55320" idx="2"/>
            </p:cNvCxnSpPr>
            <p:nvPr/>
          </p:nvCxnSpPr>
          <p:spPr bwMode="auto">
            <a:xfrm flipH="1" flipV="1">
              <a:off x="2758" y="2215"/>
              <a:ext cx="1180" cy="13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5332" name="AutoShape 63"/>
            <p:cNvCxnSpPr>
              <a:cxnSpLocks noChangeAspect="1" noChangeShapeType="1"/>
              <a:stCxn id="55322" idx="2"/>
              <a:endCxn id="55319" idx="2"/>
            </p:cNvCxnSpPr>
            <p:nvPr/>
          </p:nvCxnSpPr>
          <p:spPr bwMode="auto">
            <a:xfrm flipV="1">
              <a:off x="3784" y="2228"/>
              <a:ext cx="154" cy="74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5333" name="AutoShape 64"/>
            <p:cNvCxnSpPr>
              <a:cxnSpLocks noChangeAspect="1" noChangeShapeType="1"/>
              <a:stCxn id="55318" idx="2"/>
              <a:endCxn id="55315" idx="2"/>
            </p:cNvCxnSpPr>
            <p:nvPr/>
          </p:nvCxnSpPr>
          <p:spPr bwMode="auto">
            <a:xfrm flipV="1">
              <a:off x="1610" y="2380"/>
              <a:ext cx="9" cy="536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5334" name="AutoShape 65"/>
            <p:cNvCxnSpPr>
              <a:cxnSpLocks noChangeShapeType="1"/>
              <a:stCxn id="55315" idx="2"/>
              <a:endCxn id="55317" idx="2"/>
            </p:cNvCxnSpPr>
            <p:nvPr/>
          </p:nvCxnSpPr>
          <p:spPr bwMode="auto">
            <a:xfrm>
              <a:off x="1619" y="2380"/>
              <a:ext cx="656" cy="385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</p:spPr>
        </p:cxnSp>
      </p:grpSp>
      <p:cxnSp>
        <p:nvCxnSpPr>
          <p:cNvPr id="55300" name="AutoShape 68"/>
          <p:cNvCxnSpPr>
            <a:cxnSpLocks noChangeShapeType="1"/>
          </p:cNvCxnSpPr>
          <p:nvPr/>
        </p:nvCxnSpPr>
        <p:spPr bwMode="auto">
          <a:xfrm rot="16200000" flipH="1">
            <a:off x="1442244" y="3837781"/>
            <a:ext cx="2451100" cy="1341438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rgbClr val="E80000"/>
            </a:solidFill>
            <a:prstDash val="dash"/>
            <a:round/>
            <a:headEnd/>
            <a:tailEnd type="triangle" w="lg" len="med"/>
          </a:ln>
        </p:spPr>
      </p:cxnSp>
      <p:sp>
        <p:nvSpPr>
          <p:cNvPr id="55301" name="Text Box 71"/>
          <p:cNvSpPr txBox="1">
            <a:spLocks noChangeArrowheads="1"/>
          </p:cNvSpPr>
          <p:nvPr/>
        </p:nvSpPr>
        <p:spPr bwMode="auto">
          <a:xfrm>
            <a:off x="2411413" y="5734050"/>
            <a:ext cx="4333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3600" b="1" i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5302" name="Cím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Személyre szabott teleportálás</a:t>
            </a:r>
          </a:p>
        </p:txBody>
      </p: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395288" y="1484313"/>
            <a:ext cx="8497887" cy="9540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Comic Sans MS" pitchFamily="66" charset="0"/>
                <a:sym typeface="Symbol" pitchFamily="18" charset="2"/>
              </a:rPr>
              <a:t>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hu-HU" sz="2800" dirty="0">
                <a:latin typeface="Comic Sans MS" pitchFamily="66" charset="0"/>
              </a:rPr>
              <a:t>valószínűséggel „teleportál” egy </a:t>
            </a:r>
            <a:r>
              <a:rPr lang="hu-HU" sz="2800" strike="sngStrike" dirty="0">
                <a:latin typeface="Comic Sans MS" pitchFamily="66" charset="0"/>
              </a:rPr>
              <a:t>véletlen </a:t>
            </a:r>
            <a:r>
              <a:rPr lang="hu-HU" sz="2800" dirty="0">
                <a:latin typeface="Comic Sans MS" pitchFamily="66" charset="0"/>
              </a:rPr>
              <a:t>helyre – elunja és új URL-t gépel be</a:t>
            </a:r>
            <a:endParaRPr lang="en-US" sz="2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5304" name="Téglalap 44"/>
          <p:cNvSpPr>
            <a:spLocks noChangeArrowheads="1"/>
          </p:cNvSpPr>
          <p:nvPr/>
        </p:nvSpPr>
        <p:spPr bwMode="auto">
          <a:xfrm>
            <a:off x="6156325" y="2781300"/>
            <a:ext cx="28082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sz="2800">
                <a:latin typeface="Times New Roman" pitchFamily="18" charset="0"/>
              </a:rPr>
              <a:t>„kedvenc” vektor r = (</a:t>
            </a:r>
            <a:r>
              <a:rPr lang="hu-HU" sz="2800" i="1">
                <a:latin typeface="Times New Roman" pitchFamily="18" charset="0"/>
              </a:rPr>
              <a:t>r</a:t>
            </a:r>
            <a:r>
              <a:rPr lang="hu-HU" sz="2800" baseline="-25000">
                <a:latin typeface="Times New Roman" pitchFamily="18" charset="0"/>
              </a:rPr>
              <a:t>1</a:t>
            </a:r>
            <a:r>
              <a:rPr lang="hu-HU" sz="2800">
                <a:latin typeface="Times New Roman" pitchFamily="18" charset="0"/>
              </a:rPr>
              <a:t>,…,</a:t>
            </a:r>
            <a:r>
              <a:rPr lang="hu-HU" sz="2800" i="1">
                <a:latin typeface="Times New Roman" pitchFamily="18" charset="0"/>
              </a:rPr>
              <a:t>r</a:t>
            </a:r>
            <a:r>
              <a:rPr lang="hu-HU" sz="2800" baseline="-25000">
                <a:latin typeface="Times New Roman" pitchFamily="18" charset="0"/>
              </a:rPr>
              <a:t>n</a:t>
            </a:r>
            <a:r>
              <a:rPr lang="hu-HU" sz="2800">
                <a:latin typeface="Times New Roman" pitchFamily="18" charset="0"/>
              </a:rPr>
              <a:t>) </a:t>
            </a:r>
            <a:endParaRPr lang="hu-HU" sz="2800"/>
          </a:p>
        </p:txBody>
      </p:sp>
      <p:sp>
        <p:nvSpPr>
          <p:cNvPr id="55305" name="Téglalap 38"/>
          <p:cNvSpPr>
            <a:spLocks noChangeArrowheads="1"/>
          </p:cNvSpPr>
          <p:nvPr/>
        </p:nvSpPr>
        <p:spPr bwMode="auto">
          <a:xfrm>
            <a:off x="6084888" y="1196975"/>
            <a:ext cx="15303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sz="2800">
                <a:solidFill>
                  <a:srgbClr val="FF0000"/>
                </a:solidFill>
                <a:latin typeface="Comic Sans MS" pitchFamily="66" charset="0"/>
              </a:rPr>
              <a:t>kedvenc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3"/>
          <p:cNvSpPr txBox="1">
            <a:spLocks noChangeArrowheads="1"/>
          </p:cNvSpPr>
          <p:nvPr/>
        </p:nvSpPr>
        <p:spPr bwMode="auto">
          <a:xfrm>
            <a:off x="457200" y="1196975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hu-HU" sz="3200" b="1">
                <a:latin typeface="Times New Roman" pitchFamily="18" charset="0"/>
              </a:rPr>
              <a:t>PPR</a:t>
            </a:r>
            <a:r>
              <a:rPr lang="hu-HU" sz="3200" b="1" baseline="30000">
                <a:latin typeface="Times New Roman" pitchFamily="18" charset="0"/>
              </a:rPr>
              <a:t>(k+1)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 T</a:t>
            </a:r>
            <a:r>
              <a:rPr lang="hu-HU" sz="3200" b="1" baseline="30000">
                <a:latin typeface="Times New Roman" pitchFamily="18" charset="0"/>
              </a:rPr>
              <a:t> </a:t>
            </a:r>
            <a:r>
              <a:rPr lang="hu-HU" sz="3200" b="1">
                <a:latin typeface="Times New Roman" pitchFamily="18" charset="0"/>
              </a:rPr>
              <a:t>= PPR</a:t>
            </a:r>
            <a:r>
              <a:rPr lang="hu-HU" sz="3200" b="1" baseline="30000">
                <a:latin typeface="Times New Roman" pitchFamily="18" charset="0"/>
              </a:rPr>
              <a:t>(k)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 T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4000" b="1">
                <a:latin typeface="Times New Roman" pitchFamily="18" charset="0"/>
              </a:rPr>
              <a:t>(</a:t>
            </a:r>
            <a:r>
              <a:rPr lang="hu-HU" sz="3200" b="1">
                <a:latin typeface="Times New Roman" pitchFamily="18" charset="0"/>
              </a:rPr>
              <a:t> (</a:t>
            </a:r>
            <a:r>
              <a:rPr lang="hu-HU" sz="3200">
                <a:latin typeface="Times New Roman" pitchFamily="18" charset="0"/>
              </a:rPr>
              <a:t>1</a:t>
            </a:r>
            <a:r>
              <a:rPr lang="hu-HU" sz="3200" b="1">
                <a:latin typeface="Times New Roman" pitchFamily="18" charset="0"/>
              </a:rPr>
              <a:t> - </a:t>
            </a:r>
            <a:r>
              <a:rPr lang="en-US" sz="320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3200" b="1">
                <a:solidFill>
                  <a:srgbClr val="33CC33"/>
                </a:solidFill>
                <a:latin typeface="Times New Roman" pitchFamily="18" charset="0"/>
              </a:rPr>
              <a:t>M </a:t>
            </a:r>
            <a:r>
              <a:rPr lang="hu-HU" sz="3200" b="1">
                <a:latin typeface="Times New Roman" pitchFamily="18" charset="0"/>
              </a:rPr>
              <a:t>+ </a:t>
            </a:r>
            <a:r>
              <a:rPr lang="en-US" sz="320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200" b="1">
                <a:latin typeface="Times New Roman" pitchFamily="18" charset="0"/>
              </a:rPr>
              <a:t> · </a:t>
            </a:r>
            <a:r>
              <a:rPr lang="hu-HU" sz="3200" b="1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4000" b="1">
                <a:latin typeface="Times New Roman" pitchFamily="18" charset="0"/>
              </a:rPr>
              <a:t>)</a:t>
            </a:r>
          </a:p>
        </p:txBody>
      </p:sp>
      <p:sp>
        <p:nvSpPr>
          <p:cNvPr id="56323" name="Text Box 7"/>
          <p:cNvSpPr txBox="1">
            <a:spLocks noChangeArrowheads="1"/>
          </p:cNvSpPr>
          <p:nvPr/>
        </p:nvSpPr>
        <p:spPr bwMode="auto">
          <a:xfrm>
            <a:off x="457200" y="2111375"/>
            <a:ext cx="86868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hu-HU" sz="3200" b="1">
                <a:latin typeface="Times New Roman" pitchFamily="18" charset="0"/>
              </a:rPr>
              <a:t>                </a:t>
            </a:r>
            <a:r>
              <a:rPr lang="hu-HU" b="1">
                <a:latin typeface="Times New Roman" pitchFamily="18" charset="0"/>
              </a:rPr>
              <a:t> </a:t>
            </a:r>
            <a:r>
              <a:rPr lang="hu-HU" sz="3200" b="1">
                <a:latin typeface="Times New Roman" pitchFamily="18" charset="0"/>
              </a:rPr>
              <a:t>= PPR</a:t>
            </a:r>
            <a:r>
              <a:rPr lang="hu-HU" sz="3200" b="1" baseline="30000">
                <a:latin typeface="Times New Roman" pitchFamily="18" charset="0"/>
              </a:rPr>
              <a:t>(1)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 T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4000" b="1">
                <a:latin typeface="Times New Roman" pitchFamily="18" charset="0"/>
              </a:rPr>
              <a:t>(</a:t>
            </a:r>
            <a:r>
              <a:rPr lang="hu-HU" sz="3200" b="1">
                <a:latin typeface="Times New Roman" pitchFamily="18" charset="0"/>
              </a:rPr>
              <a:t> (</a:t>
            </a:r>
            <a:r>
              <a:rPr lang="hu-HU" sz="3200">
                <a:latin typeface="Times New Roman" pitchFamily="18" charset="0"/>
              </a:rPr>
              <a:t>1 - </a:t>
            </a:r>
            <a:r>
              <a:rPr lang="en-US" sz="320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200" b="1">
                <a:latin typeface="Times New Roman" pitchFamily="18" charset="0"/>
              </a:rPr>
              <a:t>) </a:t>
            </a:r>
            <a:r>
              <a:rPr lang="hu-HU" sz="3200" b="1">
                <a:solidFill>
                  <a:srgbClr val="33CC33"/>
                </a:solidFill>
                <a:latin typeface="Times New Roman" pitchFamily="18" charset="0"/>
              </a:rPr>
              <a:t>M</a:t>
            </a:r>
            <a:r>
              <a:rPr lang="hu-HU" sz="3200" b="1">
                <a:latin typeface="Times New Roman" pitchFamily="18" charset="0"/>
              </a:rPr>
              <a:t> + </a:t>
            </a:r>
            <a:r>
              <a:rPr lang="en-US" sz="320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200" b="1">
                <a:latin typeface="Times New Roman" pitchFamily="18" charset="0"/>
              </a:rPr>
              <a:t> · </a:t>
            </a:r>
            <a:r>
              <a:rPr lang="hu-HU" sz="3200" b="1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4000" b="1">
                <a:latin typeface="Times New Roman" pitchFamily="18" charset="0"/>
              </a:rPr>
              <a:t>)</a:t>
            </a:r>
            <a:r>
              <a:rPr lang="hu-HU" sz="3200" b="1" baseline="30000">
                <a:latin typeface="Times New Roman" pitchFamily="18" charset="0"/>
              </a:rPr>
              <a:t>k </a:t>
            </a:r>
          </a:p>
          <a:p>
            <a:pPr eaLnBrk="0" hangingPunct="0">
              <a:spcBef>
                <a:spcPct val="50000"/>
              </a:spcBef>
            </a:pPr>
            <a:r>
              <a:rPr lang="hu-HU" sz="2800" baseline="30000">
                <a:latin typeface="Times New Roman" pitchFamily="18" charset="0"/>
              </a:rPr>
              <a:t>					</a:t>
            </a:r>
            <a:r>
              <a:rPr lang="hu-HU" sz="2800">
                <a:latin typeface="Times New Roman" pitchFamily="18" charset="0"/>
              </a:rPr>
              <a:t>ha </a:t>
            </a:r>
            <a:r>
              <a:rPr lang="hu-HU" sz="4000" b="1">
                <a:latin typeface="Times New Roman" pitchFamily="18" charset="0"/>
                <a:sym typeface="Symbol" pitchFamily="18" charset="2"/>
              </a:rPr>
              <a:t></a:t>
            </a:r>
            <a:r>
              <a:rPr lang="hu-HU" sz="2800" b="1" baseline="-25000">
                <a:latin typeface="Times New Roman" pitchFamily="18" charset="0"/>
                <a:sym typeface="Symbol" pitchFamily="18" charset="2"/>
              </a:rPr>
              <a:t>i</a:t>
            </a:r>
            <a:r>
              <a:rPr lang="hu-HU" sz="2800">
                <a:latin typeface="Times New Roman" pitchFamily="18" charset="0"/>
              </a:rPr>
              <a:t> </a:t>
            </a:r>
            <a:r>
              <a:rPr lang="hu-HU" sz="2800" b="1">
                <a:solidFill>
                  <a:srgbClr val="33CC33"/>
                </a:solidFill>
                <a:latin typeface="Times New Roman" pitchFamily="18" charset="0"/>
              </a:rPr>
              <a:t>X</a:t>
            </a:r>
            <a:r>
              <a:rPr lang="hu-HU" sz="2800" b="1" baseline="-25000">
                <a:latin typeface="Times New Roman" pitchFamily="18" charset="0"/>
              </a:rPr>
              <a:t>ij</a:t>
            </a:r>
            <a:r>
              <a:rPr lang="hu-HU" sz="2800">
                <a:latin typeface="Times New Roman" pitchFamily="18" charset="0"/>
              </a:rPr>
              <a:t> = 1, akkor</a:t>
            </a:r>
          </a:p>
          <a:p>
            <a:pPr eaLnBrk="0" hangingPunct="0">
              <a:spcBef>
                <a:spcPct val="50000"/>
              </a:spcBef>
            </a:pPr>
            <a:r>
              <a:rPr lang="hu-HU" sz="3200" b="1">
                <a:solidFill>
                  <a:srgbClr val="FF0000"/>
                </a:solidFill>
                <a:latin typeface="Times New Roman" pitchFamily="18" charset="0"/>
              </a:rPr>
              <a:t>					XR = R; x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hu-HU" sz="3200" b="1">
                <a:solidFill>
                  <a:srgbClr val="FF0000"/>
                </a:solidFill>
                <a:latin typeface="Times New Roman" pitchFamily="18" charset="0"/>
              </a:rPr>
              <a:t>R = r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endParaRPr lang="hu-HU" sz="32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hu-HU" sz="3200" b="1">
              <a:latin typeface="Times New Roman" pitchFamily="18" charset="0"/>
            </a:endParaRPr>
          </a:p>
          <a:p>
            <a:pPr eaLnBrk="0" hangingPunct="0"/>
            <a:r>
              <a:rPr lang="hu-HU" sz="3200" b="1" baseline="30000">
                <a:latin typeface="Times New Roman" pitchFamily="18" charset="0"/>
              </a:rPr>
              <a:t> </a:t>
            </a:r>
            <a:r>
              <a:rPr lang="hu-HU" sz="3200" b="1">
                <a:latin typeface="Times New Roman" pitchFamily="18" charset="0"/>
              </a:rPr>
              <a:t>         = PPR</a:t>
            </a:r>
            <a:r>
              <a:rPr lang="hu-HU" sz="3200" b="1" baseline="30000">
                <a:latin typeface="Times New Roman" pitchFamily="18" charset="0"/>
              </a:rPr>
              <a:t>(1)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 T</a:t>
            </a:r>
            <a:r>
              <a:rPr lang="hu-HU" sz="3200" b="1">
                <a:latin typeface="Times New Roman" pitchFamily="18" charset="0"/>
              </a:rPr>
              <a:t>(</a:t>
            </a:r>
            <a:r>
              <a:rPr lang="hu-HU" sz="3200">
                <a:latin typeface="Times New Roman" pitchFamily="18" charset="0"/>
              </a:rPr>
              <a:t>1 - </a:t>
            </a:r>
            <a:r>
              <a:rPr lang="en-US" sz="320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200" b="1">
                <a:latin typeface="Times New Roman" pitchFamily="18" charset="0"/>
              </a:rPr>
              <a:t>)</a:t>
            </a:r>
            <a:r>
              <a:rPr lang="hu-HU" sz="3200" b="1" baseline="30000">
                <a:latin typeface="Times New Roman" pitchFamily="18" charset="0"/>
              </a:rPr>
              <a:t>k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3200" b="1">
                <a:solidFill>
                  <a:srgbClr val="33CC33"/>
                </a:solidFill>
                <a:latin typeface="Times New Roman" pitchFamily="18" charset="0"/>
              </a:rPr>
              <a:t>M</a:t>
            </a:r>
            <a:r>
              <a:rPr lang="hu-HU" sz="3200" b="1" baseline="30000">
                <a:latin typeface="Times New Roman" pitchFamily="18" charset="0"/>
              </a:rPr>
              <a:t>k</a:t>
            </a:r>
            <a:r>
              <a:rPr lang="hu-HU" sz="3200" b="1">
                <a:latin typeface="Times New Roman" pitchFamily="18" charset="0"/>
              </a:rPr>
              <a:t> + </a:t>
            </a:r>
            <a:r>
              <a:rPr lang="hu-HU" sz="5400" b="1">
                <a:latin typeface="Times New Roman" pitchFamily="18" charset="0"/>
                <a:sym typeface="Symbol" pitchFamily="18" charset="2"/>
              </a:rPr>
              <a:t></a:t>
            </a:r>
            <a:r>
              <a:rPr lang="hu-HU" sz="3200" b="1" baseline="-25000">
                <a:latin typeface="Times New Roman" pitchFamily="18" charset="0"/>
                <a:sym typeface="Symbol" pitchFamily="18" charset="2"/>
              </a:rPr>
              <a:t>i&lt;k </a:t>
            </a:r>
            <a:r>
              <a:rPr lang="en-US" sz="320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200" b="1">
                <a:latin typeface="Times New Roman" pitchFamily="18" charset="0"/>
                <a:sym typeface="Symbol" pitchFamily="18" charset="2"/>
              </a:rPr>
              <a:t>(</a:t>
            </a:r>
            <a:r>
              <a:rPr lang="hu-HU" sz="3200">
                <a:latin typeface="Times New Roman" pitchFamily="18" charset="0"/>
                <a:sym typeface="Symbol" pitchFamily="18" charset="2"/>
              </a:rPr>
              <a:t>1 - </a:t>
            </a:r>
            <a:r>
              <a:rPr lang="en-US" sz="3200">
                <a:latin typeface="Comic Sans MS" pitchFamily="66" charset="0"/>
                <a:sym typeface="Symbol" pitchFamily="18" charset="2"/>
              </a:rPr>
              <a:t></a:t>
            </a:r>
            <a:r>
              <a:rPr lang="hu-HU" sz="3200" b="1">
                <a:latin typeface="Times New Roman" pitchFamily="18" charset="0"/>
                <a:sym typeface="Symbol" pitchFamily="18" charset="2"/>
              </a:rPr>
              <a:t>)</a:t>
            </a:r>
            <a:r>
              <a:rPr lang="hu-HU" sz="3200" b="1" baseline="30000">
                <a:latin typeface="Times New Roman" pitchFamily="18" charset="0"/>
                <a:sym typeface="Symbol" pitchFamily="18" charset="2"/>
              </a:rPr>
              <a:t>i</a:t>
            </a:r>
            <a:r>
              <a:rPr lang="hu-HU" sz="32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hu-HU" sz="32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hu-HU" sz="32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hu-HU" sz="3200" b="1">
                <a:solidFill>
                  <a:srgbClr val="33CC33"/>
                </a:solidFill>
                <a:latin typeface="Times New Roman" pitchFamily="18" charset="0"/>
                <a:sym typeface="Symbol" pitchFamily="18" charset="2"/>
              </a:rPr>
              <a:t>M</a:t>
            </a:r>
            <a:r>
              <a:rPr lang="hu-HU" sz="3200" b="1" baseline="30000">
                <a:latin typeface="Times New Roman" pitchFamily="18" charset="0"/>
                <a:sym typeface="Symbol" pitchFamily="18" charset="2"/>
              </a:rPr>
              <a:t>i</a:t>
            </a:r>
          </a:p>
        </p:txBody>
      </p:sp>
      <p:sp>
        <p:nvSpPr>
          <p:cNvPr id="56324" name="Cím 9"/>
          <p:cNvSpPr>
            <a:spLocks noGrp="1"/>
          </p:cNvSpPr>
          <p:nvPr>
            <p:ph type="title"/>
          </p:nvPr>
        </p:nvSpPr>
        <p:spPr>
          <a:xfrm>
            <a:off x="611188" y="115888"/>
            <a:ext cx="6851650" cy="561975"/>
          </a:xfrm>
        </p:spPr>
        <p:txBody>
          <a:bodyPr/>
          <a:lstStyle/>
          <a:p>
            <a:r>
              <a:rPr lang="hu-HU" sz="2800" smtClean="0"/>
              <a:t>Személyre szabott „Hatványiteráció”</a:t>
            </a:r>
          </a:p>
        </p:txBody>
      </p:sp>
      <p:sp>
        <p:nvSpPr>
          <p:cNvPr id="56325" name="Text Box 7"/>
          <p:cNvSpPr txBox="1">
            <a:spLocks noChangeArrowheads="1"/>
          </p:cNvSpPr>
          <p:nvPr/>
        </p:nvSpPr>
        <p:spPr bwMode="auto">
          <a:xfrm>
            <a:off x="250825" y="3141663"/>
            <a:ext cx="3241675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hu-HU" sz="3200" b="1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hu-HU" sz="3200" b="1">
                <a:latin typeface="Times New Roman" pitchFamily="18" charset="0"/>
              </a:rPr>
              <a:t> </a:t>
            </a:r>
            <a:r>
              <a:rPr lang="hu-HU" sz="3200">
                <a:latin typeface="Times New Roman" pitchFamily="18" charset="0"/>
              </a:rPr>
              <a:t>minden sora a „kedvenc” vektor r = (</a:t>
            </a:r>
            <a:r>
              <a:rPr lang="hu-HU" sz="3200" i="1">
                <a:latin typeface="Times New Roman" pitchFamily="18" charset="0"/>
              </a:rPr>
              <a:t>r</a:t>
            </a:r>
            <a:r>
              <a:rPr lang="hu-HU" sz="3200" baseline="-25000">
                <a:latin typeface="Times New Roman" pitchFamily="18" charset="0"/>
              </a:rPr>
              <a:t>1</a:t>
            </a:r>
            <a:r>
              <a:rPr lang="hu-HU" sz="3200">
                <a:latin typeface="Times New Roman" pitchFamily="18" charset="0"/>
              </a:rPr>
              <a:t>,…,</a:t>
            </a:r>
            <a:r>
              <a:rPr lang="hu-HU" sz="3200" i="1">
                <a:latin typeface="Times New Roman" pitchFamily="18" charset="0"/>
              </a:rPr>
              <a:t>r</a:t>
            </a:r>
            <a:r>
              <a:rPr lang="hu-HU" sz="3200" baseline="-25000">
                <a:latin typeface="Times New Roman" pitchFamily="18" charset="0"/>
              </a:rPr>
              <a:t>n</a:t>
            </a:r>
            <a:r>
              <a:rPr lang="hu-HU" sz="3200">
                <a:latin typeface="Times New Roman" pitchFamily="18" charset="0"/>
              </a:rPr>
              <a:t>)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artalom helye 5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7211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800" dirty="0" smtClean="0"/>
              <a:t>(</a:t>
            </a:r>
            <a:r>
              <a:rPr lang="en-US" sz="2800" dirty="0" err="1" smtClean="0"/>
              <a:t>Jeh</a:t>
            </a:r>
            <a:r>
              <a:rPr lang="en-US" sz="2800" dirty="0" smtClean="0"/>
              <a:t>, </a:t>
            </a:r>
            <a:r>
              <a:rPr lang="en-US" sz="2800" dirty="0" err="1" smtClean="0"/>
              <a:t>Widom</a:t>
            </a:r>
            <a:r>
              <a:rPr lang="en-US" sz="2800" dirty="0" smtClean="0"/>
              <a:t> ’03, </a:t>
            </a:r>
            <a:r>
              <a:rPr lang="en-US" sz="2800" dirty="0" err="1" smtClean="0"/>
              <a:t>Fogaras</a:t>
            </a:r>
            <a:r>
              <a:rPr lang="en-US" sz="2800" dirty="0" smtClean="0"/>
              <a:t> ’03)</a:t>
            </a:r>
          </a:p>
          <a:p>
            <a:pPr marL="541338" lvl="1" indent="-269875">
              <a:defRPr/>
            </a:pPr>
            <a:r>
              <a:rPr lang="hu-HU" sz="2400" dirty="0" smtClean="0">
                <a:solidFill>
                  <a:srgbClr val="FF0000"/>
                </a:solidFill>
              </a:rPr>
              <a:t>r szerinti eloszlásból </a:t>
            </a:r>
            <a:r>
              <a:rPr lang="hu-HU" sz="2400" dirty="0" smtClean="0"/>
              <a:t>sétát indítunk</a:t>
            </a:r>
            <a:endParaRPr lang="en-US" sz="2400" i="1" dirty="0" smtClean="0"/>
          </a:p>
          <a:p>
            <a:pPr marL="541338" lvl="1" indent="-269875">
              <a:defRPr/>
            </a:pPr>
            <a:r>
              <a:rPr lang="hu-HU" sz="2400" dirty="0" smtClean="0"/>
              <a:t>Uniform véletlen élen </a:t>
            </a:r>
            <a:r>
              <a:rPr lang="en-US" sz="2400" i="1" dirty="0" smtClean="0"/>
              <a:t>1-</a:t>
            </a:r>
            <a:r>
              <a:rPr lang="en-US" sz="2400" dirty="0" smtClean="0">
                <a:latin typeface="Comic Sans MS" pitchFamily="66" charset="0"/>
                <a:sym typeface="Symbol"/>
              </a:rPr>
              <a:t></a:t>
            </a:r>
            <a:r>
              <a:rPr lang="hu-HU" sz="2400" dirty="0" smtClean="0">
                <a:latin typeface="Comic Sans MS" pitchFamily="66" charset="0"/>
                <a:sym typeface="Symbol"/>
              </a:rPr>
              <a:t> </a:t>
            </a:r>
            <a:r>
              <a:rPr lang="hu-HU" sz="2400" dirty="0" err="1" smtClean="0">
                <a:latin typeface="Comic Sans MS" pitchFamily="66" charset="0"/>
                <a:sym typeface="Symbol"/>
              </a:rPr>
              <a:t>vsz-gel</a:t>
            </a:r>
            <a:r>
              <a:rPr lang="en-US" sz="2400" i="1" dirty="0" smtClean="0"/>
              <a:t>, </a:t>
            </a:r>
            <a:r>
              <a:rPr lang="hu-HU" sz="2400" dirty="0" smtClean="0"/>
              <a:t>megáll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mic Sans MS" pitchFamily="66" charset="0"/>
                <a:sym typeface="Symbol"/>
              </a:rPr>
              <a:t></a:t>
            </a:r>
            <a:r>
              <a:rPr lang="hu-HU" sz="2400" dirty="0" smtClean="0">
                <a:latin typeface="Comic Sans MS" pitchFamily="66" charset="0"/>
                <a:sym typeface="Symbol"/>
              </a:rPr>
              <a:t> </a:t>
            </a:r>
            <a:r>
              <a:rPr lang="hu-HU" sz="2400" dirty="0" err="1" smtClean="0">
                <a:latin typeface="Comic Sans MS" pitchFamily="66" charset="0"/>
                <a:sym typeface="Symbol"/>
              </a:rPr>
              <a:t>vsz-gel</a:t>
            </a:r>
            <a:endParaRPr lang="en-US" sz="2400" i="1" dirty="0" smtClean="0"/>
          </a:p>
          <a:p>
            <a:pPr marL="541338" lvl="1" indent="-269875">
              <a:defRPr/>
            </a:pPr>
            <a:r>
              <a:rPr lang="en-US" sz="2400" dirty="0" smtClean="0"/>
              <a:t>PR</a:t>
            </a:r>
            <a:r>
              <a:rPr lang="en-US" sz="2400" i="1" dirty="0" smtClean="0"/>
              <a:t>(v)</a:t>
            </a:r>
            <a:r>
              <a:rPr lang="hu-HU" sz="2400" i="1" dirty="0" smtClean="0"/>
              <a:t> </a:t>
            </a:r>
            <a:r>
              <a:rPr lang="en-US" sz="2400" i="1" dirty="0" smtClean="0"/>
              <a:t>=</a:t>
            </a:r>
            <a:r>
              <a:rPr lang="hu-HU" sz="2400" i="1" dirty="0" smtClean="0"/>
              <a:t> </a:t>
            </a:r>
            <a:r>
              <a:rPr lang="en-US" sz="2400" i="1" dirty="0" smtClean="0"/>
              <a:t>Pr{ </a:t>
            </a:r>
            <a:r>
              <a:rPr lang="hu-HU" sz="2400" dirty="0" smtClean="0"/>
              <a:t>a séta megáll</a:t>
            </a:r>
            <a:r>
              <a:rPr lang="hu-HU" sz="2400" b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/>
              <a:t>v</a:t>
            </a:r>
            <a:r>
              <a:rPr lang="hu-HU" sz="2400" dirty="0" err="1" smtClean="0"/>
              <a:t>-ben</a:t>
            </a:r>
            <a:r>
              <a:rPr lang="en-US" sz="2400" i="1" dirty="0" smtClean="0"/>
              <a:t> }</a:t>
            </a:r>
            <a:r>
              <a:rPr lang="en-US" sz="2400" dirty="0" smtClean="0"/>
              <a:t> </a:t>
            </a:r>
            <a:endParaRPr lang="hu-HU" sz="2400" dirty="0" smtClean="0"/>
          </a:p>
          <a:p>
            <a:pPr lvl="1">
              <a:defRPr/>
            </a:pPr>
            <a:endParaRPr lang="hu-HU" sz="2400" dirty="0" smtClean="0"/>
          </a:p>
          <a:p>
            <a:pPr lvl="1">
              <a:buFontTx/>
              <a:buNone/>
              <a:defRPr/>
            </a:pPr>
            <a:endParaRPr lang="hu-HU" sz="2400" dirty="0" smtClean="0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07950" y="3343275"/>
            <a:ext cx="88566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3200">
                <a:sym typeface="Symbol" pitchFamily="18" charset="2"/>
              </a:rPr>
              <a:t>PR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hu-HU" sz="3200" b="1"/>
              <a:t> = </a:t>
            </a:r>
            <a:r>
              <a:rPr lang="hu-HU" sz="3200" b="1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hu-HU" sz="3200" baseline="30000">
                <a:solidFill>
                  <a:srgbClr val="000000"/>
                </a:solidFill>
                <a:latin typeface="Arial" charset="0"/>
                <a:cs typeface="Arial" charset="0"/>
              </a:rPr>
              <a:t>T</a:t>
            </a:r>
            <a:r>
              <a:rPr lang="hu-HU" sz="3200" b="1">
                <a:sym typeface="Symbol" pitchFamily="18" charset="2"/>
              </a:rPr>
              <a:t> </a:t>
            </a:r>
            <a:r>
              <a:rPr lang="en-US" sz="5400" b="1">
                <a:sym typeface="Symbol" pitchFamily="18" charset="2"/>
              </a:rPr>
              <a:t>( </a:t>
            </a:r>
            <a:r>
              <a:rPr lang="hu-HU" sz="5400" b="1">
                <a:sym typeface="Symbol" pitchFamily="18" charset="2"/>
              </a:rPr>
              <a:t></a:t>
            </a:r>
            <a:r>
              <a:rPr lang="en-US" sz="3200" b="1" baseline="-25000">
                <a:sym typeface="Symbol" pitchFamily="18" charset="2"/>
              </a:rPr>
              <a:t>t</a:t>
            </a:r>
            <a:r>
              <a:rPr lang="hu-HU" sz="3200" b="1" baseline="-25000">
                <a:sym typeface="Symbol" pitchFamily="18" charset="2"/>
              </a:rPr>
              <a:t> = 0 </a:t>
            </a:r>
            <a:r>
              <a:rPr lang="en-US" sz="3200" b="1">
                <a:solidFill>
                  <a:srgbClr val="0000BA"/>
                </a:solidFill>
                <a:sym typeface="Symbol" pitchFamily="18" charset="2"/>
              </a:rPr>
              <a:t></a:t>
            </a:r>
            <a:r>
              <a:rPr lang="hu-HU" sz="3200" b="1">
                <a:solidFill>
                  <a:srgbClr val="0000BA"/>
                </a:solidFill>
                <a:sym typeface="Symbol" pitchFamily="18" charset="2"/>
              </a:rPr>
              <a:t> (1 - </a:t>
            </a:r>
            <a:r>
              <a:rPr lang="hu-HU" sz="3200" b="1">
                <a:solidFill>
                  <a:srgbClr val="1717FF"/>
                </a:solidFill>
                <a:sym typeface="Symbol" pitchFamily="18" charset="2"/>
              </a:rPr>
              <a:t>)</a:t>
            </a:r>
            <a:r>
              <a:rPr lang="en-US" sz="3200" b="1" baseline="30000">
                <a:solidFill>
                  <a:srgbClr val="1717FF"/>
                </a:solidFill>
                <a:sym typeface="Symbol" pitchFamily="18" charset="2"/>
              </a:rPr>
              <a:t>t</a:t>
            </a:r>
            <a:r>
              <a:rPr lang="hu-HU" sz="3200" b="1">
                <a:sym typeface="Symbol" pitchFamily="18" charset="2"/>
              </a:rPr>
              <a:t> </a:t>
            </a:r>
            <a:r>
              <a:rPr lang="hu-HU" sz="3200" b="1">
                <a:solidFill>
                  <a:srgbClr val="33CC33"/>
                </a:solidFill>
                <a:sym typeface="Symbol" pitchFamily="18" charset="2"/>
              </a:rPr>
              <a:t>M</a:t>
            </a:r>
            <a:r>
              <a:rPr lang="en-US" sz="3200" b="1" baseline="30000">
                <a:sym typeface="Symbol" pitchFamily="18" charset="2"/>
              </a:rPr>
              <a:t>t</a:t>
            </a:r>
            <a:r>
              <a:rPr lang="en-US" sz="5400" b="1">
                <a:solidFill>
                  <a:srgbClr val="000000"/>
                </a:solidFill>
                <a:sym typeface="Symbol" pitchFamily="18" charset="2"/>
              </a:rPr>
              <a:t>)</a:t>
            </a:r>
            <a:endParaRPr lang="hu-HU" sz="3200" b="1" baseline="30000">
              <a:sym typeface="Symbol" pitchFamily="18" charset="2"/>
            </a:endParaRPr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5638800" y="4643438"/>
            <a:ext cx="3048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hu-HU" b="1">
                <a:solidFill>
                  <a:srgbClr val="008000"/>
                </a:solidFill>
                <a:latin typeface="Comic Sans MS" pitchFamily="66" charset="0"/>
              </a:rPr>
              <a:t>k hosszú véletlen séta </a:t>
            </a:r>
          </a:p>
        </p:txBody>
      </p:sp>
      <p:sp>
        <p:nvSpPr>
          <p:cNvPr id="57349" name="Line 7"/>
          <p:cNvSpPr>
            <a:spLocks noChangeShapeType="1"/>
          </p:cNvSpPr>
          <p:nvPr/>
        </p:nvSpPr>
        <p:spPr bwMode="auto">
          <a:xfrm flipH="1" flipV="1">
            <a:off x="5292725" y="4149725"/>
            <a:ext cx="533400" cy="457200"/>
          </a:xfrm>
          <a:prstGeom prst="line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57350" name="Text Box 8"/>
          <p:cNvSpPr txBox="1">
            <a:spLocks noChangeArrowheads="1"/>
          </p:cNvSpPr>
          <p:nvPr/>
        </p:nvSpPr>
        <p:spPr bwMode="auto">
          <a:xfrm>
            <a:off x="1763713" y="4941888"/>
            <a:ext cx="255905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hu-HU" b="1">
                <a:solidFill>
                  <a:srgbClr val="1717FF"/>
                </a:solidFill>
                <a:latin typeface="Comic Sans MS" pitchFamily="66" charset="0"/>
              </a:rPr>
              <a:t>Megállás vsz-ge </a:t>
            </a:r>
            <a:r>
              <a:rPr lang="hu-HU" b="1">
                <a:solidFill>
                  <a:srgbClr val="0000BA"/>
                </a:solidFill>
                <a:sym typeface="Symbol" pitchFamily="18" charset="2"/>
              </a:rPr>
              <a:t></a:t>
            </a:r>
            <a:r>
              <a:rPr lang="hu-HU" b="1">
                <a:solidFill>
                  <a:srgbClr val="1717FF"/>
                </a:solidFill>
                <a:latin typeface="Comic Sans MS" pitchFamily="66" charset="0"/>
              </a:rPr>
              <a:t> </a:t>
            </a:r>
          </a:p>
          <a:p>
            <a:pPr algn="r">
              <a:spcBef>
                <a:spcPct val="50000"/>
              </a:spcBef>
            </a:pPr>
            <a:r>
              <a:rPr lang="hu-HU" b="1">
                <a:solidFill>
                  <a:srgbClr val="1717FF"/>
                </a:solidFill>
                <a:latin typeface="Comic Sans MS" pitchFamily="66" charset="0"/>
              </a:rPr>
              <a:t>Folytatásé (1 - </a:t>
            </a:r>
            <a:r>
              <a:rPr lang="hu-HU" b="1">
                <a:solidFill>
                  <a:srgbClr val="0000BA"/>
                </a:solidFill>
                <a:sym typeface="Symbol" pitchFamily="18" charset="2"/>
              </a:rPr>
              <a:t></a:t>
            </a:r>
            <a:r>
              <a:rPr lang="hu-HU" b="1">
                <a:solidFill>
                  <a:srgbClr val="1717FF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57351" name="Line 9"/>
          <p:cNvSpPr>
            <a:spLocks noChangeShapeType="1"/>
          </p:cNvSpPr>
          <p:nvPr/>
        </p:nvSpPr>
        <p:spPr bwMode="auto">
          <a:xfrm flipV="1">
            <a:off x="3200400" y="4181475"/>
            <a:ext cx="990600" cy="685800"/>
          </a:xfrm>
          <a:prstGeom prst="line">
            <a:avLst/>
          </a:prstGeom>
          <a:noFill/>
          <a:ln w="19050">
            <a:solidFill>
              <a:srgbClr val="1717FF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57352" name="Cím 4"/>
          <p:cNvSpPr>
            <a:spLocks noGrp="1"/>
          </p:cNvSpPr>
          <p:nvPr>
            <p:ph type="title"/>
          </p:nvPr>
        </p:nvSpPr>
        <p:spPr>
          <a:xfrm>
            <a:off x="611188" y="115888"/>
            <a:ext cx="6851650" cy="561975"/>
          </a:xfrm>
        </p:spPr>
        <p:txBody>
          <a:bodyPr/>
          <a:lstStyle/>
          <a:p>
            <a:r>
              <a:rPr lang="hu-HU" dirty="0" smtClean="0"/>
              <a:t>Ekvivalens </a:t>
            </a:r>
            <a:r>
              <a:rPr lang="hu-HU" dirty="0" smtClean="0"/>
              <a:t>megfogalmazás újra</a:t>
            </a:r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r="7616" b="3014"/>
          <a:stretch>
            <a:fillRect/>
          </a:stretch>
        </p:blipFill>
        <p:spPr>
          <a:xfrm>
            <a:off x="-36513" y="620713"/>
            <a:ext cx="5113338" cy="5832475"/>
          </a:xfrm>
          <a:noFill/>
        </p:spPr>
      </p:pic>
      <p:sp>
        <p:nvSpPr>
          <p:cNvPr id="1229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Teljesen saját fejlesztésünk …</a:t>
            </a:r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4713" y="981075"/>
            <a:ext cx="5729287" cy="554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964612" cy="5472113"/>
          </a:xfrm>
        </p:spPr>
        <p:txBody>
          <a:bodyPr/>
          <a:lstStyle/>
          <a:p>
            <a:r>
              <a:rPr lang="hu-HU" dirty="0" smtClean="0"/>
              <a:t> Becslés: 100+ milliárd Web oldal</a:t>
            </a:r>
          </a:p>
          <a:p>
            <a:r>
              <a:rPr lang="hu-HU" dirty="0" smtClean="0"/>
              <a:t> </a:t>
            </a:r>
            <a:r>
              <a:rPr lang="hu-HU" dirty="0" err="1" smtClean="0"/>
              <a:t>PageRank</a:t>
            </a:r>
            <a:r>
              <a:rPr lang="hu-HU" dirty="0" smtClean="0"/>
              <a:t> helyigénye (</a:t>
            </a:r>
            <a:r>
              <a:rPr lang="hu-HU" dirty="0" err="1" smtClean="0"/>
              <a:t>float</a:t>
            </a:r>
            <a:r>
              <a:rPr lang="hu-HU" dirty="0" smtClean="0"/>
              <a:t>) 400GB</a:t>
            </a:r>
          </a:p>
          <a:p>
            <a:r>
              <a:rPr lang="hu-HU" dirty="0" smtClean="0"/>
              <a:t> Személyre szabás, minden lehetséges egyetlen oldalra:</a:t>
            </a:r>
          </a:p>
          <a:p>
            <a:pPr lvl="1"/>
            <a:r>
              <a:rPr lang="hu-HU" dirty="0" smtClean="0"/>
              <a:t> 100 </a:t>
            </a:r>
            <a:r>
              <a:rPr lang="hu-HU" dirty="0" err="1" smtClean="0"/>
              <a:t>md</a:t>
            </a:r>
            <a:r>
              <a:rPr lang="hu-HU" dirty="0" smtClean="0"/>
              <a:t> </a:t>
            </a:r>
            <a:r>
              <a:rPr lang="hu-HU" dirty="0" err="1" smtClean="0"/>
              <a:t>PageRank</a:t>
            </a:r>
            <a:r>
              <a:rPr lang="hu-HU" dirty="0" smtClean="0"/>
              <a:t> érték 100 </a:t>
            </a:r>
            <a:r>
              <a:rPr lang="hu-HU" dirty="0" err="1" smtClean="0"/>
              <a:t>md</a:t>
            </a:r>
            <a:r>
              <a:rPr lang="hu-HU" dirty="0" smtClean="0"/>
              <a:t> oldalra</a:t>
            </a:r>
          </a:p>
          <a:p>
            <a:pPr lvl="1"/>
            <a:r>
              <a:rPr lang="hu-HU" dirty="0" smtClean="0"/>
              <a:t> Tárigény </a:t>
            </a:r>
            <a:r>
              <a:rPr lang="hu-HU" dirty="0" err="1" smtClean="0"/>
              <a:t>Exabyte</a:t>
            </a:r>
            <a:r>
              <a:rPr lang="hu-HU" dirty="0" smtClean="0"/>
              <a:t> nagyságrendű (1000 szekrény)</a:t>
            </a:r>
          </a:p>
          <a:p>
            <a:r>
              <a:rPr lang="hu-HU" dirty="0" smtClean="0"/>
              <a:t>Megjegyzés: elég egyes oldalakra </a:t>
            </a:r>
            <a:r>
              <a:rPr lang="hu-HU" dirty="0" err="1" smtClean="0"/>
              <a:t>perszonalizálni</a:t>
            </a:r>
            <a:r>
              <a:rPr lang="hu-HU" dirty="0" smtClean="0"/>
              <a:t>, ezt PPR(u,v)</a:t>
            </a:r>
            <a:r>
              <a:rPr lang="hu-HU" dirty="0" err="1" smtClean="0"/>
              <a:t>-vel</a:t>
            </a:r>
            <a:r>
              <a:rPr lang="hu-HU" dirty="0" smtClean="0"/>
              <a:t> jelöljük: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228600" y="1412875"/>
            <a:ext cx="83042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hu-HU" sz="2800" b="1">
              <a:solidFill>
                <a:srgbClr val="0000FF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Adatmennyiség problémája …</a:t>
            </a:r>
          </a:p>
        </p:txBody>
      </p:sp>
      <p:graphicFrame>
        <p:nvGraphicFramePr>
          <p:cNvPr id="185346" name="Object 2"/>
          <p:cNvGraphicFramePr>
            <a:graphicFrameLocks noChangeAspect="1"/>
          </p:cNvGraphicFramePr>
          <p:nvPr/>
        </p:nvGraphicFramePr>
        <p:xfrm>
          <a:off x="1187450" y="5373688"/>
          <a:ext cx="6007100" cy="404812"/>
        </p:xfrm>
        <a:graphic>
          <a:graphicData uri="http://schemas.openxmlformats.org/presentationml/2006/ole">
            <p:oleObj spid="_x0000_s75778" name="Egyenlet" r:id="rId4" imgW="33908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hu-HU" smtClean="0"/>
              <a:t>Ahhoz, hogy a fény a Galaxis túloldalára érjen […] ötszázezer évig kell utaznia.</a:t>
            </a:r>
          </a:p>
          <a:p>
            <a:pPr>
              <a:buFontTx/>
              <a:buNone/>
            </a:pPr>
            <a:r>
              <a:rPr lang="hu-HU" smtClean="0"/>
              <a:t>E távolságon a stoppos rekord valamivel kevesebb, mint öt év; persze ilyen tempó mellett nem sok mindent lehet látni útközben.</a:t>
            </a:r>
          </a:p>
          <a:p>
            <a:pPr>
              <a:buFontTx/>
              <a:buNone/>
            </a:pPr>
            <a:endParaRPr lang="hu-HU" smtClean="0"/>
          </a:p>
          <a:p>
            <a:pPr algn="r">
              <a:buFontTx/>
              <a:buNone/>
            </a:pPr>
            <a:r>
              <a:rPr lang="hu-HU" sz="2400" smtClean="0"/>
              <a:t>[Adams 79, Galaxis Útikalauz Stopposoknak]</a:t>
            </a:r>
          </a:p>
          <a:p>
            <a:pPr>
              <a:buFontTx/>
              <a:buNone/>
            </a:pPr>
            <a:endParaRPr lang="hu-HU" sz="2400" smtClean="0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28600" y="1412875"/>
            <a:ext cx="83042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hu-HU" sz="2800" b="1">
              <a:solidFill>
                <a:srgbClr val="0000FF"/>
              </a:solidFill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Méretek problémája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964612" cy="5472113"/>
          </a:xfrm>
        </p:spPr>
        <p:txBody>
          <a:bodyPr/>
          <a:lstStyle/>
          <a:p>
            <a:r>
              <a:rPr lang="hu-HU" dirty="0" smtClean="0"/>
              <a:t> Becslés: 100+ milliárd Web oldal</a:t>
            </a:r>
          </a:p>
          <a:p>
            <a:r>
              <a:rPr lang="hu-HU" dirty="0" smtClean="0"/>
              <a:t> </a:t>
            </a:r>
            <a:r>
              <a:rPr lang="hu-HU" dirty="0" err="1" smtClean="0"/>
              <a:t>PageRank</a:t>
            </a:r>
            <a:r>
              <a:rPr lang="hu-HU" dirty="0" smtClean="0"/>
              <a:t> helyigénye (</a:t>
            </a:r>
            <a:r>
              <a:rPr lang="hu-HU" dirty="0" err="1" smtClean="0"/>
              <a:t>float</a:t>
            </a:r>
            <a:r>
              <a:rPr lang="hu-HU" dirty="0" smtClean="0"/>
              <a:t>) 400GB</a:t>
            </a:r>
          </a:p>
          <a:p>
            <a:r>
              <a:rPr lang="hu-HU" dirty="0" smtClean="0"/>
              <a:t> Személyre szabás, minden lehetséges egyetlen oldalra:</a:t>
            </a:r>
          </a:p>
          <a:p>
            <a:pPr lvl="1"/>
            <a:r>
              <a:rPr lang="hu-HU" dirty="0" smtClean="0"/>
              <a:t> 100 </a:t>
            </a:r>
            <a:r>
              <a:rPr lang="hu-HU" dirty="0" err="1" smtClean="0"/>
              <a:t>md</a:t>
            </a:r>
            <a:r>
              <a:rPr lang="hu-HU" dirty="0" smtClean="0"/>
              <a:t> </a:t>
            </a:r>
            <a:r>
              <a:rPr lang="hu-HU" dirty="0" err="1" smtClean="0"/>
              <a:t>PageRank</a:t>
            </a:r>
            <a:r>
              <a:rPr lang="hu-HU" dirty="0" smtClean="0"/>
              <a:t> érték 100 </a:t>
            </a:r>
            <a:r>
              <a:rPr lang="hu-HU" dirty="0" err="1" smtClean="0"/>
              <a:t>md</a:t>
            </a:r>
            <a:r>
              <a:rPr lang="hu-HU" dirty="0" smtClean="0"/>
              <a:t> oldalra</a:t>
            </a:r>
          </a:p>
          <a:p>
            <a:pPr lvl="1"/>
            <a:r>
              <a:rPr lang="hu-HU" dirty="0" smtClean="0"/>
              <a:t> Tárigény </a:t>
            </a:r>
            <a:r>
              <a:rPr lang="hu-HU" dirty="0" err="1" smtClean="0"/>
              <a:t>Exabyte</a:t>
            </a:r>
            <a:r>
              <a:rPr lang="hu-HU" dirty="0" smtClean="0"/>
              <a:t> nagyságrendű (1000 szekrény)</a:t>
            </a:r>
          </a:p>
          <a:p>
            <a:r>
              <a:rPr lang="hu-HU" dirty="0" smtClean="0"/>
              <a:t>Kísérlet 80 millió oldalon, kimenet „csak” pár </a:t>
            </a:r>
            <a:r>
              <a:rPr lang="hu-HU" dirty="0" err="1" smtClean="0"/>
              <a:t>Petabyte</a:t>
            </a:r>
            <a:endParaRPr lang="hu-HU" dirty="0" smtClean="0"/>
          </a:p>
          <a:p>
            <a:r>
              <a:rPr lang="hu-HU" dirty="0" smtClean="0"/>
              <a:t>Nekünk 1 öreg PC felhasználásával ez 17 óráig tartott </a:t>
            </a:r>
            <a:r>
              <a:rPr lang="hu-HU" sz="2000" dirty="0" smtClean="0"/>
              <a:t>[Fogaras – Rácz 05, Sarlós – B – Csalogány – F – R 06]</a:t>
            </a:r>
            <a:endParaRPr lang="hu-HU" dirty="0" smtClean="0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28600" y="1412875"/>
            <a:ext cx="83042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hu-HU" sz="2800" b="1">
              <a:solidFill>
                <a:srgbClr val="0000FF"/>
              </a:solidFill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Adatmennyiség problémája …</a:t>
            </a:r>
          </a:p>
        </p:txBody>
      </p:sp>
      <p:pic>
        <p:nvPicPr>
          <p:cNvPr id="124932" name="Picture 4" descr="https://encrypted-tbn0.gstatic.com/images?q=tbn:ANd9GcRjrHc3TMu9AhuL9ajVOjrobEVKUBSUAfM7YU4Ztc3EuDh4ANMw0g"/>
          <p:cNvPicPr>
            <a:picLocks noChangeAspect="1" noChangeArrowheads="1"/>
          </p:cNvPicPr>
          <p:nvPr/>
        </p:nvPicPr>
        <p:blipFill>
          <a:blip r:embed="rId3" cstate="print"/>
          <a:srcRect l="8903" r="34712"/>
          <a:stretch>
            <a:fillRect/>
          </a:stretch>
        </p:blipFill>
        <p:spPr bwMode="auto">
          <a:xfrm>
            <a:off x="7160177" y="692696"/>
            <a:ext cx="912820" cy="1080120"/>
          </a:xfrm>
          <a:prstGeom prst="rect">
            <a:avLst/>
          </a:prstGeom>
          <a:noFill/>
        </p:spPr>
      </p:pic>
      <p:pic>
        <p:nvPicPr>
          <p:cNvPr id="124934" name="Picture 6" descr="http://felvi.math.bme.hu/images/thumb/d/d1/Bme-racz-balazs.png/165px-Bme-racz-balazs.png"/>
          <p:cNvPicPr>
            <a:picLocks noChangeAspect="1" noChangeArrowheads="1"/>
          </p:cNvPicPr>
          <p:nvPr/>
        </p:nvPicPr>
        <p:blipFill>
          <a:blip r:embed="rId4" cstate="print"/>
          <a:srcRect b="11765"/>
          <a:stretch>
            <a:fillRect/>
          </a:stretch>
        </p:blipFill>
        <p:spPr bwMode="auto">
          <a:xfrm>
            <a:off x="8100392" y="692696"/>
            <a:ext cx="1014987" cy="1080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>
                <a:solidFill>
                  <a:srgbClr val="0000FF"/>
                </a:solidFill>
              </a:rPr>
              <a:t>Markov</a:t>
            </a:r>
            <a:r>
              <a:rPr lang="hu-HU" dirty="0" smtClean="0">
                <a:solidFill>
                  <a:srgbClr val="0000FF"/>
                </a:solidFill>
              </a:rPr>
              <a:t> </a:t>
            </a:r>
            <a:r>
              <a:rPr lang="hu-HU" dirty="0" err="1" smtClean="0">
                <a:solidFill>
                  <a:srgbClr val="0000FF"/>
                </a:solidFill>
              </a:rPr>
              <a:t>Chain</a:t>
            </a:r>
            <a:r>
              <a:rPr lang="hu-HU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Monte Carlo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hu-HU" dirty="0" err="1" smtClean="0"/>
              <a:t>us</a:t>
            </a:r>
            <a:endParaRPr lang="hu-HU" dirty="0" smtClean="0"/>
          </a:p>
          <a:p>
            <a:r>
              <a:rPr lang="hu-HU" dirty="0" err="1" smtClean="0"/>
              <a:t>Előfeldolgozás</a:t>
            </a:r>
            <a:endParaRPr lang="hu-HU" dirty="0" smtClean="0"/>
          </a:p>
          <a:p>
            <a:pPr lvl="1"/>
            <a:r>
              <a:rPr lang="hu-HU" dirty="0" smtClean="0"/>
              <a:t>Minden </a:t>
            </a:r>
            <a:r>
              <a:rPr lang="hu-HU" dirty="0" smtClean="0"/>
              <a:t>x</a:t>
            </a:r>
            <a:r>
              <a:rPr lang="hu-HU" dirty="0" smtClean="0"/>
              <a:t> </a:t>
            </a:r>
            <a:r>
              <a:rPr lang="hu-HU" dirty="0" smtClean="0"/>
              <a:t>csúcsból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s</a:t>
            </a:r>
            <a:r>
              <a:rPr lang="hu-HU" dirty="0" smtClean="0">
                <a:solidFill>
                  <a:srgbClr val="006600"/>
                </a:solidFill>
              </a:rPr>
              <a:t>z</a:t>
            </a:r>
            <a:r>
              <a:rPr lang="en-US" dirty="0" err="1" smtClean="0">
                <a:solidFill>
                  <a:srgbClr val="006600"/>
                </a:solidFill>
              </a:rPr>
              <a:t>imul</a:t>
            </a:r>
            <a:r>
              <a:rPr lang="hu-HU" dirty="0" err="1" smtClean="0">
                <a:solidFill>
                  <a:srgbClr val="006600"/>
                </a:solidFill>
              </a:rPr>
              <a:t>álni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hu-HU" dirty="0" err="1" smtClean="0"/>
              <a:t>ftlen</a:t>
            </a:r>
            <a:r>
              <a:rPr lang="hu-HU" dirty="0" smtClean="0"/>
              <a:t> sétát</a:t>
            </a:r>
          </a:p>
          <a:p>
            <a:pPr lvl="1"/>
            <a:r>
              <a:rPr lang="hu-HU" dirty="0" smtClean="0">
                <a:solidFill>
                  <a:srgbClr val="006600"/>
                </a:solidFill>
              </a:rPr>
              <a:t>Ujjlenyomat</a:t>
            </a:r>
            <a:r>
              <a:rPr lang="en-US" dirty="0" smtClean="0"/>
              <a:t> </a:t>
            </a:r>
            <a:r>
              <a:rPr lang="hu-HU" dirty="0" smtClean="0"/>
              <a:t>adatbázis: minden csúcsra a séta végpontok</a:t>
            </a:r>
            <a:endParaRPr lang="hu-HU" i="1" dirty="0" smtClean="0"/>
          </a:p>
          <a:p>
            <a:r>
              <a:rPr lang="hu-HU" dirty="0" smtClean="0"/>
              <a:t>Lekérdezés</a:t>
            </a:r>
          </a:p>
          <a:p>
            <a:pPr lvl="1"/>
            <a:r>
              <a:rPr lang="en-US" dirty="0" smtClean="0"/>
              <a:t>PPR</a:t>
            </a:r>
            <a:r>
              <a:rPr lang="en-US" i="1" dirty="0" smtClean="0"/>
              <a:t>(</a:t>
            </a:r>
            <a:r>
              <a:rPr lang="hu-HU" i="1" dirty="0" smtClean="0"/>
              <a:t>x</a:t>
            </a:r>
            <a:r>
              <a:rPr lang="en-US" i="1" dirty="0" smtClean="0"/>
              <a:t>,</a:t>
            </a:r>
            <a:r>
              <a:rPr lang="hu-HU" i="1" dirty="0" smtClean="0"/>
              <a:t>y</a:t>
            </a:r>
            <a:r>
              <a:rPr lang="en-US" i="1" dirty="0" smtClean="0"/>
              <a:t>) </a:t>
            </a:r>
            <a:r>
              <a:rPr lang="en-US" i="1" dirty="0" smtClean="0"/>
              <a:t>:</a:t>
            </a:r>
            <a:r>
              <a:rPr lang="en-US" dirty="0" smtClean="0">
                <a:cs typeface="Times New Roman" pitchFamily="18" charset="0"/>
              </a:rPr>
              <a:t>=</a:t>
            </a:r>
            <a:r>
              <a:rPr lang="en-US" i="1" dirty="0" smtClean="0"/>
              <a:t>  # </a:t>
            </a:r>
            <a:r>
              <a:rPr lang="en-US" i="1" dirty="0" smtClean="0"/>
              <a:t>(</a:t>
            </a:r>
            <a:r>
              <a:rPr lang="hu-HU" i="1" dirty="0" smtClean="0"/>
              <a:t>x</a:t>
            </a:r>
            <a:r>
              <a:rPr lang="en-US" i="1" dirty="0" smtClean="0"/>
              <a:t>→</a:t>
            </a:r>
            <a:r>
              <a:rPr lang="hu-HU" i="1" dirty="0" err="1" smtClean="0"/>
              <a:t>y</a:t>
            </a:r>
            <a:r>
              <a:rPr lang="en-US" i="1" dirty="0" smtClean="0"/>
              <a:t> </a:t>
            </a:r>
            <a:r>
              <a:rPr lang="hu-HU" i="1" dirty="0" smtClean="0"/>
              <a:t>séták</a:t>
            </a:r>
            <a:r>
              <a:rPr lang="en-US" i="1" dirty="0" smtClean="0"/>
              <a:t>) / N</a:t>
            </a:r>
            <a:endParaRPr lang="hu-HU" dirty="0" smtClean="0"/>
          </a:p>
          <a:p>
            <a:pPr lvl="1"/>
            <a:r>
              <a:rPr lang="hu-HU" dirty="0" smtClean="0"/>
              <a:t>N ≈ 1</a:t>
            </a:r>
            <a:r>
              <a:rPr lang="en-US" dirty="0" smtClean="0"/>
              <a:t>000</a:t>
            </a:r>
            <a:r>
              <a:rPr lang="hu-HU" dirty="0" smtClean="0"/>
              <a:t> jól közelíti a legmagasabb 100 értéket minden csúcsra</a:t>
            </a:r>
          </a:p>
          <a:p>
            <a:r>
              <a:rPr lang="hu-HU" dirty="0" smtClean="0"/>
              <a:t>Út-ujjlenyomat technika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0419" name="Szövegdoboz 3"/>
          <p:cNvSpPr txBox="1">
            <a:spLocks noChangeArrowheads="1"/>
          </p:cNvSpPr>
          <p:nvPr/>
        </p:nvSpPr>
        <p:spPr bwMode="auto">
          <a:xfrm>
            <a:off x="2051050" y="5949950"/>
            <a:ext cx="7092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/>
              <a:t>Fogaras-Racz: Towards Scaling Fully Personalized PageRank</a:t>
            </a:r>
          </a:p>
        </p:txBody>
      </p:sp>
      <p:sp>
        <p:nvSpPr>
          <p:cNvPr id="60420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Monte Carlo Személyre Szabott PR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simrank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G. </a:t>
            </a:r>
            <a:r>
              <a:rPr lang="en-US" dirty="0" err="1" smtClean="0"/>
              <a:t>Jeh</a:t>
            </a:r>
            <a:r>
              <a:rPr lang="en-US" dirty="0" smtClean="0"/>
              <a:t> and J. </a:t>
            </a:r>
            <a:r>
              <a:rPr lang="en-US" dirty="0" err="1" smtClean="0"/>
              <a:t>Widom</a:t>
            </a:r>
            <a:r>
              <a:rPr lang="en-US" dirty="0" smtClean="0"/>
              <a:t>. </a:t>
            </a:r>
            <a:r>
              <a:rPr lang="en-US" dirty="0" err="1" smtClean="0"/>
              <a:t>SimRank</a:t>
            </a:r>
            <a:r>
              <a:rPr lang="en-US" dirty="0" smtClean="0"/>
              <a:t>: a measure of structural-context similarity. In </a:t>
            </a:r>
            <a:r>
              <a:rPr lang="en-US" dirty="0" smtClean="0">
                <a:hlinkClick r:id="rId2" tooltip="SIGKDD"/>
              </a:rPr>
              <a:t>KDD'02</a:t>
            </a:r>
            <a:r>
              <a:rPr lang="en-US" dirty="0" smtClean="0"/>
              <a:t>: Proceedings of the eighth ACM SIGKDD international conference on Knowledge discovery and data mining, pages 538-543. </a:t>
            </a:r>
            <a:r>
              <a:rPr lang="en-US" dirty="0" smtClean="0">
                <a:hlinkClick r:id="rId3" tooltip="Association for Computing Machinery"/>
              </a:rPr>
              <a:t>ACM Press</a:t>
            </a:r>
            <a:r>
              <a:rPr lang="en-US" dirty="0" smtClean="0"/>
              <a:t>, 2002.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80728"/>
            <a:ext cx="8893175" cy="5472113"/>
          </a:xfrm>
        </p:spPr>
        <p:txBody>
          <a:bodyPr/>
          <a:lstStyle/>
          <a:p>
            <a:pPr>
              <a:buFontTx/>
              <a:buNone/>
            </a:pPr>
            <a:r>
              <a:rPr lang="hu-HU" dirty="0" smtClean="0">
                <a:latin typeface="Times New Roman" pitchFamily="18" charset="0"/>
                <a:cs typeface="Times New Roman" pitchFamily="18" charset="0"/>
              </a:rPr>
              <a:t>Két csúcs hasonló, ha hasonlóak mutatnak rájuk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Jeh–Widom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KDD 2002]: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hu-H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u-HU" sz="2800" dirty="0" err="1" smtClean="0">
                <a:latin typeface="Times New Roman" pitchFamily="18" charset="0"/>
                <a:cs typeface="Times New Roman" pitchFamily="18" charset="0"/>
              </a:rPr>
              <a:t>PageRank</a:t>
            </a:r>
            <a:r>
              <a:rPr lang="hu-HU" sz="2800" dirty="0" smtClean="0">
                <a:latin typeface="Times New Roman" pitchFamily="18" charset="0"/>
                <a:cs typeface="Times New Roman" pitchFamily="18" charset="0"/>
              </a:rPr>
              <a:t> ~ </a:t>
            </a:r>
            <a:r>
              <a:rPr lang="hu-HU" sz="2800" dirty="0" err="1" smtClean="0">
                <a:latin typeface="Times New Roman" pitchFamily="18" charset="0"/>
                <a:cs typeface="Times New Roman" pitchFamily="18" charset="0"/>
              </a:rPr>
              <a:t>befok</a:t>
            </a:r>
            <a:endParaRPr lang="hu-H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u-HU" sz="2800" dirty="0" err="1" smtClean="0">
                <a:latin typeface="Times New Roman" pitchFamily="18" charset="0"/>
                <a:cs typeface="Times New Roman" pitchFamily="18" charset="0"/>
              </a:rPr>
              <a:t>SimRank</a:t>
            </a:r>
            <a:r>
              <a:rPr lang="hu-HU" sz="2800" dirty="0" smtClean="0">
                <a:latin typeface="Times New Roman" pitchFamily="18" charset="0"/>
                <a:cs typeface="Times New Roman" pitchFamily="18" charset="0"/>
              </a:rPr>
              <a:t> ~ </a:t>
            </a:r>
            <a:r>
              <a:rPr lang="hu-HU" sz="2800" dirty="0" err="1" smtClean="0">
                <a:latin typeface="Times New Roman" pitchFamily="18" charset="0"/>
                <a:cs typeface="Times New Roman" pitchFamily="18" charset="0"/>
              </a:rPr>
              <a:t>kocitáció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Csoportba foglalás 25"/>
          <p:cNvGrpSpPr>
            <a:grpSpLocks/>
          </p:cNvGrpSpPr>
          <p:nvPr/>
        </p:nvGrpSpPr>
        <p:grpSpPr bwMode="auto">
          <a:xfrm>
            <a:off x="3851721" y="3789040"/>
            <a:ext cx="5184775" cy="2592388"/>
            <a:chOff x="5835650" y="2530475"/>
            <a:chExt cx="3200400" cy="1546225"/>
          </a:xfrm>
        </p:grpSpPr>
        <p:sp>
          <p:nvSpPr>
            <p:cNvPr id="4104" name="Oval 10"/>
            <p:cNvSpPr>
              <a:spLocks noChangeArrowheads="1"/>
            </p:cNvSpPr>
            <p:nvPr/>
          </p:nvSpPr>
          <p:spPr bwMode="auto">
            <a:xfrm>
              <a:off x="6770688" y="3824288"/>
              <a:ext cx="250825" cy="2524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a</a:t>
              </a:r>
            </a:p>
          </p:txBody>
        </p:sp>
        <p:sp>
          <p:nvSpPr>
            <p:cNvPr id="4105" name="Oval 11"/>
            <p:cNvSpPr>
              <a:spLocks noChangeArrowheads="1"/>
            </p:cNvSpPr>
            <p:nvPr/>
          </p:nvSpPr>
          <p:spPr bwMode="auto">
            <a:xfrm>
              <a:off x="7742238" y="3824288"/>
              <a:ext cx="250825" cy="2524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b</a:t>
              </a:r>
            </a:p>
          </p:txBody>
        </p:sp>
        <p:sp>
          <p:nvSpPr>
            <p:cNvPr id="4106" name="Line 20"/>
            <p:cNvSpPr>
              <a:spLocks noChangeShapeType="1"/>
            </p:cNvSpPr>
            <p:nvPr/>
          </p:nvSpPr>
          <p:spPr bwMode="auto">
            <a:xfrm>
              <a:off x="6192838" y="3321050"/>
              <a:ext cx="574675" cy="539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07" name="Line 21"/>
            <p:cNvSpPr>
              <a:spLocks noChangeShapeType="1"/>
            </p:cNvSpPr>
            <p:nvPr/>
          </p:nvSpPr>
          <p:spPr bwMode="auto">
            <a:xfrm>
              <a:off x="6659563" y="3033713"/>
              <a:ext cx="180975" cy="755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08" name="Line 22"/>
            <p:cNvSpPr>
              <a:spLocks noChangeShapeType="1"/>
            </p:cNvSpPr>
            <p:nvPr/>
          </p:nvSpPr>
          <p:spPr bwMode="auto">
            <a:xfrm flipH="1">
              <a:off x="6948488" y="2924175"/>
              <a:ext cx="252412" cy="900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09" name="Line 23"/>
            <p:cNvSpPr>
              <a:spLocks noChangeShapeType="1"/>
            </p:cNvSpPr>
            <p:nvPr/>
          </p:nvSpPr>
          <p:spPr bwMode="auto">
            <a:xfrm flipH="1">
              <a:off x="7019925" y="2924175"/>
              <a:ext cx="684213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10" name="Line 24"/>
            <p:cNvSpPr>
              <a:spLocks noChangeShapeType="1"/>
            </p:cNvSpPr>
            <p:nvPr/>
          </p:nvSpPr>
          <p:spPr bwMode="auto">
            <a:xfrm>
              <a:off x="7235825" y="2924175"/>
              <a:ext cx="539750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11" name="Line 25"/>
            <p:cNvSpPr>
              <a:spLocks noChangeShapeType="1"/>
            </p:cNvSpPr>
            <p:nvPr/>
          </p:nvSpPr>
          <p:spPr bwMode="auto">
            <a:xfrm>
              <a:off x="7740650" y="2924175"/>
              <a:ext cx="107950" cy="900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12" name="Line 26"/>
            <p:cNvSpPr>
              <a:spLocks noChangeShapeType="1"/>
            </p:cNvSpPr>
            <p:nvPr/>
          </p:nvSpPr>
          <p:spPr bwMode="auto">
            <a:xfrm flipH="1">
              <a:off x="7920038" y="3068638"/>
              <a:ext cx="288925" cy="755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13" name="Line 27"/>
            <p:cNvSpPr>
              <a:spLocks noChangeShapeType="1"/>
            </p:cNvSpPr>
            <p:nvPr/>
          </p:nvSpPr>
          <p:spPr bwMode="auto">
            <a:xfrm flipH="1">
              <a:off x="7993063" y="3321050"/>
              <a:ext cx="647700" cy="539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6084888" y="2781300"/>
              <a:ext cx="2700337" cy="647700"/>
              <a:chOff x="3833" y="1752"/>
              <a:chExt cx="1701" cy="408"/>
            </a:xfrm>
          </p:grpSpPr>
          <p:sp>
            <p:nvSpPr>
              <p:cNvPr id="4119" name="Oval 12"/>
              <p:cNvSpPr>
                <a:spLocks noChangeArrowheads="1"/>
              </p:cNvSpPr>
              <p:nvPr/>
            </p:nvSpPr>
            <p:spPr bwMode="auto">
              <a:xfrm>
                <a:off x="4127" y="1842"/>
                <a:ext cx="158" cy="1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u-HU" b="1"/>
              </a:p>
            </p:txBody>
          </p:sp>
          <p:sp>
            <p:nvSpPr>
              <p:cNvPr id="4120" name="Oval 13"/>
              <p:cNvSpPr>
                <a:spLocks noChangeArrowheads="1"/>
              </p:cNvSpPr>
              <p:nvPr/>
            </p:nvSpPr>
            <p:spPr bwMode="auto">
              <a:xfrm>
                <a:off x="4468" y="1752"/>
                <a:ext cx="158" cy="1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u-HU" b="1"/>
              </a:p>
            </p:txBody>
          </p:sp>
          <p:sp>
            <p:nvSpPr>
              <p:cNvPr id="4121" name="Oval 14"/>
              <p:cNvSpPr>
                <a:spLocks noChangeArrowheads="1"/>
              </p:cNvSpPr>
              <p:nvPr/>
            </p:nvSpPr>
            <p:spPr bwMode="auto">
              <a:xfrm>
                <a:off x="4785" y="1752"/>
                <a:ext cx="158" cy="1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u-HU" b="1"/>
              </a:p>
            </p:txBody>
          </p:sp>
          <p:sp>
            <p:nvSpPr>
              <p:cNvPr id="4122" name="Oval 15"/>
              <p:cNvSpPr>
                <a:spLocks noChangeArrowheads="1"/>
              </p:cNvSpPr>
              <p:nvPr/>
            </p:nvSpPr>
            <p:spPr bwMode="auto">
              <a:xfrm>
                <a:off x="5080" y="1842"/>
                <a:ext cx="158" cy="1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u-HU" b="1"/>
              </a:p>
            </p:txBody>
          </p:sp>
          <p:sp>
            <p:nvSpPr>
              <p:cNvPr id="4123" name="Oval 16"/>
              <p:cNvSpPr>
                <a:spLocks noChangeArrowheads="1"/>
              </p:cNvSpPr>
              <p:nvPr/>
            </p:nvSpPr>
            <p:spPr bwMode="auto">
              <a:xfrm>
                <a:off x="3833" y="2001"/>
                <a:ext cx="158" cy="1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u-HU" b="1"/>
              </a:p>
            </p:txBody>
          </p:sp>
          <p:sp>
            <p:nvSpPr>
              <p:cNvPr id="4124" name="Oval 17"/>
              <p:cNvSpPr>
                <a:spLocks noChangeArrowheads="1"/>
              </p:cNvSpPr>
              <p:nvPr/>
            </p:nvSpPr>
            <p:spPr bwMode="auto">
              <a:xfrm>
                <a:off x="5376" y="2001"/>
                <a:ext cx="158" cy="1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u-HU" b="1"/>
              </a:p>
            </p:txBody>
          </p:sp>
        </p:grpSp>
        <p:sp>
          <p:nvSpPr>
            <p:cNvPr id="4115" name="Oval 29"/>
            <p:cNvSpPr>
              <a:spLocks noChangeArrowheads="1"/>
            </p:cNvSpPr>
            <p:nvPr/>
          </p:nvSpPr>
          <p:spPr bwMode="auto">
            <a:xfrm rot="-891837">
              <a:off x="5835650" y="2798763"/>
              <a:ext cx="2227263" cy="6302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16" name="Oval 30"/>
            <p:cNvSpPr>
              <a:spLocks noChangeArrowheads="1"/>
            </p:cNvSpPr>
            <p:nvPr/>
          </p:nvSpPr>
          <p:spPr bwMode="auto">
            <a:xfrm rot="996158">
              <a:off x="6808788" y="2744788"/>
              <a:ext cx="2227262" cy="6302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117" name="Text Box 31"/>
            <p:cNvSpPr txBox="1">
              <a:spLocks noChangeArrowheads="1"/>
            </p:cNvSpPr>
            <p:nvPr/>
          </p:nvSpPr>
          <p:spPr bwMode="auto">
            <a:xfrm>
              <a:off x="5888038" y="2630488"/>
              <a:ext cx="375212" cy="220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</a:rPr>
                <a:t>N(a)</a:t>
              </a:r>
            </a:p>
          </p:txBody>
        </p:sp>
        <p:sp>
          <p:nvSpPr>
            <p:cNvPr id="4118" name="Text Box 32"/>
            <p:cNvSpPr txBox="1">
              <a:spLocks noChangeArrowheads="1"/>
            </p:cNvSpPr>
            <p:nvPr/>
          </p:nvSpPr>
          <p:spPr bwMode="auto">
            <a:xfrm>
              <a:off x="8216900" y="2530475"/>
              <a:ext cx="383128" cy="220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N(b)</a:t>
              </a:r>
            </a:p>
          </p:txBody>
        </p:sp>
      </p:grpSp>
      <p:sp>
        <p:nvSpPr>
          <p:cNvPr id="27" name="Szövegdoboz 26"/>
          <p:cNvSpPr txBox="1">
            <a:spLocks noChangeArrowheads="1"/>
          </p:cNvSpPr>
          <p:nvPr/>
        </p:nvSpPr>
        <p:spPr bwMode="auto">
          <a:xfrm>
            <a:off x="251520" y="5733256"/>
            <a:ext cx="3168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sz="3200" dirty="0" smtClean="0">
                <a:solidFill>
                  <a:srgbClr val="00B050"/>
                </a:solidFill>
              </a:rPr>
              <a:t>Algoritmus ??</a:t>
            </a:r>
            <a:endParaRPr lang="hu-HU" sz="3200" dirty="0">
              <a:solidFill>
                <a:srgbClr val="00B050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12763" y="2373313"/>
          <a:ext cx="8032750" cy="1127125"/>
        </p:xfrm>
        <a:graphic>
          <a:graphicData uri="http://schemas.openxmlformats.org/presentationml/2006/ole">
            <p:oleObj spid="_x0000_s76802" name="Equation" r:id="rId3" imgW="3670200" imgH="736560" progId="Equation.3">
              <p:embed/>
            </p:oleObj>
          </a:graphicData>
        </a:graphic>
      </p:graphicFrame>
      <p:sp>
        <p:nvSpPr>
          <p:cNvPr id="29" name="Cím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 err="1" smtClean="0"/>
              <a:t>SimRank</a:t>
            </a:r>
            <a:r>
              <a:rPr lang="hu-HU" sz="2800" dirty="0" smtClean="0"/>
              <a:t>: gráf két csúcsának hasonlósága</a:t>
            </a:r>
            <a:endParaRPr lang="hu-H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u-HU" altLang="ko-KR" dirty="0" smtClean="0">
                <a:ea typeface="Gulim" pitchFamily="34" charset="-127"/>
              </a:rPr>
              <a:t>Önmagához mindenki 1 értékkel hasonló</a:t>
            </a:r>
          </a:p>
          <a:p>
            <a:pPr lvl="1"/>
            <a:r>
              <a:rPr lang="hu-HU" altLang="ko-KR" dirty="0" smtClean="0">
                <a:ea typeface="Gulim" pitchFamily="34" charset="-127"/>
              </a:rPr>
              <a:t>Ez a legnagyobb lehetséges </a:t>
            </a:r>
            <a:r>
              <a:rPr lang="hu-HU" altLang="ko-KR" dirty="0" err="1" smtClean="0">
                <a:ea typeface="Gulim" pitchFamily="34" charset="-127"/>
              </a:rPr>
              <a:t>SimRank</a:t>
            </a:r>
            <a:r>
              <a:rPr lang="hu-HU" altLang="ko-KR" dirty="0" smtClean="0">
                <a:ea typeface="Gulim" pitchFamily="34" charset="-127"/>
              </a:rPr>
              <a:t> érték</a:t>
            </a:r>
            <a:endParaRPr lang="en-US" altLang="ko-KR" dirty="0" smtClean="0">
              <a:ea typeface="Gulim" pitchFamily="34" charset="-127"/>
            </a:endParaRPr>
          </a:p>
          <a:p>
            <a:pPr lvl="1"/>
            <a:endParaRPr lang="ko-KR" altLang="en-US" dirty="0" smtClean="0">
              <a:ea typeface="Gulim" pitchFamily="34" charset="-127"/>
            </a:endParaRP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36912"/>
            <a:ext cx="2736850" cy="22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직사각형 5"/>
          <p:cNvSpPr>
            <a:spLocks noChangeArrowheads="1"/>
          </p:cNvSpPr>
          <p:nvPr/>
        </p:nvSpPr>
        <p:spPr bwMode="auto">
          <a:xfrm>
            <a:off x="4501183" y="2708920"/>
            <a:ext cx="322395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altLang="ko-KR" sz="2400" b="1" dirty="0" smtClean="0">
                <a:ea typeface="Gulim" pitchFamily="34" charset="-127"/>
              </a:rPr>
              <a:t>Hasonló párok</a:t>
            </a:r>
            <a:r>
              <a:rPr lang="en-US" altLang="ko-KR" sz="2400" b="1" dirty="0" smtClean="0">
                <a:ea typeface="Gulim" pitchFamily="34" charset="-127"/>
              </a:rPr>
              <a:t>:</a:t>
            </a:r>
            <a:endParaRPr lang="en-US" altLang="ko-KR" sz="2400" b="1" dirty="0">
              <a:ea typeface="Gulim" pitchFamily="34" charset="-127"/>
            </a:endParaRPr>
          </a:p>
          <a:p>
            <a:r>
              <a:rPr lang="en-US" altLang="ko-KR" sz="2400" dirty="0">
                <a:ea typeface="Gulim" pitchFamily="34" charset="-127"/>
              </a:rPr>
              <a:t>{</a:t>
            </a:r>
            <a:r>
              <a:rPr lang="en-US" altLang="ko-KR" sz="2400" dirty="0" err="1">
                <a:ea typeface="Gulim" pitchFamily="34" charset="-127"/>
              </a:rPr>
              <a:t>ProfA</a:t>
            </a:r>
            <a:r>
              <a:rPr lang="en-US" altLang="ko-KR" sz="2400" dirty="0">
                <a:ea typeface="Gulim" pitchFamily="34" charset="-127"/>
              </a:rPr>
              <a:t>, </a:t>
            </a:r>
            <a:r>
              <a:rPr lang="en-US" altLang="ko-KR" sz="2400" dirty="0" err="1">
                <a:ea typeface="Gulim" pitchFamily="34" charset="-127"/>
              </a:rPr>
              <a:t>ProfB</a:t>
            </a:r>
            <a:r>
              <a:rPr lang="en-US" altLang="ko-KR" sz="2400" dirty="0">
                <a:ea typeface="Gulim" pitchFamily="34" charset="-127"/>
              </a:rPr>
              <a:t>},</a:t>
            </a:r>
          </a:p>
          <a:p>
            <a:r>
              <a:rPr lang="en-US" altLang="ko-KR" sz="2400" dirty="0">
                <a:ea typeface="Gulim" pitchFamily="34" charset="-127"/>
              </a:rPr>
              <a:t>{</a:t>
            </a:r>
            <a:r>
              <a:rPr lang="en-US" altLang="ko-KR" sz="2400" dirty="0" err="1">
                <a:ea typeface="Gulim" pitchFamily="34" charset="-127"/>
              </a:rPr>
              <a:t>StudentA</a:t>
            </a:r>
            <a:r>
              <a:rPr lang="en-US" altLang="ko-KR" sz="2400" dirty="0">
                <a:ea typeface="Gulim" pitchFamily="34" charset="-127"/>
              </a:rPr>
              <a:t>, </a:t>
            </a:r>
            <a:r>
              <a:rPr lang="en-US" altLang="ko-KR" sz="2400" dirty="0" err="1">
                <a:ea typeface="Gulim" pitchFamily="34" charset="-127"/>
              </a:rPr>
              <a:t>StudentB</a:t>
            </a:r>
            <a:r>
              <a:rPr lang="en-US" altLang="ko-KR" sz="2400" dirty="0">
                <a:ea typeface="Gulim" pitchFamily="34" charset="-127"/>
              </a:rPr>
              <a:t>},</a:t>
            </a:r>
          </a:p>
          <a:p>
            <a:r>
              <a:rPr lang="en-US" altLang="ko-KR" sz="2400" dirty="0">
                <a:ea typeface="Gulim" pitchFamily="34" charset="-127"/>
              </a:rPr>
              <a:t>{</a:t>
            </a:r>
            <a:r>
              <a:rPr lang="en-US" altLang="ko-KR" sz="2400" dirty="0" err="1">
                <a:ea typeface="Gulim" pitchFamily="34" charset="-127"/>
              </a:rPr>
              <a:t>Univ</a:t>
            </a:r>
            <a:r>
              <a:rPr lang="en-US" altLang="ko-KR" sz="2400" dirty="0">
                <a:ea typeface="Gulim" pitchFamily="34" charset="-127"/>
              </a:rPr>
              <a:t>, </a:t>
            </a:r>
            <a:r>
              <a:rPr lang="en-US" altLang="ko-KR" sz="2400" dirty="0" err="1">
                <a:ea typeface="Gulim" pitchFamily="34" charset="-127"/>
              </a:rPr>
              <a:t>ProfB</a:t>
            </a:r>
            <a:r>
              <a:rPr lang="en-US" altLang="ko-KR" sz="2400" dirty="0">
                <a:ea typeface="Gulim" pitchFamily="34" charset="-127"/>
              </a:rPr>
              <a:t>},</a:t>
            </a:r>
          </a:p>
          <a:p>
            <a:r>
              <a:rPr lang="en-US" altLang="ko-KR" sz="2400" dirty="0">
                <a:ea typeface="Gulim" pitchFamily="34" charset="-127"/>
              </a:rPr>
              <a:t>…</a:t>
            </a:r>
          </a:p>
          <a:p>
            <a:endParaRPr lang="ko-KR" altLang="en-US" sz="2400" dirty="0">
              <a:ea typeface="Gulim" pitchFamily="34" charset="-127"/>
            </a:endParaRPr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61" y="2564904"/>
            <a:ext cx="6015037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 err="1" smtClean="0"/>
              <a:t>SimRank</a:t>
            </a:r>
            <a:r>
              <a:rPr lang="hu-HU" sz="3200" dirty="0" smtClean="0"/>
              <a:t> mint hatvány a </a:t>
            </a:r>
            <a:r>
              <a:rPr lang="hu-HU" sz="3200" dirty="0" err="1" smtClean="0"/>
              <a:t>szorzatgráfon</a:t>
            </a:r>
            <a:endParaRPr lang="hu-HU" sz="3200" dirty="0"/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ko-KR" sz="2800" dirty="0" smtClean="0">
                <a:ea typeface="Gulim" pitchFamily="34" charset="-127"/>
              </a:rPr>
              <a:t>Szorzat gráf </a:t>
            </a:r>
            <a:r>
              <a:rPr lang="en-US" altLang="ko-KR" sz="2800" i="1" dirty="0" smtClean="0">
                <a:ea typeface="Gulim" pitchFamily="34" charset="-127"/>
              </a:rPr>
              <a:t>G</a:t>
            </a:r>
            <a:r>
              <a:rPr lang="en-US" altLang="ko-KR" sz="2800" i="1" baseline="30000" dirty="0" smtClean="0">
                <a:ea typeface="Gulim" pitchFamily="34" charset="-127"/>
              </a:rPr>
              <a:t>2</a:t>
            </a:r>
            <a:r>
              <a:rPr lang="en-US" altLang="ko-KR" sz="2800" i="1" dirty="0" smtClean="0">
                <a:ea typeface="Gulim" pitchFamily="34" charset="-127"/>
              </a:rPr>
              <a:t>=(V</a:t>
            </a:r>
            <a:r>
              <a:rPr lang="en-US" altLang="ko-KR" sz="2800" i="1" baseline="30000" dirty="0" smtClean="0">
                <a:ea typeface="Gulim" pitchFamily="34" charset="-127"/>
              </a:rPr>
              <a:t>2</a:t>
            </a:r>
            <a:r>
              <a:rPr lang="en-US" altLang="ko-KR" sz="2800" i="1" dirty="0" smtClean="0">
                <a:ea typeface="Gulim" pitchFamily="34" charset="-127"/>
              </a:rPr>
              <a:t>, E</a:t>
            </a:r>
            <a:r>
              <a:rPr lang="en-US" altLang="ko-KR" sz="2800" i="1" baseline="30000" dirty="0" smtClean="0">
                <a:ea typeface="Gulim" pitchFamily="34" charset="-127"/>
              </a:rPr>
              <a:t>2</a:t>
            </a:r>
            <a:r>
              <a:rPr lang="en-US" altLang="ko-KR" sz="2800" i="1" dirty="0" smtClean="0">
                <a:ea typeface="Gulim" pitchFamily="34" charset="-127"/>
              </a:rPr>
              <a:t>)</a:t>
            </a:r>
            <a:r>
              <a:rPr lang="hu-HU" altLang="ko-KR" sz="2800" i="1" dirty="0" smtClean="0">
                <a:ea typeface="Gulim" pitchFamily="34" charset="-127"/>
              </a:rPr>
              <a:t>, </a:t>
            </a:r>
            <a:r>
              <a:rPr lang="hu-HU" altLang="ko-KR" sz="2800" dirty="0" smtClean="0">
                <a:ea typeface="Gulim" pitchFamily="34" charset="-127"/>
              </a:rPr>
              <a:t>ahol</a:t>
            </a:r>
            <a:endParaRPr lang="en-US" altLang="ko-KR" sz="2800" dirty="0" smtClean="0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i="1" dirty="0" smtClean="0">
                <a:ea typeface="Gulim" pitchFamily="34" charset="-127"/>
              </a:rPr>
              <a:t>V</a:t>
            </a:r>
            <a:r>
              <a:rPr lang="en-US" altLang="ko-KR" i="1" baseline="30000" dirty="0" smtClean="0">
                <a:ea typeface="Gulim" pitchFamily="34" charset="-127"/>
              </a:rPr>
              <a:t>2</a:t>
            </a:r>
            <a:r>
              <a:rPr lang="hu-HU" altLang="ko-KR" i="1" baseline="30000" dirty="0" smtClean="0">
                <a:ea typeface="Gulim" pitchFamily="34" charset="-127"/>
              </a:rPr>
              <a:t> </a:t>
            </a:r>
            <a:r>
              <a:rPr lang="en-US" altLang="ko-KR" i="1" dirty="0" smtClean="0">
                <a:ea typeface="Gulim" pitchFamily="34" charset="-127"/>
              </a:rPr>
              <a:t>=</a:t>
            </a:r>
            <a:r>
              <a:rPr lang="hu-HU" altLang="ko-KR" i="1" dirty="0" smtClean="0">
                <a:ea typeface="Gulim" pitchFamily="34" charset="-127"/>
              </a:rPr>
              <a:t> </a:t>
            </a:r>
            <a:r>
              <a:rPr lang="en-US" altLang="ko-KR" i="1" dirty="0" smtClean="0">
                <a:ea typeface="Gulim" pitchFamily="34" charset="-127"/>
              </a:rPr>
              <a:t>V </a:t>
            </a:r>
            <a:r>
              <a:rPr lang="en-US" altLang="ko-KR" dirty="0" smtClean="0">
                <a:ea typeface="Gulim" pitchFamily="34" charset="-127"/>
              </a:rPr>
              <a:t>x</a:t>
            </a:r>
            <a:r>
              <a:rPr lang="en-US" altLang="ko-KR" i="1" dirty="0" smtClean="0">
                <a:ea typeface="Gulim" pitchFamily="34" charset="-127"/>
              </a:rPr>
              <a:t> V</a:t>
            </a:r>
            <a:r>
              <a:rPr lang="hu-HU" altLang="ko-KR" i="1" dirty="0" smtClean="0">
                <a:ea typeface="Gulim" pitchFamily="34" charset="-127"/>
              </a:rPr>
              <a:t> </a:t>
            </a:r>
            <a:r>
              <a:rPr lang="hu-HU" altLang="ko-KR" dirty="0" smtClean="0">
                <a:ea typeface="Gulim" pitchFamily="34" charset="-127"/>
              </a:rPr>
              <a:t>csúcspárokból</a:t>
            </a:r>
            <a:r>
              <a:rPr lang="hu-HU" altLang="ko-KR" i="1" dirty="0" smtClean="0">
                <a:ea typeface="Gulim" pitchFamily="34" charset="-127"/>
              </a:rPr>
              <a:t> </a:t>
            </a:r>
            <a:r>
              <a:rPr lang="hu-HU" altLang="ko-KR" dirty="0" smtClean="0">
                <a:ea typeface="Gulim" pitchFamily="34" charset="-127"/>
              </a:rPr>
              <a:t>áll: </a:t>
            </a:r>
            <a:r>
              <a:rPr lang="en-US" altLang="ko-KR" i="1" dirty="0" smtClean="0">
                <a:ea typeface="Gulim" pitchFamily="34" charset="-127"/>
              </a:rPr>
              <a:t>(</a:t>
            </a:r>
            <a:r>
              <a:rPr lang="en-US" altLang="ko-KR" i="1" dirty="0" err="1" smtClean="0">
                <a:ea typeface="Gulim" pitchFamily="34" charset="-127"/>
              </a:rPr>
              <a:t>a,b</a:t>
            </a:r>
            <a:r>
              <a:rPr lang="en-US" altLang="ko-KR" i="1" dirty="0" smtClean="0">
                <a:ea typeface="Gulim" pitchFamily="34" charset="-127"/>
              </a:rPr>
              <a:t>)</a:t>
            </a:r>
            <a:r>
              <a:rPr lang="en-US" altLang="ko-KR" dirty="0" smtClean="0">
                <a:ea typeface="Gulim" pitchFamily="34" charset="-127"/>
              </a:rPr>
              <a:t> </a:t>
            </a:r>
            <a:endParaRPr lang="en-US" altLang="ko-KR" i="1" dirty="0" smtClean="0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i="1" dirty="0" smtClean="0">
                <a:ea typeface="Gulim" pitchFamily="34" charset="-127"/>
              </a:rPr>
              <a:t>(</a:t>
            </a:r>
            <a:r>
              <a:rPr lang="en-US" altLang="ko-KR" i="1" dirty="0" err="1" smtClean="0">
                <a:ea typeface="Gulim" pitchFamily="34" charset="-127"/>
              </a:rPr>
              <a:t>a,b</a:t>
            </a:r>
            <a:r>
              <a:rPr lang="en-US" altLang="ko-KR" i="1" dirty="0" smtClean="0">
                <a:ea typeface="Gulim" pitchFamily="34" charset="-127"/>
              </a:rPr>
              <a:t>) </a:t>
            </a:r>
            <a:r>
              <a:rPr lang="hu-HU" altLang="ko-KR" dirty="0" smtClean="0">
                <a:ea typeface="Gulim" pitchFamily="34" charset="-127"/>
              </a:rPr>
              <a:t>és</a:t>
            </a:r>
            <a:r>
              <a:rPr lang="en-US" altLang="ko-KR" i="1" dirty="0" smtClean="0">
                <a:ea typeface="Gulim" pitchFamily="34" charset="-127"/>
              </a:rPr>
              <a:t>(</a:t>
            </a:r>
            <a:r>
              <a:rPr lang="en-US" altLang="ko-KR" i="1" dirty="0" err="1" smtClean="0">
                <a:ea typeface="Gulim" pitchFamily="34" charset="-127"/>
              </a:rPr>
              <a:t>x,y</a:t>
            </a:r>
            <a:r>
              <a:rPr lang="en-US" altLang="ko-KR" i="1" dirty="0" smtClean="0">
                <a:ea typeface="Gulim" pitchFamily="34" charset="-127"/>
              </a:rPr>
              <a:t>)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hu-HU" altLang="ko-KR" dirty="0" smtClean="0">
                <a:ea typeface="Gulim" pitchFamily="34" charset="-127"/>
              </a:rPr>
              <a:t>között él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i="1" dirty="0" smtClean="0">
                <a:ea typeface="Gulim" pitchFamily="34" charset="-127"/>
              </a:rPr>
              <a:t>E</a:t>
            </a:r>
            <a:r>
              <a:rPr lang="en-US" altLang="ko-KR" i="1" baseline="30000" dirty="0" smtClean="0">
                <a:ea typeface="Gulim" pitchFamily="34" charset="-127"/>
              </a:rPr>
              <a:t>2</a:t>
            </a:r>
            <a:r>
              <a:rPr lang="hu-HU" altLang="ko-KR" i="1" dirty="0" err="1" smtClean="0">
                <a:ea typeface="Gulim" pitchFamily="34" charset="-127"/>
              </a:rPr>
              <a:t>-ben</a:t>
            </a:r>
            <a:r>
              <a:rPr lang="en-US" altLang="ko-KR" dirty="0" smtClean="0">
                <a:ea typeface="Gulim" pitchFamily="34" charset="-127"/>
              </a:rPr>
              <a:t>, </a:t>
            </a:r>
            <a:r>
              <a:rPr lang="hu-HU" altLang="ko-KR" dirty="0" smtClean="0">
                <a:ea typeface="Gulim" pitchFamily="34" charset="-127"/>
              </a:rPr>
              <a:t>ha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i="1" dirty="0" smtClean="0">
                <a:ea typeface="Gulim" pitchFamily="34" charset="-127"/>
              </a:rPr>
              <a:t>&lt;</a:t>
            </a:r>
            <a:r>
              <a:rPr lang="en-US" altLang="ko-KR" i="1" dirty="0" err="1" smtClean="0">
                <a:ea typeface="Gulim" pitchFamily="34" charset="-127"/>
              </a:rPr>
              <a:t>a,x</a:t>
            </a:r>
            <a:r>
              <a:rPr lang="en-US" altLang="ko-KR" i="1" dirty="0" smtClean="0">
                <a:ea typeface="Gulim" pitchFamily="34" charset="-127"/>
              </a:rPr>
              <a:t>&gt;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hu-HU" altLang="ko-KR" dirty="0" smtClean="0">
                <a:ea typeface="Gulim" pitchFamily="34" charset="-127"/>
              </a:rPr>
              <a:t>és </a:t>
            </a:r>
            <a:r>
              <a:rPr lang="en-US" altLang="ko-KR" i="1" dirty="0" smtClean="0">
                <a:ea typeface="Gulim" pitchFamily="34" charset="-127"/>
              </a:rPr>
              <a:t>&lt;</a:t>
            </a:r>
            <a:r>
              <a:rPr lang="en-US" altLang="ko-KR" i="1" dirty="0" err="1" smtClean="0">
                <a:ea typeface="Gulim" pitchFamily="34" charset="-127"/>
              </a:rPr>
              <a:t>b,y</a:t>
            </a:r>
            <a:r>
              <a:rPr lang="en-US" altLang="ko-KR" i="1" dirty="0" smtClean="0">
                <a:ea typeface="Gulim" pitchFamily="34" charset="-127"/>
              </a:rPr>
              <a:t>&gt;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hu-HU" altLang="ko-KR" dirty="0" smtClean="0">
                <a:ea typeface="Gulim" pitchFamily="34" charset="-127"/>
              </a:rPr>
              <a:t>él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i="1" dirty="0" smtClean="0">
                <a:ea typeface="Gulim" pitchFamily="34" charset="-127"/>
              </a:rPr>
              <a:t>G</a:t>
            </a:r>
            <a:r>
              <a:rPr lang="hu-HU" altLang="ko-KR" dirty="0" err="1" smtClean="0">
                <a:ea typeface="Gulim" pitchFamily="34" charset="-127"/>
              </a:rPr>
              <a:t>-ben</a:t>
            </a:r>
            <a:endParaRPr lang="en-US" altLang="ko-KR" dirty="0" smtClean="0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i="1" dirty="0" smtClean="0">
                <a:ea typeface="Gulim" pitchFamily="34" charset="-127"/>
              </a:rPr>
              <a:t>C = 0.8</a:t>
            </a:r>
            <a:endParaRPr lang="hu-HU" altLang="ko-KR" i="1" dirty="0" smtClean="0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endParaRPr lang="hu-HU" altLang="ko-KR" sz="2400" i="1" dirty="0" smtClean="0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endParaRPr lang="hu-HU" altLang="ko-KR" sz="2400" i="1" dirty="0" smtClean="0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endParaRPr lang="hu-HU" altLang="ko-KR" sz="2400" i="1" dirty="0" smtClean="0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endParaRPr lang="hu-HU" altLang="ko-KR" sz="2400" i="1" dirty="0" smtClean="0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endParaRPr lang="hu-HU" altLang="ko-KR" sz="2400" i="1" dirty="0" smtClean="0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endParaRPr lang="hu-HU" altLang="ko-KR" sz="2400" i="1" dirty="0" smtClean="0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endParaRPr lang="hu-HU" altLang="ko-KR" sz="2400" i="1" dirty="0" smtClean="0">
              <a:ea typeface="Gulim" pitchFamily="34" charset="-127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7380312" y="321374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 smtClean="0"/>
              <a:t>0.4</a:t>
            </a:r>
            <a:endParaRPr lang="hu-HU" sz="18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7452320" y="371780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 smtClean="0"/>
              <a:t>0.32</a:t>
            </a:r>
            <a:endParaRPr lang="hu-HU" sz="18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7812360" y="429386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 smtClean="0"/>
              <a:t>0.128</a:t>
            </a:r>
            <a:endParaRPr lang="hu-HU" sz="18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4572000" y="479792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 smtClean="0"/>
              <a:t>0.102</a:t>
            </a:r>
            <a:endParaRPr lang="hu-HU" sz="1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4355976" y="400583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 smtClean="0"/>
              <a:t>0.041</a:t>
            </a:r>
            <a:endParaRPr lang="hu-HU" sz="1800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4355976" y="335776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 smtClean="0"/>
              <a:t>0.032</a:t>
            </a:r>
            <a:endParaRPr lang="hu-HU" sz="1800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7884368" y="321374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 smtClean="0"/>
              <a:t>0.413 …</a:t>
            </a:r>
            <a:endParaRPr lang="hu-HU" sz="1800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7812360" y="486992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 smtClean="0"/>
              <a:t>0.051</a:t>
            </a:r>
            <a:endParaRPr lang="hu-HU" sz="18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8100392" y="5229969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 smtClean="0"/>
              <a:t>0.072 …</a:t>
            </a:r>
            <a:endParaRPr lang="hu-HU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4" y="836613"/>
            <a:ext cx="8713663" cy="56165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ko-KR" i="1" dirty="0" err="1" smtClean="0">
                <a:ea typeface="宋体" pitchFamily="2" charset="-122"/>
              </a:rPr>
              <a:t>S</a:t>
            </a:r>
            <a:r>
              <a:rPr lang="en-US" altLang="ko-KR" i="1" baseline="-25000" dirty="0" err="1" smtClean="0">
                <a:ea typeface="宋体" pitchFamily="2" charset="-122"/>
              </a:rPr>
              <a:t>k</a:t>
            </a:r>
            <a:r>
              <a:rPr lang="en-US" altLang="zh-CN" i="1" dirty="0" smtClean="0">
                <a:ea typeface="宋体" pitchFamily="2" charset="-122"/>
              </a:rPr>
              <a:t>(</a:t>
            </a:r>
            <a:r>
              <a:rPr lang="en-US" altLang="zh-CN" i="1" dirty="0" err="1" smtClean="0">
                <a:ea typeface="宋体" pitchFamily="2" charset="-122"/>
              </a:rPr>
              <a:t>a</a:t>
            </a:r>
            <a:r>
              <a:rPr lang="en-US" altLang="ko-KR" i="1" dirty="0" err="1" smtClean="0">
                <a:ea typeface="宋体" pitchFamily="2" charset="-122"/>
              </a:rPr>
              <a:t>,b</a:t>
            </a:r>
            <a:r>
              <a:rPr lang="en-US" altLang="ko-KR" i="1" dirty="0" smtClean="0">
                <a:ea typeface="宋体" pitchFamily="2" charset="-122"/>
              </a:rPr>
              <a:t>)</a:t>
            </a:r>
            <a:r>
              <a:rPr lang="en-US" altLang="ko-KR" dirty="0" smtClean="0">
                <a:ea typeface="宋体" pitchFamily="2" charset="-122"/>
              </a:rPr>
              <a:t> </a:t>
            </a:r>
            <a:r>
              <a:rPr lang="hu-HU" altLang="ko-KR" dirty="0" smtClean="0">
                <a:ea typeface="宋体" pitchFamily="2" charset="-122"/>
              </a:rPr>
              <a:t>a </a:t>
            </a:r>
            <a:r>
              <a:rPr lang="en-US" altLang="ko-KR" dirty="0" smtClean="0">
                <a:ea typeface="宋体" pitchFamily="2" charset="-122"/>
              </a:rPr>
              <a:t>k</a:t>
            </a:r>
            <a:r>
              <a:rPr lang="hu-HU" altLang="ko-KR" dirty="0" err="1" smtClean="0">
                <a:ea typeface="宋体" pitchFamily="2" charset="-122"/>
              </a:rPr>
              <a:t>-adik</a:t>
            </a:r>
            <a:r>
              <a:rPr lang="hu-HU" altLang="ko-KR" dirty="0" smtClean="0">
                <a:ea typeface="宋体" pitchFamily="2" charset="-122"/>
              </a:rPr>
              <a:t> iteráció</a:t>
            </a:r>
            <a:endParaRPr lang="en-US" altLang="ko-KR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i="1" dirty="0" smtClean="0">
              <a:ea typeface="宋体" pitchFamily="2" charset="-122"/>
            </a:endParaRPr>
          </a:p>
          <a:p>
            <a:pPr>
              <a:buFontTx/>
              <a:buNone/>
              <a:defRPr/>
            </a:pPr>
            <a:endParaRPr lang="en-US" altLang="zh-CN" i="1" dirty="0">
              <a:ea typeface="宋体" pitchFamily="2" charset="-122"/>
            </a:endParaRPr>
          </a:p>
          <a:p>
            <a:pPr>
              <a:defRPr/>
            </a:pPr>
            <a:endParaRPr lang="en-US" altLang="zh-CN" i="1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i="1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i="1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i="1" dirty="0" err="1" smtClean="0">
                <a:ea typeface="宋体" pitchFamily="2" charset="-122"/>
              </a:rPr>
              <a:t>S</a:t>
            </a:r>
            <a:r>
              <a:rPr lang="en-US" altLang="zh-CN" i="1" baseline="-25000" dirty="0" err="1" smtClean="0">
                <a:ea typeface="宋体" pitchFamily="2" charset="-122"/>
              </a:rPr>
              <a:t>k</a:t>
            </a:r>
            <a:r>
              <a:rPr lang="en-US" altLang="zh-CN" i="1" dirty="0">
                <a:ea typeface="宋体" pitchFamily="2" charset="-122"/>
              </a:rPr>
              <a:t>(*,*)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hu-HU" altLang="zh-CN" dirty="0" smtClean="0">
                <a:ea typeface="宋体" pitchFamily="2" charset="-122"/>
              </a:rPr>
              <a:t>nem csökken </a:t>
            </a:r>
            <a:r>
              <a:rPr lang="en-US" altLang="zh-CN" i="1" dirty="0" smtClean="0">
                <a:ea typeface="宋体" pitchFamily="2" charset="-122"/>
              </a:rPr>
              <a:t>k</a:t>
            </a:r>
            <a:r>
              <a:rPr lang="hu-HU" altLang="zh-CN" dirty="0" err="1" smtClean="0">
                <a:ea typeface="宋体" pitchFamily="2" charset="-122"/>
              </a:rPr>
              <a:t>-ban</a:t>
            </a:r>
            <a:r>
              <a:rPr lang="hu-HU" altLang="zh-CN" dirty="0" smtClean="0">
                <a:ea typeface="宋体" pitchFamily="2" charset="-122"/>
              </a:rPr>
              <a:t> és 1 alatt marad: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endParaRPr lang="en-US" altLang="zh-CN" dirty="0" smtClean="0">
              <a:ea typeface="宋体" pitchFamily="2" charset="-122"/>
            </a:endParaRPr>
          </a:p>
          <a:p>
            <a:pPr>
              <a:buFontTx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hu-HU" altLang="zh-CN" dirty="0" smtClean="0">
                <a:ea typeface="宋体" pitchFamily="2" charset="-122"/>
              </a:rPr>
              <a:t>Komplexitás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i="1" dirty="0" smtClean="0">
                <a:ea typeface="宋体" pitchFamily="2" charset="-122"/>
              </a:rPr>
              <a:t>O(n</a:t>
            </a:r>
            <a:r>
              <a:rPr lang="en-US" altLang="zh-CN" i="1" baseline="30000" dirty="0" smtClean="0">
                <a:ea typeface="宋体" pitchFamily="2" charset="-122"/>
              </a:rPr>
              <a:t>2</a:t>
            </a:r>
            <a:r>
              <a:rPr lang="en-US" altLang="zh-CN" i="1" dirty="0"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hu-HU" altLang="zh-CN" dirty="0" smtClean="0">
                <a:ea typeface="宋体" pitchFamily="2" charset="-122"/>
              </a:rPr>
              <a:t>tár </a:t>
            </a:r>
            <a:r>
              <a:rPr lang="en-US" altLang="zh-CN" i="1" dirty="0" err="1" smtClean="0">
                <a:ea typeface="宋体" pitchFamily="2" charset="-122"/>
              </a:rPr>
              <a:t>S</a:t>
            </a:r>
            <a:r>
              <a:rPr lang="en-US" altLang="zh-CN" i="1" baseline="-25000" dirty="0" err="1" smtClean="0">
                <a:ea typeface="宋体" pitchFamily="2" charset="-122"/>
              </a:rPr>
              <a:t>k</a:t>
            </a:r>
            <a:r>
              <a:rPr lang="hu-HU" altLang="zh-CN" i="1" dirty="0" smtClean="0">
                <a:ea typeface="宋体" pitchFamily="2" charset="-122"/>
              </a:rPr>
              <a:t> </a:t>
            </a:r>
            <a:r>
              <a:rPr lang="hu-HU" altLang="zh-CN" dirty="0" smtClean="0">
                <a:ea typeface="宋体" pitchFamily="2" charset="-122"/>
              </a:rPr>
              <a:t>tárolására (óriási, mint </a:t>
            </a:r>
            <a:r>
              <a:rPr lang="hu-HU" altLang="zh-CN" dirty="0" err="1" smtClean="0">
                <a:ea typeface="宋体" pitchFamily="2" charset="-122"/>
              </a:rPr>
              <a:t>PPR</a:t>
            </a:r>
            <a:r>
              <a:rPr lang="hu-HU" altLang="zh-CN" baseline="-25000" dirty="0" err="1" smtClean="0">
                <a:ea typeface="宋体" pitchFamily="2" charset="-122"/>
              </a:rPr>
              <a:t>u</a:t>
            </a:r>
            <a:r>
              <a:rPr lang="hu-HU" altLang="zh-CN" dirty="0" smtClean="0">
                <a:ea typeface="宋体" pitchFamily="2" charset="-122"/>
              </a:rPr>
              <a:t>(v))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i="1" dirty="0" smtClean="0">
                <a:ea typeface="宋体" pitchFamily="2" charset="-122"/>
              </a:rPr>
              <a:t>O(Kn</a:t>
            </a:r>
            <a:r>
              <a:rPr lang="en-US" altLang="zh-CN" i="1" baseline="30000" dirty="0" smtClean="0">
                <a:ea typeface="宋体" pitchFamily="2" charset="-122"/>
              </a:rPr>
              <a:t>2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i="1" baseline="-25000" dirty="0" smtClean="0">
                <a:ea typeface="宋体" pitchFamily="2" charset="-122"/>
              </a:rPr>
              <a:t>2</a:t>
            </a:r>
            <a:r>
              <a:rPr lang="en-US" altLang="zh-CN" i="1" dirty="0" smtClean="0">
                <a:ea typeface="宋体" pitchFamily="2" charset="-122"/>
              </a:rPr>
              <a:t>)</a:t>
            </a:r>
            <a:r>
              <a:rPr lang="hu-HU" altLang="zh-CN" dirty="0" smtClean="0">
                <a:ea typeface="宋体" pitchFamily="2" charset="-122"/>
              </a:rPr>
              <a:t> idő,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hu-HU" altLang="zh-CN" dirty="0" smtClean="0">
                <a:ea typeface="宋体" pitchFamily="2" charset="-122"/>
              </a:rPr>
              <a:t>ahol 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i="1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hu-HU" altLang="zh-CN" dirty="0" smtClean="0">
                <a:ea typeface="宋体" pitchFamily="2" charset="-122"/>
              </a:rPr>
              <a:t>az átlagértéke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|</a:t>
            </a:r>
            <a:r>
              <a:rPr lang="hu-HU" altLang="zh-CN" i="1" dirty="0" smtClean="0">
                <a:ea typeface="宋体" pitchFamily="2" charset="-122"/>
              </a:rPr>
              <a:t>N</a:t>
            </a:r>
            <a:r>
              <a:rPr lang="en-US" altLang="zh-CN" i="1" dirty="0" smtClean="0">
                <a:ea typeface="宋体" pitchFamily="2" charset="-122"/>
              </a:rPr>
              <a:t>(a)</a:t>
            </a:r>
            <a:r>
              <a:rPr lang="en-US" altLang="zh-CN" dirty="0" smtClean="0">
                <a:ea typeface="宋体" pitchFamily="2" charset="-122"/>
              </a:rPr>
              <a:t>||</a:t>
            </a:r>
            <a:r>
              <a:rPr lang="hu-HU" altLang="zh-CN" i="1" dirty="0" smtClean="0">
                <a:ea typeface="宋体" pitchFamily="2" charset="-122"/>
              </a:rPr>
              <a:t>N</a:t>
            </a:r>
            <a:r>
              <a:rPr lang="en-US" altLang="zh-CN" i="1" dirty="0" smtClean="0">
                <a:ea typeface="宋体" pitchFamily="2" charset="-122"/>
              </a:rPr>
              <a:t>(b</a:t>
            </a:r>
            <a:r>
              <a:rPr lang="en-US" altLang="zh-CN" i="1" dirty="0" smtClean="0">
                <a:ea typeface="宋体" pitchFamily="2" charset="-122"/>
              </a:rPr>
              <a:t>)</a:t>
            </a:r>
            <a:r>
              <a:rPr lang="en-US" altLang="zh-CN" dirty="0" smtClean="0">
                <a:ea typeface="宋体" pitchFamily="2" charset="-122"/>
              </a:rPr>
              <a:t>|</a:t>
            </a:r>
            <a:r>
              <a:rPr lang="hu-HU" altLang="zh-CN" dirty="0" err="1" smtClean="0">
                <a:ea typeface="宋体" pitchFamily="2" charset="-122"/>
              </a:rPr>
              <a:t>-nek</a:t>
            </a:r>
            <a:endParaRPr lang="en-US" altLang="zh-CN" i="1" baseline="-25000" dirty="0">
              <a:ea typeface="宋体" pitchFamily="2" charset="-122"/>
            </a:endParaRPr>
          </a:p>
          <a:p>
            <a:pPr>
              <a:defRPr/>
            </a:pPr>
            <a:endParaRPr lang="ko-KR" alt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727075" y="1628775"/>
          <a:ext cx="2190750" cy="657225"/>
        </p:xfrm>
        <a:graphic>
          <a:graphicData uri="http://schemas.openxmlformats.org/presentationml/2006/ole">
            <p:oleObj spid="_x0000_s77826" name="Equation" r:id="rId3" imgW="1523880" imgH="45720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66750" y="2349500"/>
          <a:ext cx="4751388" cy="762000"/>
        </p:xfrm>
        <a:graphic>
          <a:graphicData uri="http://schemas.openxmlformats.org/presentationml/2006/ole">
            <p:oleObj spid="_x0000_s77827" name="Equation" r:id="rId4" imgW="3009600" imgH="482400" progId="Equation.3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811213" y="4293096"/>
          <a:ext cx="3522662" cy="457200"/>
        </p:xfrm>
        <a:graphic>
          <a:graphicData uri="http://schemas.openxmlformats.org/presentationml/2006/ole">
            <p:oleObj spid="_x0000_s77828" name="Equation" r:id="rId5" imgW="1663560" imgH="228600" progId="Equation.3">
              <p:embed/>
            </p:oleObj>
          </a:graphicData>
        </a:graphic>
      </p:graphicFrame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Hatványiteráció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Út-pár összegzés, visszafelé haladó utakon</a:t>
            </a:r>
          </a:p>
          <a:p>
            <a:pPr lvl="1">
              <a:buFontTx/>
              <a:buNone/>
            </a:pPr>
            <a:r>
              <a:rPr lang="hu-HU" dirty="0" smtClean="0"/>
              <a:t>a = w</a:t>
            </a:r>
            <a:r>
              <a:rPr lang="hu-HU" baseline="-25000" dirty="0" smtClean="0"/>
              <a:t>0</a:t>
            </a:r>
            <a:r>
              <a:rPr lang="hu-HU" dirty="0" smtClean="0"/>
              <a:t>,w</a:t>
            </a:r>
            <a:r>
              <a:rPr lang="hu-HU" baseline="-25000" dirty="0" smtClean="0"/>
              <a:t>1</a:t>
            </a:r>
            <a:r>
              <a:rPr lang="hu-HU" dirty="0" smtClean="0"/>
              <a:t>, . . . ,</a:t>
            </a:r>
            <a:r>
              <a:rPr lang="hu-HU" dirty="0" err="1" smtClean="0"/>
              <a:t>w</a:t>
            </a:r>
            <a:r>
              <a:rPr lang="hu-HU" baseline="-25000" dirty="0" err="1" smtClean="0"/>
              <a:t>k</a:t>
            </a:r>
            <a:r>
              <a:rPr lang="hu-HU" baseline="-25000" dirty="0" smtClean="0"/>
              <a:t>−1</a:t>
            </a:r>
            <a:r>
              <a:rPr lang="hu-HU" dirty="0" smtClean="0"/>
              <a:t>,</a:t>
            </a:r>
            <a:r>
              <a:rPr lang="hu-HU" dirty="0" err="1" smtClean="0"/>
              <a:t>w</a:t>
            </a:r>
            <a:r>
              <a:rPr lang="hu-HU" baseline="-25000" dirty="0" err="1" smtClean="0"/>
              <a:t>k</a:t>
            </a:r>
            <a:r>
              <a:rPr lang="hu-HU" dirty="0" smtClean="0"/>
              <a:t> = u</a:t>
            </a:r>
            <a:endParaRPr lang="hu-HU" baseline="-25000" dirty="0" smtClean="0"/>
          </a:p>
          <a:p>
            <a:pPr lvl="1">
              <a:buFontTx/>
              <a:buNone/>
            </a:pPr>
            <a:r>
              <a:rPr lang="hu-HU" dirty="0" smtClean="0"/>
              <a:t>b = w’</a:t>
            </a:r>
            <a:r>
              <a:rPr lang="hu-HU" baseline="-25000" dirty="0" smtClean="0"/>
              <a:t>0</a:t>
            </a:r>
            <a:r>
              <a:rPr lang="hu-HU" dirty="0" smtClean="0"/>
              <a:t> ,w’</a:t>
            </a:r>
            <a:r>
              <a:rPr lang="hu-HU" baseline="-25000" dirty="0" smtClean="0"/>
              <a:t>1</a:t>
            </a:r>
            <a:r>
              <a:rPr lang="hu-HU" dirty="0" smtClean="0"/>
              <a:t> , . . . ,</a:t>
            </a:r>
            <a:r>
              <a:rPr lang="hu-HU" dirty="0" err="1" smtClean="0"/>
              <a:t>w’</a:t>
            </a:r>
            <a:r>
              <a:rPr lang="hu-HU" baseline="-25000" dirty="0" err="1" smtClean="0"/>
              <a:t>k</a:t>
            </a:r>
            <a:r>
              <a:rPr lang="hu-HU" baseline="-25000" dirty="0" smtClean="0"/>
              <a:t>−1</a:t>
            </a:r>
            <a:r>
              <a:rPr lang="hu-HU" dirty="0" smtClean="0"/>
              <a:t>,</a:t>
            </a:r>
            <a:r>
              <a:rPr lang="hu-HU" dirty="0" err="1" smtClean="0"/>
              <a:t>w’</a:t>
            </a:r>
            <a:r>
              <a:rPr lang="hu-HU" baseline="-25000" dirty="0" err="1" smtClean="0"/>
              <a:t>k</a:t>
            </a:r>
            <a:r>
              <a:rPr lang="hu-HU" dirty="0" smtClean="0"/>
              <a:t> = u</a:t>
            </a:r>
            <a:endParaRPr lang="hu-HU" baseline="-25000" dirty="0" smtClean="0"/>
          </a:p>
          <a:p>
            <a:r>
              <a:rPr lang="en-US" dirty="0" err="1" smtClean="0"/>
              <a:t>SimRank</a:t>
            </a:r>
            <a:r>
              <a:rPr lang="en-US" dirty="0" smtClean="0"/>
              <a:t> </a:t>
            </a:r>
            <a:r>
              <a:rPr lang="hu-HU" dirty="0" smtClean="0"/>
              <a:t>a várható exponenciális </a:t>
            </a:r>
            <a:r>
              <a:rPr lang="hu-HU" dirty="0" err="1" smtClean="0"/>
              <a:t>találk</a:t>
            </a:r>
            <a:r>
              <a:rPr lang="hu-HU" dirty="0" smtClean="0"/>
              <a:t>. idő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sz="2800" dirty="0" smtClean="0"/>
              <a:t>E [ c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: </a:t>
            </a:r>
            <a:r>
              <a:rPr lang="hu-HU" sz="2800" dirty="0" smtClean="0"/>
              <a:t>a fenti utak első találkozása </a:t>
            </a:r>
            <a:r>
              <a:rPr lang="en-US" sz="2800" dirty="0" smtClean="0"/>
              <a:t>k </a:t>
            </a:r>
            <a:r>
              <a:rPr lang="hu-HU" sz="2800" dirty="0" smtClean="0"/>
              <a:t>lépésben</a:t>
            </a:r>
            <a:r>
              <a:rPr lang="en-US" sz="2800" dirty="0" smtClean="0"/>
              <a:t>]</a:t>
            </a:r>
            <a:endParaRPr lang="hu-HU" sz="2800" dirty="0" smtClean="0"/>
          </a:p>
          <a:p>
            <a:r>
              <a:rPr lang="hu-HU" dirty="0" smtClean="0"/>
              <a:t>Bizonyítások</a:t>
            </a:r>
          </a:p>
          <a:p>
            <a:pPr marL="955675" lvl="1" indent="-514350">
              <a:buFont typeface="+mj-lt"/>
              <a:buAutoNum type="arabicPeriod"/>
            </a:pPr>
            <a:r>
              <a:rPr lang="hu-HU" dirty="0" smtClean="0"/>
              <a:t>behelyettesítve az iterációba; vagy</a:t>
            </a:r>
          </a:p>
          <a:p>
            <a:pPr marL="955675" lvl="1" indent="-514350">
              <a:buFont typeface="+mj-lt"/>
              <a:buAutoNum type="arabicPeriod"/>
            </a:pPr>
            <a:r>
              <a:rPr lang="hu-HU" dirty="0" smtClean="0"/>
              <a:t>az iterációs képletet útpár-összegre bontva</a:t>
            </a:r>
          </a:p>
        </p:txBody>
      </p:sp>
      <p:sp>
        <p:nvSpPr>
          <p:cNvPr id="41989" name="Szövegdoboz 8"/>
          <p:cNvSpPr txBox="1">
            <a:spLocks noChangeArrowheads="1"/>
          </p:cNvSpPr>
          <p:nvPr/>
        </p:nvSpPr>
        <p:spPr bwMode="auto">
          <a:xfrm>
            <a:off x="1763712" y="6125234"/>
            <a:ext cx="73802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 err="1" smtClean="0"/>
              <a:t>Fogaras-Racz</a:t>
            </a:r>
            <a:r>
              <a:rPr lang="hu-HU" dirty="0"/>
              <a:t>: </a:t>
            </a:r>
            <a:r>
              <a:rPr lang="hu-HU" dirty="0" err="1"/>
              <a:t>Scaling</a:t>
            </a:r>
            <a:r>
              <a:rPr lang="hu-HU" dirty="0"/>
              <a:t> </a:t>
            </a:r>
            <a:r>
              <a:rPr lang="hu-HU" dirty="0" err="1"/>
              <a:t>link-based</a:t>
            </a:r>
            <a:r>
              <a:rPr lang="hu-HU" dirty="0"/>
              <a:t> </a:t>
            </a:r>
            <a:r>
              <a:rPr lang="hu-HU" dirty="0" err="1"/>
              <a:t>similarity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, </a:t>
            </a:r>
            <a:r>
              <a:rPr lang="hu-HU" dirty="0" smtClean="0"/>
              <a:t>WWW2005</a:t>
            </a:r>
            <a:endParaRPr lang="hu-HU" dirty="0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Ismét út-ujjlenyomatok</a:t>
            </a:r>
            <a:endParaRPr lang="hu-H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Web mérete: site-ok</a:t>
            </a:r>
          </a:p>
        </p:txBody>
      </p:sp>
      <p:sp>
        <p:nvSpPr>
          <p:cNvPr id="1433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1990: 1 (info.cern.ch)</a:t>
            </a:r>
          </a:p>
        </p:txBody>
      </p:sp>
      <p:pic>
        <p:nvPicPr>
          <p:cNvPr id="14340" name="Picture 2" descr="http://www.webdevelopersnotes.com/blog/blog-images/number-of-web-sit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557338"/>
            <a:ext cx="664527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magas </a:t>
            </a:r>
            <a:r>
              <a:rPr lang="hu-HU" dirty="0" smtClean="0"/>
              <a:t>be</a:t>
            </a:r>
            <a:r>
              <a:rPr lang="hu-HU" dirty="0" smtClean="0"/>
              <a:t>-fokúak </a:t>
            </a:r>
            <a:r>
              <a:rPr lang="hu-HU" dirty="0" smtClean="0"/>
              <a:t>hasonlósága kicsi</a:t>
            </a:r>
          </a:p>
          <a:p>
            <a:endParaRPr lang="hu-HU" dirty="0" smtClean="0"/>
          </a:p>
          <a:p>
            <a:endParaRPr lang="hu-HU" dirty="0" smtClean="0"/>
          </a:p>
          <a:p>
            <a:pPr>
              <a:buNone/>
            </a:pPr>
            <a:endParaRPr lang="hu-HU" dirty="0" smtClean="0"/>
          </a:p>
          <a:p>
            <a:r>
              <a:rPr lang="hu-HU" dirty="0" smtClean="0"/>
              <a:t>Eltérő hosszú utak sosem találkoznak</a:t>
            </a:r>
          </a:p>
        </p:txBody>
      </p:sp>
      <p:pic>
        <p:nvPicPr>
          <p:cNvPr id="43012" name="Picture 4" descr="simfail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0113" y="1268760"/>
            <a:ext cx="2951807" cy="2024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5436096" y="1608808"/>
            <a:ext cx="26635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1431925" algn="l"/>
              </a:tabLst>
            </a:pPr>
            <a:r>
              <a:rPr lang="en-US" sz="2400" dirty="0" err="1" smtClean="0"/>
              <a:t>sim</a:t>
            </a:r>
            <a:r>
              <a:rPr lang="en-US" sz="2400" dirty="0" smtClean="0"/>
              <a:t>(</a:t>
            </a:r>
            <a:r>
              <a:rPr lang="en-US" sz="2400" i="1" dirty="0" err="1" smtClean="0"/>
              <a:t>u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v</a:t>
            </a:r>
            <a:r>
              <a:rPr lang="en-US" sz="2400" dirty="0"/>
              <a:t>) = </a:t>
            </a:r>
            <a:endParaRPr lang="hu-HU" sz="2400" dirty="0" smtClean="0"/>
          </a:p>
          <a:p>
            <a:pPr>
              <a:spcBef>
                <a:spcPct val="50000"/>
              </a:spcBef>
              <a:tabLst>
                <a:tab pos="1431925" algn="l"/>
              </a:tabLst>
            </a:pPr>
            <a:r>
              <a:rPr lang="hu-HU" sz="2400" dirty="0" smtClean="0"/>
              <a:t>	</a:t>
            </a:r>
            <a:r>
              <a:rPr lang="en-US" sz="2400" dirty="0" smtClean="0"/>
              <a:t>c/</a:t>
            </a:r>
            <a:r>
              <a:rPr lang="en-US" sz="2400" i="1" dirty="0" smtClean="0"/>
              <a:t>k</a:t>
            </a:r>
            <a:endParaRPr lang="hu-HU" sz="2400" i="1" dirty="0"/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Rossz példa </a:t>
            </a:r>
            <a:r>
              <a:rPr lang="hu-HU" dirty="0" err="1" smtClean="0"/>
              <a:t>SimRank-re</a:t>
            </a:r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789040"/>
            <a:ext cx="2736850" cy="22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499992" y="3933056"/>
            <a:ext cx="403244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1431925" algn="l"/>
              </a:tabLst>
            </a:pPr>
            <a:r>
              <a:rPr lang="en-US" sz="2400" dirty="0" err="1" smtClean="0"/>
              <a:t>sim</a:t>
            </a:r>
            <a:r>
              <a:rPr lang="en-US" sz="2400" dirty="0" smtClean="0"/>
              <a:t>(</a:t>
            </a:r>
            <a:r>
              <a:rPr lang="hu-HU" sz="2400" i="1" dirty="0" err="1" smtClean="0"/>
              <a:t>Univ</a:t>
            </a:r>
            <a:r>
              <a:rPr lang="en-US" sz="2400" dirty="0" smtClean="0"/>
              <a:t>,</a:t>
            </a:r>
            <a:r>
              <a:rPr lang="hu-HU" sz="2400" i="1" dirty="0" err="1" smtClean="0"/>
              <a:t>ProfA</a:t>
            </a:r>
            <a:r>
              <a:rPr lang="en-US" sz="2400" dirty="0" smtClean="0"/>
              <a:t>) =</a:t>
            </a:r>
            <a:endParaRPr lang="hu-HU" sz="2400" dirty="0" smtClean="0"/>
          </a:p>
          <a:p>
            <a:pPr>
              <a:spcBef>
                <a:spcPct val="50000"/>
              </a:spcBef>
              <a:tabLst>
                <a:tab pos="1431925" algn="l"/>
              </a:tabLst>
            </a:pPr>
            <a:r>
              <a:rPr lang="hu-HU" sz="2400" dirty="0" err="1" smtClean="0"/>
              <a:t>sim</a:t>
            </a:r>
            <a:r>
              <a:rPr lang="hu-HU" sz="2400" dirty="0" smtClean="0"/>
              <a:t>(</a:t>
            </a:r>
            <a:r>
              <a:rPr lang="hu-HU" sz="2400" dirty="0" err="1" smtClean="0"/>
              <a:t>Univ</a:t>
            </a:r>
            <a:r>
              <a:rPr lang="hu-HU" sz="2400" dirty="0" smtClean="0"/>
              <a:t>,</a:t>
            </a:r>
            <a:r>
              <a:rPr lang="hu-HU" sz="2400" dirty="0" err="1" smtClean="0"/>
              <a:t>StudentA</a:t>
            </a:r>
            <a:r>
              <a:rPr lang="hu-HU" sz="2400" dirty="0" smtClean="0"/>
              <a:t>) =</a:t>
            </a:r>
            <a:r>
              <a:rPr lang="en-US" sz="2400" dirty="0" smtClean="0"/>
              <a:t> </a:t>
            </a:r>
            <a:endParaRPr lang="hu-HU" sz="2400" dirty="0" smtClean="0"/>
          </a:p>
          <a:p>
            <a:pPr>
              <a:spcBef>
                <a:spcPct val="50000"/>
              </a:spcBef>
              <a:tabLst>
                <a:tab pos="1431925" algn="l"/>
              </a:tabLst>
            </a:pPr>
            <a:r>
              <a:rPr lang="hu-HU" sz="2400" dirty="0" err="1" smtClean="0"/>
              <a:t>sim</a:t>
            </a:r>
            <a:r>
              <a:rPr lang="hu-HU" sz="2400" dirty="0" smtClean="0"/>
              <a:t> (</a:t>
            </a:r>
            <a:r>
              <a:rPr lang="hu-HU" sz="2400" dirty="0" err="1" smtClean="0"/>
              <a:t>ProfA</a:t>
            </a:r>
            <a:r>
              <a:rPr lang="hu-HU" sz="2400" dirty="0" smtClean="0"/>
              <a:t>,</a:t>
            </a:r>
            <a:r>
              <a:rPr lang="hu-HU" sz="2400" dirty="0" err="1" smtClean="0"/>
              <a:t>StudentA</a:t>
            </a:r>
            <a:r>
              <a:rPr lang="hu-HU" sz="2400" dirty="0" smtClean="0"/>
              <a:t>) =</a:t>
            </a:r>
          </a:p>
          <a:p>
            <a:pPr>
              <a:spcBef>
                <a:spcPct val="50000"/>
              </a:spcBef>
              <a:tabLst>
                <a:tab pos="1431925" algn="l"/>
              </a:tabLst>
            </a:pPr>
            <a:r>
              <a:rPr lang="hu-HU" sz="2400" dirty="0" smtClean="0"/>
              <a:t>				0</a:t>
            </a:r>
            <a:endParaRPr lang="hu-HU" sz="2400" i="1" dirty="0"/>
          </a:p>
        </p:txBody>
      </p:sp>
      <p:sp>
        <p:nvSpPr>
          <p:cNvPr id="10" name="Szövegdoboz 8"/>
          <p:cNvSpPr txBox="1">
            <a:spLocks noChangeArrowheads="1"/>
          </p:cNvSpPr>
          <p:nvPr/>
        </p:nvSpPr>
        <p:spPr bwMode="auto">
          <a:xfrm>
            <a:off x="1763713" y="6165304"/>
            <a:ext cx="73802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dirty="0" err="1" smtClean="0"/>
              <a:t>Fogaras-Racz</a:t>
            </a:r>
            <a:r>
              <a:rPr lang="hu-HU" dirty="0"/>
              <a:t>: </a:t>
            </a:r>
            <a:r>
              <a:rPr lang="hu-HU" dirty="0" err="1"/>
              <a:t>Scaling</a:t>
            </a:r>
            <a:r>
              <a:rPr lang="hu-HU" dirty="0"/>
              <a:t> </a:t>
            </a:r>
            <a:r>
              <a:rPr lang="hu-HU" dirty="0" err="1"/>
              <a:t>link-based</a:t>
            </a:r>
            <a:r>
              <a:rPr lang="hu-HU" dirty="0"/>
              <a:t> </a:t>
            </a:r>
            <a:r>
              <a:rPr lang="hu-HU" dirty="0" err="1"/>
              <a:t>similarity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, </a:t>
            </a:r>
            <a:r>
              <a:rPr lang="hu-HU" dirty="0" smtClean="0"/>
              <a:t>WWW2005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PSimRank</a:t>
            </a:r>
            <a:endParaRPr lang="hu-HU" dirty="0"/>
          </a:p>
        </p:txBody>
      </p:sp>
      <p:graphicFrame>
        <p:nvGraphicFramePr>
          <p:cNvPr id="41022" name="Group 62"/>
          <p:cNvGraphicFramePr>
            <a:graphicFrameLocks noGrp="1"/>
          </p:cNvGraphicFramePr>
          <p:nvPr>
            <p:ph idx="1"/>
          </p:nvPr>
        </p:nvGraphicFramePr>
        <p:xfrm>
          <a:off x="250825" y="836613"/>
          <a:ext cx="8642350" cy="2500760"/>
        </p:xfrm>
        <a:graphic>
          <a:graphicData uri="http://schemas.openxmlformats.org/drawingml/2006/table">
            <a:tbl>
              <a:tblPr/>
              <a:tblGrid>
                <a:gridCol w="3037493"/>
                <a:gridCol w="2724074"/>
                <a:gridCol w="2880783"/>
              </a:tblGrid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7806" marR="37806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SimRank</a:t>
                      </a: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7806" marR="37806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PSimRank</a:t>
                      </a: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7806" marR="37806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véletlen lépés</a:t>
                      </a:r>
                    </a:p>
                  </a:txBody>
                  <a:tcPr marL="37806" marR="37806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független</a:t>
                      </a:r>
                    </a:p>
                  </a:txBody>
                  <a:tcPr marL="37806" marR="37806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találkozni akar</a:t>
                      </a:r>
                    </a:p>
                  </a:txBody>
                  <a:tcPr marL="37806" marR="37806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következő él</a:t>
                      </a:r>
                    </a:p>
                  </a:txBody>
                  <a:tcPr marL="37806" marR="37806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uniform</a:t>
                      </a: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7806" marR="37806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min-hash</a:t>
                      </a: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37806" marR="37806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</a:t>
                      </a:r>
                      <a:r>
                        <a:rPr kumimoji="0" lang="hu-HU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találkozás 1 lépésben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7806" marR="37806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7806" marR="37806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7806" marR="37806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4058" name="Picture 58" descr="form_simrankmetsz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2564904"/>
            <a:ext cx="140176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59" name="Picture 63" descr="form_permrankmetsz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125" y="2601417"/>
            <a:ext cx="12954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simfails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3501008"/>
            <a:ext cx="2951807" cy="2024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zövegdoboz 8"/>
          <p:cNvSpPr txBox="1"/>
          <p:nvPr/>
        </p:nvSpPr>
        <p:spPr>
          <a:xfrm>
            <a:off x="4355976" y="3861048"/>
            <a:ext cx="4248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Ha kikényszerítjük a találkozást, </a:t>
            </a:r>
            <a:r>
              <a:rPr lang="hu-HU" sz="2800" dirty="0" err="1" smtClean="0"/>
              <a:t>Sim</a:t>
            </a:r>
            <a:r>
              <a:rPr lang="hu-HU" sz="2800" dirty="0" smtClean="0"/>
              <a:t> (u,v) = c lesz</a:t>
            </a:r>
            <a:endParaRPr lang="hu-HU" sz="2800" dirty="0"/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5868144" y="5301208"/>
          <a:ext cx="2817813" cy="930275"/>
        </p:xfrm>
        <a:graphic>
          <a:graphicData uri="http://schemas.openxmlformats.org/presentationml/2006/ole">
            <p:oleObj spid="_x0000_s78850" name="Equation" r:id="rId6" imgW="1269720" imgH="419040" progId="Equation.3">
              <p:embed/>
            </p:oleObj>
          </a:graphicData>
        </a:graphic>
      </p:graphicFrame>
      <p:sp>
        <p:nvSpPr>
          <p:cNvPr id="11" name="Szövegdoboz 10"/>
          <p:cNvSpPr txBox="1"/>
          <p:nvPr/>
        </p:nvSpPr>
        <p:spPr>
          <a:xfrm>
            <a:off x="2699792" y="55172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 err="1" smtClean="0"/>
              <a:t>Jaccard</a:t>
            </a:r>
            <a:r>
              <a:rPr lang="hu-HU" sz="2400" dirty="0" smtClean="0"/>
              <a:t> hasonlóság</a:t>
            </a:r>
            <a:endParaRPr lang="hu-HU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dirty="0" smtClean="0"/>
              <a:t>A, B halmazokhoz elemekre 4 eset</a:t>
            </a:r>
            <a:endParaRPr lang="en-GB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692696"/>
            <a:ext cx="3505200" cy="218884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hu-HU" sz="2400" dirty="0" smtClean="0"/>
              <a:t>	</a:t>
            </a:r>
            <a:r>
              <a:rPr lang="en-US" sz="2400" dirty="0" smtClean="0"/>
              <a:t>		</a:t>
            </a:r>
            <a:r>
              <a:rPr lang="hu-HU" sz="2400" u="sng" dirty="0" smtClean="0"/>
              <a:t>A</a:t>
            </a:r>
            <a:r>
              <a:rPr lang="en-US" sz="2400" u="sng" dirty="0" smtClean="0"/>
              <a:t>	</a:t>
            </a:r>
            <a:r>
              <a:rPr lang="hu-HU" sz="2400" u="sng" dirty="0" smtClean="0"/>
              <a:t>B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hu-HU" sz="2400" dirty="0" smtClean="0"/>
              <a:t>	</a:t>
            </a:r>
            <a:r>
              <a:rPr lang="en-US" sz="2400" i="1" dirty="0" smtClean="0"/>
              <a:t>a</a:t>
            </a:r>
            <a:r>
              <a:rPr lang="hu-HU" sz="2400" dirty="0" smtClean="0"/>
              <a:t>	</a:t>
            </a:r>
            <a:r>
              <a:rPr lang="en-US" sz="2400" dirty="0" smtClean="0"/>
              <a:t>1	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400" i="1" dirty="0" smtClean="0"/>
              <a:t>b</a:t>
            </a:r>
            <a:r>
              <a:rPr lang="en-US" sz="2400" dirty="0" smtClean="0"/>
              <a:t>	1	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400" i="1" dirty="0" smtClean="0"/>
              <a:t>c</a:t>
            </a:r>
            <a:r>
              <a:rPr lang="en-US" sz="2400" dirty="0" smtClean="0"/>
              <a:t>	0	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400" i="1" dirty="0" smtClean="0"/>
              <a:t>d</a:t>
            </a:r>
            <a:r>
              <a:rPr lang="en-US" sz="2400" dirty="0" smtClean="0"/>
              <a:t>	0	0</a:t>
            </a:r>
          </a:p>
          <a:p>
            <a:pPr eaLnBrk="1" hangingPunct="1">
              <a:lnSpc>
                <a:spcPct val="90000"/>
              </a:lnSpc>
            </a:pPr>
            <a:endParaRPr lang="hu-HU" sz="2800" dirty="0" smtClean="0"/>
          </a:p>
        </p:txBody>
      </p:sp>
      <p:sp>
        <p:nvSpPr>
          <p:cNvPr id="5" name="Téglalap 4"/>
          <p:cNvSpPr/>
          <p:nvPr/>
        </p:nvSpPr>
        <p:spPr>
          <a:xfrm>
            <a:off x="4067944" y="836712"/>
            <a:ext cx="4136069" cy="2376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hu-HU" sz="2800" i="1" dirty="0" err="1" smtClean="0"/>
              <a:t>Jac</a:t>
            </a:r>
            <a:r>
              <a:rPr lang="en-US" sz="2800" dirty="0" smtClean="0"/>
              <a:t>(</a:t>
            </a:r>
            <a:r>
              <a:rPr lang="hu-HU" sz="2800" dirty="0" smtClean="0"/>
              <a:t>A</a:t>
            </a:r>
            <a:r>
              <a:rPr lang="en-US" sz="2800" dirty="0" smtClean="0"/>
              <a:t>,</a:t>
            </a:r>
            <a:r>
              <a:rPr lang="hu-HU" sz="2800" dirty="0" smtClean="0"/>
              <a:t> B</a:t>
            </a:r>
            <a:r>
              <a:rPr lang="en-US" sz="2800" dirty="0" smtClean="0"/>
              <a:t>) = </a:t>
            </a:r>
            <a:r>
              <a:rPr lang="en-US" sz="2800" i="1" dirty="0" smtClean="0"/>
              <a:t>a</a:t>
            </a:r>
            <a:r>
              <a:rPr lang="en-US" sz="2800" dirty="0" smtClean="0"/>
              <a:t> /</a:t>
            </a:r>
            <a:r>
              <a:rPr lang="hu-HU" sz="2800" dirty="0" smtClean="0"/>
              <a:t> </a:t>
            </a:r>
            <a:r>
              <a:rPr lang="en-US" sz="2800" dirty="0" smtClean="0"/>
              <a:t>(</a:t>
            </a:r>
            <a:r>
              <a:rPr lang="en-US" sz="2800" i="1" dirty="0" smtClean="0"/>
              <a:t>a</a:t>
            </a:r>
            <a:r>
              <a:rPr lang="en-US" sz="2800" dirty="0" smtClean="0"/>
              <a:t> +</a:t>
            </a:r>
            <a:r>
              <a:rPr lang="en-US" sz="2800" i="1" dirty="0" smtClean="0"/>
              <a:t>b</a:t>
            </a:r>
            <a:r>
              <a:rPr lang="en-US" sz="2800" dirty="0" smtClean="0"/>
              <a:t> +</a:t>
            </a:r>
            <a:r>
              <a:rPr lang="en-US" sz="2800" i="1" dirty="0" smtClean="0"/>
              <a:t>c</a:t>
            </a:r>
            <a:r>
              <a:rPr lang="en-US" sz="2800" dirty="0" smtClean="0"/>
              <a:t> )</a:t>
            </a:r>
            <a:endParaRPr lang="hu-HU" sz="2800" dirty="0" smtClean="0"/>
          </a:p>
          <a:p>
            <a:pPr eaLnBrk="1" hangingPunct="1">
              <a:lnSpc>
                <a:spcPct val="90000"/>
              </a:lnSpc>
            </a:pPr>
            <a:endParaRPr lang="hu-HU" sz="2800" dirty="0"/>
          </a:p>
          <a:p>
            <a:pPr eaLnBrk="1" hangingPunct="1">
              <a:lnSpc>
                <a:spcPct val="90000"/>
              </a:lnSpc>
            </a:pPr>
            <a:r>
              <a:rPr lang="hu-HU" sz="2800" dirty="0"/>
              <a:t>f</a:t>
            </a:r>
            <a:r>
              <a:rPr lang="hu-HU" sz="2800" dirty="0" smtClean="0"/>
              <a:t> véletlen V </a:t>
            </a:r>
            <a:r>
              <a:rPr lang="hu-HU" sz="2800" dirty="0" smtClean="0">
                <a:sym typeface="Symbol"/>
              </a:rPr>
              <a:t> {1,…,N} 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>
                <a:sym typeface="Symbol"/>
              </a:rPr>
              <a:t>„</a:t>
            </a:r>
            <a:r>
              <a:rPr lang="hu-HU" sz="2800" dirty="0" err="1" smtClean="0">
                <a:sym typeface="Symbol"/>
              </a:rPr>
              <a:t>hash</a:t>
            </a:r>
            <a:r>
              <a:rPr lang="hu-HU" sz="2800" dirty="0" smtClean="0">
                <a:sym typeface="Symbol"/>
              </a:rPr>
              <a:t> függvény”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>
                <a:sym typeface="Symbol"/>
              </a:rPr>
              <a:t>h(X) = </a:t>
            </a:r>
            <a:r>
              <a:rPr lang="hu-HU" sz="2800" dirty="0" err="1" smtClean="0">
                <a:sym typeface="Symbol"/>
              </a:rPr>
              <a:t>min</a:t>
            </a:r>
            <a:r>
              <a:rPr lang="hu-HU" sz="2800" baseline="-25000" dirty="0" err="1">
                <a:sym typeface="Symbol"/>
              </a:rPr>
              <a:t>x</a:t>
            </a:r>
            <a:r>
              <a:rPr lang="hu-HU" sz="2800" baseline="-25000" dirty="0" smtClean="0">
                <a:sym typeface="Symbol"/>
              </a:rPr>
              <a:t></a:t>
            </a:r>
            <a:r>
              <a:rPr lang="hu-HU" sz="2800" baseline="-25000" dirty="0" err="1" smtClean="0">
                <a:sym typeface="Symbol"/>
              </a:rPr>
              <a:t>X</a:t>
            </a:r>
            <a:r>
              <a:rPr lang="hu-HU" sz="2800" baseline="-25000" dirty="0" smtClean="0">
                <a:sym typeface="Symbol"/>
              </a:rPr>
              <a:t> </a:t>
            </a:r>
            <a:r>
              <a:rPr lang="hu-HU" sz="2800" dirty="0" smtClean="0">
                <a:sym typeface="Symbol"/>
              </a:rPr>
              <a:t>f(x)</a:t>
            </a:r>
            <a:endParaRPr lang="en-US" sz="2800" baseline="-25000" dirty="0" smtClean="0"/>
          </a:p>
        </p:txBody>
      </p:sp>
      <p:sp>
        <p:nvSpPr>
          <p:cNvPr id="7" name="Téglalap 6"/>
          <p:cNvSpPr/>
          <p:nvPr/>
        </p:nvSpPr>
        <p:spPr>
          <a:xfrm>
            <a:off x="395536" y="3356992"/>
            <a:ext cx="8496944" cy="259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9563" lvl="0" indent="-309563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hu-HU" sz="3200" kern="0" dirty="0">
                <a:solidFill>
                  <a:srgbClr val="000000"/>
                </a:solidFill>
                <a:latin typeface="Trebuchet MS"/>
              </a:rPr>
              <a:t>Tétel</a:t>
            </a:r>
            <a:r>
              <a:rPr lang="en-US" sz="3200" kern="0" dirty="0">
                <a:solidFill>
                  <a:srgbClr val="000000"/>
                </a:solidFill>
                <a:latin typeface="Trebuchet MS"/>
              </a:rPr>
              <a:t>: </a:t>
            </a:r>
            <a:r>
              <a:rPr lang="en-US" sz="3200" kern="0" dirty="0" err="1">
                <a:solidFill>
                  <a:srgbClr val="000000"/>
                </a:solidFill>
                <a:latin typeface="Trebuchet MS"/>
              </a:rPr>
              <a:t>Prob</a:t>
            </a:r>
            <a:r>
              <a:rPr lang="en-US" sz="3200" kern="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sz="3200" i="1" kern="0" dirty="0">
                <a:solidFill>
                  <a:srgbClr val="000000"/>
                </a:solidFill>
                <a:latin typeface="Trebuchet MS"/>
              </a:rPr>
              <a:t>h</a:t>
            </a:r>
            <a:r>
              <a:rPr lang="en-US" sz="3200" kern="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hu-HU" sz="3200" i="1" kern="0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200" kern="0" dirty="0">
                <a:solidFill>
                  <a:srgbClr val="000000"/>
                </a:solidFill>
                <a:latin typeface="Trebuchet MS"/>
              </a:rPr>
              <a:t>) = </a:t>
            </a:r>
            <a:r>
              <a:rPr lang="en-US" sz="3200" i="1" kern="0" dirty="0">
                <a:solidFill>
                  <a:srgbClr val="000000"/>
                </a:solidFill>
                <a:latin typeface="Trebuchet MS"/>
              </a:rPr>
              <a:t>h</a:t>
            </a:r>
            <a:r>
              <a:rPr lang="en-US" sz="3200" kern="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hu-HU" sz="3200" i="1" kern="0" dirty="0">
                <a:solidFill>
                  <a:srgbClr val="000000"/>
                </a:solidFill>
                <a:latin typeface="Trebuchet MS"/>
              </a:rPr>
              <a:t>B</a:t>
            </a:r>
            <a:r>
              <a:rPr lang="en-US" sz="3200" kern="0" dirty="0">
                <a:solidFill>
                  <a:srgbClr val="000000"/>
                </a:solidFill>
                <a:latin typeface="Trebuchet MS"/>
              </a:rPr>
              <a:t>))= </a:t>
            </a:r>
            <a:r>
              <a:rPr lang="en-US" sz="3200" i="1" kern="0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200" kern="0" dirty="0">
                <a:solidFill>
                  <a:srgbClr val="000000"/>
                </a:solidFill>
                <a:latin typeface="Trebuchet MS"/>
                <a:sym typeface="Symbol" pitchFamily="18" charset="2"/>
              </a:rPr>
              <a:t></a:t>
            </a:r>
            <a:r>
              <a:rPr lang="en-US" sz="3200" kern="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sz="3200" i="1" kern="0" dirty="0">
                <a:solidFill>
                  <a:srgbClr val="000000"/>
                </a:solidFill>
                <a:latin typeface="Trebuchet MS"/>
              </a:rPr>
              <a:t>a </a:t>
            </a:r>
            <a:r>
              <a:rPr lang="en-US" sz="3200" kern="0" dirty="0">
                <a:solidFill>
                  <a:srgbClr val="000000"/>
                </a:solidFill>
                <a:latin typeface="Trebuchet MS"/>
              </a:rPr>
              <a:t>+</a:t>
            </a:r>
            <a:r>
              <a:rPr lang="en-US" sz="3200" i="1" kern="0" dirty="0">
                <a:solidFill>
                  <a:srgbClr val="000000"/>
                </a:solidFill>
                <a:latin typeface="Trebuchet MS"/>
              </a:rPr>
              <a:t>b</a:t>
            </a:r>
            <a:r>
              <a:rPr lang="en-US" sz="3200" kern="0" dirty="0">
                <a:solidFill>
                  <a:srgbClr val="000000"/>
                </a:solidFill>
                <a:latin typeface="Trebuchet MS"/>
              </a:rPr>
              <a:t> +</a:t>
            </a:r>
            <a:r>
              <a:rPr lang="en-US" sz="3200" i="1" kern="0" dirty="0">
                <a:solidFill>
                  <a:srgbClr val="000000"/>
                </a:solidFill>
                <a:latin typeface="Trebuchet MS"/>
              </a:rPr>
              <a:t>c</a:t>
            </a:r>
            <a:r>
              <a:rPr lang="en-US" sz="3200" kern="0" dirty="0">
                <a:solidFill>
                  <a:srgbClr val="000000"/>
                </a:solidFill>
                <a:latin typeface="Trebuchet MS"/>
              </a:rPr>
              <a:t>)</a:t>
            </a:r>
          </a:p>
          <a:p>
            <a:pPr marL="309563" lvl="0" indent="-309563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hu-HU" sz="3200" kern="0" dirty="0">
                <a:solidFill>
                  <a:srgbClr val="000000"/>
                </a:solidFill>
                <a:latin typeface="Trebuchet MS"/>
              </a:rPr>
              <a:t>Bizonyítás</a:t>
            </a:r>
            <a:endParaRPr lang="en-US" sz="3200" kern="0" dirty="0">
              <a:solidFill>
                <a:srgbClr val="000000"/>
              </a:solidFill>
              <a:latin typeface="Trebuchet MS"/>
            </a:endParaRPr>
          </a:p>
          <a:p>
            <a:pPr marL="750888" lvl="1" indent="-261938">
              <a:lnSpc>
                <a:spcPct val="90000"/>
              </a:lnSpc>
              <a:buFontTx/>
              <a:buChar char="•"/>
            </a:pPr>
            <a:r>
              <a:rPr lang="hu-HU" sz="2800" kern="0" dirty="0">
                <a:solidFill>
                  <a:srgbClr val="000000"/>
                </a:solidFill>
                <a:latin typeface="Trebuchet MS"/>
              </a:rPr>
              <a:t>Legyen A U B-n f minimuma x-ben</a:t>
            </a:r>
            <a:endParaRPr lang="en-US" sz="2800" kern="0" dirty="0">
              <a:solidFill>
                <a:srgbClr val="000000"/>
              </a:solidFill>
              <a:latin typeface="Trebuchet MS"/>
            </a:endParaRPr>
          </a:p>
          <a:p>
            <a:pPr marL="750888" lvl="1" indent="-261938">
              <a:lnSpc>
                <a:spcPct val="90000"/>
              </a:lnSpc>
              <a:buFontTx/>
              <a:buChar char="•"/>
            </a:pPr>
            <a:r>
              <a:rPr lang="hu-HU" sz="2800" kern="0" dirty="0">
                <a:solidFill>
                  <a:srgbClr val="000000"/>
                </a:solidFill>
                <a:latin typeface="Trebuchet MS"/>
              </a:rPr>
              <a:t>Ha x </a:t>
            </a:r>
            <a:r>
              <a:rPr lang="en-US" sz="2800" kern="0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hu-HU" sz="2800" kern="0" dirty="0">
                <a:solidFill>
                  <a:srgbClr val="000000"/>
                </a:solidFill>
                <a:latin typeface="Trebuchet MS"/>
              </a:rPr>
              <a:t> típusú</a:t>
            </a:r>
            <a:r>
              <a:rPr lang="en-US" sz="2800" kern="0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hu-HU" sz="2800" kern="0" dirty="0">
                <a:solidFill>
                  <a:srgbClr val="000000"/>
                </a:solidFill>
                <a:latin typeface="Trebuchet MS"/>
              </a:rPr>
              <a:t>akkor</a:t>
            </a:r>
            <a:r>
              <a:rPr lang="en-US" sz="2800" kern="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i="1" kern="0" dirty="0">
                <a:solidFill>
                  <a:srgbClr val="000000"/>
                </a:solidFill>
                <a:latin typeface="Trebuchet MS"/>
              </a:rPr>
              <a:t>h</a:t>
            </a:r>
            <a:r>
              <a:rPr lang="en-US" sz="2800" kern="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hu-HU" sz="2800" i="1" kern="0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2800" kern="0" dirty="0">
                <a:solidFill>
                  <a:srgbClr val="000000"/>
                </a:solidFill>
                <a:latin typeface="Trebuchet MS"/>
              </a:rPr>
              <a:t>) = </a:t>
            </a:r>
            <a:r>
              <a:rPr lang="en-US" sz="2800" i="1" kern="0" dirty="0">
                <a:solidFill>
                  <a:srgbClr val="000000"/>
                </a:solidFill>
                <a:latin typeface="Trebuchet MS"/>
              </a:rPr>
              <a:t>h</a:t>
            </a:r>
            <a:r>
              <a:rPr lang="en-US" sz="2800" kern="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hu-HU" sz="2800" i="1" kern="0" dirty="0">
                <a:solidFill>
                  <a:srgbClr val="000000"/>
                </a:solidFill>
                <a:latin typeface="Trebuchet MS"/>
              </a:rPr>
              <a:t>B</a:t>
            </a:r>
            <a:r>
              <a:rPr lang="en-US" sz="2800" kern="0" dirty="0">
                <a:solidFill>
                  <a:srgbClr val="000000"/>
                </a:solidFill>
                <a:latin typeface="Trebuchet MS"/>
              </a:rPr>
              <a:t>) </a:t>
            </a:r>
          </a:p>
          <a:p>
            <a:pPr marL="750888" lvl="1" indent="-261938">
              <a:lnSpc>
                <a:spcPct val="90000"/>
              </a:lnSpc>
              <a:buFontTx/>
              <a:buChar char="•"/>
            </a:pPr>
            <a:r>
              <a:rPr lang="hu-HU" sz="2800" kern="0" dirty="0">
                <a:solidFill>
                  <a:srgbClr val="000000"/>
                </a:solidFill>
                <a:latin typeface="Trebuchet MS"/>
              </a:rPr>
              <a:t>Ha </a:t>
            </a:r>
            <a:r>
              <a:rPr lang="en-US" sz="2800" kern="0" dirty="0">
                <a:solidFill>
                  <a:srgbClr val="000000"/>
                </a:solidFill>
                <a:latin typeface="Trebuchet MS"/>
              </a:rPr>
              <a:t>b </a:t>
            </a:r>
            <a:r>
              <a:rPr lang="hu-HU" sz="2800" kern="0" dirty="0">
                <a:solidFill>
                  <a:srgbClr val="000000"/>
                </a:solidFill>
                <a:latin typeface="Trebuchet MS"/>
              </a:rPr>
              <a:t>vagy </a:t>
            </a:r>
            <a:r>
              <a:rPr lang="en-US" sz="2800" kern="0" dirty="0">
                <a:solidFill>
                  <a:srgbClr val="000000"/>
                </a:solidFill>
                <a:latin typeface="Trebuchet MS"/>
              </a:rPr>
              <a:t>c</a:t>
            </a:r>
            <a:r>
              <a:rPr lang="hu-HU" sz="2800" kern="0" dirty="0">
                <a:solidFill>
                  <a:srgbClr val="000000"/>
                </a:solidFill>
                <a:latin typeface="Trebuchet MS"/>
              </a:rPr>
              <a:t> típusú, akkor nem</a:t>
            </a:r>
            <a:endParaRPr lang="en-US" sz="2800" kern="0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472113"/>
          </a:xfrm>
        </p:spPr>
        <p:txBody>
          <a:bodyPr/>
          <a:lstStyle/>
          <a:p>
            <a:r>
              <a:rPr lang="hu-HU" dirty="0" err="1" smtClean="0"/>
              <a:t>Jaccard</a:t>
            </a:r>
            <a:r>
              <a:rPr lang="hu-HU" dirty="0" smtClean="0"/>
              <a:t> hasonlósága a legfeljebb k lépéses szomszédságoknak</a:t>
            </a:r>
          </a:p>
          <a:p>
            <a:r>
              <a:rPr lang="en-US" i="1" dirty="0" err="1" smtClean="0"/>
              <a:t>I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(u) = </a:t>
            </a:r>
            <a:r>
              <a:rPr lang="en-US" dirty="0" smtClean="0"/>
              <a:t>{</a:t>
            </a:r>
            <a:r>
              <a:rPr lang="hu-HU" dirty="0" smtClean="0"/>
              <a:t>u-t </a:t>
            </a:r>
            <a:r>
              <a:rPr lang="hu-HU" dirty="0" err="1" smtClean="0"/>
              <a:t>max</a:t>
            </a:r>
            <a:r>
              <a:rPr lang="hu-HU" dirty="0" smtClean="0"/>
              <a:t> k lépésben elérő csúcsok</a:t>
            </a:r>
            <a:r>
              <a:rPr lang="en-US" dirty="0" smtClean="0"/>
              <a:t>}</a:t>
            </a:r>
          </a:p>
          <a:p>
            <a:r>
              <a:rPr lang="hu-HU" dirty="0" smtClean="0"/>
              <a:t>Exponenciálisan súlyozott összeg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Ehhez is lehet útpárokat generálni</a:t>
            </a:r>
            <a:endParaRPr lang="en-US" dirty="0" smtClean="0"/>
          </a:p>
          <a:p>
            <a:pPr>
              <a:buFontTx/>
              <a:buNone/>
            </a:pPr>
            <a:endParaRPr lang="en-US" i="1" dirty="0" smtClean="0"/>
          </a:p>
        </p:txBody>
      </p:sp>
      <p:pic>
        <p:nvPicPr>
          <p:cNvPr id="22532" name="Picture 4" descr="form_xjaccar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3645024"/>
            <a:ext cx="61531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XJaccard</a:t>
            </a:r>
            <a:r>
              <a:rPr lang="hu-HU" dirty="0" smtClean="0"/>
              <a:t> (bővített </a:t>
            </a:r>
            <a:r>
              <a:rPr lang="hu-HU" dirty="0" err="1" smtClean="0"/>
              <a:t>Jaccard</a:t>
            </a:r>
            <a:r>
              <a:rPr lang="hu-HU" dirty="0" smtClean="0"/>
              <a:t>)</a:t>
            </a:r>
            <a:endParaRPr lang="hu-H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>
                <a:solidFill>
                  <a:schemeClr val="bg2"/>
                </a:solidFill>
              </a:rPr>
              <a:t>Bevezetés, keresőrendszerek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err="1" smtClean="0">
                <a:solidFill>
                  <a:schemeClr val="bg2"/>
                </a:solidFill>
              </a:rPr>
              <a:t>PageRank</a:t>
            </a:r>
            <a:endParaRPr lang="hu-HU" dirty="0" smtClean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hu-HU" dirty="0" smtClean="0">
                <a:solidFill>
                  <a:srgbClr val="FF0000"/>
                </a:solidFill>
              </a:rPr>
              <a:t>HITS: </a:t>
            </a:r>
            <a:r>
              <a:rPr lang="hu-HU" dirty="0" err="1" smtClean="0">
                <a:solidFill>
                  <a:srgbClr val="FF0000"/>
                </a:solidFill>
              </a:rPr>
              <a:t>Hyperlink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Induced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Topic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Search</a:t>
            </a:r>
            <a:endParaRPr lang="hu-HU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hu-HU" dirty="0" smtClean="0">
                <a:solidFill>
                  <a:srgbClr val="FF0000"/>
                </a:solidFill>
              </a:rPr>
              <a:t>	</a:t>
            </a:r>
            <a:r>
              <a:rPr lang="hu-HU" dirty="0" err="1" smtClean="0">
                <a:solidFill>
                  <a:srgbClr val="FF0000"/>
                </a:solidFill>
              </a:rPr>
              <a:t>Kleinberg</a:t>
            </a:r>
            <a:r>
              <a:rPr lang="hu-HU" dirty="0" smtClean="0">
                <a:solidFill>
                  <a:srgbClr val="FF0000"/>
                </a:solidFill>
              </a:rPr>
              <a:t> Algoritmusa: a </a:t>
            </a:r>
            <a:r>
              <a:rPr lang="hu-HU" dirty="0" err="1" smtClean="0">
                <a:solidFill>
                  <a:srgbClr val="FF0000"/>
                </a:solidFill>
              </a:rPr>
              <a:t>mátrix-faktorizáció</a:t>
            </a:r>
            <a:r>
              <a:rPr lang="hu-HU" dirty="0" smtClean="0">
                <a:solidFill>
                  <a:srgbClr val="FF0000"/>
                </a:solidFill>
              </a:rPr>
              <a:t> egy (kevéssé nyilvánvaló) alkalmazása</a:t>
            </a:r>
            <a:endParaRPr lang="hu-HU" dirty="0">
              <a:solidFill>
                <a:srgbClr val="FF0000"/>
              </a:solidFill>
            </a:endParaRPr>
          </a:p>
        </p:txBody>
      </p:sp>
      <p:pic>
        <p:nvPicPr>
          <p:cNvPr id="163842" name="Picture 2" descr="http://www.fields.utoronto.ca/programs/scientific/keyfitz_lectures/images/Kleinber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7854" y="3717033"/>
            <a:ext cx="1440160" cy="1872208"/>
          </a:xfrm>
          <a:prstGeom prst="rect">
            <a:avLst/>
          </a:prstGeom>
          <a:noFill/>
        </p:spPr>
      </p:pic>
      <p:sp>
        <p:nvSpPr>
          <p:cNvPr id="5" name="Téglalap 4"/>
          <p:cNvSpPr/>
          <p:nvPr/>
        </p:nvSpPr>
        <p:spPr>
          <a:xfrm>
            <a:off x="1835696" y="5229200"/>
            <a:ext cx="619268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Jon </a:t>
            </a:r>
            <a:r>
              <a:rPr lang="en-US" dirty="0" smtClean="0"/>
              <a:t>Kleinberg (</a:t>
            </a:r>
            <a:r>
              <a:rPr lang="en-US" dirty="0" smtClean="0"/>
              <a:t>1999</a:t>
            </a:r>
            <a:r>
              <a:rPr lang="en-US" dirty="0" smtClean="0"/>
              <a:t>).</a:t>
            </a:r>
            <a:endParaRPr lang="hu-HU" dirty="0" smtClean="0"/>
          </a:p>
          <a:p>
            <a:r>
              <a:rPr lang="en-US" dirty="0" smtClean="0"/>
              <a:t>Authoritative </a:t>
            </a:r>
            <a:r>
              <a:rPr lang="en-US" dirty="0" smtClean="0"/>
              <a:t>sources in a hyperlinked </a:t>
            </a:r>
            <a:r>
              <a:rPr lang="en-US" dirty="0" smtClean="0"/>
              <a:t>environment. </a:t>
            </a:r>
            <a:endParaRPr lang="hu-HU" dirty="0" smtClean="0"/>
          </a:p>
          <a:p>
            <a:r>
              <a:rPr lang="en-US" i="1" dirty="0" smtClean="0"/>
              <a:t>Journal </a:t>
            </a:r>
            <a:r>
              <a:rPr lang="en-US" i="1" dirty="0" smtClean="0"/>
              <a:t>of the ACM</a:t>
            </a:r>
            <a:r>
              <a:rPr lang="en-US" dirty="0" smtClean="0"/>
              <a:t> </a:t>
            </a:r>
            <a:r>
              <a:rPr lang="en-US" b="1" dirty="0" smtClean="0"/>
              <a:t>46</a:t>
            </a:r>
            <a:r>
              <a:rPr lang="en-US" dirty="0" smtClean="0"/>
              <a:t> (5): 604–632.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Oval 2"/>
          <p:cNvSpPr>
            <a:spLocks noChangeArrowheads="1"/>
          </p:cNvSpPr>
          <p:nvPr/>
        </p:nvSpPr>
        <p:spPr bwMode="auto">
          <a:xfrm>
            <a:off x="4341813" y="1306513"/>
            <a:ext cx="1295400" cy="37338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1979613" y="1077913"/>
            <a:ext cx="1600200" cy="4953000"/>
          </a:xfrm>
          <a:prstGeom prst="ellipse">
            <a:avLst/>
          </a:prstGeom>
          <a:solidFill>
            <a:srgbClr val="33CC33"/>
          </a:soli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hu-HU"/>
          </a:p>
        </p:txBody>
      </p:sp>
      <p:pic>
        <p:nvPicPr>
          <p:cNvPr id="53252" name="Picture 5" descr="C:\My Documents\My Pictures\Community.bmp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8825"/>
          <a:stretch>
            <a:fillRect/>
          </a:stretch>
        </p:blipFill>
        <p:spPr bwMode="auto">
          <a:xfrm>
            <a:off x="2132013" y="1611313"/>
            <a:ext cx="3159125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Text Box 7"/>
          <p:cNvSpPr txBox="1">
            <a:spLocks noChangeArrowheads="1"/>
          </p:cNvSpPr>
          <p:nvPr/>
        </p:nvSpPr>
        <p:spPr bwMode="auto">
          <a:xfrm>
            <a:off x="5789613" y="1763713"/>
            <a:ext cx="200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www.vodafone.hu</a:t>
            </a:r>
          </a:p>
        </p:txBody>
      </p:sp>
      <p:sp>
        <p:nvSpPr>
          <p:cNvPr id="53254" name="Text Box 8"/>
          <p:cNvSpPr txBox="1">
            <a:spLocks noChangeArrowheads="1"/>
          </p:cNvSpPr>
          <p:nvPr/>
        </p:nvSpPr>
        <p:spPr bwMode="auto">
          <a:xfrm>
            <a:off x="5789613" y="2830513"/>
            <a:ext cx="2420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www.t-mobile.hu</a:t>
            </a:r>
          </a:p>
        </p:txBody>
      </p:sp>
      <p:sp>
        <p:nvSpPr>
          <p:cNvPr id="53255" name="Text Box 9"/>
          <p:cNvSpPr txBox="1">
            <a:spLocks noChangeArrowheads="1"/>
          </p:cNvSpPr>
          <p:nvPr/>
        </p:nvSpPr>
        <p:spPr bwMode="auto">
          <a:xfrm>
            <a:off x="5789613" y="3973513"/>
            <a:ext cx="1749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www.telenor.hu</a:t>
            </a:r>
          </a:p>
        </p:txBody>
      </p:sp>
      <p:sp>
        <p:nvSpPr>
          <p:cNvPr id="53256" name="Text Box 14"/>
          <p:cNvSpPr txBox="1">
            <a:spLocks noChangeArrowheads="1"/>
          </p:cNvSpPr>
          <p:nvPr/>
        </p:nvSpPr>
        <p:spPr bwMode="auto">
          <a:xfrm>
            <a:off x="6399213" y="4735513"/>
            <a:ext cx="176683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hu-HU" dirty="0" err="1">
                <a:solidFill>
                  <a:srgbClr val="FF0000"/>
                </a:solidFill>
              </a:rPr>
              <a:t>Authority</a:t>
            </a:r>
            <a:endParaRPr lang="hu-HU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hu-HU" dirty="0" smtClean="0">
                <a:solidFill>
                  <a:srgbClr val="FF0000"/>
                </a:solidFill>
              </a:rPr>
              <a:t>(meghatározó</a:t>
            </a:r>
          </a:p>
          <a:p>
            <a:pPr>
              <a:spcBef>
                <a:spcPct val="50000"/>
              </a:spcBef>
            </a:pPr>
            <a:r>
              <a:rPr lang="hu-HU" dirty="0" smtClean="0">
                <a:solidFill>
                  <a:srgbClr val="FF0000"/>
                </a:solidFill>
              </a:rPr>
              <a:t>tartalom)</a:t>
            </a:r>
            <a:endParaRPr lang="hu-HU" dirty="0"/>
          </a:p>
        </p:txBody>
      </p:sp>
      <p:sp>
        <p:nvSpPr>
          <p:cNvPr id="53257" name="Rectangle 15"/>
          <p:cNvSpPr>
            <a:spLocks noChangeArrowheads="1"/>
          </p:cNvSpPr>
          <p:nvPr/>
        </p:nvSpPr>
        <p:spPr bwMode="auto">
          <a:xfrm>
            <a:off x="3431818" y="5678458"/>
            <a:ext cx="26677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hu-HU" dirty="0" err="1">
                <a:solidFill>
                  <a:srgbClr val="008000"/>
                </a:solidFill>
              </a:rPr>
              <a:t>Hub</a:t>
            </a:r>
            <a:r>
              <a:rPr lang="hu-HU" dirty="0">
                <a:solidFill>
                  <a:srgbClr val="008000"/>
                </a:solidFill>
              </a:rPr>
              <a:t> (</a:t>
            </a:r>
            <a:r>
              <a:rPr lang="hu-HU" dirty="0" smtClean="0">
                <a:solidFill>
                  <a:srgbClr val="008000"/>
                </a:solidFill>
              </a:rPr>
              <a:t>linkgyűjtemény)</a:t>
            </a:r>
            <a:endParaRPr lang="hu-HU" dirty="0">
              <a:solidFill>
                <a:srgbClr val="008000"/>
              </a:solidFill>
            </a:endParaRPr>
          </a:p>
        </p:txBody>
      </p:sp>
      <p:sp>
        <p:nvSpPr>
          <p:cNvPr id="11" name="Cím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Linkgyűjtemény és fontos oldal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3673636" y="1827213"/>
            <a:ext cx="2068195" cy="769441"/>
          </a:xfrm>
          <a:prstGeom prst="rect">
            <a:avLst/>
          </a:prstGeom>
          <a:noFill/>
          <a:ln w="1905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hu-HU" sz="2000" dirty="0" smtClean="0">
                <a:solidFill>
                  <a:srgbClr val="FF0000"/>
                </a:solidFill>
                <a:latin typeface="Arial" pitchFamily="34" charset="0"/>
                <a:cs typeface="+mn-cs"/>
              </a:rPr>
              <a:t>Találatok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+mn-cs"/>
              </a:rPr>
              <a:t>=</a:t>
            </a:r>
            <a:endParaRPr lang="hu-HU" sz="2000" dirty="0" smtClean="0">
              <a:solidFill>
                <a:srgbClr val="FF0000"/>
              </a:solidFill>
              <a:latin typeface="Arial" pitchFamily="34" charset="0"/>
              <a:cs typeface="+mn-cs"/>
            </a:endParaRPr>
          </a:p>
          <a:p>
            <a:pPr algn="ctr" eaLnBrk="0" hangingPunct="0">
              <a:defRPr/>
            </a:pPr>
            <a:r>
              <a:rPr lang="hu-HU" dirty="0" smtClean="0">
                <a:solidFill>
                  <a:srgbClr val="FF0000"/>
                </a:solidFill>
                <a:latin typeface="Arial" pitchFamily="34" charset="0"/>
              </a:rPr>
              <a:t>Kiinduló halmaz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6820711" y="1801813"/>
            <a:ext cx="784190" cy="769441"/>
          </a:xfrm>
          <a:prstGeom prst="rect">
            <a:avLst/>
          </a:prstGeom>
          <a:noFill/>
          <a:ln w="1905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sz="2000" dirty="0">
              <a:solidFill>
                <a:srgbClr val="3333CC"/>
              </a:solidFill>
              <a:latin typeface="Arial" pitchFamily="34" charset="0"/>
              <a:cs typeface="+mn-cs"/>
            </a:endParaRPr>
          </a:p>
          <a:p>
            <a:pPr algn="ctr" eaLnBrk="0" hangingPunct="0">
              <a:defRPr/>
            </a:pPr>
            <a:r>
              <a:rPr lang="hu-HU" sz="2000" dirty="0" smtClean="0">
                <a:solidFill>
                  <a:srgbClr val="FF0000"/>
                </a:solidFill>
                <a:latin typeface="Arial" pitchFamily="34" charset="0"/>
                <a:cs typeface="+mn-cs"/>
              </a:rPr>
              <a:t>Előre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744643" y="1800225"/>
            <a:ext cx="936667" cy="769441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sz="2000" dirty="0">
              <a:solidFill>
                <a:srgbClr val="3333CC"/>
              </a:solidFill>
              <a:latin typeface="Arial" pitchFamily="34" charset="0"/>
              <a:cs typeface="+mn-cs"/>
            </a:endParaRPr>
          </a:p>
          <a:p>
            <a:pPr algn="ctr" eaLnBrk="0" hangingPunct="0">
              <a:defRPr/>
            </a:pPr>
            <a:r>
              <a:rPr lang="hu-HU" sz="2000" dirty="0" smtClean="0">
                <a:solidFill>
                  <a:srgbClr val="FF0000"/>
                </a:solidFill>
                <a:latin typeface="Arial" pitchFamily="34" charset="0"/>
                <a:cs typeface="+mn-cs"/>
              </a:rPr>
              <a:t>Vissza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Keresési találatok szomszédsága</a:t>
            </a:r>
            <a:endParaRPr lang="en-US" dirty="0" smtClean="0"/>
          </a:p>
        </p:txBody>
      </p:sp>
      <p:sp>
        <p:nvSpPr>
          <p:cNvPr id="333831" name="Oval 7"/>
          <p:cNvSpPr>
            <a:spLocks noChangeArrowheads="1"/>
          </p:cNvSpPr>
          <p:nvPr/>
        </p:nvSpPr>
        <p:spPr bwMode="auto">
          <a:xfrm>
            <a:off x="3438525" y="2597150"/>
            <a:ext cx="2193925" cy="2732088"/>
          </a:xfrm>
          <a:prstGeom prst="ellipse">
            <a:avLst/>
          </a:prstGeom>
          <a:solidFill>
            <a:srgbClr val="0099FF"/>
          </a:solidFill>
          <a:ln w="1905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3832" name="Rectangle 8"/>
          <p:cNvSpPr>
            <a:spLocks noChangeArrowheads="1"/>
          </p:cNvSpPr>
          <p:nvPr/>
        </p:nvSpPr>
        <p:spPr bwMode="auto">
          <a:xfrm>
            <a:off x="4024313" y="2816225"/>
            <a:ext cx="1023937" cy="371475"/>
          </a:xfrm>
          <a:prstGeom prst="rect">
            <a:avLst/>
          </a:prstGeom>
          <a:solidFill>
            <a:srgbClr val="FFFF99"/>
          </a:solidFill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hu-HU" sz="2400" dirty="0" smtClean="0">
                <a:solidFill>
                  <a:srgbClr val="808080"/>
                </a:solidFill>
                <a:latin typeface="Times New Roman" pitchFamily="18" charset="0"/>
                <a:cs typeface="+mn-cs"/>
              </a:rPr>
              <a:t>Talál</a:t>
            </a:r>
            <a:r>
              <a:rPr lang="en-US" sz="2400" baseline="-25000" dirty="0" smtClean="0">
                <a:solidFill>
                  <a:srgbClr val="808080"/>
                </a:solidFill>
                <a:latin typeface="Times New Roman" pitchFamily="18" charset="0"/>
                <a:cs typeface="+mn-cs"/>
              </a:rPr>
              <a:t>1</a:t>
            </a:r>
            <a:endParaRPr lang="en-US" sz="2400" dirty="0">
              <a:solidFill>
                <a:srgbClr val="80808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33833" name="Rectangle 9"/>
          <p:cNvSpPr>
            <a:spLocks noChangeArrowheads="1"/>
          </p:cNvSpPr>
          <p:nvPr/>
        </p:nvSpPr>
        <p:spPr bwMode="auto">
          <a:xfrm>
            <a:off x="4024313" y="3497263"/>
            <a:ext cx="1023937" cy="373062"/>
          </a:xfrm>
          <a:prstGeom prst="rect">
            <a:avLst/>
          </a:prstGeom>
          <a:solidFill>
            <a:srgbClr val="FFFF99"/>
          </a:solidFill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hu-HU" sz="2400" dirty="0" smtClean="0">
                <a:solidFill>
                  <a:srgbClr val="808080"/>
                </a:solidFill>
                <a:latin typeface="Times New Roman" pitchFamily="18" charset="0"/>
                <a:cs typeface="+mn-cs"/>
              </a:rPr>
              <a:t>Talál</a:t>
            </a:r>
            <a:r>
              <a:rPr lang="en-US" sz="2400" baseline="-25000" dirty="0" smtClean="0">
                <a:solidFill>
                  <a:srgbClr val="808080"/>
                </a:solidFill>
                <a:latin typeface="Times New Roman" pitchFamily="18" charset="0"/>
                <a:cs typeface="+mn-cs"/>
              </a:rPr>
              <a:t>2</a:t>
            </a:r>
            <a:endParaRPr lang="en-US" sz="2400" dirty="0">
              <a:solidFill>
                <a:srgbClr val="80808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33834" name="Rectangle 10"/>
          <p:cNvSpPr>
            <a:spLocks noChangeArrowheads="1"/>
          </p:cNvSpPr>
          <p:nvPr/>
        </p:nvSpPr>
        <p:spPr bwMode="auto">
          <a:xfrm>
            <a:off x="4024313" y="4741863"/>
            <a:ext cx="1023937" cy="371475"/>
          </a:xfrm>
          <a:prstGeom prst="rect">
            <a:avLst/>
          </a:prstGeom>
          <a:solidFill>
            <a:srgbClr val="FFFF99"/>
          </a:solidFill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hu-HU" sz="2400" dirty="0" smtClean="0">
                <a:solidFill>
                  <a:srgbClr val="808080"/>
                </a:solidFill>
                <a:latin typeface="Times New Roman" pitchFamily="18" charset="0"/>
                <a:cs typeface="+mn-cs"/>
              </a:rPr>
              <a:t>Talál</a:t>
            </a:r>
            <a:r>
              <a:rPr lang="en-US" sz="2400" baseline="-25000" dirty="0" smtClean="0">
                <a:solidFill>
                  <a:srgbClr val="808080"/>
                </a:solidFill>
                <a:latin typeface="Times New Roman" pitchFamily="18" charset="0"/>
                <a:cs typeface="+mn-cs"/>
              </a:rPr>
              <a:t>n</a:t>
            </a:r>
            <a:endParaRPr lang="en-US" sz="2400" dirty="0">
              <a:solidFill>
                <a:srgbClr val="80808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33835" name="Oval 11"/>
          <p:cNvSpPr>
            <a:spLocks noChangeArrowheads="1"/>
          </p:cNvSpPr>
          <p:nvPr/>
        </p:nvSpPr>
        <p:spPr bwMode="auto">
          <a:xfrm>
            <a:off x="6218238" y="2549525"/>
            <a:ext cx="1973262" cy="2782888"/>
          </a:xfrm>
          <a:prstGeom prst="ellipse">
            <a:avLst/>
          </a:prstGeom>
          <a:solidFill>
            <a:srgbClr val="0099FF"/>
          </a:solidFill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3836" name="Rectangle 12"/>
          <p:cNvSpPr>
            <a:spLocks noChangeArrowheads="1"/>
          </p:cNvSpPr>
          <p:nvPr/>
        </p:nvSpPr>
        <p:spPr bwMode="auto">
          <a:xfrm>
            <a:off x="6729413" y="2846388"/>
            <a:ext cx="1023937" cy="373062"/>
          </a:xfrm>
          <a:prstGeom prst="rect">
            <a:avLst/>
          </a:prstGeom>
          <a:solidFill>
            <a:srgbClr val="FFFF99"/>
          </a:solidFill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808080"/>
                </a:solidFill>
                <a:latin typeface="Times New Roman" pitchFamily="18" charset="0"/>
                <a:cs typeface="+mn-cs"/>
              </a:rPr>
              <a:t>f</a:t>
            </a:r>
            <a:r>
              <a:rPr lang="en-US" sz="2400" baseline="-25000">
                <a:solidFill>
                  <a:srgbClr val="808080"/>
                </a:solidFill>
                <a:latin typeface="Times New Roman" pitchFamily="18" charset="0"/>
                <a:cs typeface="+mn-cs"/>
              </a:rPr>
              <a:t>1</a:t>
            </a:r>
            <a:endParaRPr lang="en-US" sz="2400">
              <a:solidFill>
                <a:srgbClr val="80808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33837" name="Rectangle 13"/>
          <p:cNvSpPr>
            <a:spLocks noChangeArrowheads="1"/>
          </p:cNvSpPr>
          <p:nvPr/>
        </p:nvSpPr>
        <p:spPr bwMode="auto">
          <a:xfrm>
            <a:off x="6729413" y="3343275"/>
            <a:ext cx="1023937" cy="371475"/>
          </a:xfrm>
          <a:prstGeom prst="rect">
            <a:avLst/>
          </a:prstGeom>
          <a:solidFill>
            <a:srgbClr val="FFFF99"/>
          </a:solidFill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808080"/>
                </a:solidFill>
                <a:latin typeface="Times New Roman" pitchFamily="18" charset="0"/>
                <a:cs typeface="+mn-cs"/>
              </a:rPr>
              <a:t>f</a:t>
            </a:r>
            <a:r>
              <a:rPr lang="en-US" sz="2400" baseline="-25000">
                <a:solidFill>
                  <a:srgbClr val="808080"/>
                </a:solidFill>
                <a:latin typeface="Times New Roman" pitchFamily="18" charset="0"/>
                <a:cs typeface="+mn-cs"/>
              </a:rPr>
              <a:t>2</a:t>
            </a:r>
            <a:endParaRPr lang="en-US" sz="2400">
              <a:solidFill>
                <a:srgbClr val="80808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33838" name="Rectangle 14"/>
          <p:cNvSpPr>
            <a:spLocks noChangeArrowheads="1"/>
          </p:cNvSpPr>
          <p:nvPr/>
        </p:nvSpPr>
        <p:spPr bwMode="auto">
          <a:xfrm>
            <a:off x="6729413" y="4554538"/>
            <a:ext cx="1023937" cy="371475"/>
          </a:xfrm>
          <a:prstGeom prst="rect">
            <a:avLst/>
          </a:prstGeom>
          <a:solidFill>
            <a:srgbClr val="FFFF99"/>
          </a:solidFill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808080"/>
                </a:solidFill>
                <a:latin typeface="Times New Roman" pitchFamily="18" charset="0"/>
                <a:cs typeface="+mn-cs"/>
              </a:rPr>
              <a:t>f</a:t>
            </a:r>
            <a:r>
              <a:rPr lang="en-US" sz="2400" baseline="-25000">
                <a:solidFill>
                  <a:srgbClr val="808080"/>
                </a:solidFill>
                <a:latin typeface="Times New Roman" pitchFamily="18" charset="0"/>
                <a:cs typeface="+mn-cs"/>
              </a:rPr>
              <a:t>s</a:t>
            </a:r>
            <a:endParaRPr lang="en-US" sz="2400">
              <a:solidFill>
                <a:srgbClr val="80808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33839" name="Rectangle 15"/>
          <p:cNvSpPr>
            <a:spLocks noChangeArrowheads="1"/>
          </p:cNvSpPr>
          <p:nvPr/>
        </p:nvSpPr>
        <p:spPr bwMode="auto">
          <a:xfrm>
            <a:off x="6950075" y="3948113"/>
            <a:ext cx="655638" cy="233362"/>
          </a:xfrm>
          <a:prstGeom prst="rect">
            <a:avLst/>
          </a:prstGeom>
          <a:solidFill>
            <a:srgbClr val="FFFF99"/>
          </a:solidFill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808080"/>
                </a:solidFill>
                <a:latin typeface="Times New Roman" pitchFamily="18" charset="0"/>
                <a:cs typeface="+mn-cs"/>
              </a:rPr>
              <a:t>...</a:t>
            </a:r>
          </a:p>
        </p:txBody>
      </p:sp>
      <p:sp>
        <p:nvSpPr>
          <p:cNvPr id="333840" name="Line 16"/>
          <p:cNvSpPr>
            <a:spLocks noChangeShapeType="1"/>
          </p:cNvSpPr>
          <p:nvPr/>
        </p:nvSpPr>
        <p:spPr bwMode="auto">
          <a:xfrm>
            <a:off x="5048250" y="2940050"/>
            <a:ext cx="1681163" cy="30163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3841" name="Line 17"/>
          <p:cNvSpPr>
            <a:spLocks noChangeShapeType="1"/>
          </p:cNvSpPr>
          <p:nvPr/>
        </p:nvSpPr>
        <p:spPr bwMode="auto">
          <a:xfrm>
            <a:off x="5048250" y="3109913"/>
            <a:ext cx="1681163" cy="327025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3842" name="Line 18"/>
          <p:cNvSpPr>
            <a:spLocks noChangeShapeType="1"/>
          </p:cNvSpPr>
          <p:nvPr/>
        </p:nvSpPr>
        <p:spPr bwMode="auto">
          <a:xfrm flipV="1">
            <a:off x="5048250" y="3079750"/>
            <a:ext cx="1681163" cy="606425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3843" name="Line 19"/>
          <p:cNvSpPr>
            <a:spLocks noChangeShapeType="1"/>
          </p:cNvSpPr>
          <p:nvPr/>
        </p:nvSpPr>
        <p:spPr bwMode="auto">
          <a:xfrm>
            <a:off x="5048250" y="3838575"/>
            <a:ext cx="1681163" cy="809625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3844" name="Line 20"/>
          <p:cNvSpPr>
            <a:spLocks noChangeShapeType="1"/>
          </p:cNvSpPr>
          <p:nvPr/>
        </p:nvSpPr>
        <p:spPr bwMode="auto">
          <a:xfrm flipV="1">
            <a:off x="5048250" y="4833938"/>
            <a:ext cx="1681163" cy="3175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3845" name="Oval 21"/>
          <p:cNvSpPr>
            <a:spLocks noChangeArrowheads="1"/>
          </p:cNvSpPr>
          <p:nvPr/>
        </p:nvSpPr>
        <p:spPr bwMode="auto">
          <a:xfrm>
            <a:off x="1100138" y="2549525"/>
            <a:ext cx="1974850" cy="2781300"/>
          </a:xfrm>
          <a:prstGeom prst="ellipse">
            <a:avLst/>
          </a:prstGeom>
          <a:solidFill>
            <a:srgbClr val="0099FF"/>
          </a:solidFill>
          <a:ln w="1905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228600" indent="-228600" algn="ctr" eaLnBrk="0" hangingPunct="0">
              <a:lnSpc>
                <a:spcPct val="90000"/>
              </a:lnSpc>
              <a:defRPr/>
            </a:pPr>
            <a:endParaRPr lang="hu-HU" sz="1000">
              <a:solidFill>
                <a:srgbClr val="808080"/>
              </a:solidFill>
              <a:latin typeface="Arial" pitchFamily="34" charset="0"/>
              <a:cs typeface="+mn-cs"/>
            </a:endParaRPr>
          </a:p>
        </p:txBody>
      </p:sp>
      <p:sp>
        <p:nvSpPr>
          <p:cNvPr id="333846" name="Rectangle 22"/>
          <p:cNvSpPr>
            <a:spLocks noChangeArrowheads="1"/>
          </p:cNvSpPr>
          <p:nvPr/>
        </p:nvSpPr>
        <p:spPr bwMode="auto">
          <a:xfrm>
            <a:off x="1611313" y="2846388"/>
            <a:ext cx="1025525" cy="373062"/>
          </a:xfrm>
          <a:prstGeom prst="rect">
            <a:avLst/>
          </a:prstGeom>
          <a:solidFill>
            <a:srgbClr val="FFFF99"/>
          </a:solidFill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808080"/>
                </a:solidFill>
                <a:latin typeface="Times New Roman" pitchFamily="18" charset="0"/>
                <a:cs typeface="+mn-cs"/>
              </a:rPr>
              <a:t>b</a:t>
            </a:r>
            <a:r>
              <a:rPr lang="en-US" sz="2400" baseline="-25000">
                <a:solidFill>
                  <a:srgbClr val="808080"/>
                </a:solidFill>
                <a:latin typeface="Times New Roman" pitchFamily="18" charset="0"/>
                <a:cs typeface="+mn-cs"/>
              </a:rPr>
              <a:t>1</a:t>
            </a:r>
            <a:endParaRPr lang="en-US" sz="2400">
              <a:solidFill>
                <a:srgbClr val="80808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33847" name="Rectangle 23"/>
          <p:cNvSpPr>
            <a:spLocks noChangeArrowheads="1"/>
          </p:cNvSpPr>
          <p:nvPr/>
        </p:nvSpPr>
        <p:spPr bwMode="auto">
          <a:xfrm>
            <a:off x="1611313" y="3405188"/>
            <a:ext cx="1025525" cy="374650"/>
          </a:xfrm>
          <a:prstGeom prst="rect">
            <a:avLst/>
          </a:prstGeom>
          <a:solidFill>
            <a:srgbClr val="FFFF99"/>
          </a:solidFill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808080"/>
                </a:solidFill>
                <a:latin typeface="Times New Roman" pitchFamily="18" charset="0"/>
                <a:cs typeface="+mn-cs"/>
              </a:rPr>
              <a:t>b</a:t>
            </a:r>
            <a:r>
              <a:rPr lang="en-US" sz="2400" baseline="-25000">
                <a:solidFill>
                  <a:srgbClr val="808080"/>
                </a:solidFill>
                <a:latin typeface="Times New Roman" pitchFamily="18" charset="0"/>
                <a:cs typeface="+mn-cs"/>
              </a:rPr>
              <a:t>2</a:t>
            </a:r>
            <a:endParaRPr lang="en-US" sz="2400">
              <a:solidFill>
                <a:srgbClr val="80808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33848" name="Rectangle 24"/>
          <p:cNvSpPr>
            <a:spLocks noChangeArrowheads="1"/>
          </p:cNvSpPr>
          <p:nvPr/>
        </p:nvSpPr>
        <p:spPr bwMode="auto">
          <a:xfrm>
            <a:off x="1611313" y="4554538"/>
            <a:ext cx="1025525" cy="371475"/>
          </a:xfrm>
          <a:prstGeom prst="rect">
            <a:avLst/>
          </a:prstGeom>
          <a:solidFill>
            <a:srgbClr val="FFFF99"/>
          </a:solidFill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808080"/>
                </a:solidFill>
                <a:latin typeface="Times New Roman" pitchFamily="18" charset="0"/>
                <a:cs typeface="+mn-cs"/>
              </a:rPr>
              <a:t>b</a:t>
            </a:r>
            <a:r>
              <a:rPr lang="en-US" sz="2400" baseline="-25000">
                <a:solidFill>
                  <a:srgbClr val="808080"/>
                </a:solidFill>
                <a:latin typeface="Times New Roman" pitchFamily="18" charset="0"/>
                <a:cs typeface="+mn-cs"/>
              </a:rPr>
              <a:t>m</a:t>
            </a:r>
            <a:endParaRPr lang="en-US" sz="2400">
              <a:solidFill>
                <a:srgbClr val="80808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33849" name="Rectangle 25"/>
          <p:cNvSpPr>
            <a:spLocks noChangeArrowheads="1"/>
          </p:cNvSpPr>
          <p:nvPr/>
        </p:nvSpPr>
        <p:spPr bwMode="auto">
          <a:xfrm>
            <a:off x="1839913" y="4106863"/>
            <a:ext cx="657225" cy="233362"/>
          </a:xfrm>
          <a:prstGeom prst="rect">
            <a:avLst/>
          </a:prstGeom>
          <a:solidFill>
            <a:srgbClr val="FFFF99"/>
          </a:solidFill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solidFill>
                <a:srgbClr val="808080"/>
              </a:solidFill>
              <a:latin typeface="Times New Roman" pitchFamily="18" charset="0"/>
              <a:cs typeface="+mn-cs"/>
            </a:endParaRPr>
          </a:p>
          <a:p>
            <a:pPr algn="ctr" eaLnBrk="0" hangingPunct="0">
              <a:defRPr/>
            </a:pPr>
            <a:r>
              <a:rPr lang="en-US" sz="2400">
                <a:solidFill>
                  <a:srgbClr val="808080"/>
                </a:solidFill>
                <a:latin typeface="Times New Roman" pitchFamily="18" charset="0"/>
                <a:cs typeface="+mn-cs"/>
              </a:rPr>
              <a:t>…</a:t>
            </a:r>
          </a:p>
          <a:p>
            <a:pPr algn="ctr" eaLnBrk="0" hangingPunct="0">
              <a:defRPr/>
            </a:pPr>
            <a:endParaRPr lang="en-US" sz="2400">
              <a:solidFill>
                <a:srgbClr val="80808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33850" name="Line 26"/>
          <p:cNvSpPr>
            <a:spLocks noChangeShapeType="1"/>
          </p:cNvSpPr>
          <p:nvPr/>
        </p:nvSpPr>
        <p:spPr bwMode="auto">
          <a:xfrm flipV="1">
            <a:off x="2635250" y="3017838"/>
            <a:ext cx="1389063" cy="417512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3851" name="Line 27"/>
          <p:cNvSpPr>
            <a:spLocks noChangeShapeType="1"/>
          </p:cNvSpPr>
          <p:nvPr/>
        </p:nvSpPr>
        <p:spPr bwMode="auto">
          <a:xfrm flipV="1">
            <a:off x="2635250" y="2908300"/>
            <a:ext cx="1389063" cy="3175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3852" name="Line 28"/>
          <p:cNvSpPr>
            <a:spLocks noChangeShapeType="1"/>
          </p:cNvSpPr>
          <p:nvPr/>
        </p:nvSpPr>
        <p:spPr bwMode="auto">
          <a:xfrm>
            <a:off x="2635250" y="3219450"/>
            <a:ext cx="1389063" cy="1582738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3853" name="Line 29"/>
          <p:cNvSpPr>
            <a:spLocks noChangeShapeType="1"/>
          </p:cNvSpPr>
          <p:nvPr/>
        </p:nvSpPr>
        <p:spPr bwMode="auto">
          <a:xfrm>
            <a:off x="2635250" y="4741863"/>
            <a:ext cx="1389063" cy="18415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3854" name="Line 30"/>
          <p:cNvSpPr>
            <a:spLocks noChangeShapeType="1"/>
          </p:cNvSpPr>
          <p:nvPr/>
        </p:nvSpPr>
        <p:spPr bwMode="auto">
          <a:xfrm>
            <a:off x="2635250" y="3714750"/>
            <a:ext cx="4094163" cy="1055688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3855" name="Line 31"/>
          <p:cNvSpPr>
            <a:spLocks noChangeShapeType="1"/>
          </p:cNvSpPr>
          <p:nvPr/>
        </p:nvSpPr>
        <p:spPr bwMode="auto">
          <a:xfrm flipH="1">
            <a:off x="5048250" y="3652838"/>
            <a:ext cx="1681163" cy="1085850"/>
          </a:xfrm>
          <a:prstGeom prst="line">
            <a:avLst/>
          </a:prstGeom>
          <a:noFill/>
          <a:ln w="28575" cap="sq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3856" name="Rectangle 32"/>
          <p:cNvSpPr>
            <a:spLocks noChangeArrowheads="1"/>
          </p:cNvSpPr>
          <p:nvPr/>
        </p:nvSpPr>
        <p:spPr bwMode="auto">
          <a:xfrm>
            <a:off x="4243388" y="4133850"/>
            <a:ext cx="658812" cy="233363"/>
          </a:xfrm>
          <a:prstGeom prst="rect">
            <a:avLst/>
          </a:prstGeom>
          <a:solidFill>
            <a:srgbClr val="FFFF99"/>
          </a:solidFill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808080"/>
                </a:solidFill>
                <a:latin typeface="Times New Roman" pitchFamily="18" charset="0"/>
                <a:cs typeface="+mn-cs"/>
              </a:rPr>
              <a:t>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48475" y="2389188"/>
            <a:ext cx="974725" cy="1108075"/>
            <a:chOff x="1330" y="3287"/>
            <a:chExt cx="691" cy="698"/>
          </a:xfrm>
        </p:grpSpPr>
        <p:sp>
          <p:nvSpPr>
            <p:cNvPr id="334851" name="Rectangle 3"/>
            <p:cNvSpPr>
              <a:spLocks noChangeArrowheads="1"/>
            </p:cNvSpPr>
            <p:nvPr/>
          </p:nvSpPr>
          <p:spPr bwMode="auto">
            <a:xfrm>
              <a:off x="1759" y="3447"/>
              <a:ext cx="262" cy="410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hu-HU" sz="3200" b="1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334852" name="Line 4"/>
            <p:cNvSpPr>
              <a:spLocks noChangeShapeType="1"/>
            </p:cNvSpPr>
            <p:nvPr/>
          </p:nvSpPr>
          <p:spPr bwMode="auto">
            <a:xfrm>
              <a:off x="1454" y="3427"/>
              <a:ext cx="339" cy="83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4853" name="Line 5"/>
            <p:cNvSpPr>
              <a:spLocks noChangeShapeType="1"/>
            </p:cNvSpPr>
            <p:nvPr/>
          </p:nvSpPr>
          <p:spPr bwMode="auto">
            <a:xfrm>
              <a:off x="1452" y="3639"/>
              <a:ext cx="347" cy="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4854" name="Line 6"/>
            <p:cNvSpPr>
              <a:spLocks noChangeShapeType="1"/>
            </p:cNvSpPr>
            <p:nvPr/>
          </p:nvSpPr>
          <p:spPr bwMode="auto">
            <a:xfrm flipV="1">
              <a:off x="1440" y="3747"/>
              <a:ext cx="364" cy="9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4855" name="Rectangle 7"/>
            <p:cNvSpPr>
              <a:spLocks noChangeArrowheads="1"/>
            </p:cNvSpPr>
            <p:nvPr/>
          </p:nvSpPr>
          <p:spPr bwMode="auto">
            <a:xfrm>
              <a:off x="1331" y="3287"/>
              <a:ext cx="141" cy="22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hu-HU" sz="3200" b="1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334856" name="Rectangle 8"/>
            <p:cNvSpPr>
              <a:spLocks noChangeArrowheads="1"/>
            </p:cNvSpPr>
            <p:nvPr/>
          </p:nvSpPr>
          <p:spPr bwMode="auto">
            <a:xfrm>
              <a:off x="1331" y="3524"/>
              <a:ext cx="141" cy="22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hu-HU" sz="3200" b="1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334857" name="Rectangle 9"/>
            <p:cNvSpPr>
              <a:spLocks noChangeArrowheads="1"/>
            </p:cNvSpPr>
            <p:nvPr/>
          </p:nvSpPr>
          <p:spPr bwMode="auto">
            <a:xfrm>
              <a:off x="1330" y="3761"/>
              <a:ext cx="141" cy="22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hu-HU" sz="3200" b="1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799263" y="3878263"/>
            <a:ext cx="1004887" cy="1108075"/>
            <a:chOff x="4127" y="3222"/>
            <a:chExt cx="712" cy="698"/>
          </a:xfrm>
        </p:grpSpPr>
        <p:sp>
          <p:nvSpPr>
            <p:cNvPr id="334859" name="Rectangle 11"/>
            <p:cNvSpPr>
              <a:spLocks noChangeArrowheads="1"/>
            </p:cNvSpPr>
            <p:nvPr/>
          </p:nvSpPr>
          <p:spPr bwMode="auto">
            <a:xfrm>
              <a:off x="4127" y="3331"/>
              <a:ext cx="262" cy="41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hu-HU" sz="3200" b="1">
                <a:solidFill>
                  <a:srgbClr val="0099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334860" name="Line 12"/>
            <p:cNvSpPr>
              <a:spLocks noChangeShapeType="1"/>
            </p:cNvSpPr>
            <p:nvPr/>
          </p:nvSpPr>
          <p:spPr bwMode="auto">
            <a:xfrm>
              <a:off x="4353" y="3651"/>
              <a:ext cx="339" cy="83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4861" name="Line 13"/>
            <p:cNvSpPr>
              <a:spLocks noChangeShapeType="1"/>
            </p:cNvSpPr>
            <p:nvPr/>
          </p:nvSpPr>
          <p:spPr bwMode="auto">
            <a:xfrm>
              <a:off x="4351" y="3510"/>
              <a:ext cx="345" cy="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4862" name="Line 14"/>
            <p:cNvSpPr>
              <a:spLocks noChangeShapeType="1"/>
            </p:cNvSpPr>
            <p:nvPr/>
          </p:nvSpPr>
          <p:spPr bwMode="auto">
            <a:xfrm flipV="1">
              <a:off x="4338" y="3312"/>
              <a:ext cx="363" cy="9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4863" name="Rectangle 15"/>
            <p:cNvSpPr>
              <a:spLocks noChangeArrowheads="1"/>
            </p:cNvSpPr>
            <p:nvPr/>
          </p:nvSpPr>
          <p:spPr bwMode="auto">
            <a:xfrm>
              <a:off x="4698" y="3222"/>
              <a:ext cx="141" cy="22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hu-HU" sz="3200" b="1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334864" name="Rectangle 16"/>
            <p:cNvSpPr>
              <a:spLocks noChangeArrowheads="1"/>
            </p:cNvSpPr>
            <p:nvPr/>
          </p:nvSpPr>
          <p:spPr bwMode="auto">
            <a:xfrm>
              <a:off x="4698" y="3459"/>
              <a:ext cx="141" cy="22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hu-HU" sz="3200" b="1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334865" name="Rectangle 17"/>
            <p:cNvSpPr>
              <a:spLocks noChangeArrowheads="1"/>
            </p:cNvSpPr>
            <p:nvPr/>
          </p:nvSpPr>
          <p:spPr bwMode="auto">
            <a:xfrm>
              <a:off x="4697" y="3696"/>
              <a:ext cx="141" cy="22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hu-HU" sz="3200" b="1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</p:grpSp>
      <p:sp>
        <p:nvSpPr>
          <p:cNvPr id="5530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HITS [K</a:t>
            </a:r>
            <a:r>
              <a:rPr lang="hu-HU" smtClean="0"/>
              <a:t>leinberg </a:t>
            </a:r>
            <a:r>
              <a:rPr lang="en-US" smtClean="0"/>
              <a:t>98]</a:t>
            </a:r>
          </a:p>
        </p:txBody>
      </p:sp>
      <p:sp>
        <p:nvSpPr>
          <p:cNvPr id="55301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FF0000"/>
                </a:solidFill>
              </a:rPr>
              <a:t>Cél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hu-HU" dirty="0" smtClean="0"/>
              <a:t>Keresés eredményében találni</a:t>
            </a:r>
            <a:r>
              <a:rPr lang="en-US" dirty="0" smtClean="0"/>
              <a:t>:</a:t>
            </a:r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pPr lvl="1"/>
            <a:r>
              <a:rPr lang="hu-HU" dirty="0" smtClean="0"/>
              <a:t>Meghatározó tartalmakat</a:t>
            </a:r>
          </a:p>
          <a:p>
            <a:pPr lvl="1">
              <a:buNone/>
            </a:pPr>
            <a:r>
              <a:rPr lang="hu-HU" dirty="0" smtClean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authorit</a:t>
            </a:r>
            <a:r>
              <a:rPr lang="hu-HU" dirty="0" smtClean="0"/>
              <a:t>y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hu-HU" dirty="0" smtClean="0"/>
              <a:t>Linkgyűjteményeket </a:t>
            </a:r>
            <a:r>
              <a:rPr lang="en-US" dirty="0" smtClean="0"/>
              <a:t>(hub)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r>
              <a:rPr lang="en-US" sz="2600" dirty="0" smtClean="0">
                <a:solidFill>
                  <a:srgbClr val="FF0000"/>
                </a:solidFill>
              </a:rPr>
              <a:t>Authority</a:t>
            </a:r>
            <a:r>
              <a:rPr lang="en-US" sz="2600" dirty="0" smtClean="0"/>
              <a:t> </a:t>
            </a:r>
            <a:r>
              <a:rPr lang="hu-HU" sz="2600" dirty="0" smtClean="0"/>
              <a:t>forrása</a:t>
            </a:r>
            <a:r>
              <a:rPr lang="hu-HU" sz="2600" b="1" dirty="0" smtClean="0"/>
              <a:t> sok rámutató oldal</a:t>
            </a:r>
            <a:r>
              <a:rPr lang="en-US" sz="2600" dirty="0" smtClean="0"/>
              <a:t>. </a:t>
            </a:r>
            <a:br>
              <a:rPr lang="en-US" sz="2600" dirty="0" smtClean="0"/>
            </a:br>
            <a:r>
              <a:rPr lang="hu-HU" sz="2600" dirty="0" smtClean="0"/>
              <a:t>Jó </a:t>
            </a:r>
            <a:r>
              <a:rPr lang="en-US" sz="2600" dirty="0" smtClean="0">
                <a:solidFill>
                  <a:srgbClr val="339933"/>
                </a:solidFill>
              </a:rPr>
              <a:t>hub</a:t>
            </a:r>
            <a:r>
              <a:rPr lang="en-US" sz="2600" dirty="0" smtClean="0"/>
              <a:t> </a:t>
            </a:r>
            <a:r>
              <a:rPr lang="hu-HU" sz="2600" b="1" dirty="0" smtClean="0"/>
              <a:t>sok oldalra mutat</a:t>
            </a:r>
            <a:r>
              <a:rPr lang="en-US" sz="2600" dirty="0" smtClean="0"/>
              <a:t>.</a:t>
            </a:r>
          </a:p>
          <a:p>
            <a:endParaRPr lang="en-US" sz="2600" dirty="0" smtClean="0"/>
          </a:p>
          <a:p>
            <a:pPr>
              <a:buFontTx/>
              <a:buNone/>
            </a:pPr>
            <a:r>
              <a:rPr lang="en-US" sz="2600" dirty="0" smtClean="0"/>
              <a:t> </a:t>
            </a:r>
          </a:p>
          <a:p>
            <a:pPr algn="ctr"/>
            <a:endParaRPr lang="en-US" sz="2600" dirty="0" smtClean="0"/>
          </a:p>
          <a:p>
            <a:r>
              <a:rPr lang="hu-HU" sz="2600" dirty="0" smtClean="0">
                <a:solidFill>
                  <a:srgbClr val="FF0000"/>
                </a:solidFill>
              </a:rPr>
              <a:t>Jobb </a:t>
            </a:r>
            <a:r>
              <a:rPr lang="en-US" sz="2600" dirty="0" smtClean="0">
                <a:solidFill>
                  <a:srgbClr val="FF0000"/>
                </a:solidFill>
              </a:rPr>
              <a:t>authority</a:t>
            </a:r>
            <a:r>
              <a:rPr lang="hu-HU" sz="2600" dirty="0" smtClean="0">
                <a:solidFill>
                  <a:srgbClr val="FF0000"/>
                </a:solidFill>
              </a:rPr>
              <a:t>,</a:t>
            </a:r>
            <a:r>
              <a:rPr lang="en-US" sz="2600" dirty="0" smtClean="0"/>
              <a:t> </a:t>
            </a:r>
            <a:r>
              <a:rPr lang="hu-HU" sz="2600" dirty="0" smtClean="0"/>
              <a:t>ha több </a:t>
            </a:r>
            <a:r>
              <a:rPr lang="hu-HU" sz="2600" dirty="0" smtClean="0">
                <a:solidFill>
                  <a:srgbClr val="339933"/>
                </a:solidFill>
              </a:rPr>
              <a:t>jó</a:t>
            </a:r>
            <a:r>
              <a:rPr lang="en-US" sz="2600" dirty="0" smtClean="0">
                <a:solidFill>
                  <a:srgbClr val="339933"/>
                </a:solidFill>
              </a:rPr>
              <a:t> hub</a:t>
            </a:r>
            <a:r>
              <a:rPr lang="hu-HU" sz="2600" dirty="0" smtClean="0"/>
              <a:t> mutat rá.</a:t>
            </a:r>
            <a:r>
              <a:rPr lang="en-US" sz="2600" dirty="0" smtClean="0"/>
              <a:t> </a:t>
            </a:r>
            <a:r>
              <a:rPr lang="hu-HU" sz="2600" dirty="0" smtClean="0">
                <a:solidFill>
                  <a:srgbClr val="339933"/>
                </a:solidFill>
              </a:rPr>
              <a:t>Jobb </a:t>
            </a:r>
            <a:r>
              <a:rPr lang="en-US" sz="2600" dirty="0" smtClean="0">
                <a:solidFill>
                  <a:srgbClr val="339933"/>
                </a:solidFill>
              </a:rPr>
              <a:t>hub</a:t>
            </a:r>
            <a:r>
              <a:rPr lang="hu-HU" sz="2600" dirty="0" smtClean="0">
                <a:solidFill>
                  <a:srgbClr val="339933"/>
                </a:solidFill>
              </a:rPr>
              <a:t>,</a:t>
            </a:r>
            <a:r>
              <a:rPr lang="en-US" sz="2600" dirty="0" smtClean="0"/>
              <a:t> </a:t>
            </a:r>
            <a:r>
              <a:rPr lang="hu-HU" sz="2600" dirty="0" smtClean="0"/>
              <a:t>ha több</a:t>
            </a:r>
            <a:r>
              <a:rPr lang="en-US" sz="2600" dirty="0" smtClean="0"/>
              <a:t> </a:t>
            </a:r>
            <a:r>
              <a:rPr lang="hu-HU" sz="2600" dirty="0" smtClean="0">
                <a:solidFill>
                  <a:srgbClr val="FF0000"/>
                </a:solidFill>
              </a:rPr>
              <a:t>jó </a:t>
            </a:r>
            <a:r>
              <a:rPr lang="en-US" sz="2600" dirty="0" err="1" smtClean="0">
                <a:solidFill>
                  <a:srgbClr val="FF0000"/>
                </a:solidFill>
              </a:rPr>
              <a:t>authorit</a:t>
            </a:r>
            <a:r>
              <a:rPr lang="hu-HU" sz="2600" dirty="0" smtClean="0">
                <a:solidFill>
                  <a:srgbClr val="FF0000"/>
                </a:solidFill>
              </a:rPr>
              <a:t>y</a:t>
            </a:r>
            <a:r>
              <a:rPr lang="hu-HU" sz="2600" dirty="0" smtClean="0"/>
              <a:t>–</a:t>
            </a:r>
            <a:r>
              <a:rPr lang="hu-HU" sz="2600" dirty="0" err="1" smtClean="0"/>
              <a:t>ra</a:t>
            </a:r>
            <a:r>
              <a:rPr lang="hu-HU" sz="2600" dirty="0" smtClean="0"/>
              <a:t> mutat.</a:t>
            </a:r>
            <a:r>
              <a:rPr lang="en-US" sz="2600" dirty="0" smtClean="0">
                <a:solidFill>
                  <a:schemeClr val="accent2"/>
                </a:solidFill>
              </a:rPr>
              <a:t/>
            </a:r>
            <a:br>
              <a:rPr lang="en-US" sz="2600" dirty="0" smtClean="0">
                <a:solidFill>
                  <a:schemeClr val="accent2"/>
                </a:solidFill>
              </a:rPr>
            </a:br>
            <a:endParaRPr lang="en-US" sz="2600" dirty="0" smtClean="0">
              <a:solidFill>
                <a:schemeClr val="accent2"/>
              </a:solidFill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Körkörös definíció</a:t>
            </a:r>
            <a:endParaRPr lang="en-US" dirty="0" smtClean="0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048000" y="5029200"/>
            <a:ext cx="3300413" cy="1200150"/>
            <a:chOff x="1840" y="2990"/>
            <a:chExt cx="2079" cy="756"/>
          </a:xfrm>
        </p:grpSpPr>
        <p:sp>
          <p:nvSpPr>
            <p:cNvPr id="335876" name="Rectangle 4"/>
            <p:cNvSpPr>
              <a:spLocks noChangeArrowheads="1"/>
            </p:cNvSpPr>
            <p:nvPr/>
          </p:nvSpPr>
          <p:spPr bwMode="auto">
            <a:xfrm>
              <a:off x="2073" y="3001"/>
              <a:ext cx="267" cy="169"/>
            </a:xfrm>
            <a:prstGeom prst="rect">
              <a:avLst/>
            </a:prstGeom>
            <a:solidFill>
              <a:srgbClr val="66FF33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877" name="Rectangle 5"/>
            <p:cNvSpPr>
              <a:spLocks noChangeArrowheads="1"/>
            </p:cNvSpPr>
            <p:nvPr/>
          </p:nvSpPr>
          <p:spPr bwMode="auto">
            <a:xfrm>
              <a:off x="1840" y="3306"/>
              <a:ext cx="267" cy="169"/>
            </a:xfrm>
            <a:prstGeom prst="rect">
              <a:avLst/>
            </a:prstGeom>
            <a:solidFill>
              <a:srgbClr val="66FF33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878" name="Rectangle 6"/>
            <p:cNvSpPr>
              <a:spLocks noChangeArrowheads="1"/>
            </p:cNvSpPr>
            <p:nvPr/>
          </p:nvSpPr>
          <p:spPr bwMode="auto">
            <a:xfrm>
              <a:off x="2140" y="3577"/>
              <a:ext cx="266" cy="169"/>
            </a:xfrm>
            <a:prstGeom prst="rect">
              <a:avLst/>
            </a:prstGeom>
            <a:solidFill>
              <a:srgbClr val="66FF33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879" name="Rectangle 7"/>
            <p:cNvSpPr>
              <a:spLocks noChangeArrowheads="1"/>
            </p:cNvSpPr>
            <p:nvPr/>
          </p:nvSpPr>
          <p:spPr bwMode="auto">
            <a:xfrm>
              <a:off x="2540" y="3272"/>
              <a:ext cx="266" cy="169"/>
            </a:xfrm>
            <a:prstGeom prst="rect">
              <a:avLst/>
            </a:prstGeom>
            <a:solidFill>
              <a:srgbClr val="FF0000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880" name="Line 8"/>
            <p:cNvSpPr>
              <a:spLocks noChangeShapeType="1"/>
            </p:cNvSpPr>
            <p:nvPr/>
          </p:nvSpPr>
          <p:spPr bwMode="auto">
            <a:xfrm>
              <a:off x="2340" y="3103"/>
              <a:ext cx="200" cy="169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881" name="Line 9"/>
            <p:cNvSpPr>
              <a:spLocks noChangeShapeType="1"/>
            </p:cNvSpPr>
            <p:nvPr/>
          </p:nvSpPr>
          <p:spPr bwMode="auto">
            <a:xfrm>
              <a:off x="2107" y="3374"/>
              <a:ext cx="433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882" name="Line 10"/>
            <p:cNvSpPr>
              <a:spLocks noChangeShapeType="1"/>
            </p:cNvSpPr>
            <p:nvPr/>
          </p:nvSpPr>
          <p:spPr bwMode="auto">
            <a:xfrm flipV="1">
              <a:off x="2406" y="3441"/>
              <a:ext cx="134" cy="203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883" name="Rectangle 11"/>
            <p:cNvSpPr>
              <a:spLocks noChangeArrowheads="1"/>
            </p:cNvSpPr>
            <p:nvPr/>
          </p:nvSpPr>
          <p:spPr bwMode="auto">
            <a:xfrm flipH="1">
              <a:off x="3419" y="2990"/>
              <a:ext cx="267" cy="169"/>
            </a:xfrm>
            <a:prstGeom prst="rect">
              <a:avLst/>
            </a:prstGeom>
            <a:solidFill>
              <a:srgbClr val="FF9966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884" name="Rectangle 12"/>
            <p:cNvSpPr>
              <a:spLocks noChangeArrowheads="1"/>
            </p:cNvSpPr>
            <p:nvPr/>
          </p:nvSpPr>
          <p:spPr bwMode="auto">
            <a:xfrm flipH="1">
              <a:off x="3652" y="3295"/>
              <a:ext cx="267" cy="169"/>
            </a:xfrm>
            <a:prstGeom prst="rect">
              <a:avLst/>
            </a:prstGeom>
            <a:solidFill>
              <a:srgbClr val="FF9966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885" name="Rectangle 13"/>
            <p:cNvSpPr>
              <a:spLocks noChangeArrowheads="1"/>
            </p:cNvSpPr>
            <p:nvPr/>
          </p:nvSpPr>
          <p:spPr bwMode="auto">
            <a:xfrm flipH="1">
              <a:off x="3353" y="3566"/>
              <a:ext cx="266" cy="169"/>
            </a:xfrm>
            <a:prstGeom prst="rect">
              <a:avLst/>
            </a:prstGeom>
            <a:solidFill>
              <a:srgbClr val="FF9966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886" name="Rectangle 14"/>
            <p:cNvSpPr>
              <a:spLocks noChangeArrowheads="1"/>
            </p:cNvSpPr>
            <p:nvPr/>
          </p:nvSpPr>
          <p:spPr bwMode="auto">
            <a:xfrm flipH="1">
              <a:off x="2953" y="3261"/>
              <a:ext cx="266" cy="169"/>
            </a:xfrm>
            <a:prstGeom prst="rect">
              <a:avLst/>
            </a:prstGeom>
            <a:solidFill>
              <a:srgbClr val="003300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887" name="Line 15"/>
            <p:cNvSpPr>
              <a:spLocks noChangeShapeType="1"/>
            </p:cNvSpPr>
            <p:nvPr/>
          </p:nvSpPr>
          <p:spPr bwMode="auto">
            <a:xfrm flipV="1">
              <a:off x="3219" y="3092"/>
              <a:ext cx="200" cy="203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888" name="Line 16"/>
            <p:cNvSpPr>
              <a:spLocks noChangeShapeType="1"/>
            </p:cNvSpPr>
            <p:nvPr/>
          </p:nvSpPr>
          <p:spPr bwMode="auto">
            <a:xfrm>
              <a:off x="3219" y="3363"/>
              <a:ext cx="433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889" name="Line 17"/>
            <p:cNvSpPr>
              <a:spLocks noChangeShapeType="1"/>
            </p:cNvSpPr>
            <p:nvPr/>
          </p:nvSpPr>
          <p:spPr bwMode="auto">
            <a:xfrm>
              <a:off x="3219" y="3430"/>
              <a:ext cx="134" cy="204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895600" y="2438400"/>
            <a:ext cx="3302000" cy="1200150"/>
            <a:chOff x="1839" y="1418"/>
            <a:chExt cx="2080" cy="756"/>
          </a:xfrm>
        </p:grpSpPr>
        <p:sp>
          <p:nvSpPr>
            <p:cNvPr id="335890" name="Rectangle 18"/>
            <p:cNvSpPr>
              <a:spLocks noChangeArrowheads="1"/>
            </p:cNvSpPr>
            <p:nvPr/>
          </p:nvSpPr>
          <p:spPr bwMode="auto">
            <a:xfrm>
              <a:off x="2072" y="1429"/>
              <a:ext cx="267" cy="169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891" name="Rectangle 19"/>
            <p:cNvSpPr>
              <a:spLocks noChangeArrowheads="1"/>
            </p:cNvSpPr>
            <p:nvPr/>
          </p:nvSpPr>
          <p:spPr bwMode="auto">
            <a:xfrm>
              <a:off x="1839" y="1734"/>
              <a:ext cx="267" cy="169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892" name="Rectangle 20"/>
            <p:cNvSpPr>
              <a:spLocks noChangeArrowheads="1"/>
            </p:cNvSpPr>
            <p:nvPr/>
          </p:nvSpPr>
          <p:spPr bwMode="auto">
            <a:xfrm>
              <a:off x="2139" y="2005"/>
              <a:ext cx="266" cy="169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893" name="Rectangle 21"/>
            <p:cNvSpPr>
              <a:spLocks noChangeArrowheads="1"/>
            </p:cNvSpPr>
            <p:nvPr/>
          </p:nvSpPr>
          <p:spPr bwMode="auto">
            <a:xfrm>
              <a:off x="2539" y="1700"/>
              <a:ext cx="267" cy="169"/>
            </a:xfrm>
            <a:prstGeom prst="rect">
              <a:avLst/>
            </a:prstGeom>
            <a:solidFill>
              <a:srgbClr val="FF9966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894" name="Line 22"/>
            <p:cNvSpPr>
              <a:spLocks noChangeShapeType="1"/>
            </p:cNvSpPr>
            <p:nvPr/>
          </p:nvSpPr>
          <p:spPr bwMode="auto">
            <a:xfrm>
              <a:off x="2339" y="1531"/>
              <a:ext cx="200" cy="169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895" name="Line 23"/>
            <p:cNvSpPr>
              <a:spLocks noChangeShapeType="1"/>
            </p:cNvSpPr>
            <p:nvPr/>
          </p:nvSpPr>
          <p:spPr bwMode="auto">
            <a:xfrm>
              <a:off x="2106" y="1802"/>
              <a:ext cx="433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896" name="Line 24"/>
            <p:cNvSpPr>
              <a:spLocks noChangeShapeType="1"/>
            </p:cNvSpPr>
            <p:nvPr/>
          </p:nvSpPr>
          <p:spPr bwMode="auto">
            <a:xfrm flipV="1">
              <a:off x="2405" y="1869"/>
              <a:ext cx="134" cy="203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897" name="Rectangle 25"/>
            <p:cNvSpPr>
              <a:spLocks noChangeArrowheads="1"/>
            </p:cNvSpPr>
            <p:nvPr/>
          </p:nvSpPr>
          <p:spPr bwMode="auto">
            <a:xfrm flipH="1">
              <a:off x="3419" y="1418"/>
              <a:ext cx="267" cy="169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898" name="Rectangle 26"/>
            <p:cNvSpPr>
              <a:spLocks noChangeArrowheads="1"/>
            </p:cNvSpPr>
            <p:nvPr/>
          </p:nvSpPr>
          <p:spPr bwMode="auto">
            <a:xfrm flipH="1">
              <a:off x="3652" y="1723"/>
              <a:ext cx="267" cy="169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899" name="Rectangle 27"/>
            <p:cNvSpPr>
              <a:spLocks noChangeArrowheads="1"/>
            </p:cNvSpPr>
            <p:nvPr/>
          </p:nvSpPr>
          <p:spPr bwMode="auto">
            <a:xfrm flipH="1">
              <a:off x="3353" y="1994"/>
              <a:ext cx="266" cy="169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900" name="Rectangle 28"/>
            <p:cNvSpPr>
              <a:spLocks noChangeArrowheads="1"/>
            </p:cNvSpPr>
            <p:nvPr/>
          </p:nvSpPr>
          <p:spPr bwMode="auto">
            <a:xfrm flipH="1">
              <a:off x="2952" y="1689"/>
              <a:ext cx="267" cy="169"/>
            </a:xfrm>
            <a:prstGeom prst="rect">
              <a:avLst/>
            </a:prstGeom>
            <a:solidFill>
              <a:srgbClr val="66FF33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901" name="Line 29"/>
            <p:cNvSpPr>
              <a:spLocks noChangeShapeType="1"/>
            </p:cNvSpPr>
            <p:nvPr/>
          </p:nvSpPr>
          <p:spPr bwMode="auto">
            <a:xfrm flipV="1">
              <a:off x="3219" y="1520"/>
              <a:ext cx="200" cy="203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902" name="Line 30"/>
            <p:cNvSpPr>
              <a:spLocks noChangeShapeType="1"/>
            </p:cNvSpPr>
            <p:nvPr/>
          </p:nvSpPr>
          <p:spPr bwMode="auto">
            <a:xfrm>
              <a:off x="3219" y="1791"/>
              <a:ext cx="433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35903" name="Line 31"/>
            <p:cNvSpPr>
              <a:spLocks noChangeShapeType="1"/>
            </p:cNvSpPr>
            <p:nvPr/>
          </p:nvSpPr>
          <p:spPr bwMode="auto">
            <a:xfrm>
              <a:off x="3219" y="1858"/>
              <a:ext cx="134" cy="204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u-HU" sz="4000" b="1">
                <a:solidFill>
                  <a:srgbClr val="808080"/>
                </a:solidFill>
                <a:latin typeface="Lucida Sans Unicode" pitchFamily="34" charset="0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8964488" cy="5194300"/>
          </a:xfrm>
        </p:spPr>
        <p:txBody>
          <a:bodyPr/>
          <a:lstStyle/>
          <a:p>
            <a:pPr marL="361950" lvl="1" indent="-361950">
              <a:lnSpc>
                <a:spcPct val="120000"/>
              </a:lnSpc>
              <a:buFontTx/>
              <a:buNone/>
            </a:pPr>
            <a:r>
              <a:rPr lang="hu-HU" dirty="0" smtClean="0"/>
              <a:t>Iterálni, amíg a </a:t>
            </a:r>
            <a:r>
              <a:rPr lang="en-US" dirty="0" smtClean="0">
                <a:solidFill>
                  <a:srgbClr val="008000"/>
                </a:solidFill>
              </a:rPr>
              <a:t>HUB </a:t>
            </a:r>
            <a:r>
              <a:rPr lang="hu-HU" dirty="0" smtClean="0"/>
              <a:t>és </a:t>
            </a:r>
            <a:r>
              <a:rPr lang="en-US" dirty="0" smtClean="0">
                <a:solidFill>
                  <a:srgbClr val="CC3300"/>
                </a:solidFill>
              </a:rPr>
              <a:t>AUTH </a:t>
            </a:r>
            <a:r>
              <a:rPr lang="hu-HU" dirty="0" smtClean="0"/>
              <a:t>vektorok</a:t>
            </a:r>
            <a:r>
              <a:rPr lang="hu-HU" dirty="0" smtClean="0">
                <a:solidFill>
                  <a:srgbClr val="CC3300"/>
                </a:solidFill>
              </a:rPr>
              <a:t> </a:t>
            </a:r>
            <a:r>
              <a:rPr lang="hu-HU" dirty="0" smtClean="0"/>
              <a:t>konvergálnak</a:t>
            </a:r>
            <a:r>
              <a:rPr lang="en-US" dirty="0" smtClean="0"/>
              <a:t>:</a:t>
            </a:r>
          </a:p>
          <a:p>
            <a:pPr marL="361950" lvl="1" indent="-361950">
              <a:lnSpc>
                <a:spcPct val="120000"/>
              </a:lnSpc>
              <a:buFontTx/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Normali</a:t>
            </a:r>
            <a:r>
              <a:rPr lang="hu-HU" dirty="0" err="1" smtClean="0"/>
              <a:t>záljuk</a:t>
            </a:r>
            <a:r>
              <a:rPr lang="hu-HU" dirty="0" smtClean="0"/>
              <a:t> 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HUB </a:t>
            </a:r>
            <a:r>
              <a:rPr lang="hu-HU" dirty="0" smtClean="0"/>
              <a:t>és </a:t>
            </a:r>
            <a:r>
              <a:rPr lang="en-US" dirty="0" smtClean="0">
                <a:solidFill>
                  <a:srgbClr val="CC3300"/>
                </a:solidFill>
              </a:rPr>
              <a:t>AUTH</a:t>
            </a:r>
            <a:r>
              <a:rPr lang="hu-HU" dirty="0" smtClean="0">
                <a:solidFill>
                  <a:srgbClr val="CC3300"/>
                </a:solidFill>
              </a:rPr>
              <a:t> </a:t>
            </a:r>
            <a:r>
              <a:rPr lang="hu-HU" dirty="0" smtClean="0"/>
              <a:t>vektorokat</a:t>
            </a:r>
            <a:endParaRPr lang="en-US" dirty="0" smtClean="0"/>
          </a:p>
          <a:p>
            <a:pPr marL="361950" lvl="1" indent="-361950">
              <a:buFontTx/>
              <a:buNone/>
            </a:pPr>
            <a:r>
              <a:rPr lang="en-US" dirty="0" smtClean="0"/>
              <a:t>	     </a:t>
            </a:r>
            <a:r>
              <a:rPr lang="en-US" dirty="0" smtClean="0">
                <a:solidFill>
                  <a:srgbClr val="008000"/>
                </a:solidFill>
              </a:rPr>
              <a:t>HUB</a:t>
            </a:r>
            <a:r>
              <a:rPr lang="en-US" dirty="0" smtClean="0"/>
              <a:t>[v] =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3300"/>
                </a:solidFill>
              </a:rPr>
              <a:t>AUTH</a:t>
            </a:r>
            <a:r>
              <a:rPr lang="en-US" dirty="0" smtClean="0"/>
              <a:t>[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] </a:t>
            </a:r>
            <a:r>
              <a:rPr lang="hu-HU" dirty="0" smtClean="0"/>
              <a:t>minden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hu-HU" dirty="0" err="1" smtClean="0"/>
              <a:t>-re</a:t>
            </a:r>
            <a:r>
              <a:rPr lang="hu-HU" dirty="0" smtClean="0"/>
              <a:t>, ahol </a:t>
            </a:r>
            <a:r>
              <a:rPr lang="en-US" dirty="0" smtClean="0"/>
              <a:t>(</a:t>
            </a:r>
            <a:r>
              <a:rPr lang="en-US" dirty="0" err="1" smtClean="0"/>
              <a:t>v,u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hu-HU" dirty="0" smtClean="0"/>
              <a:t> él</a:t>
            </a:r>
            <a:endParaRPr lang="en-US" dirty="0" smtClean="0">
              <a:solidFill>
                <a:srgbClr val="CC3300"/>
              </a:solidFill>
            </a:endParaRPr>
          </a:p>
          <a:p>
            <a:pPr marL="361950" lvl="1" indent="-361950">
              <a:buFontTx/>
              <a:buNone/>
            </a:pPr>
            <a:r>
              <a:rPr lang="en-US" dirty="0" smtClean="0">
                <a:solidFill>
                  <a:srgbClr val="CC3300"/>
                </a:solidFill>
              </a:rPr>
              <a:t>        AUTH</a:t>
            </a:r>
            <a:r>
              <a:rPr lang="en-US" dirty="0" smtClean="0"/>
              <a:t>[v] =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HUB</a:t>
            </a:r>
            <a:r>
              <a:rPr lang="en-US" dirty="0" smtClean="0"/>
              <a:t>[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] </a:t>
            </a:r>
            <a:r>
              <a:rPr lang="hu-HU" dirty="0" smtClean="0"/>
              <a:t>minden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hu-HU" dirty="0" smtClean="0"/>
              <a:t>–re, ahol </a:t>
            </a:r>
            <a:r>
              <a:rPr lang="en-US" dirty="0" smtClean="0"/>
              <a:t>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,v</a:t>
            </a:r>
            <a:r>
              <a:rPr lang="en-US" dirty="0" smtClean="0"/>
              <a:t>)</a:t>
            </a:r>
            <a:r>
              <a:rPr lang="hu-HU" dirty="0" smtClean="0"/>
              <a:t> él</a:t>
            </a:r>
            <a:endParaRPr lang="en-US" dirty="0" smtClean="0"/>
          </a:p>
          <a:p>
            <a:pPr marL="361950" lvl="1" indent="-361950">
              <a:buFontTx/>
              <a:buNone/>
            </a:pPr>
            <a:endParaRPr lang="en-US" dirty="0" smtClean="0"/>
          </a:p>
          <a:p>
            <a:pPr marL="361950" lvl="1" indent="-361950">
              <a:buFontTx/>
              <a:buNone/>
            </a:pPr>
            <a:r>
              <a:rPr lang="en-US" dirty="0" smtClean="0"/>
              <a:t> 	</a:t>
            </a:r>
            <a:endParaRPr lang="en-US" dirty="0" smtClean="0">
              <a:solidFill>
                <a:srgbClr val="CC3300"/>
              </a:solidFill>
            </a:endParaRPr>
          </a:p>
          <a:p>
            <a:pPr marL="361950" lvl="1" indent="-361950">
              <a:buFontTx/>
              <a:buNone/>
            </a:pP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HITS </a:t>
            </a:r>
            <a:r>
              <a:rPr lang="hu-HU" dirty="0" smtClean="0"/>
              <a:t>algoritmus</a:t>
            </a:r>
            <a:endParaRPr lang="en-US" dirty="0" smtClean="0"/>
          </a:p>
        </p:txBody>
      </p:sp>
      <p:sp>
        <p:nvSpPr>
          <p:cNvPr id="336900" name="Line 4"/>
          <p:cNvSpPr>
            <a:spLocks noChangeShapeType="1"/>
          </p:cNvSpPr>
          <p:nvPr/>
        </p:nvSpPr>
        <p:spPr bwMode="auto">
          <a:xfrm>
            <a:off x="2843808" y="1556792"/>
            <a:ext cx="576263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 type="none" w="sm" len="sm"/>
            <a:tailEnd type="triangle" w="med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6901" name="Line 5"/>
          <p:cNvSpPr>
            <a:spLocks noChangeShapeType="1"/>
          </p:cNvSpPr>
          <p:nvPr/>
        </p:nvSpPr>
        <p:spPr bwMode="auto">
          <a:xfrm>
            <a:off x="3707904" y="2132856"/>
            <a:ext cx="574675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 type="none" w="sm" len="sm"/>
            <a:tailEnd type="triangle" w="med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6902" name="Line 6"/>
          <p:cNvSpPr>
            <a:spLocks noChangeShapeType="1"/>
          </p:cNvSpPr>
          <p:nvPr/>
        </p:nvSpPr>
        <p:spPr bwMode="auto">
          <a:xfrm>
            <a:off x="4139952" y="1556792"/>
            <a:ext cx="700088" cy="0"/>
          </a:xfrm>
          <a:prstGeom prst="line">
            <a:avLst/>
          </a:prstGeom>
          <a:noFill/>
          <a:ln w="22225">
            <a:solidFill>
              <a:srgbClr val="CC3300"/>
            </a:solidFill>
            <a:round/>
            <a:headEnd type="none" w="sm" len="sm"/>
            <a:tailEnd type="triangle" w="med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6903" name="Line 7"/>
          <p:cNvSpPr>
            <a:spLocks noChangeShapeType="1"/>
          </p:cNvSpPr>
          <p:nvPr/>
        </p:nvSpPr>
        <p:spPr bwMode="auto">
          <a:xfrm>
            <a:off x="5076056" y="2132856"/>
            <a:ext cx="700088" cy="0"/>
          </a:xfrm>
          <a:prstGeom prst="line">
            <a:avLst/>
          </a:prstGeom>
          <a:noFill/>
          <a:ln w="22225">
            <a:solidFill>
              <a:srgbClr val="CC3300"/>
            </a:solidFill>
            <a:round/>
            <a:headEnd type="none" w="sm" len="sm"/>
            <a:tailEnd type="triangle" w="med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6904" name="AutoShape 8"/>
          <p:cNvSpPr>
            <a:spLocks noChangeArrowheads="1"/>
          </p:cNvSpPr>
          <p:nvPr/>
        </p:nvSpPr>
        <p:spPr bwMode="auto">
          <a:xfrm>
            <a:off x="3473450" y="3962400"/>
            <a:ext cx="1938338" cy="1865313"/>
          </a:xfrm>
          <a:prstGeom prst="flowChartDocumen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6905" name="Rectangle 9"/>
          <p:cNvSpPr>
            <a:spLocks noChangeArrowheads="1"/>
          </p:cNvSpPr>
          <p:nvPr/>
        </p:nvSpPr>
        <p:spPr bwMode="auto">
          <a:xfrm>
            <a:off x="2351088" y="4378325"/>
            <a:ext cx="400050" cy="296863"/>
          </a:xfrm>
          <a:prstGeom prst="rect">
            <a:avLst/>
          </a:prstGeom>
          <a:solidFill>
            <a:srgbClr val="66FF33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+mn-cs"/>
              </a:rPr>
              <a:t>w</a:t>
            </a:r>
            <a:r>
              <a:rPr lang="en-US" sz="2800" baseline="-25000">
                <a:solidFill>
                  <a:srgbClr val="000000"/>
                </a:solidFill>
                <a:latin typeface="Times New Roman" pitchFamily="18" charset="0"/>
                <a:cs typeface="+mn-cs"/>
              </a:rPr>
              <a:t>1</a:t>
            </a:r>
            <a:endParaRPr lang="en-US" sz="280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36906" name="Line 10"/>
          <p:cNvSpPr>
            <a:spLocks noChangeShapeType="1"/>
          </p:cNvSpPr>
          <p:nvPr/>
        </p:nvSpPr>
        <p:spPr bwMode="auto">
          <a:xfrm flipH="1">
            <a:off x="2751138" y="5029200"/>
            <a:ext cx="1204912" cy="0"/>
          </a:xfrm>
          <a:prstGeom prst="line">
            <a:avLst/>
          </a:prstGeom>
          <a:noFill/>
          <a:ln w="19050" cap="sq">
            <a:solidFill>
              <a:schemeClr val="bg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6907" name="Line 11"/>
          <p:cNvSpPr>
            <a:spLocks noChangeShapeType="1"/>
          </p:cNvSpPr>
          <p:nvPr/>
        </p:nvSpPr>
        <p:spPr bwMode="auto">
          <a:xfrm flipH="1">
            <a:off x="2605088" y="5192713"/>
            <a:ext cx="1300162" cy="569912"/>
          </a:xfrm>
          <a:prstGeom prst="line">
            <a:avLst/>
          </a:prstGeom>
          <a:noFill/>
          <a:ln w="19050" cap="sq">
            <a:solidFill>
              <a:schemeClr val="bg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6908" name="Line 12"/>
          <p:cNvSpPr>
            <a:spLocks noChangeShapeType="1"/>
          </p:cNvSpPr>
          <p:nvPr/>
        </p:nvSpPr>
        <p:spPr bwMode="auto">
          <a:xfrm flipH="1" flipV="1">
            <a:off x="2751138" y="4540250"/>
            <a:ext cx="1092200" cy="325438"/>
          </a:xfrm>
          <a:prstGeom prst="line">
            <a:avLst/>
          </a:prstGeom>
          <a:noFill/>
          <a:ln w="19050" cap="sq">
            <a:solidFill>
              <a:schemeClr val="bg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6909" name="Rectangle 13"/>
          <p:cNvSpPr>
            <a:spLocks noChangeArrowheads="1"/>
          </p:cNvSpPr>
          <p:nvPr/>
        </p:nvSpPr>
        <p:spPr bwMode="auto">
          <a:xfrm>
            <a:off x="2379663" y="5599113"/>
            <a:ext cx="398462" cy="298450"/>
          </a:xfrm>
          <a:prstGeom prst="rect">
            <a:avLst/>
          </a:prstGeom>
          <a:solidFill>
            <a:srgbClr val="66FF33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+mn-cs"/>
              </a:rPr>
              <a:t>w</a:t>
            </a:r>
            <a:r>
              <a:rPr lang="en-US" sz="2800" baseline="-25000">
                <a:solidFill>
                  <a:srgbClr val="000000"/>
                </a:solidFill>
                <a:latin typeface="Times New Roman" pitchFamily="18" charset="0"/>
                <a:cs typeface="+mn-cs"/>
              </a:rPr>
              <a:t>k</a:t>
            </a:r>
            <a:endParaRPr lang="en-US" sz="280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36910" name="Text Box 14"/>
          <p:cNvSpPr txBox="1">
            <a:spLocks noChangeArrowheads="1"/>
          </p:cNvSpPr>
          <p:nvPr/>
        </p:nvSpPr>
        <p:spPr bwMode="auto">
          <a:xfrm flipH="1">
            <a:off x="2286000" y="5111750"/>
            <a:ext cx="6508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...</a:t>
            </a:r>
          </a:p>
        </p:txBody>
      </p:sp>
      <p:sp>
        <p:nvSpPr>
          <p:cNvPr id="336911" name="Rectangle 15"/>
          <p:cNvSpPr>
            <a:spLocks noChangeArrowheads="1"/>
          </p:cNvSpPr>
          <p:nvPr/>
        </p:nvSpPr>
        <p:spPr bwMode="auto">
          <a:xfrm>
            <a:off x="3929063" y="4851400"/>
            <a:ext cx="398462" cy="296863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+mn-cs"/>
              </a:rPr>
              <a:t>A</a:t>
            </a:r>
          </a:p>
        </p:txBody>
      </p:sp>
      <p:sp>
        <p:nvSpPr>
          <p:cNvPr id="336912" name="Rectangle 16"/>
          <p:cNvSpPr>
            <a:spLocks noChangeArrowheads="1"/>
          </p:cNvSpPr>
          <p:nvPr/>
        </p:nvSpPr>
        <p:spPr bwMode="auto">
          <a:xfrm>
            <a:off x="2351088" y="4865688"/>
            <a:ext cx="400050" cy="296862"/>
          </a:xfrm>
          <a:prstGeom prst="rect">
            <a:avLst/>
          </a:prstGeom>
          <a:solidFill>
            <a:srgbClr val="66FF33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+mn-cs"/>
              </a:rPr>
              <a:t>w</a:t>
            </a:r>
            <a:r>
              <a:rPr lang="en-US" sz="2800" baseline="-25000">
                <a:solidFill>
                  <a:srgbClr val="000000"/>
                </a:solidFill>
                <a:latin typeface="Times New Roman" pitchFamily="18" charset="0"/>
                <a:cs typeface="+mn-cs"/>
              </a:rPr>
              <a:t>2</a:t>
            </a:r>
            <a:endParaRPr lang="en-US" sz="280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36913" name="Rectangle 17"/>
          <p:cNvSpPr>
            <a:spLocks noChangeArrowheads="1"/>
          </p:cNvSpPr>
          <p:nvPr/>
        </p:nvSpPr>
        <p:spPr bwMode="auto">
          <a:xfrm flipH="1">
            <a:off x="6043613" y="4452938"/>
            <a:ext cx="398462" cy="296862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+mn-cs"/>
              </a:rPr>
              <a:t>u</a:t>
            </a:r>
            <a:r>
              <a:rPr lang="en-US" sz="2800" baseline="-25000">
                <a:solidFill>
                  <a:srgbClr val="000000"/>
                </a:solidFill>
                <a:latin typeface="Times New Roman" pitchFamily="18" charset="0"/>
                <a:cs typeface="+mn-cs"/>
              </a:rPr>
              <a:t>1</a:t>
            </a:r>
            <a:endParaRPr lang="en-US" sz="280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36914" name="Line 18"/>
          <p:cNvSpPr>
            <a:spLocks noChangeShapeType="1"/>
          </p:cNvSpPr>
          <p:nvPr/>
        </p:nvSpPr>
        <p:spPr bwMode="auto">
          <a:xfrm>
            <a:off x="4846638" y="5119688"/>
            <a:ext cx="1206500" cy="569912"/>
          </a:xfrm>
          <a:prstGeom prst="line">
            <a:avLst/>
          </a:prstGeom>
          <a:noFill/>
          <a:ln w="19050" cap="sq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6915" name="Line 19"/>
          <p:cNvSpPr>
            <a:spLocks noChangeShapeType="1"/>
          </p:cNvSpPr>
          <p:nvPr/>
        </p:nvSpPr>
        <p:spPr bwMode="auto">
          <a:xfrm flipV="1">
            <a:off x="4846638" y="4549775"/>
            <a:ext cx="1206500" cy="393700"/>
          </a:xfrm>
          <a:prstGeom prst="line">
            <a:avLst/>
          </a:prstGeom>
          <a:noFill/>
          <a:ln w="19050" cap="sq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6916" name="Rectangle 20"/>
          <p:cNvSpPr>
            <a:spLocks noChangeArrowheads="1"/>
          </p:cNvSpPr>
          <p:nvPr/>
        </p:nvSpPr>
        <p:spPr bwMode="auto">
          <a:xfrm flipH="1">
            <a:off x="6053138" y="5608638"/>
            <a:ext cx="398462" cy="296862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+mn-cs"/>
              </a:rPr>
              <a:t>u</a:t>
            </a:r>
            <a:r>
              <a:rPr lang="en-US" sz="2800" baseline="-25000">
                <a:solidFill>
                  <a:srgbClr val="000000"/>
                </a:solidFill>
                <a:latin typeface="Times New Roman" pitchFamily="18" charset="0"/>
                <a:cs typeface="+mn-cs"/>
              </a:rPr>
              <a:t>k</a:t>
            </a:r>
            <a:endParaRPr lang="en-US" sz="280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36917" name="Rectangle 21"/>
          <p:cNvSpPr>
            <a:spLocks noChangeArrowheads="1"/>
          </p:cNvSpPr>
          <p:nvPr/>
        </p:nvSpPr>
        <p:spPr bwMode="auto">
          <a:xfrm flipH="1">
            <a:off x="6053138" y="4875213"/>
            <a:ext cx="398462" cy="296862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+mn-cs"/>
              </a:rPr>
              <a:t>u</a:t>
            </a:r>
            <a:r>
              <a:rPr lang="en-US" sz="2800" baseline="-25000">
                <a:solidFill>
                  <a:srgbClr val="000000"/>
                </a:solidFill>
                <a:latin typeface="Times New Roman" pitchFamily="18" charset="0"/>
                <a:cs typeface="+mn-cs"/>
              </a:rPr>
              <a:t>2</a:t>
            </a:r>
            <a:endParaRPr lang="en-US" sz="280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36918" name="Text Box 22"/>
          <p:cNvSpPr txBox="1">
            <a:spLocks noChangeArrowheads="1"/>
          </p:cNvSpPr>
          <p:nvPr/>
        </p:nvSpPr>
        <p:spPr bwMode="auto">
          <a:xfrm>
            <a:off x="5959475" y="5121275"/>
            <a:ext cx="6508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...</a:t>
            </a:r>
            <a:endParaRPr lang="en-US" sz="2800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36919" name="Rectangle 23"/>
          <p:cNvSpPr>
            <a:spLocks noChangeArrowheads="1"/>
          </p:cNvSpPr>
          <p:nvPr/>
        </p:nvSpPr>
        <p:spPr bwMode="auto">
          <a:xfrm flipH="1">
            <a:off x="4475163" y="4859338"/>
            <a:ext cx="400050" cy="296862"/>
          </a:xfrm>
          <a:prstGeom prst="rect">
            <a:avLst/>
          </a:prstGeom>
          <a:solidFill>
            <a:srgbClr val="66FF33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+mn-cs"/>
              </a:rPr>
              <a:t>H</a:t>
            </a:r>
          </a:p>
        </p:txBody>
      </p:sp>
      <p:sp>
        <p:nvSpPr>
          <p:cNvPr id="336920" name="Line 24"/>
          <p:cNvSpPr>
            <a:spLocks noChangeShapeType="1"/>
          </p:cNvSpPr>
          <p:nvPr/>
        </p:nvSpPr>
        <p:spPr bwMode="auto">
          <a:xfrm flipV="1">
            <a:off x="4846638" y="5037138"/>
            <a:ext cx="1206500" cy="0"/>
          </a:xfrm>
          <a:prstGeom prst="line">
            <a:avLst/>
          </a:prstGeom>
          <a:noFill/>
          <a:ln w="19050" cap="sq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hu-HU" sz="4000" b="1">
              <a:solidFill>
                <a:srgbClr val="808080"/>
              </a:solidFill>
              <a:latin typeface="Lucida Sans Unicode" pitchFamily="34" charset="0"/>
              <a:cs typeface="+mn-cs"/>
            </a:endParaRPr>
          </a:p>
        </p:txBody>
      </p:sp>
      <p:sp>
        <p:nvSpPr>
          <p:cNvPr id="336921" name="Text Box 25"/>
          <p:cNvSpPr txBox="1">
            <a:spLocks noChangeArrowheads="1"/>
          </p:cNvSpPr>
          <p:nvPr/>
        </p:nvSpPr>
        <p:spPr bwMode="auto">
          <a:xfrm>
            <a:off x="4264025" y="3962400"/>
            <a:ext cx="3619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800">
                <a:solidFill>
                  <a:srgbClr val="808080"/>
                </a:solidFill>
                <a:latin typeface="Arial" pitchFamily="34" charset="0"/>
                <a:cs typeface="+mn-cs"/>
              </a:rPr>
              <a:t>v</a:t>
            </a:r>
            <a:endParaRPr lang="en-US" sz="280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Web mérete: oldalak ??</a:t>
            </a:r>
          </a:p>
        </p:txBody>
      </p:sp>
      <p:sp>
        <p:nvSpPr>
          <p:cNvPr id="1536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Akár végtelen sok lehet</a:t>
            </a:r>
          </a:p>
          <a:p>
            <a:pPr>
              <a:buFontTx/>
              <a:buNone/>
            </a:pPr>
            <a:r>
              <a:rPr lang="hu-HU" smtClean="0"/>
              <a:t>			Andrei Broder: ha bekapcsolom a 			laptomomat, végtelen URL-t 				generál </a:t>
            </a:r>
            <a:r>
              <a:rPr lang="hu-HU" smtClean="0">
                <a:sym typeface="Wingdings" pitchFamily="2" charset="2"/>
              </a:rPr>
              <a:t></a:t>
            </a:r>
          </a:p>
          <a:p>
            <a:pPr>
              <a:buFontTx/>
              <a:buNone/>
            </a:pPr>
            <a:endParaRPr lang="hu-HU" smtClean="0">
              <a:sym typeface="Wingdings" pitchFamily="2" charset="2"/>
            </a:endParaRPr>
          </a:p>
          <a:p>
            <a:r>
              <a:rPr lang="hu-HU" smtClean="0">
                <a:sym typeface="Wingdings" pitchFamily="2" charset="2"/>
              </a:rPr>
              <a:t>A Google 2008-ban érte el a 10</a:t>
            </a:r>
            <a:r>
              <a:rPr lang="hu-HU" baseline="30000" smtClean="0">
                <a:sym typeface="Wingdings" pitchFamily="2" charset="2"/>
              </a:rPr>
              <a:t>12</a:t>
            </a:r>
            <a:r>
              <a:rPr lang="hu-HU" smtClean="0">
                <a:sym typeface="Wingdings" pitchFamily="2" charset="2"/>
              </a:rPr>
              <a:t> URL-t (?)</a:t>
            </a:r>
            <a:endParaRPr lang="hu-HU" smtClean="0"/>
          </a:p>
        </p:txBody>
      </p:sp>
      <p:sp>
        <p:nvSpPr>
          <p:cNvPr id="15364" name="AutoShape 2" descr="data:image/jpeg;base64,/9j/4AAQSkZJRgABAQAAAQABAAD/2wCEAAkGBhQQERQUEhQUFRQVFBUWFRQWFBQUFhQYFBcVFBQUFBgXHCYeGBklGRQVHy8gJCcpLCwsFh4xNTAsNSYrLCkBCQoKDgwOGg8PFyolHCIqLTUqLCksLCwsLCwsLCwsKSksLCwpKSwpKSwsLCwsLCwsKSwpKSkqLCwpLCwpKSwsKf/AABEIAKgAfwMBIgACEQEDEQH/xAAcAAABBQEBAQAAAAAAAAAAAAABAAMEBQYHAgj/xAA8EAABAwEFBQUFBwIHAAAAAAABAAIRAwQFEiExBkFRYYEHEyJxkTKhscHRIyRCUnKC8GLhFDNTkqPi8f/EABoBAAIDAQEAAAAAAAAAAAAAAAABAwQFAgb/xAAiEQACAgEEAwEBAQAAAAAAAAAAAQIRAwQSITEiQVFxYTL/2gAMAwEAAhEDEQA/AOnQlCMIhMQIRhJFAAhGEkUACEkUkwEgjCKAAilCQCAEiikgYEkUUAMwjCSKQgQjCSKAAig5wGqg2u9A3JmZ47h9UnJJWzqMXJ0iZUrBuphRzeTdwJVe1hcZcc1IZQVd5m+i3HTr2Sm24cCn6dQO0Vc5sJvvIOSFma7CWnXot16CpLftD3DMb2Ocwe2W5lo/MW7x5Kfdl6U7QwPpODmnh8DwKsRkpdFSUXHsmIpJLoQkkkUCGoSSRSAUJi3WxlGm+pUMMY0uceACfWI7XLy7uw92Na1RrejTjI8vChjM1QvytetqLnS2zUjlT0BOrQ7iYzPotjZXLLbF2cMsrI/FLieJdnK01ldBgqhkk5M0sUNsS1oiVKGSjUWiNfensP8AIC5SZIeX5/z+FMvapAo9PQfBVd4XzRomHHPeACfVG1sdodedf50KxRtZum303Nn/AA1cwW7mmfE3pOIcpC1dC82VvY9PoqLtCsYfYnOiTTcx49cLvc4qSDcWQZYpo6U10iRoRI6r0sp2Z34bVYGYs30nGk7ngjAT+0j0WrV4zxJIpIENJIpIGJcc7b7w+8WekPwUn1HDm84W+5h9V2NcO7XKDK1te9peHsY1hEDCcO/j+IriTSOoxcui32LtodZmRnhABV1aqzneFmTj7gsb2fsLGPBPhkZZ+HL3rWikTLmGQRq0gnoqUlUmaMHcURqliLParPn+kmB5wra570NNsY8QmQSZVNWtlqbT+wpNmSC10kxGR1AzPmn7DYnYHPqNa2BLsJymM4k5Itr2dra/prLXeEsB0B1+izzq7XP8LC93SBzMqcW4rPSJbLJB3zDtD8NygWyxPDXtZVNN0DCW69TrESMuKOX7B18FRoDGcLS14zLY+mqY2yrfcqmR8UN55kfReriumswDvapqEDMuzMnWDrHI8E9tbZybM6CQZaZ6wfLIppckc3a6KfsTNTvLRH+SQ0nhjnwRziei60sr2f2N1Oi7FEEjDAAJAGZdG+T7lq1di7RnTVOhJIpLo5GkkUkDEue9oFwNrPdlm5syN8RM+i6GqDaMZNdExiB8iP7KHMvEn07qdfTm2zs02mciXSRwOQW4oua5oB1yg8Fg6Jw1ajZyDsjx3ha277WNDuVSfLsv4lxt+Fu27Ad5j9UD3Ji24Y7tmcZkN0E73FMWy+2N8Aid53BZe+9r3UHYaTQ4OiYEmdJ1Sq+iV1Hs34sv2IG4CFE/woe3Npy6ELAjtAe1gBInMZSQOa1mz20RqU5quaDyyy8k2jlck+izu9xPnmod81MTHA7wrI2xrgYIKo77qezB1gepTj2cZKo2dwN+wZ+kKzUO6KcUWD+lTFej0jKn/piSRSXRyNIpJJDEoV4WbGC05SNeHAqamrQ3JDVoE6OU7YXG+zOFWQ7ERMAgCPM+RUO7b0JknPwyfM/+LoW1N1ivZ6gjMNJHTOAuT2G0iniadc/Tn6qvOCLOPK75GLXb6j3BrNZLiSYHCdNVPseztasIIaCTMF5+MZqtsDxUe6YyMH0UqaweG0nuAEHIweS5fDonx13JWWFp2IqNHsNwgR7QVZbhWs7ScOQGWYgcfNW1KhanhuKo8Z/mJynf9F7t1i3PdiBkEnURv6rjdySuMa4jQ1cV9OAaTOYiPkr6wVe/rU2ESMYJ8pzn+cVi7E7Ce71DHEg8ZzhbnYKztfVLnOEjJgJguJ1jiQNynjG3aRSnNqNNnSaDYaI4L2g1sBelOVgIpIoAaSSSSGJIiUkUwI1alC59t9sOHsdaLM2KrRLmNB+0A1jgQF0io2QqTaG+22Kg+s/PDk1v5nH2W/XkClV8Bdcnznd96OY6SenyK0VO9PZcMidefPz1Ua13Yy1DvRDXOmYGWKTIjhKrxdNZnhLS7XMc9FC66fZYW5co1dTaA49TEdFHtd7QHOnLPz5dZVTZ7tqmThI/VAGWnPcpVO6CXDOTvbHhA4njCUIKUqjyzrJkltuXCIl0tqVKk5j5ax8Vs6lm+7vaCQQ0ua4ZFr2eJjwRoQ4AyvN23SGDnvPFSL3q91Z6jjuY4+4/OFuYtOscXfZiZc7m+DTdnnaNTt9NtOs4NtQABBgCtl7TN2Li30W4XyTQqFui32zHa9aLK0U6oFemIjG4io0aQ1+/9wKyzQO8JLH3Z2q3fXwg1TSe7LDUaRhPNw8Mc5WupVA4BzSHNOjmkOB8iMigAIJJJDEigmrXbGUWGpVe1jG+097g1o8yUxD65F2t3oalYUh7FIeLm45uPwHqpm0PbK01BQu9oc4ug2ioIptH4nMYc3AAE4nQMtCs1fFVtpFWox4qyCcQMlx1JjWeitaaFty+EGaVUio2M+0p1WnVrsQ/cP8Aqr01SwcVU7G2c0qrp0ccJ8oEe9aa8bK2nmdNw3nk0bys/JByyUkaWKajjtlXZrNUqkgeZO4TuVzYrqDPPeeKj3JftPKk9rabiThIMtdnkCdzvPI7uCv8C29Lp44o37MXVaiWSVehltOFmO0K2YLMGb6jwOjfEfgFq1zLb+8O8tWAaUmhv7neJx+A6KTUS243/SDBHdkRmkCdUUFjmsIPVhY79r0Rhp1qrG8GVHtHnAMKslGUhn10m61ZrGuc9wa1oJc5xADQNSSdAva4p22bXOdWFipmKdMNdWg+29wxNa7k0QY4u5BIC/2q7aqNGWWJorP/ANV0ikD/AEjJz/cPNclv/aq025+K0VXP4N0Y39DBkPiqglBAE25y01Q12QeCwHgXez0mB1Whua3UbK2sytSqOquaO5qMJGB7SRJE6HjnpCyA5LU06JtIpvGpacX6gYPvz6q7pvJOPvsr5fF2+jXWGhjZjAOJwDtIzgfE5qVbKHevLiCRoCZDQOAn5LN3TeFos2IBoqMES0kjDO9pnJWVS0VbScIkN4Dd1VjDhcc0pPpkWbLF4YxT6K29Q1zsNMYjyGX91cXBtC+mO7tWTdGVCZLRwqHf+r14qbYbrbTEAZ7zvKerXQyoPEAeSu7Sk5qqosbRVDGl59lrS48IAmfRcTtdqNV73u1e4uP7jMLfbSl1lsdRjXyyoRTYwj2ZMvwnWIERoudFZuslyolzSR4cg4k3Uq7h68F6QIVAunlq9Ly1eigZ9dyvk6/7xNotNasdalWo/oXGB6Qvqm3VcFKo78rHu/2tJ+S+RnbuiQHsIL0F5CYHoBdI2HuprbM15zL5dB0E6R0AXOGtnIb8vVdkuqy93SYwfhaB6BXtHHlyKeqlwkO07vpvqN71pNMObiDciRPi6xKuL1s1na/7s3CzCJ1ALhMxiziIUWmIbzRedAtHarUjP3OmhmlTTzhuRXisYEbyuzg592i23E+lTGjWl0eZwj4O9Vjlc7XWjHbKvBpDB+wAH3yqYrEzy3ZGzZwR240gFeHugL0U24yfJQEoabV7KARKAPqbaKphslpPCz1j/wAbl8pjcgkkhjiDUkkATrms/eV6TeNRvuM/JdkZTIbl1+iSS1dEvB/pnat+S/B4ZAIPGY5BBJXSkPNCaq1Q0OedGgnoBPyQSRfsK9HEq1UvcXHVxLj5uMn4ptJJees3QOTLUEkDHmpFFJAj/9k="/>
          <p:cNvSpPr>
            <a:spLocks noChangeAspect="1" noChangeArrowheads="1"/>
          </p:cNvSpPr>
          <p:nvPr/>
        </p:nvSpPr>
        <p:spPr bwMode="auto">
          <a:xfrm>
            <a:off x="168275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5365" name="AutoShape 4" descr="data:image/jpeg;base64,/9j/4AAQSkZJRgABAQAAAQABAAD/2wCEAAkGBhQQERQUEhQUFRQVFBUWFRQWFBQUFhQYFBcVFBQUFBgXHCYeGBklGRQVHy8gJCcpLCwsFh4xNTAsNSYrLCkBCQoKDgwOGg8PFyolHCIqLTUqLCksLCwsLCwsLCwsKSksLCwpKSwpKSwsLCwsLCwsKSwpKSkqLCwpLCwpKSwsKf/AABEIAKgAfwMBIgACEQEDEQH/xAAcAAABBQEBAQAAAAAAAAAAAAABAAMEBQYHAgj/xAA8EAABAwEFBQUFBwIHAAAAAAABAAIRAwQFEiExBkFRYYEHEyJxkTKhscHRIyRCUnKC8GLhFDNTkqPi8f/EABoBAAIDAQEAAAAAAAAAAAAAAAABAwQFAgb/xAAiEQACAgEEAwEBAQAAAAAAAAAAAQIRAwQSITEiQVFxYTL/2gAMAwEAAhEDEQA/AOnQlCMIhMQIRhJFAAhGEkUACEkUkwEgjCKAAilCQCAEiikgYEkUUAMwjCSKQgQjCSKAAig5wGqg2u9A3JmZ47h9UnJJWzqMXJ0iZUrBuphRzeTdwJVe1hcZcc1IZQVd5m+i3HTr2Sm24cCn6dQO0Vc5sJvvIOSFma7CWnXot16CpLftD3DMb2Ocwe2W5lo/MW7x5Kfdl6U7QwPpODmnh8DwKsRkpdFSUXHsmIpJLoQkkkUCGoSSRSAUJi3WxlGm+pUMMY0uceACfWI7XLy7uw92Na1RrejTjI8vChjM1QvytetqLnS2zUjlT0BOrQ7iYzPotjZXLLbF2cMsrI/FLieJdnK01ldBgqhkk5M0sUNsS1oiVKGSjUWiNfensP8AIC5SZIeX5/z+FMvapAo9PQfBVd4XzRomHHPeACfVG1sdodedf50KxRtZum303Nn/AA1cwW7mmfE3pOIcpC1dC82VvY9PoqLtCsYfYnOiTTcx49cLvc4qSDcWQZYpo6U10iRoRI6r0sp2Z34bVYGYs30nGk7ngjAT+0j0WrV4zxJIpIENJIpIGJcc7b7w+8WekPwUn1HDm84W+5h9V2NcO7XKDK1te9peHsY1hEDCcO/j+IriTSOoxcui32LtodZmRnhABV1aqzneFmTj7gsb2fsLGPBPhkZZ+HL3rWikTLmGQRq0gnoqUlUmaMHcURqliLParPn+kmB5wra570NNsY8QmQSZVNWtlqbT+wpNmSC10kxGR1AzPmn7DYnYHPqNa2BLsJymM4k5Itr2dra/prLXeEsB0B1+izzq7XP8LC93SBzMqcW4rPSJbLJB3zDtD8NygWyxPDXtZVNN0DCW69TrESMuKOX7B18FRoDGcLS14zLY+mqY2yrfcqmR8UN55kfReriumswDvapqEDMuzMnWDrHI8E9tbZybM6CQZaZ6wfLIppckc3a6KfsTNTvLRH+SQ0nhjnwRziei60sr2f2N1Oi7FEEjDAAJAGZdG+T7lq1di7RnTVOhJIpLo5GkkUkDEue9oFwNrPdlm5syN8RM+i6GqDaMZNdExiB8iP7KHMvEn07qdfTm2zs02mciXSRwOQW4oua5oB1yg8Fg6Jw1ajZyDsjx3ha277WNDuVSfLsv4lxt+Fu27Ad5j9UD3Ji24Y7tmcZkN0E73FMWy+2N8Aid53BZe+9r3UHYaTQ4OiYEmdJ1Sq+iV1Hs34sv2IG4CFE/woe3Npy6ELAjtAe1gBInMZSQOa1mz20RqU5quaDyyy8k2jlck+izu9xPnmod81MTHA7wrI2xrgYIKo77qezB1gepTj2cZKo2dwN+wZ+kKzUO6KcUWD+lTFej0jKn/piSRSXRyNIpJJDEoV4WbGC05SNeHAqamrQ3JDVoE6OU7YXG+zOFWQ7ERMAgCPM+RUO7b0JknPwyfM/+LoW1N1ivZ6gjMNJHTOAuT2G0iniadc/Tn6qvOCLOPK75GLXb6j3BrNZLiSYHCdNVPseztasIIaCTMF5+MZqtsDxUe6YyMH0UqaweG0nuAEHIweS5fDonx13JWWFp2IqNHsNwgR7QVZbhWs7ScOQGWYgcfNW1KhanhuKo8Z/mJynf9F7t1i3PdiBkEnURv6rjdySuMa4jQ1cV9OAaTOYiPkr6wVe/rU2ESMYJ8pzn+cVi7E7Ce71DHEg8ZzhbnYKztfVLnOEjJgJguJ1jiQNynjG3aRSnNqNNnSaDYaI4L2g1sBelOVgIpIoAaSSSSGJIiUkUwI1alC59t9sOHsdaLM2KrRLmNB+0A1jgQF0io2QqTaG+22Kg+s/PDk1v5nH2W/XkClV8Bdcnznd96OY6SenyK0VO9PZcMidefPz1Ua13Yy1DvRDXOmYGWKTIjhKrxdNZnhLS7XMc9FC66fZYW5co1dTaA49TEdFHtd7QHOnLPz5dZVTZ7tqmThI/VAGWnPcpVO6CXDOTvbHhA4njCUIKUqjyzrJkltuXCIl0tqVKk5j5ax8Vs6lm+7vaCQQ0ua4ZFr2eJjwRoQ4AyvN23SGDnvPFSL3q91Z6jjuY4+4/OFuYtOscXfZiZc7m+DTdnnaNTt9NtOs4NtQABBgCtl7TN2Li30W4XyTQqFui32zHa9aLK0U6oFemIjG4io0aQ1+/9wKyzQO8JLH3Z2q3fXwg1TSe7LDUaRhPNw8Mc5WupVA4BzSHNOjmkOB8iMigAIJJJDEigmrXbGUWGpVe1jG+097g1o8yUxD65F2t3oalYUh7FIeLm45uPwHqpm0PbK01BQu9oc4ug2ioIptH4nMYc3AAE4nQMtCs1fFVtpFWox4qyCcQMlx1JjWeitaaFty+EGaVUio2M+0p1WnVrsQ/cP8Aqr01SwcVU7G2c0qrp0ccJ8oEe9aa8bK2nmdNw3nk0bys/JByyUkaWKajjtlXZrNUqkgeZO4TuVzYrqDPPeeKj3JftPKk9rabiThIMtdnkCdzvPI7uCv8C29Lp44o37MXVaiWSVehltOFmO0K2YLMGb6jwOjfEfgFq1zLb+8O8tWAaUmhv7neJx+A6KTUS243/SDBHdkRmkCdUUFjmsIPVhY79r0Rhp1qrG8GVHtHnAMKslGUhn10m61ZrGuc9wa1oJc5xADQNSSdAva4p22bXOdWFipmKdMNdWg+29wxNa7k0QY4u5BIC/2q7aqNGWWJorP/ANV0ikD/AEjJz/cPNclv/aq025+K0VXP4N0Y39DBkPiqglBAE25y01Q12QeCwHgXez0mB1Whua3UbK2sytSqOquaO5qMJGB7SRJE6HjnpCyA5LU06JtIpvGpacX6gYPvz6q7pvJOPvsr5fF2+jXWGhjZjAOJwDtIzgfE5qVbKHevLiCRoCZDQOAn5LN3TeFos2IBoqMES0kjDO9pnJWVS0VbScIkN4Dd1VjDhcc0pPpkWbLF4YxT6K29Q1zsNMYjyGX91cXBtC+mO7tWTdGVCZLRwqHf+r14qbYbrbTEAZ7zvKerXQyoPEAeSu7Sk5qqosbRVDGl59lrS48IAmfRcTtdqNV73u1e4uP7jMLfbSl1lsdRjXyyoRTYwj2ZMvwnWIERoudFZuslyolzSR4cg4k3Uq7h68F6QIVAunlq9Ly1eigZ9dyvk6/7xNotNasdalWo/oXGB6Qvqm3VcFKo78rHu/2tJ+S+RnbuiQHsIL0F5CYHoBdI2HuprbM15zL5dB0E6R0AXOGtnIb8vVdkuqy93SYwfhaB6BXtHHlyKeqlwkO07vpvqN71pNMObiDciRPi6xKuL1s1na/7s3CzCJ1ALhMxiziIUWmIbzRedAtHarUjP3OmhmlTTzhuRXisYEbyuzg592i23E+lTGjWl0eZwj4O9Vjlc7XWjHbKvBpDB+wAH3yqYrEzy3ZGzZwR240gFeHugL0U24yfJQEoabV7KARKAPqbaKphslpPCz1j/wAbl8pjcgkkhjiDUkkATrms/eV6TeNRvuM/JdkZTIbl1+iSS1dEvB/pnat+S/B4ZAIPGY5BBJXSkPNCaq1Q0OedGgnoBPyQSRfsK9HEq1UvcXHVxLj5uMn4ptJJees3QOTLUEkDHmpFFJAj/9k="/>
          <p:cNvSpPr>
            <a:spLocks noChangeAspect="1" noChangeArrowheads="1"/>
          </p:cNvSpPr>
          <p:nvPr/>
        </p:nvSpPr>
        <p:spPr bwMode="auto">
          <a:xfrm>
            <a:off x="168275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5366" name="AutoShape 6" descr="data:image/jpeg;base64,/9j/4AAQSkZJRgABAQAAAQABAAD/2wCEAAkGBhQQERQUEhQUFRQVFBUWFRQWFBQUFhQYFBcVFBQUFBgXHCYeGBklGRQVHy8gJCcpLCwsFh4xNTAsNSYrLCkBCQoKDgwOGg8PFyolHCIqLTUqLCksLCwsLCwsLCwsKSksLCwpKSwpKSwsLCwsLCwsKSwpKSkqLCwpLCwpKSwsKf/AABEIAKgAfwMBIgACEQEDEQH/xAAcAAABBQEBAQAAAAAAAAAAAAABAAMEBQYHAgj/xAA8EAABAwEFBQUFBwIHAAAAAAABAAIRAwQFEiExBkFRYYEHEyJxkTKhscHRIyRCUnKC8GLhFDNTkqPi8f/EABoBAAIDAQEAAAAAAAAAAAAAAAABAwQFAgb/xAAiEQACAgEEAwEBAQAAAAAAAAAAAQIRAwQSITEiQVFxYTL/2gAMAwEAAhEDEQA/AOnQlCMIhMQIRhJFAAhGEkUACEkUkwEgjCKAAilCQCAEiikgYEkUUAMwjCSKQgQjCSKAAig5wGqg2u9A3JmZ47h9UnJJWzqMXJ0iZUrBuphRzeTdwJVe1hcZcc1IZQVd5m+i3HTr2Sm24cCn6dQO0Vc5sJvvIOSFma7CWnXot16CpLftD3DMb2Ocwe2W5lo/MW7x5Kfdl6U7QwPpODmnh8DwKsRkpdFSUXHsmIpJLoQkkkUCGoSSRSAUJi3WxlGm+pUMMY0uceACfWI7XLy7uw92Na1RrejTjI8vChjM1QvytetqLnS2zUjlT0BOrQ7iYzPotjZXLLbF2cMsrI/FLieJdnK01ldBgqhkk5M0sUNsS1oiVKGSjUWiNfensP8AIC5SZIeX5/z+FMvapAo9PQfBVd4XzRomHHPeACfVG1sdodedf50KxRtZum303Nn/AA1cwW7mmfE3pOIcpC1dC82VvY9PoqLtCsYfYnOiTTcx49cLvc4qSDcWQZYpo6U10iRoRI6r0sp2Z34bVYGYs30nGk7ngjAT+0j0WrV4zxJIpIENJIpIGJcc7b7w+8WekPwUn1HDm84W+5h9V2NcO7XKDK1te9peHsY1hEDCcO/j+IriTSOoxcui32LtodZmRnhABV1aqzneFmTj7gsb2fsLGPBPhkZZ+HL3rWikTLmGQRq0gnoqUlUmaMHcURqliLParPn+kmB5wra570NNsY8QmQSZVNWtlqbT+wpNmSC10kxGR1AzPmn7DYnYHPqNa2BLsJymM4k5Itr2dra/prLXeEsB0B1+izzq7XP8LC93SBzMqcW4rPSJbLJB3zDtD8NygWyxPDXtZVNN0DCW69TrESMuKOX7B18FRoDGcLS14zLY+mqY2yrfcqmR8UN55kfReriumswDvapqEDMuzMnWDrHI8E9tbZybM6CQZaZ6wfLIppckc3a6KfsTNTvLRH+SQ0nhjnwRziei60sr2f2N1Oi7FEEjDAAJAGZdG+T7lq1di7RnTVOhJIpLo5GkkUkDEue9oFwNrPdlm5syN8RM+i6GqDaMZNdExiB8iP7KHMvEn07qdfTm2zs02mciXSRwOQW4oua5oB1yg8Fg6Jw1ajZyDsjx3ha277WNDuVSfLsv4lxt+Fu27Ad5j9UD3Ji24Y7tmcZkN0E73FMWy+2N8Aid53BZe+9r3UHYaTQ4OiYEmdJ1Sq+iV1Hs34sv2IG4CFE/woe3Npy6ELAjtAe1gBInMZSQOa1mz20RqU5quaDyyy8k2jlck+izu9xPnmod81MTHA7wrI2xrgYIKo77qezB1gepTj2cZKo2dwN+wZ+kKzUO6KcUWD+lTFej0jKn/piSRSXRyNIpJJDEoV4WbGC05SNeHAqamrQ3JDVoE6OU7YXG+zOFWQ7ERMAgCPM+RUO7b0JknPwyfM/+LoW1N1ivZ6gjMNJHTOAuT2G0iniadc/Tn6qvOCLOPK75GLXb6j3BrNZLiSYHCdNVPseztasIIaCTMF5+MZqtsDxUe6YyMH0UqaweG0nuAEHIweS5fDonx13JWWFp2IqNHsNwgR7QVZbhWs7ScOQGWYgcfNW1KhanhuKo8Z/mJynf9F7t1i3PdiBkEnURv6rjdySuMa4jQ1cV9OAaTOYiPkr6wVe/rU2ESMYJ8pzn+cVi7E7Ce71DHEg8ZzhbnYKztfVLnOEjJgJguJ1jiQNynjG3aRSnNqNNnSaDYaI4L2g1sBelOVgIpIoAaSSSSGJIiUkUwI1alC59t9sOHsdaLM2KrRLmNB+0A1jgQF0io2QqTaG+22Kg+s/PDk1v5nH2W/XkClV8Bdcnznd96OY6SenyK0VO9PZcMidefPz1Ua13Yy1DvRDXOmYGWKTIjhKrxdNZnhLS7XMc9FC66fZYW5co1dTaA49TEdFHtd7QHOnLPz5dZVTZ7tqmThI/VAGWnPcpVO6CXDOTvbHhA4njCUIKUqjyzrJkltuXCIl0tqVKk5j5ax8Vs6lm+7vaCQQ0ua4ZFr2eJjwRoQ4AyvN23SGDnvPFSL3q91Z6jjuY4+4/OFuYtOscXfZiZc7m+DTdnnaNTt9NtOs4NtQABBgCtl7TN2Li30W4XyTQqFui32zHa9aLK0U6oFemIjG4io0aQ1+/9wKyzQO8JLH3Z2q3fXwg1TSe7LDUaRhPNw8Mc5WupVA4BzSHNOjmkOB8iMigAIJJJDEigmrXbGUWGpVe1jG+097g1o8yUxD65F2t3oalYUh7FIeLm45uPwHqpm0PbK01BQu9oc4ug2ioIptH4nMYc3AAE4nQMtCs1fFVtpFWox4qyCcQMlx1JjWeitaaFty+EGaVUio2M+0p1WnVrsQ/cP8Aqr01SwcVU7G2c0qrp0ccJ8oEe9aa8bK2nmdNw3nk0bys/JByyUkaWKajjtlXZrNUqkgeZO4TuVzYrqDPPeeKj3JftPKk9rabiThIMtdnkCdzvPI7uCv8C29Lp44o37MXVaiWSVehltOFmO0K2YLMGb6jwOjfEfgFq1zLb+8O8tWAaUmhv7neJx+A6KTUS243/SDBHdkRmkCdUUFjmsIPVhY79r0Rhp1qrG8GVHtHnAMKslGUhn10m61ZrGuc9wa1oJc5xADQNSSdAva4p22bXOdWFipmKdMNdWg+29wxNa7k0QY4u5BIC/2q7aqNGWWJorP/ANV0ikD/AEjJz/cPNclv/aq025+K0VXP4N0Y39DBkPiqglBAE25y01Q12QeCwHgXez0mB1Whua3UbK2sytSqOquaO5qMJGB7SRJE6HjnpCyA5LU06JtIpvGpacX6gYPvz6q7pvJOPvsr5fF2+jXWGhjZjAOJwDtIzgfE5qVbKHevLiCRoCZDQOAn5LN3TeFos2IBoqMES0kjDO9pnJWVS0VbScIkN4Dd1VjDhcc0pPpkWbLF4YxT6K29Q1zsNMYjyGX91cXBtC+mO7tWTdGVCZLRwqHf+r14qbYbrbTEAZ7zvKerXQyoPEAeSu7Sk5qqosbRVDGl59lrS48IAmfRcTtdqNV73u1e4uP7jMLfbSl1lsdRjXyyoRTYwj2ZMvwnWIERoudFZuslyolzSR4cg4k3Uq7h68F6QIVAunlq9Ly1eigZ9dyvk6/7xNotNasdalWo/oXGB6Qvqm3VcFKo78rHu/2tJ+S+RnbuiQHsIL0F5CYHoBdI2HuprbM15zL5dB0E6R0AXOGtnIb8vVdkuqy93SYwfhaB6BXtHHlyKeqlwkO07vpvqN71pNMObiDciRPi6xKuL1s1na/7s3CzCJ1ALhMxiziIUWmIbzRedAtHarUjP3OmhmlTTzhuRXisYEbyuzg592i23E+lTGjWl0eZwj4O9Vjlc7XWjHbKvBpDB+wAH3yqYrEzy3ZGzZwR240gFeHugL0U24yfJQEoabV7KARKAPqbaKphslpPCz1j/wAbl8pjcgkkhjiDUkkATrms/eV6TeNRvuM/JdkZTIbl1+iSS1dEvB/pnat+S/B4ZAIPGY5BBJXSkPNCaq1Q0OedGgnoBPyQSRfsK9HEq1UvcXHVxLj5uMn4ptJJees3QOTLUEkDHmpFFJAj/9k="/>
          <p:cNvSpPr>
            <a:spLocks noChangeAspect="1" noChangeArrowheads="1"/>
          </p:cNvSpPr>
          <p:nvPr/>
        </p:nvSpPr>
        <p:spPr bwMode="auto">
          <a:xfrm>
            <a:off x="168275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pic>
        <p:nvPicPr>
          <p:cNvPr id="15367" name="Picture 8" descr="https://encrypted-tbn2.gstatic.com/images?q=tbn:ANd9GcRWpVzle-JYDUn4HTz4KrIDdWw275f_vKcW6Q_auBwPp1Dv3cW7F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412875"/>
            <a:ext cx="15144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ím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Gráf mátrix definíciók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2386013"/>
            <a:ext cx="2952750" cy="431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smtClean="0"/>
              <a:t>Adjacenc</a:t>
            </a:r>
            <a:r>
              <a:rPr lang="hu-HU" sz="2000" b="1" smtClean="0"/>
              <a:t>ia</a:t>
            </a:r>
            <a:r>
              <a:rPr lang="en-US" sz="2000" b="1" smtClean="0"/>
              <a:t> m</a:t>
            </a:r>
            <a:r>
              <a:rPr lang="hu-HU" sz="2000" b="1" smtClean="0"/>
              <a:t>á</a:t>
            </a:r>
            <a:r>
              <a:rPr lang="en-US" sz="2000" b="1" smtClean="0"/>
              <a:t>trix A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724400" y="2432050"/>
            <a:ext cx="2486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b="1">
                <a:latin typeface="Comic Sans MS" pitchFamily="66" charset="0"/>
              </a:rPr>
              <a:t>Átmenet</a:t>
            </a:r>
            <a:r>
              <a:rPr lang="en-US" b="1">
                <a:latin typeface="Comic Sans MS" pitchFamily="66" charset="0"/>
              </a:rPr>
              <a:t> m</a:t>
            </a:r>
            <a:r>
              <a:rPr lang="hu-HU" b="1">
                <a:latin typeface="Comic Sans MS" pitchFamily="66" charset="0"/>
              </a:rPr>
              <a:t>á</a:t>
            </a:r>
            <a:r>
              <a:rPr lang="en-US" b="1">
                <a:latin typeface="Comic Sans MS" pitchFamily="66" charset="0"/>
              </a:rPr>
              <a:t>trix </a:t>
            </a:r>
            <a:r>
              <a:rPr lang="hu-HU" b="1">
                <a:latin typeface="Comic Sans MS" pitchFamily="66" charset="0"/>
              </a:rPr>
              <a:t>M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990600" y="908050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pic>
        <p:nvPicPr>
          <p:cNvPr id="24582" name="Picture 6" descr="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84250"/>
            <a:ext cx="1981200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724400" y="908050"/>
            <a:ext cx="2362200" cy="1295400"/>
            <a:chOff x="2832" y="912"/>
            <a:chExt cx="1488" cy="816"/>
          </a:xfrm>
        </p:grpSpPr>
        <p:sp>
          <p:nvSpPr>
            <p:cNvPr id="24610" name="Rectangle 8"/>
            <p:cNvSpPr>
              <a:spLocks noChangeArrowheads="1"/>
            </p:cNvSpPr>
            <p:nvPr/>
          </p:nvSpPr>
          <p:spPr bwMode="auto">
            <a:xfrm>
              <a:off x="2832" y="912"/>
              <a:ext cx="1488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pic>
          <p:nvPicPr>
            <p:cNvPr id="24611" name="Picture 9" descr="P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6" y="960"/>
              <a:ext cx="1248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219200" y="2828528"/>
            <a:ext cx="2743200" cy="1752600"/>
            <a:chOff x="1056" y="1632"/>
            <a:chExt cx="1728" cy="1104"/>
          </a:xfrm>
        </p:grpSpPr>
        <p:sp>
          <p:nvSpPr>
            <p:cNvPr id="24599" name="Oval 15"/>
            <p:cNvSpPr>
              <a:spLocks noChangeArrowheads="1"/>
            </p:cNvSpPr>
            <p:nvPr/>
          </p:nvSpPr>
          <p:spPr bwMode="auto">
            <a:xfrm>
              <a:off x="1056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4600" name="Oval 16"/>
            <p:cNvSpPr>
              <a:spLocks noChangeArrowheads="1"/>
            </p:cNvSpPr>
            <p:nvPr/>
          </p:nvSpPr>
          <p:spPr bwMode="auto">
            <a:xfrm>
              <a:off x="1632" y="16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4601" name="Oval 17"/>
            <p:cNvSpPr>
              <a:spLocks noChangeArrowheads="1"/>
            </p:cNvSpPr>
            <p:nvPr/>
          </p:nvSpPr>
          <p:spPr bwMode="auto">
            <a:xfrm>
              <a:off x="1968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4602" name="Line 18"/>
            <p:cNvSpPr>
              <a:spLocks noChangeShapeType="1"/>
            </p:cNvSpPr>
            <p:nvPr/>
          </p:nvSpPr>
          <p:spPr bwMode="auto">
            <a:xfrm flipV="1">
              <a:off x="1296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4603" name="Line 19"/>
            <p:cNvSpPr>
              <a:spLocks noChangeShapeType="1"/>
            </p:cNvSpPr>
            <p:nvPr/>
          </p:nvSpPr>
          <p:spPr bwMode="auto">
            <a:xfrm>
              <a:off x="1824" y="1872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4604" name="Line 20"/>
            <p:cNvSpPr>
              <a:spLocks noChangeShapeType="1"/>
            </p:cNvSpPr>
            <p:nvPr/>
          </p:nvSpPr>
          <p:spPr bwMode="auto">
            <a:xfrm flipH="1" flipV="1">
              <a:off x="1296" y="230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4605" name="Freeform 21"/>
            <p:cNvSpPr>
              <a:spLocks/>
            </p:cNvSpPr>
            <p:nvPr/>
          </p:nvSpPr>
          <p:spPr bwMode="auto">
            <a:xfrm>
              <a:off x="1872" y="1776"/>
              <a:ext cx="576" cy="720"/>
            </a:xfrm>
            <a:custGeom>
              <a:avLst/>
              <a:gdLst>
                <a:gd name="T0" fmla="*/ 288 w 576"/>
                <a:gd name="T1" fmla="*/ 720 h 720"/>
                <a:gd name="T2" fmla="*/ 528 w 576"/>
                <a:gd name="T3" fmla="*/ 288 h 720"/>
                <a:gd name="T4" fmla="*/ 0 w 576"/>
                <a:gd name="T5" fmla="*/ 0 h 720"/>
                <a:gd name="T6" fmla="*/ 0 60000 65536"/>
                <a:gd name="T7" fmla="*/ 0 60000 65536"/>
                <a:gd name="T8" fmla="*/ 0 60000 65536"/>
                <a:gd name="T9" fmla="*/ 0 w 576"/>
                <a:gd name="T10" fmla="*/ 0 h 720"/>
                <a:gd name="T11" fmla="*/ 576 w 57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720">
                  <a:moveTo>
                    <a:pt x="288" y="720"/>
                  </a:moveTo>
                  <a:cubicBezTo>
                    <a:pt x="432" y="564"/>
                    <a:pt x="576" y="408"/>
                    <a:pt x="528" y="288"/>
                  </a:cubicBezTo>
                  <a:cubicBezTo>
                    <a:pt x="480" y="168"/>
                    <a:pt x="240" y="8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4606" name="Text Box 22"/>
            <p:cNvSpPr txBox="1">
              <a:spLocks noChangeArrowheads="1"/>
            </p:cNvSpPr>
            <p:nvPr/>
          </p:nvSpPr>
          <p:spPr bwMode="auto">
            <a:xfrm>
              <a:off x="1248" y="182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4607" name="Text Box 23"/>
            <p:cNvSpPr txBox="1">
              <a:spLocks noChangeArrowheads="1"/>
            </p:cNvSpPr>
            <p:nvPr/>
          </p:nvSpPr>
          <p:spPr bwMode="auto">
            <a:xfrm>
              <a:off x="1488" y="24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4608" name="Text Box 24"/>
            <p:cNvSpPr txBox="1">
              <a:spLocks noChangeArrowheads="1"/>
            </p:cNvSpPr>
            <p:nvPr/>
          </p:nvSpPr>
          <p:spPr bwMode="auto">
            <a:xfrm>
              <a:off x="2400" y="196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4609" name="Text Box 25"/>
            <p:cNvSpPr txBox="1">
              <a:spLocks noChangeArrowheads="1"/>
            </p:cNvSpPr>
            <p:nvPr/>
          </p:nvSpPr>
          <p:spPr bwMode="auto">
            <a:xfrm>
              <a:off x="1776" y="206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724400" y="2852936"/>
            <a:ext cx="2743200" cy="1752600"/>
            <a:chOff x="1056" y="1632"/>
            <a:chExt cx="1728" cy="1104"/>
          </a:xfrm>
        </p:grpSpPr>
        <p:sp>
          <p:nvSpPr>
            <p:cNvPr id="24588" name="Oval 27"/>
            <p:cNvSpPr>
              <a:spLocks noChangeArrowheads="1"/>
            </p:cNvSpPr>
            <p:nvPr/>
          </p:nvSpPr>
          <p:spPr bwMode="auto">
            <a:xfrm>
              <a:off x="1056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4589" name="Oval 28"/>
            <p:cNvSpPr>
              <a:spLocks noChangeArrowheads="1"/>
            </p:cNvSpPr>
            <p:nvPr/>
          </p:nvSpPr>
          <p:spPr bwMode="auto">
            <a:xfrm>
              <a:off x="1632" y="16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4590" name="Oval 29"/>
            <p:cNvSpPr>
              <a:spLocks noChangeArrowheads="1"/>
            </p:cNvSpPr>
            <p:nvPr/>
          </p:nvSpPr>
          <p:spPr bwMode="auto">
            <a:xfrm>
              <a:off x="1968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4591" name="Line 30"/>
            <p:cNvSpPr>
              <a:spLocks noChangeShapeType="1"/>
            </p:cNvSpPr>
            <p:nvPr/>
          </p:nvSpPr>
          <p:spPr bwMode="auto">
            <a:xfrm flipV="1">
              <a:off x="1296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4592" name="Line 31"/>
            <p:cNvSpPr>
              <a:spLocks noChangeShapeType="1"/>
            </p:cNvSpPr>
            <p:nvPr/>
          </p:nvSpPr>
          <p:spPr bwMode="auto">
            <a:xfrm>
              <a:off x="1824" y="1872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4593" name="Line 32"/>
            <p:cNvSpPr>
              <a:spLocks noChangeShapeType="1"/>
            </p:cNvSpPr>
            <p:nvPr/>
          </p:nvSpPr>
          <p:spPr bwMode="auto">
            <a:xfrm flipH="1" flipV="1">
              <a:off x="1296" y="230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4594" name="Freeform 33"/>
            <p:cNvSpPr>
              <a:spLocks/>
            </p:cNvSpPr>
            <p:nvPr/>
          </p:nvSpPr>
          <p:spPr bwMode="auto">
            <a:xfrm>
              <a:off x="1872" y="1776"/>
              <a:ext cx="576" cy="720"/>
            </a:xfrm>
            <a:custGeom>
              <a:avLst/>
              <a:gdLst>
                <a:gd name="T0" fmla="*/ 288 w 576"/>
                <a:gd name="T1" fmla="*/ 720 h 720"/>
                <a:gd name="T2" fmla="*/ 528 w 576"/>
                <a:gd name="T3" fmla="*/ 288 h 720"/>
                <a:gd name="T4" fmla="*/ 0 w 576"/>
                <a:gd name="T5" fmla="*/ 0 h 720"/>
                <a:gd name="T6" fmla="*/ 0 60000 65536"/>
                <a:gd name="T7" fmla="*/ 0 60000 65536"/>
                <a:gd name="T8" fmla="*/ 0 60000 65536"/>
                <a:gd name="T9" fmla="*/ 0 w 576"/>
                <a:gd name="T10" fmla="*/ 0 h 720"/>
                <a:gd name="T11" fmla="*/ 576 w 57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720">
                  <a:moveTo>
                    <a:pt x="288" y="720"/>
                  </a:moveTo>
                  <a:cubicBezTo>
                    <a:pt x="432" y="564"/>
                    <a:pt x="576" y="408"/>
                    <a:pt x="528" y="288"/>
                  </a:cubicBezTo>
                  <a:cubicBezTo>
                    <a:pt x="480" y="168"/>
                    <a:pt x="240" y="8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4595" name="Text Box 34"/>
            <p:cNvSpPr txBox="1">
              <a:spLocks noChangeArrowheads="1"/>
            </p:cNvSpPr>
            <p:nvPr/>
          </p:nvSpPr>
          <p:spPr bwMode="auto">
            <a:xfrm>
              <a:off x="1248" y="182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4596" name="Text Box 35"/>
            <p:cNvSpPr txBox="1">
              <a:spLocks noChangeArrowheads="1"/>
            </p:cNvSpPr>
            <p:nvPr/>
          </p:nvSpPr>
          <p:spPr bwMode="auto">
            <a:xfrm>
              <a:off x="1488" y="24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Comic Sans MS" pitchFamily="66" charset="0"/>
                </a:rPr>
                <a:t>1/2</a:t>
              </a:r>
            </a:p>
          </p:txBody>
        </p:sp>
        <p:sp>
          <p:nvSpPr>
            <p:cNvPr id="24597" name="Text Box 36"/>
            <p:cNvSpPr txBox="1">
              <a:spLocks noChangeArrowheads="1"/>
            </p:cNvSpPr>
            <p:nvPr/>
          </p:nvSpPr>
          <p:spPr bwMode="auto">
            <a:xfrm>
              <a:off x="2400" y="196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Comic Sans MS" pitchFamily="66" charset="0"/>
                </a:rPr>
                <a:t>1/2</a:t>
              </a:r>
            </a:p>
          </p:txBody>
        </p:sp>
        <p:sp>
          <p:nvSpPr>
            <p:cNvPr id="24598" name="Text Box 37"/>
            <p:cNvSpPr txBox="1">
              <a:spLocks noChangeArrowheads="1"/>
            </p:cNvSpPr>
            <p:nvPr/>
          </p:nvSpPr>
          <p:spPr bwMode="auto">
            <a:xfrm>
              <a:off x="1776" y="206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24586" name="Text Box 8"/>
          <p:cNvSpPr txBox="1">
            <a:spLocks noChangeArrowheads="1"/>
          </p:cNvSpPr>
          <p:nvPr/>
        </p:nvSpPr>
        <p:spPr bwMode="auto">
          <a:xfrm>
            <a:off x="4211960" y="4797152"/>
            <a:ext cx="543609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33CC33"/>
                </a:solidFill>
              </a:rPr>
              <a:t>M</a:t>
            </a:r>
            <a:r>
              <a:rPr lang="en-US" sz="3200" b="1" baseline="-25000" dirty="0" err="1">
                <a:solidFill>
                  <a:srgbClr val="33CC33"/>
                </a:solidFill>
              </a:rPr>
              <a:t>ij</a:t>
            </a:r>
            <a:r>
              <a:rPr lang="en-US" sz="3200" b="1" dirty="0">
                <a:solidFill>
                  <a:srgbClr val="33CC33"/>
                </a:solidFill>
              </a:rPr>
              <a:t> = </a:t>
            </a:r>
            <a:r>
              <a:rPr lang="en-US" sz="3200" dirty="0" smtClean="0"/>
              <a:t>1/</a:t>
            </a:r>
            <a:r>
              <a:rPr lang="hu-HU" sz="3200" dirty="0" err="1"/>
              <a:t>kifok</a:t>
            </a:r>
            <a:r>
              <a:rPr lang="en-US" sz="3200" dirty="0">
                <a:solidFill>
                  <a:srgbClr val="33CC33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dirty="0" err="1">
                <a:solidFill>
                  <a:srgbClr val="33CC33"/>
                </a:solidFill>
              </a:rPr>
              <a:t>i</a:t>
            </a:r>
            <a:r>
              <a:rPr lang="en-US" sz="3200" dirty="0" smtClean="0"/>
              <a:t>)</a:t>
            </a:r>
            <a:endParaRPr lang="hu-HU" sz="3200" dirty="0" smtClean="0"/>
          </a:p>
          <a:p>
            <a:pPr>
              <a:spcBef>
                <a:spcPct val="50000"/>
              </a:spcBef>
            </a:pPr>
            <a:r>
              <a:rPr lang="hu-HU" sz="3200" dirty="0" smtClean="0"/>
              <a:t>	</a:t>
            </a:r>
            <a:r>
              <a:rPr lang="en-US" sz="3200" dirty="0" smtClean="0"/>
              <a:t> </a:t>
            </a:r>
            <a:r>
              <a:rPr lang="hu-HU" sz="3200" dirty="0" smtClean="0"/>
              <a:t>ha</a:t>
            </a:r>
            <a:r>
              <a:rPr lang="en-US" sz="3200" dirty="0" smtClean="0">
                <a:solidFill>
                  <a:srgbClr val="33CC33"/>
                </a:solidFill>
              </a:rPr>
              <a:t> </a:t>
            </a:r>
            <a:r>
              <a:rPr lang="en-US" sz="3200" dirty="0" err="1">
                <a:solidFill>
                  <a:srgbClr val="33CC33"/>
                </a:solidFill>
              </a:rPr>
              <a:t>i</a:t>
            </a:r>
            <a:r>
              <a:rPr lang="hu-HU" sz="3200" dirty="0">
                <a:solidFill>
                  <a:srgbClr val="33CC33"/>
                </a:solidFill>
              </a:rPr>
              <a:t> </a:t>
            </a:r>
            <a:r>
              <a:rPr lang="hu-HU" sz="3200" dirty="0"/>
              <a:t>hivatkozik</a:t>
            </a:r>
            <a:r>
              <a:rPr lang="hu-HU" sz="3200" dirty="0">
                <a:solidFill>
                  <a:srgbClr val="33CC33"/>
                </a:solidFill>
              </a:rPr>
              <a:t> </a:t>
            </a:r>
            <a:r>
              <a:rPr lang="en-US" sz="3200" dirty="0">
                <a:solidFill>
                  <a:srgbClr val="33CC33"/>
                </a:solidFill>
              </a:rPr>
              <a:t>j</a:t>
            </a:r>
            <a:r>
              <a:rPr lang="hu-HU" sz="3200" dirty="0" err="1"/>
              <a:t>-re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4800" y="1676400"/>
            <a:ext cx="8458200" cy="405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3200">
                <a:solidFill>
                  <a:srgbClr val="FF0000"/>
                </a:solidFill>
              </a:rPr>
              <a:t>a</a:t>
            </a:r>
            <a:r>
              <a:rPr lang="hu-HU" sz="3200" baseline="30000">
                <a:solidFill>
                  <a:srgbClr val="FF0000"/>
                </a:solidFill>
              </a:rPr>
              <a:t>(k+1) </a:t>
            </a:r>
            <a:r>
              <a:rPr lang="hu-HU" sz="3200"/>
              <a:t>=</a:t>
            </a:r>
            <a:r>
              <a:rPr lang="hu-HU" sz="3200">
                <a:solidFill>
                  <a:srgbClr val="FF0000"/>
                </a:solidFill>
              </a:rPr>
              <a:t> </a:t>
            </a:r>
            <a:r>
              <a:rPr lang="hu-HU" sz="3200">
                <a:solidFill>
                  <a:srgbClr val="33CC33"/>
                </a:solidFill>
              </a:rPr>
              <a:t>h</a:t>
            </a:r>
            <a:r>
              <a:rPr lang="hu-HU" sz="3200" baseline="30000">
                <a:solidFill>
                  <a:srgbClr val="33CC33"/>
                </a:solidFill>
              </a:rPr>
              <a:t>(k)</a:t>
            </a:r>
            <a:r>
              <a:rPr lang="hu-HU" sz="3200">
                <a:solidFill>
                  <a:srgbClr val="FF0000"/>
                </a:solidFill>
              </a:rPr>
              <a:t> </a:t>
            </a:r>
            <a:r>
              <a:rPr lang="hu-HU" sz="3200"/>
              <a:t>A</a:t>
            </a:r>
          </a:p>
          <a:p>
            <a:pPr>
              <a:spcBef>
                <a:spcPct val="50000"/>
              </a:spcBef>
            </a:pPr>
            <a:r>
              <a:rPr lang="hu-HU" sz="3200">
                <a:solidFill>
                  <a:srgbClr val="33CC33"/>
                </a:solidFill>
              </a:rPr>
              <a:t>h</a:t>
            </a:r>
            <a:r>
              <a:rPr lang="hu-HU" sz="3200" baseline="30000">
                <a:solidFill>
                  <a:srgbClr val="33CC33"/>
                </a:solidFill>
              </a:rPr>
              <a:t>(k+1)</a:t>
            </a:r>
            <a:r>
              <a:rPr lang="hu-HU" sz="3200">
                <a:solidFill>
                  <a:srgbClr val="FF0000"/>
                </a:solidFill>
              </a:rPr>
              <a:t> </a:t>
            </a:r>
            <a:r>
              <a:rPr lang="hu-HU" sz="3200"/>
              <a:t>=</a:t>
            </a:r>
            <a:r>
              <a:rPr lang="hu-HU" sz="3200">
                <a:solidFill>
                  <a:srgbClr val="FF0000"/>
                </a:solidFill>
              </a:rPr>
              <a:t> a</a:t>
            </a:r>
            <a:r>
              <a:rPr lang="hu-HU" sz="3200" baseline="30000">
                <a:solidFill>
                  <a:srgbClr val="FF0000"/>
                </a:solidFill>
              </a:rPr>
              <a:t>(k+1) </a:t>
            </a:r>
            <a:r>
              <a:rPr lang="hu-HU" sz="3200"/>
              <a:t>A</a:t>
            </a:r>
            <a:r>
              <a:rPr lang="hu-HU" sz="3200" baseline="30000"/>
              <a:t>T</a:t>
            </a:r>
            <a:endParaRPr lang="hu-HU" sz="320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hu-HU" sz="3200">
                <a:solidFill>
                  <a:srgbClr val="FF0000"/>
                </a:solidFill>
              </a:rPr>
              <a:t>a</a:t>
            </a:r>
            <a:r>
              <a:rPr lang="hu-HU" sz="3200" baseline="30000">
                <a:solidFill>
                  <a:srgbClr val="FF0000"/>
                </a:solidFill>
              </a:rPr>
              <a:t>(k+1) </a:t>
            </a:r>
            <a:r>
              <a:rPr lang="hu-HU" sz="3200"/>
              <a:t>=</a:t>
            </a:r>
            <a:r>
              <a:rPr lang="hu-HU" sz="3200">
                <a:solidFill>
                  <a:srgbClr val="FF0000"/>
                </a:solidFill>
              </a:rPr>
              <a:t> a</a:t>
            </a:r>
            <a:r>
              <a:rPr lang="hu-HU" sz="3200" baseline="30000">
                <a:solidFill>
                  <a:srgbClr val="FF0000"/>
                </a:solidFill>
              </a:rPr>
              <a:t>(1) </a:t>
            </a:r>
            <a:r>
              <a:rPr lang="hu-HU" sz="4400"/>
              <a:t>(</a:t>
            </a:r>
            <a:r>
              <a:rPr lang="hu-HU" sz="3200"/>
              <a:t>A</a:t>
            </a:r>
            <a:r>
              <a:rPr lang="hu-HU" sz="3200" baseline="30000"/>
              <a:t>T</a:t>
            </a:r>
            <a:r>
              <a:rPr lang="hu-HU" sz="3200" baseline="30000">
                <a:solidFill>
                  <a:srgbClr val="FF0000"/>
                </a:solidFill>
              </a:rPr>
              <a:t> </a:t>
            </a:r>
            <a:r>
              <a:rPr lang="hu-HU" sz="3200"/>
              <a:t>A</a:t>
            </a:r>
            <a:r>
              <a:rPr lang="hu-HU" sz="4400"/>
              <a:t>)</a:t>
            </a:r>
            <a:r>
              <a:rPr lang="hu-HU" sz="4400" baseline="30000"/>
              <a:t>k</a:t>
            </a:r>
            <a:endParaRPr lang="hu-HU" sz="3200" baseline="30000"/>
          </a:p>
          <a:p>
            <a:pPr>
              <a:spcBef>
                <a:spcPct val="50000"/>
              </a:spcBef>
            </a:pPr>
            <a:endParaRPr lang="hu-HU" sz="3200">
              <a:solidFill>
                <a:srgbClr val="008000"/>
              </a:solidFill>
            </a:endParaRPr>
          </a:p>
          <a:p>
            <a:pPr>
              <a:spcBef>
                <a:spcPct val="50000"/>
              </a:spcBef>
            </a:pPr>
            <a:r>
              <a:rPr lang="hu-HU" sz="3200">
                <a:solidFill>
                  <a:srgbClr val="008000"/>
                </a:solidFill>
              </a:rPr>
              <a:t>h</a:t>
            </a:r>
            <a:r>
              <a:rPr lang="hu-HU" sz="3200" baseline="30000">
                <a:solidFill>
                  <a:srgbClr val="008000"/>
                </a:solidFill>
              </a:rPr>
              <a:t>(k+1)</a:t>
            </a:r>
            <a:r>
              <a:rPr lang="hu-HU" sz="3200">
                <a:solidFill>
                  <a:srgbClr val="FF0000"/>
                </a:solidFill>
              </a:rPr>
              <a:t> </a:t>
            </a:r>
            <a:r>
              <a:rPr lang="hu-HU" sz="3200"/>
              <a:t>=</a:t>
            </a:r>
            <a:r>
              <a:rPr lang="hu-HU" sz="3200">
                <a:solidFill>
                  <a:srgbClr val="FF0000"/>
                </a:solidFill>
              </a:rPr>
              <a:t> </a:t>
            </a:r>
            <a:r>
              <a:rPr lang="hu-HU" sz="3200">
                <a:solidFill>
                  <a:srgbClr val="008000"/>
                </a:solidFill>
              </a:rPr>
              <a:t>h</a:t>
            </a:r>
            <a:r>
              <a:rPr lang="hu-HU" sz="3200" baseline="30000">
                <a:solidFill>
                  <a:srgbClr val="008000"/>
                </a:solidFill>
              </a:rPr>
              <a:t>(1) </a:t>
            </a:r>
            <a:r>
              <a:rPr lang="hu-HU" sz="4400"/>
              <a:t>(</a:t>
            </a:r>
            <a:r>
              <a:rPr lang="hu-HU" sz="3200"/>
              <a:t>A</a:t>
            </a:r>
            <a:r>
              <a:rPr lang="hu-HU" sz="3200" baseline="30000">
                <a:solidFill>
                  <a:srgbClr val="FF0000"/>
                </a:solidFill>
              </a:rPr>
              <a:t> </a:t>
            </a:r>
            <a:r>
              <a:rPr lang="hu-HU" sz="3200"/>
              <a:t>A</a:t>
            </a:r>
            <a:r>
              <a:rPr lang="hu-HU" sz="3200" baseline="30000"/>
              <a:t>T</a:t>
            </a:r>
            <a:r>
              <a:rPr lang="hu-HU" sz="4400"/>
              <a:t>)</a:t>
            </a:r>
            <a:r>
              <a:rPr lang="hu-HU" sz="4400" baseline="30000"/>
              <a:t>k</a:t>
            </a:r>
            <a:endParaRPr lang="hu-HU" sz="3200" baseline="30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2743200"/>
            <a:ext cx="3200400" cy="1555750"/>
            <a:chOff x="3398" y="2925"/>
            <a:chExt cx="1786" cy="980"/>
          </a:xfrm>
        </p:grpSpPr>
        <p:sp>
          <p:nvSpPr>
            <p:cNvPr id="58380" name="Text Box 5"/>
            <p:cNvSpPr txBox="1">
              <a:spLocks noChangeArrowheads="1"/>
            </p:cNvSpPr>
            <p:nvPr/>
          </p:nvSpPr>
          <p:spPr bwMode="auto">
            <a:xfrm>
              <a:off x="3398" y="2925"/>
              <a:ext cx="1786" cy="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hu-HU" sz="9600"/>
                <a:t>(     ) </a:t>
              </a:r>
              <a:endParaRPr lang="hu-HU"/>
            </a:p>
          </p:txBody>
        </p:sp>
        <p:sp>
          <p:nvSpPr>
            <p:cNvPr id="58381" name="Text Box 6"/>
            <p:cNvSpPr txBox="1">
              <a:spLocks noChangeArrowheads="1"/>
            </p:cNvSpPr>
            <p:nvPr/>
          </p:nvSpPr>
          <p:spPr bwMode="auto">
            <a:xfrm>
              <a:off x="3670" y="3055"/>
              <a:ext cx="1064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u-HU" dirty="0">
                  <a:sym typeface="Symbol" pitchFamily="18" charset="2"/>
                </a:rPr>
                <a:t>w</a:t>
              </a:r>
              <a:r>
                <a:rPr lang="hu-HU" baseline="-25000" dirty="0">
                  <a:sym typeface="Symbol" pitchFamily="18" charset="2"/>
                </a:rPr>
                <a:t>1</a:t>
              </a:r>
              <a:r>
                <a:rPr lang="hu-HU" baseline="30000" dirty="0">
                  <a:sym typeface="Symbol" pitchFamily="18" charset="2"/>
                </a:rPr>
                <a:t>2</a:t>
              </a:r>
              <a:r>
                <a:rPr lang="hu-HU" dirty="0">
                  <a:sym typeface="Symbol" pitchFamily="18" charset="2"/>
                </a:rPr>
                <a:t>  0      …     </a:t>
              </a:r>
              <a:r>
                <a:rPr lang="hu-HU" dirty="0" err="1">
                  <a:sym typeface="Symbol" pitchFamily="18" charset="2"/>
                </a:rPr>
                <a:t>0</a:t>
              </a:r>
              <a:endParaRPr lang="hu-HU" dirty="0">
                <a:sym typeface="Symbol" pitchFamily="18" charset="2"/>
              </a:endParaRPr>
            </a:p>
            <a:p>
              <a:r>
                <a:rPr lang="hu-HU" dirty="0">
                  <a:sym typeface="Symbol" pitchFamily="18" charset="2"/>
                </a:rPr>
                <a:t>0    w</a:t>
              </a:r>
              <a:r>
                <a:rPr lang="hu-HU" baseline="-25000" dirty="0">
                  <a:sym typeface="Symbol" pitchFamily="18" charset="2"/>
                </a:rPr>
                <a:t>2</a:t>
              </a:r>
              <a:r>
                <a:rPr lang="hu-HU" baseline="30000" dirty="0">
                  <a:sym typeface="Symbol" pitchFamily="18" charset="2"/>
                </a:rPr>
                <a:t>2</a:t>
              </a:r>
              <a:r>
                <a:rPr lang="hu-HU" dirty="0">
                  <a:sym typeface="Symbol" pitchFamily="18" charset="2"/>
                </a:rPr>
                <a:t>  0   …  </a:t>
              </a:r>
              <a:r>
                <a:rPr lang="hu-HU" dirty="0" err="1">
                  <a:sym typeface="Symbol" pitchFamily="18" charset="2"/>
                </a:rPr>
                <a:t>0</a:t>
              </a:r>
              <a:endParaRPr lang="hu-HU" dirty="0">
                <a:sym typeface="Symbol" pitchFamily="18" charset="2"/>
              </a:endParaRPr>
            </a:p>
            <a:p>
              <a:r>
                <a:rPr lang="hu-HU" dirty="0">
                  <a:sym typeface="Symbol" pitchFamily="18" charset="2"/>
                </a:rPr>
                <a:t>          …  </a:t>
              </a:r>
            </a:p>
            <a:p>
              <a:r>
                <a:rPr lang="hu-HU" dirty="0">
                  <a:sym typeface="Symbol" pitchFamily="18" charset="2"/>
                </a:rPr>
                <a:t>0         …    </a:t>
              </a:r>
              <a:r>
                <a:rPr lang="hu-HU" dirty="0" err="1">
                  <a:sym typeface="Symbol" pitchFamily="18" charset="2"/>
                </a:rPr>
                <a:t>0</a:t>
              </a:r>
              <a:r>
                <a:rPr lang="hu-HU" dirty="0">
                  <a:sym typeface="Symbol" pitchFamily="18" charset="2"/>
                </a:rPr>
                <a:t> w</a:t>
              </a:r>
              <a:r>
                <a:rPr lang="hu-HU" baseline="-25000" dirty="0">
                  <a:sym typeface="Symbol" pitchFamily="18" charset="2"/>
                </a:rPr>
                <a:t>n</a:t>
              </a:r>
              <a:r>
                <a:rPr lang="hu-HU" baseline="30000" dirty="0">
                  <a:sym typeface="Symbol" pitchFamily="18" charset="2"/>
                </a:rPr>
                <a:t>2</a:t>
              </a:r>
              <a:endParaRPr lang="hu-HU" dirty="0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876800" y="4572000"/>
            <a:ext cx="3200400" cy="1555750"/>
            <a:chOff x="3398" y="2925"/>
            <a:chExt cx="1786" cy="980"/>
          </a:xfrm>
        </p:grpSpPr>
        <p:sp>
          <p:nvSpPr>
            <p:cNvPr id="58378" name="Text Box 8"/>
            <p:cNvSpPr txBox="1">
              <a:spLocks noChangeArrowheads="1"/>
            </p:cNvSpPr>
            <p:nvPr/>
          </p:nvSpPr>
          <p:spPr bwMode="auto">
            <a:xfrm>
              <a:off x="3398" y="2925"/>
              <a:ext cx="1786" cy="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hu-HU" sz="9600"/>
                <a:t>(     ) </a:t>
              </a:r>
              <a:endParaRPr lang="hu-HU"/>
            </a:p>
          </p:txBody>
        </p:sp>
        <p:sp>
          <p:nvSpPr>
            <p:cNvPr id="58379" name="Text Box 9"/>
            <p:cNvSpPr txBox="1">
              <a:spLocks noChangeArrowheads="1"/>
            </p:cNvSpPr>
            <p:nvPr/>
          </p:nvSpPr>
          <p:spPr bwMode="auto">
            <a:xfrm>
              <a:off x="3670" y="3067"/>
              <a:ext cx="110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u-HU" dirty="0">
                  <a:sym typeface="Symbol" pitchFamily="18" charset="2"/>
                </a:rPr>
                <a:t>w</a:t>
              </a:r>
              <a:r>
                <a:rPr lang="hu-HU" baseline="-25000" dirty="0">
                  <a:sym typeface="Symbol" pitchFamily="18" charset="2"/>
                </a:rPr>
                <a:t>1</a:t>
              </a:r>
              <a:r>
                <a:rPr lang="hu-HU" baseline="30000" dirty="0">
                  <a:sym typeface="Symbol" pitchFamily="18" charset="2"/>
                </a:rPr>
                <a:t>2</a:t>
              </a:r>
              <a:r>
                <a:rPr lang="hu-HU" dirty="0">
                  <a:sym typeface="Symbol" pitchFamily="18" charset="2"/>
                </a:rPr>
                <a:t>  0      …     </a:t>
              </a:r>
              <a:r>
                <a:rPr lang="hu-HU" dirty="0" err="1">
                  <a:sym typeface="Symbol" pitchFamily="18" charset="2"/>
                </a:rPr>
                <a:t>0</a:t>
              </a:r>
              <a:endParaRPr lang="hu-HU" dirty="0">
                <a:sym typeface="Symbol" pitchFamily="18" charset="2"/>
              </a:endParaRPr>
            </a:p>
            <a:p>
              <a:r>
                <a:rPr lang="hu-HU" dirty="0">
                  <a:sym typeface="Symbol" pitchFamily="18" charset="2"/>
                </a:rPr>
                <a:t>0    w</a:t>
              </a:r>
              <a:r>
                <a:rPr lang="hu-HU" baseline="-25000" dirty="0">
                  <a:sym typeface="Symbol" pitchFamily="18" charset="2"/>
                </a:rPr>
                <a:t>2</a:t>
              </a:r>
              <a:r>
                <a:rPr lang="hu-HU" baseline="30000" dirty="0">
                  <a:sym typeface="Symbol" pitchFamily="18" charset="2"/>
                </a:rPr>
                <a:t>2</a:t>
              </a:r>
              <a:r>
                <a:rPr lang="hu-HU" dirty="0">
                  <a:sym typeface="Symbol" pitchFamily="18" charset="2"/>
                </a:rPr>
                <a:t>  0   …  </a:t>
              </a:r>
              <a:r>
                <a:rPr lang="hu-HU" dirty="0" err="1">
                  <a:sym typeface="Symbol" pitchFamily="18" charset="2"/>
                </a:rPr>
                <a:t>0</a:t>
              </a:r>
              <a:endParaRPr lang="hu-HU" dirty="0">
                <a:sym typeface="Symbol" pitchFamily="18" charset="2"/>
              </a:endParaRPr>
            </a:p>
            <a:p>
              <a:r>
                <a:rPr lang="hu-HU" dirty="0">
                  <a:sym typeface="Symbol" pitchFamily="18" charset="2"/>
                </a:rPr>
                <a:t>          …  </a:t>
              </a:r>
            </a:p>
            <a:p>
              <a:r>
                <a:rPr lang="hu-HU" dirty="0">
                  <a:sym typeface="Symbol" pitchFamily="18" charset="2"/>
                </a:rPr>
                <a:t>0       …       </a:t>
              </a:r>
              <a:r>
                <a:rPr lang="hu-HU" dirty="0" err="1">
                  <a:sym typeface="Symbol" pitchFamily="18" charset="2"/>
                </a:rPr>
                <a:t>0</a:t>
              </a:r>
              <a:r>
                <a:rPr lang="hu-HU" dirty="0">
                  <a:sym typeface="Symbol" pitchFamily="18" charset="2"/>
                </a:rPr>
                <a:t> w</a:t>
              </a:r>
              <a:r>
                <a:rPr lang="hu-HU" baseline="-25000" dirty="0">
                  <a:sym typeface="Symbol" pitchFamily="18" charset="2"/>
                </a:rPr>
                <a:t>n</a:t>
              </a:r>
              <a:r>
                <a:rPr lang="hu-HU" baseline="30000" dirty="0">
                  <a:sym typeface="Symbol" pitchFamily="18" charset="2"/>
                </a:rPr>
                <a:t>2</a:t>
              </a:r>
              <a:endParaRPr lang="hu-HU" dirty="0"/>
            </a:p>
          </p:txBody>
        </p:sp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380288" y="285273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k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30885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k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657600" y="3352800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3200" dirty="0"/>
              <a:t>=</a:t>
            </a:r>
            <a:r>
              <a:rPr lang="hu-HU" sz="3200" dirty="0">
                <a:solidFill>
                  <a:srgbClr val="FF0000"/>
                </a:solidFill>
              </a:rPr>
              <a:t> a</a:t>
            </a:r>
            <a:r>
              <a:rPr lang="hu-HU" sz="3200" baseline="30000" dirty="0">
                <a:solidFill>
                  <a:srgbClr val="FF0000"/>
                </a:solidFill>
              </a:rPr>
              <a:t>(1) </a:t>
            </a:r>
            <a:r>
              <a:rPr lang="hu-HU" sz="3200" dirty="0"/>
              <a:t>U                        U</a:t>
            </a:r>
            <a:r>
              <a:rPr lang="hu-HU" sz="3200" baseline="30000" dirty="0"/>
              <a:t>T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57600" y="5181600"/>
            <a:ext cx="4737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3200" dirty="0"/>
              <a:t>=</a:t>
            </a:r>
            <a:r>
              <a:rPr lang="hu-HU" sz="32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008000"/>
                </a:solidFill>
              </a:rPr>
              <a:t>h</a:t>
            </a:r>
            <a:r>
              <a:rPr lang="hu-HU" sz="3200" baseline="30000" dirty="0">
                <a:solidFill>
                  <a:srgbClr val="008000"/>
                </a:solidFill>
              </a:rPr>
              <a:t>(1)</a:t>
            </a:r>
            <a:r>
              <a:rPr lang="hu-HU" sz="3200" baseline="30000" dirty="0">
                <a:solidFill>
                  <a:srgbClr val="FF0000"/>
                </a:solidFill>
              </a:rPr>
              <a:t> </a:t>
            </a:r>
            <a:r>
              <a:rPr lang="hu-HU" sz="3200" dirty="0"/>
              <a:t>V                        V</a:t>
            </a:r>
            <a:r>
              <a:rPr lang="hu-HU" sz="3200" baseline="30000" dirty="0"/>
              <a:t>T</a:t>
            </a:r>
          </a:p>
        </p:txBody>
      </p:sp>
      <p:sp>
        <p:nvSpPr>
          <p:cNvPr id="17" name="Cím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 </a:t>
            </a:r>
            <a:r>
              <a:rPr lang="hu-HU" dirty="0" err="1" smtClean="0"/>
              <a:t>adjacencia-mátrixszal</a:t>
            </a:r>
            <a:r>
              <a:rPr lang="hu-HU" dirty="0" smtClean="0"/>
              <a:t> felírva</a:t>
            </a:r>
            <a:endParaRPr lang="hu-H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13" grpId="0" autoUpdateAnimBg="0"/>
      <p:bldP spid="14" grpId="0" autoUpdateAnimBg="0"/>
      <p:bldP spid="15" grpId="0" autoUpdateAnimBg="0"/>
      <p:bldP spid="16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pPr>
              <a:buFontTx/>
              <a:buNone/>
            </a:pPr>
            <a:r>
              <a:rPr lang="en-US" dirty="0" smtClean="0"/>
              <a:t> 	</a:t>
            </a:r>
            <a:r>
              <a:rPr lang="hu-HU" dirty="0" smtClean="0"/>
              <a:t>Pontosan </a:t>
            </a:r>
            <a:r>
              <a:rPr lang="en-US" dirty="0" smtClean="0"/>
              <a:t>2 </a:t>
            </a:r>
            <a:r>
              <a:rPr lang="hu-HU" dirty="0" smtClean="0"/>
              <a:t>hosszú utak száma </a:t>
            </a:r>
            <a:r>
              <a:rPr lang="en-US" dirty="0" err="1" smtClean="0"/>
              <a:t>i</a:t>
            </a:r>
            <a:r>
              <a:rPr lang="hu-HU" dirty="0" err="1" smtClean="0"/>
              <a:t>-ből</a:t>
            </a:r>
            <a:r>
              <a:rPr lang="hu-HU" dirty="0" smtClean="0"/>
              <a:t> </a:t>
            </a:r>
            <a:r>
              <a:rPr lang="en-US" dirty="0" smtClean="0"/>
              <a:t>j</a:t>
            </a:r>
            <a:r>
              <a:rPr lang="hu-HU" dirty="0" err="1" smtClean="0"/>
              <a:t>-be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hu-HU" dirty="0" smtClean="0"/>
              <a:t>Vagy legfeljebb </a:t>
            </a:r>
            <a:r>
              <a:rPr lang="en-US" dirty="0" smtClean="0"/>
              <a:t>2 </a:t>
            </a:r>
            <a:r>
              <a:rPr lang="hu-HU" dirty="0" smtClean="0"/>
              <a:t>hosszú, ha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baseline="-25000" dirty="0" err="1" smtClean="0"/>
              <a:t>ii</a:t>
            </a:r>
            <a:r>
              <a:rPr lang="hu-HU" baseline="-25000" dirty="0" smtClean="0"/>
              <a:t> </a:t>
            </a:r>
            <a:r>
              <a:rPr lang="hu-HU" dirty="0" smtClean="0"/>
              <a:t>= 1</a:t>
            </a:r>
            <a:endParaRPr lang="en-US" dirty="0" smtClean="0"/>
          </a:p>
          <a:p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smtClean="0"/>
              <a:t> </a:t>
            </a:r>
          </a:p>
          <a:p>
            <a:pPr>
              <a:buFontTx/>
              <a:buNone/>
            </a:pPr>
            <a:r>
              <a:rPr lang="en-US" dirty="0" smtClean="0"/>
              <a:t>	= |{k </a:t>
            </a:r>
            <a:r>
              <a:rPr lang="hu-HU" dirty="0" smtClean="0"/>
              <a:t>hosszú utak száma </a:t>
            </a:r>
            <a:r>
              <a:rPr lang="en-US" dirty="0" err="1" smtClean="0"/>
              <a:t>i</a:t>
            </a:r>
            <a:r>
              <a:rPr lang="hu-HU" dirty="0" err="1" smtClean="0"/>
              <a:t>-ből</a:t>
            </a:r>
            <a:r>
              <a:rPr lang="hu-HU" dirty="0" smtClean="0"/>
              <a:t> </a:t>
            </a:r>
            <a:r>
              <a:rPr lang="en-US" dirty="0" smtClean="0"/>
              <a:t>j</a:t>
            </a:r>
            <a:r>
              <a:rPr lang="hu-HU" dirty="0" err="1" smtClean="0"/>
              <a:t>-be</a:t>
            </a:r>
            <a:r>
              <a:rPr lang="en-US" dirty="0" smtClean="0"/>
              <a:t>}|</a:t>
            </a:r>
          </a:p>
          <a:p>
            <a:r>
              <a:rPr lang="en-US" dirty="0" smtClean="0"/>
              <a:t>(AA</a:t>
            </a:r>
            <a:r>
              <a:rPr lang="en-US" baseline="30000" dirty="0" smtClean="0"/>
              <a:t>T</a:t>
            </a:r>
            <a:r>
              <a:rPr lang="en-US" dirty="0" smtClean="0"/>
              <a:t>) </a:t>
            </a:r>
          </a:p>
          <a:p>
            <a:pPr>
              <a:buFontTx/>
              <a:buNone/>
            </a:pPr>
            <a:r>
              <a:rPr lang="en-US" dirty="0" smtClean="0"/>
              <a:t>	= |{</a:t>
            </a:r>
            <a:r>
              <a:rPr lang="hu-HU" dirty="0" smtClean="0"/>
              <a:t>egy előre, egy visszalépés </a:t>
            </a:r>
            <a:r>
              <a:rPr lang="en-US" dirty="0" err="1" smtClean="0"/>
              <a:t>i</a:t>
            </a:r>
            <a:r>
              <a:rPr lang="hu-HU" dirty="0" err="1" smtClean="0"/>
              <a:t>-ből</a:t>
            </a:r>
            <a:r>
              <a:rPr lang="hu-HU" dirty="0" smtClean="0"/>
              <a:t> </a:t>
            </a:r>
            <a:r>
              <a:rPr lang="en-US" dirty="0" smtClean="0"/>
              <a:t>j</a:t>
            </a:r>
            <a:r>
              <a:rPr lang="hu-HU" dirty="0" err="1" smtClean="0"/>
              <a:t>-be</a:t>
            </a:r>
            <a:r>
              <a:rPr lang="en-US" dirty="0" smtClean="0"/>
              <a:t>}|</a:t>
            </a:r>
          </a:p>
          <a:p>
            <a:r>
              <a:rPr lang="en-US" dirty="0" smtClean="0"/>
              <a:t>(AA</a:t>
            </a:r>
            <a:r>
              <a:rPr lang="en-US" baseline="30000" dirty="0" smtClean="0"/>
              <a:t>T</a:t>
            </a:r>
            <a:r>
              <a:rPr lang="en-US" dirty="0" smtClean="0"/>
              <a:t>)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</a:p>
          <a:p>
            <a:pPr>
              <a:buFontTx/>
              <a:buNone/>
            </a:pPr>
            <a:r>
              <a:rPr lang="en-US" dirty="0" smtClean="0"/>
              <a:t>	= |{</a:t>
            </a:r>
            <a:r>
              <a:rPr lang="hu-HU" dirty="0" smtClean="0"/>
              <a:t>k előre-vissza párból álló utak száma</a:t>
            </a:r>
            <a:r>
              <a:rPr lang="en-US" dirty="0" smtClean="0"/>
              <a:t>}|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827088" y="692696"/>
          <a:ext cx="2843212" cy="936625"/>
        </p:xfrm>
        <a:graphic>
          <a:graphicData uri="http://schemas.openxmlformats.org/presentationml/2006/ole">
            <p:oleObj spid="_x0000_s79874" name="Equation" r:id="rId3" imgW="1041120" imgH="342720" progId="Equation.3">
              <p:embed/>
            </p:oleObj>
          </a:graphicData>
        </a:graphic>
      </p:graphicFrame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HITS és utak sűrűsödése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artalom helye 2"/>
          <p:cNvSpPr>
            <a:spLocks noGrp="1"/>
          </p:cNvSpPr>
          <p:nvPr>
            <p:ph idx="1"/>
          </p:nvPr>
        </p:nvSpPr>
        <p:spPr>
          <a:xfrm>
            <a:off x="457200" y="4581525"/>
            <a:ext cx="8218488" cy="1871663"/>
          </a:xfrm>
        </p:spPr>
        <p:txBody>
          <a:bodyPr/>
          <a:lstStyle/>
          <a:p>
            <a:r>
              <a:rPr lang="hu-HU" dirty="0" smtClean="0"/>
              <a:t>HITS instabil</a:t>
            </a:r>
          </a:p>
          <a:p>
            <a:r>
              <a:rPr lang="hu-HU" dirty="0" smtClean="0"/>
              <a:t>A példában nagyon közeli a két sajátérték</a:t>
            </a:r>
          </a:p>
        </p:txBody>
      </p:sp>
      <p:pic>
        <p:nvPicPr>
          <p:cNvPr id="35845" name="Picture 3"/>
          <p:cNvPicPr>
            <a:picLocks noChangeAspect="1" noChangeArrowheads="1"/>
          </p:cNvPicPr>
          <p:nvPr/>
        </p:nvPicPr>
        <p:blipFill>
          <a:blip r:embed="rId2" cstate="print"/>
          <a:srcRect l="14165" r="11586"/>
          <a:stretch>
            <a:fillRect/>
          </a:stretch>
        </p:blipFill>
        <p:spPr bwMode="auto">
          <a:xfrm>
            <a:off x="755650" y="1125538"/>
            <a:ext cx="31686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3"/>
          <p:cNvPicPr>
            <a:picLocks noChangeAspect="1" noChangeArrowheads="1"/>
          </p:cNvPicPr>
          <p:nvPr/>
        </p:nvPicPr>
        <p:blipFill>
          <a:blip r:embed="rId3" cstate="print"/>
          <a:srcRect l="11586" r="14165"/>
          <a:stretch>
            <a:fillRect/>
          </a:stretch>
        </p:blipFill>
        <p:spPr bwMode="auto">
          <a:xfrm>
            <a:off x="4427538" y="1125538"/>
            <a:ext cx="31686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847" name="Egyenes összekötő nyíllal 8"/>
          <p:cNvCxnSpPr>
            <a:cxnSpLocks noChangeShapeType="1"/>
          </p:cNvCxnSpPr>
          <p:nvPr/>
        </p:nvCxnSpPr>
        <p:spPr bwMode="auto">
          <a:xfrm rot="10800000">
            <a:off x="3635375" y="2706688"/>
            <a:ext cx="1081088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lesz az első két sajátvektor?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395536" y="4406900"/>
            <a:ext cx="8496944" cy="1362075"/>
          </a:xfrm>
        </p:spPr>
        <p:txBody>
          <a:bodyPr/>
          <a:lstStyle/>
          <a:p>
            <a:pPr>
              <a:defRPr/>
            </a:pPr>
            <a:r>
              <a:rPr lang="hu-HU" dirty="0" smtClean="0"/>
              <a:t>Szinguláris felbontás (SVD: </a:t>
            </a:r>
            <a:r>
              <a:rPr lang="en-US" dirty="0" smtClean="0"/>
              <a:t>Singular value decomposition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40963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Dimen</a:t>
            </a:r>
            <a:r>
              <a:rPr lang="hu-HU" dirty="0" err="1" smtClean="0"/>
              <a:t>zió-csökkentés</a:t>
            </a:r>
            <a:endParaRPr lang="en-US" dirty="0" smtClean="0"/>
          </a:p>
          <a:p>
            <a:r>
              <a:rPr lang="en-US" dirty="0" smtClean="0"/>
              <a:t>L</a:t>
            </a:r>
            <a:r>
              <a:rPr lang="hu-HU" dirty="0" err="1" smtClean="0"/>
              <a:t>átens</a:t>
            </a:r>
            <a:r>
              <a:rPr lang="hu-HU" dirty="0" smtClean="0"/>
              <a:t> faktorok</a:t>
            </a:r>
            <a:endParaRPr lang="en-US" dirty="0" smtClean="0"/>
          </a:p>
          <a:p>
            <a:r>
              <a:rPr lang="hu-HU" dirty="0" smtClean="0"/>
              <a:t>Gráfok vetítése alacsony dimenziós térbe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472113"/>
          </a:xfrm>
        </p:spPr>
        <p:txBody>
          <a:bodyPr/>
          <a:lstStyle/>
          <a:p>
            <a:r>
              <a:rPr lang="hu-HU" dirty="0" smtClean="0"/>
              <a:t>Hasznos </a:t>
            </a:r>
            <a:r>
              <a:rPr lang="hu-HU" dirty="0" err="1" smtClean="0"/>
              <a:t>lin</a:t>
            </a:r>
            <a:r>
              <a:rPr lang="hu-HU" dirty="0" smtClean="0"/>
              <a:t> algebra, sok alkalmazással</a:t>
            </a:r>
            <a:endParaRPr lang="en-US" dirty="0" smtClean="0"/>
          </a:p>
          <a:p>
            <a:r>
              <a:rPr lang="hu-HU" b="1" dirty="0" smtClean="0"/>
              <a:t>Tetszőleges</a:t>
            </a:r>
            <a:r>
              <a:rPr lang="hu-HU" dirty="0" smtClean="0"/>
              <a:t> </a:t>
            </a:r>
            <a:r>
              <a:rPr lang="en-US" b="1" dirty="0" smtClean="0">
                <a:sym typeface="Symbol" pitchFamily="18" charset="2"/>
              </a:rPr>
              <a:t>A</a:t>
            </a:r>
            <a:r>
              <a:rPr lang="hu-HU" b="1" dirty="0" smtClean="0">
                <a:sym typeface="Symbol" pitchFamily="18" charset="2"/>
              </a:rPr>
              <a:t> </a:t>
            </a:r>
            <a:r>
              <a:rPr lang="en-US" i="1" dirty="0" err="1" smtClean="0"/>
              <a:t>m</a:t>
            </a:r>
            <a:r>
              <a:rPr lang="en-US" dirty="0" err="1" smtClean="0">
                <a:sym typeface="Symbol" pitchFamily="18" charset="2"/>
              </a:rPr>
              <a:t></a:t>
            </a:r>
            <a:r>
              <a:rPr lang="en-US" i="1" dirty="0" err="1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hu-HU" dirty="0" smtClean="0">
                <a:sym typeface="Symbol" pitchFamily="18" charset="2"/>
              </a:rPr>
              <a:t>mátrixra </a:t>
            </a:r>
            <a:r>
              <a:rPr lang="hu-HU" dirty="0" err="1" smtClean="0">
                <a:sym typeface="Symbol" pitchFamily="18" charset="2"/>
              </a:rPr>
              <a:t>algoritmikusan</a:t>
            </a:r>
            <a:r>
              <a:rPr lang="hu-HU" dirty="0" smtClean="0">
                <a:sym typeface="Symbol" pitchFamily="18" charset="2"/>
              </a:rPr>
              <a:t> adható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U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b="1" dirty="0" smtClean="0">
                <a:sym typeface="Symbol" pitchFamily="18" charset="2"/>
              </a:rPr>
              <a:t>V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hu-HU" dirty="0" smtClean="0">
                <a:sym typeface="Symbol" pitchFamily="18" charset="2"/>
              </a:rPr>
              <a:t>és </a:t>
            </a:r>
            <a:r>
              <a:rPr lang="en-US" b="1" dirty="0" smtClean="0">
                <a:sym typeface="Symbol" pitchFamily="18" charset="2"/>
              </a:rPr>
              <a:t>W</a:t>
            </a:r>
            <a:r>
              <a:rPr lang="hu-HU" dirty="0" smtClean="0">
                <a:sym typeface="Symbol" pitchFamily="18" charset="2"/>
              </a:rPr>
              <a:t>:</a:t>
            </a:r>
            <a:endParaRPr lang="en-US" dirty="0" smtClean="0">
              <a:sym typeface="Symbol" pitchFamily="18" charset="2"/>
            </a:endParaRPr>
          </a:p>
          <a:p>
            <a:pPr lvl="1" indent="1146175">
              <a:buFontTx/>
              <a:buNone/>
            </a:pPr>
            <a:r>
              <a:rPr lang="en-US" b="1" dirty="0" smtClean="0">
                <a:sym typeface="Symbol" pitchFamily="18" charset="2"/>
              </a:rPr>
              <a:t>A</a:t>
            </a:r>
            <a:r>
              <a:rPr lang="en-US" dirty="0" smtClean="0">
                <a:sym typeface="Symbol" pitchFamily="18" charset="2"/>
              </a:rPr>
              <a:t> = </a:t>
            </a:r>
            <a:r>
              <a:rPr lang="en-US" b="1" dirty="0" smtClean="0">
                <a:sym typeface="Symbol" pitchFamily="18" charset="2"/>
              </a:rPr>
              <a:t>U</a:t>
            </a:r>
            <a:r>
              <a:rPr lang="en-US" sz="1300" b="1" dirty="0" smtClean="0">
                <a:sym typeface="Symbol" pitchFamily="18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W</a:t>
            </a:r>
            <a:r>
              <a:rPr lang="en-US" sz="1300" b="1" dirty="0" smtClean="0">
                <a:sym typeface="Symbol" pitchFamily="18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V</a:t>
            </a:r>
            <a:r>
              <a:rPr lang="en-US" baseline="30000" dirty="0" smtClean="0">
                <a:sym typeface="Symbol" pitchFamily="18" charset="2"/>
              </a:rPr>
              <a:t>T</a:t>
            </a:r>
            <a:endParaRPr lang="en-US" b="1" dirty="0" smtClean="0">
              <a:sym typeface="Symbol" pitchFamily="18" charset="2"/>
            </a:endParaRPr>
          </a:p>
          <a:p>
            <a:pPr lvl="1" indent="1146175">
              <a:buFontTx/>
              <a:buNone/>
            </a:pPr>
            <a:r>
              <a:rPr lang="en-US" b="1" dirty="0" smtClean="0"/>
              <a:t>U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en-US" dirty="0" smtClean="0">
                <a:sym typeface="Symbol" pitchFamily="18" charset="2"/>
              </a:rPr>
              <a:t></a:t>
            </a:r>
            <a:r>
              <a:rPr lang="hu-HU" i="1" dirty="0" smtClean="0">
                <a:sym typeface="Symbol" pitchFamily="18" charset="2"/>
              </a:rPr>
              <a:t>m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hu-HU" dirty="0" smtClean="0">
                <a:sym typeface="Symbol" pitchFamily="18" charset="2"/>
              </a:rPr>
              <a:t>és </a:t>
            </a:r>
            <a:r>
              <a:rPr lang="en-US" dirty="0" err="1" smtClean="0">
                <a:sym typeface="Symbol" pitchFamily="18" charset="2"/>
              </a:rPr>
              <a:t>ortonorm</a:t>
            </a:r>
            <a:r>
              <a:rPr lang="hu-HU" dirty="0" smtClean="0">
                <a:sym typeface="Symbol" pitchFamily="18" charset="2"/>
              </a:rPr>
              <a:t>ált</a:t>
            </a:r>
            <a:endParaRPr lang="en-US" dirty="0" smtClean="0">
              <a:sym typeface="Symbol" pitchFamily="18" charset="2"/>
            </a:endParaRPr>
          </a:p>
          <a:p>
            <a:pPr lvl="1" indent="1146175">
              <a:buFontTx/>
              <a:buNone/>
            </a:pPr>
            <a:r>
              <a:rPr lang="en-US" b="1" dirty="0" smtClean="0">
                <a:sym typeface="Symbol" pitchFamily="18" charset="2"/>
              </a:rPr>
              <a:t>W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hu-HU" i="1" dirty="0" err="1" smtClean="0">
                <a:sym typeface="Symbol" pitchFamily="18" charset="2"/>
              </a:rPr>
              <a:t>m</a:t>
            </a:r>
            <a:r>
              <a:rPr lang="en-US" dirty="0" smtClean="0">
                <a:sym typeface="Symbol" pitchFamily="18" charset="2"/>
              </a:rPr>
              <a:t></a:t>
            </a:r>
            <a:r>
              <a:rPr lang="en-US" i="1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hu-HU" dirty="0" smtClean="0">
                <a:sym typeface="Symbol" pitchFamily="18" charset="2"/>
              </a:rPr>
              <a:t>és </a:t>
            </a:r>
            <a:r>
              <a:rPr lang="en-US" dirty="0" err="1" smtClean="0">
                <a:sym typeface="Symbol" pitchFamily="18" charset="2"/>
              </a:rPr>
              <a:t>diagon</a:t>
            </a:r>
            <a:r>
              <a:rPr lang="hu-HU" dirty="0" err="1" smtClean="0">
                <a:sym typeface="Symbol" pitchFamily="18" charset="2"/>
              </a:rPr>
              <a:t>ális</a:t>
            </a:r>
            <a:endParaRPr lang="en-US" dirty="0" smtClean="0">
              <a:sym typeface="Symbol" pitchFamily="18" charset="2"/>
            </a:endParaRPr>
          </a:p>
          <a:p>
            <a:pPr lvl="1" indent="1146175">
              <a:buFontTx/>
              <a:buNone/>
            </a:pPr>
            <a:r>
              <a:rPr lang="en-US" b="1" dirty="0" smtClean="0">
                <a:sym typeface="Symbol" pitchFamily="18" charset="2"/>
              </a:rPr>
              <a:t>V 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err="1" smtClean="0"/>
              <a:t>n</a:t>
            </a:r>
            <a:r>
              <a:rPr lang="en-US" dirty="0" err="1" smtClean="0">
                <a:sym typeface="Symbol" pitchFamily="18" charset="2"/>
              </a:rPr>
              <a:t></a:t>
            </a:r>
            <a:r>
              <a:rPr lang="en-US" i="1" dirty="0" err="1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hu-HU" dirty="0" smtClean="0">
                <a:sym typeface="Symbol" pitchFamily="18" charset="2"/>
              </a:rPr>
              <a:t>és </a:t>
            </a:r>
            <a:r>
              <a:rPr lang="en-US" dirty="0" err="1" smtClean="0">
                <a:sym typeface="Symbol" pitchFamily="18" charset="2"/>
              </a:rPr>
              <a:t>ortonorm</a:t>
            </a:r>
            <a:r>
              <a:rPr lang="hu-HU" dirty="0" smtClean="0">
                <a:sym typeface="Symbol" pitchFamily="18" charset="2"/>
              </a:rPr>
              <a:t>ált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Szinguláris felbontás (SVD)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4800" y="1676400"/>
            <a:ext cx="8458200" cy="405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3200">
                <a:solidFill>
                  <a:srgbClr val="FF0000"/>
                </a:solidFill>
              </a:rPr>
              <a:t>a</a:t>
            </a:r>
            <a:r>
              <a:rPr lang="hu-HU" sz="3200" baseline="30000">
                <a:solidFill>
                  <a:srgbClr val="FF0000"/>
                </a:solidFill>
              </a:rPr>
              <a:t>(k+1) </a:t>
            </a:r>
            <a:r>
              <a:rPr lang="hu-HU" sz="3200"/>
              <a:t>=</a:t>
            </a:r>
            <a:r>
              <a:rPr lang="hu-HU" sz="3200">
                <a:solidFill>
                  <a:srgbClr val="FF0000"/>
                </a:solidFill>
              </a:rPr>
              <a:t> </a:t>
            </a:r>
            <a:r>
              <a:rPr lang="hu-HU" sz="3200">
                <a:solidFill>
                  <a:srgbClr val="33CC33"/>
                </a:solidFill>
              </a:rPr>
              <a:t>h</a:t>
            </a:r>
            <a:r>
              <a:rPr lang="hu-HU" sz="3200" baseline="30000">
                <a:solidFill>
                  <a:srgbClr val="33CC33"/>
                </a:solidFill>
              </a:rPr>
              <a:t>(k)</a:t>
            </a:r>
            <a:r>
              <a:rPr lang="hu-HU" sz="3200">
                <a:solidFill>
                  <a:srgbClr val="FF0000"/>
                </a:solidFill>
              </a:rPr>
              <a:t> </a:t>
            </a:r>
            <a:r>
              <a:rPr lang="hu-HU" sz="3200"/>
              <a:t>A</a:t>
            </a:r>
          </a:p>
          <a:p>
            <a:pPr>
              <a:spcBef>
                <a:spcPct val="50000"/>
              </a:spcBef>
            </a:pPr>
            <a:r>
              <a:rPr lang="hu-HU" sz="3200">
                <a:solidFill>
                  <a:srgbClr val="33CC33"/>
                </a:solidFill>
              </a:rPr>
              <a:t>h</a:t>
            </a:r>
            <a:r>
              <a:rPr lang="hu-HU" sz="3200" baseline="30000">
                <a:solidFill>
                  <a:srgbClr val="33CC33"/>
                </a:solidFill>
              </a:rPr>
              <a:t>(k+1)</a:t>
            </a:r>
            <a:r>
              <a:rPr lang="hu-HU" sz="3200">
                <a:solidFill>
                  <a:srgbClr val="FF0000"/>
                </a:solidFill>
              </a:rPr>
              <a:t> </a:t>
            </a:r>
            <a:r>
              <a:rPr lang="hu-HU" sz="3200"/>
              <a:t>=</a:t>
            </a:r>
            <a:r>
              <a:rPr lang="hu-HU" sz="3200">
                <a:solidFill>
                  <a:srgbClr val="FF0000"/>
                </a:solidFill>
              </a:rPr>
              <a:t> a</a:t>
            </a:r>
            <a:r>
              <a:rPr lang="hu-HU" sz="3200" baseline="30000">
                <a:solidFill>
                  <a:srgbClr val="FF0000"/>
                </a:solidFill>
              </a:rPr>
              <a:t>(k+1) </a:t>
            </a:r>
            <a:r>
              <a:rPr lang="hu-HU" sz="3200"/>
              <a:t>A</a:t>
            </a:r>
            <a:r>
              <a:rPr lang="hu-HU" sz="3200" baseline="30000"/>
              <a:t>T</a:t>
            </a:r>
            <a:endParaRPr lang="hu-HU" sz="320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hu-HU" sz="3200">
                <a:solidFill>
                  <a:srgbClr val="FF0000"/>
                </a:solidFill>
              </a:rPr>
              <a:t>a</a:t>
            </a:r>
            <a:r>
              <a:rPr lang="hu-HU" sz="3200" baseline="30000">
                <a:solidFill>
                  <a:srgbClr val="FF0000"/>
                </a:solidFill>
              </a:rPr>
              <a:t>(k+1) </a:t>
            </a:r>
            <a:r>
              <a:rPr lang="hu-HU" sz="3200"/>
              <a:t>=</a:t>
            </a:r>
            <a:r>
              <a:rPr lang="hu-HU" sz="3200">
                <a:solidFill>
                  <a:srgbClr val="FF0000"/>
                </a:solidFill>
              </a:rPr>
              <a:t> a</a:t>
            </a:r>
            <a:r>
              <a:rPr lang="hu-HU" sz="3200" baseline="30000">
                <a:solidFill>
                  <a:srgbClr val="FF0000"/>
                </a:solidFill>
              </a:rPr>
              <a:t>(1) </a:t>
            </a:r>
            <a:r>
              <a:rPr lang="hu-HU" sz="4400"/>
              <a:t>(</a:t>
            </a:r>
            <a:r>
              <a:rPr lang="hu-HU" sz="3200"/>
              <a:t>A</a:t>
            </a:r>
            <a:r>
              <a:rPr lang="hu-HU" sz="3200" baseline="30000"/>
              <a:t>T</a:t>
            </a:r>
            <a:r>
              <a:rPr lang="hu-HU" sz="3200" baseline="30000">
                <a:solidFill>
                  <a:srgbClr val="FF0000"/>
                </a:solidFill>
              </a:rPr>
              <a:t> </a:t>
            </a:r>
            <a:r>
              <a:rPr lang="hu-HU" sz="3200"/>
              <a:t>A</a:t>
            </a:r>
            <a:r>
              <a:rPr lang="hu-HU" sz="4400"/>
              <a:t>)</a:t>
            </a:r>
            <a:r>
              <a:rPr lang="hu-HU" sz="4400" baseline="30000"/>
              <a:t>k</a:t>
            </a:r>
            <a:endParaRPr lang="hu-HU" sz="3200" baseline="30000"/>
          </a:p>
          <a:p>
            <a:pPr>
              <a:spcBef>
                <a:spcPct val="50000"/>
              </a:spcBef>
            </a:pPr>
            <a:endParaRPr lang="hu-HU" sz="3200">
              <a:solidFill>
                <a:srgbClr val="008000"/>
              </a:solidFill>
            </a:endParaRPr>
          </a:p>
          <a:p>
            <a:pPr>
              <a:spcBef>
                <a:spcPct val="50000"/>
              </a:spcBef>
            </a:pPr>
            <a:r>
              <a:rPr lang="hu-HU" sz="3200">
                <a:solidFill>
                  <a:srgbClr val="008000"/>
                </a:solidFill>
              </a:rPr>
              <a:t>h</a:t>
            </a:r>
            <a:r>
              <a:rPr lang="hu-HU" sz="3200" baseline="30000">
                <a:solidFill>
                  <a:srgbClr val="008000"/>
                </a:solidFill>
              </a:rPr>
              <a:t>(k+1)</a:t>
            </a:r>
            <a:r>
              <a:rPr lang="hu-HU" sz="3200">
                <a:solidFill>
                  <a:srgbClr val="FF0000"/>
                </a:solidFill>
              </a:rPr>
              <a:t> </a:t>
            </a:r>
            <a:r>
              <a:rPr lang="hu-HU" sz="3200"/>
              <a:t>=</a:t>
            </a:r>
            <a:r>
              <a:rPr lang="hu-HU" sz="3200">
                <a:solidFill>
                  <a:srgbClr val="FF0000"/>
                </a:solidFill>
              </a:rPr>
              <a:t> </a:t>
            </a:r>
            <a:r>
              <a:rPr lang="hu-HU" sz="3200">
                <a:solidFill>
                  <a:srgbClr val="008000"/>
                </a:solidFill>
              </a:rPr>
              <a:t>h</a:t>
            </a:r>
            <a:r>
              <a:rPr lang="hu-HU" sz="3200" baseline="30000">
                <a:solidFill>
                  <a:srgbClr val="008000"/>
                </a:solidFill>
              </a:rPr>
              <a:t>(1) </a:t>
            </a:r>
            <a:r>
              <a:rPr lang="hu-HU" sz="4400"/>
              <a:t>(</a:t>
            </a:r>
            <a:r>
              <a:rPr lang="hu-HU" sz="3200"/>
              <a:t>A</a:t>
            </a:r>
            <a:r>
              <a:rPr lang="hu-HU" sz="3200" baseline="30000">
                <a:solidFill>
                  <a:srgbClr val="FF0000"/>
                </a:solidFill>
              </a:rPr>
              <a:t> </a:t>
            </a:r>
            <a:r>
              <a:rPr lang="hu-HU" sz="3200"/>
              <a:t>A</a:t>
            </a:r>
            <a:r>
              <a:rPr lang="hu-HU" sz="3200" baseline="30000"/>
              <a:t>T</a:t>
            </a:r>
            <a:r>
              <a:rPr lang="hu-HU" sz="4400"/>
              <a:t>)</a:t>
            </a:r>
            <a:r>
              <a:rPr lang="hu-HU" sz="4400" baseline="30000"/>
              <a:t>k</a:t>
            </a:r>
            <a:endParaRPr lang="hu-HU" sz="3200" baseline="30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2743200"/>
            <a:ext cx="3200400" cy="1555750"/>
            <a:chOff x="3398" y="2925"/>
            <a:chExt cx="1786" cy="980"/>
          </a:xfrm>
        </p:grpSpPr>
        <p:sp>
          <p:nvSpPr>
            <p:cNvPr id="58380" name="Text Box 5"/>
            <p:cNvSpPr txBox="1">
              <a:spLocks noChangeArrowheads="1"/>
            </p:cNvSpPr>
            <p:nvPr/>
          </p:nvSpPr>
          <p:spPr bwMode="auto">
            <a:xfrm>
              <a:off x="3398" y="2925"/>
              <a:ext cx="1786" cy="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hu-HU" sz="9600"/>
                <a:t>(     ) </a:t>
              </a:r>
              <a:endParaRPr lang="hu-HU"/>
            </a:p>
          </p:txBody>
        </p:sp>
        <p:sp>
          <p:nvSpPr>
            <p:cNvPr id="58381" name="Text Box 6"/>
            <p:cNvSpPr txBox="1">
              <a:spLocks noChangeArrowheads="1"/>
            </p:cNvSpPr>
            <p:nvPr/>
          </p:nvSpPr>
          <p:spPr bwMode="auto">
            <a:xfrm>
              <a:off x="3670" y="3055"/>
              <a:ext cx="1064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u-HU" dirty="0">
                  <a:sym typeface="Symbol" pitchFamily="18" charset="2"/>
                </a:rPr>
                <a:t>w</a:t>
              </a:r>
              <a:r>
                <a:rPr lang="hu-HU" baseline="-25000" dirty="0">
                  <a:sym typeface="Symbol" pitchFamily="18" charset="2"/>
                </a:rPr>
                <a:t>1</a:t>
              </a:r>
              <a:r>
                <a:rPr lang="hu-HU" baseline="30000" dirty="0">
                  <a:sym typeface="Symbol" pitchFamily="18" charset="2"/>
                </a:rPr>
                <a:t>2</a:t>
              </a:r>
              <a:r>
                <a:rPr lang="hu-HU" dirty="0">
                  <a:sym typeface="Symbol" pitchFamily="18" charset="2"/>
                </a:rPr>
                <a:t>  0      …     </a:t>
              </a:r>
              <a:r>
                <a:rPr lang="hu-HU" dirty="0" err="1">
                  <a:sym typeface="Symbol" pitchFamily="18" charset="2"/>
                </a:rPr>
                <a:t>0</a:t>
              </a:r>
              <a:endParaRPr lang="hu-HU" dirty="0">
                <a:sym typeface="Symbol" pitchFamily="18" charset="2"/>
              </a:endParaRPr>
            </a:p>
            <a:p>
              <a:r>
                <a:rPr lang="hu-HU" dirty="0">
                  <a:sym typeface="Symbol" pitchFamily="18" charset="2"/>
                </a:rPr>
                <a:t>0    w</a:t>
              </a:r>
              <a:r>
                <a:rPr lang="hu-HU" baseline="-25000" dirty="0">
                  <a:sym typeface="Symbol" pitchFamily="18" charset="2"/>
                </a:rPr>
                <a:t>2</a:t>
              </a:r>
              <a:r>
                <a:rPr lang="hu-HU" baseline="30000" dirty="0">
                  <a:sym typeface="Symbol" pitchFamily="18" charset="2"/>
                </a:rPr>
                <a:t>2</a:t>
              </a:r>
              <a:r>
                <a:rPr lang="hu-HU" dirty="0">
                  <a:sym typeface="Symbol" pitchFamily="18" charset="2"/>
                </a:rPr>
                <a:t>  0   …  </a:t>
              </a:r>
              <a:r>
                <a:rPr lang="hu-HU" dirty="0" err="1">
                  <a:sym typeface="Symbol" pitchFamily="18" charset="2"/>
                </a:rPr>
                <a:t>0</a:t>
              </a:r>
              <a:endParaRPr lang="hu-HU" dirty="0">
                <a:sym typeface="Symbol" pitchFamily="18" charset="2"/>
              </a:endParaRPr>
            </a:p>
            <a:p>
              <a:r>
                <a:rPr lang="hu-HU" dirty="0">
                  <a:sym typeface="Symbol" pitchFamily="18" charset="2"/>
                </a:rPr>
                <a:t>          …  </a:t>
              </a:r>
            </a:p>
            <a:p>
              <a:r>
                <a:rPr lang="hu-HU" dirty="0">
                  <a:sym typeface="Symbol" pitchFamily="18" charset="2"/>
                </a:rPr>
                <a:t>0         …    </a:t>
              </a:r>
              <a:r>
                <a:rPr lang="hu-HU" dirty="0" err="1">
                  <a:sym typeface="Symbol" pitchFamily="18" charset="2"/>
                </a:rPr>
                <a:t>0</a:t>
              </a:r>
              <a:r>
                <a:rPr lang="hu-HU" dirty="0">
                  <a:sym typeface="Symbol" pitchFamily="18" charset="2"/>
                </a:rPr>
                <a:t> w</a:t>
              </a:r>
              <a:r>
                <a:rPr lang="hu-HU" baseline="-25000" dirty="0">
                  <a:sym typeface="Symbol" pitchFamily="18" charset="2"/>
                </a:rPr>
                <a:t>n</a:t>
              </a:r>
              <a:r>
                <a:rPr lang="hu-HU" baseline="30000" dirty="0">
                  <a:sym typeface="Symbol" pitchFamily="18" charset="2"/>
                </a:rPr>
                <a:t>2</a:t>
              </a:r>
              <a:endParaRPr lang="hu-HU" dirty="0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876800" y="4572000"/>
            <a:ext cx="3200400" cy="1555750"/>
            <a:chOff x="3398" y="2925"/>
            <a:chExt cx="1786" cy="980"/>
          </a:xfrm>
        </p:grpSpPr>
        <p:sp>
          <p:nvSpPr>
            <p:cNvPr id="58378" name="Text Box 8"/>
            <p:cNvSpPr txBox="1">
              <a:spLocks noChangeArrowheads="1"/>
            </p:cNvSpPr>
            <p:nvPr/>
          </p:nvSpPr>
          <p:spPr bwMode="auto">
            <a:xfrm>
              <a:off x="3398" y="2925"/>
              <a:ext cx="1786" cy="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hu-HU" sz="9600"/>
                <a:t>(     ) </a:t>
              </a:r>
              <a:endParaRPr lang="hu-HU"/>
            </a:p>
          </p:txBody>
        </p:sp>
        <p:sp>
          <p:nvSpPr>
            <p:cNvPr id="58379" name="Text Box 9"/>
            <p:cNvSpPr txBox="1">
              <a:spLocks noChangeArrowheads="1"/>
            </p:cNvSpPr>
            <p:nvPr/>
          </p:nvSpPr>
          <p:spPr bwMode="auto">
            <a:xfrm>
              <a:off x="3670" y="3067"/>
              <a:ext cx="110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u-HU" dirty="0">
                  <a:sym typeface="Symbol" pitchFamily="18" charset="2"/>
                </a:rPr>
                <a:t>w</a:t>
              </a:r>
              <a:r>
                <a:rPr lang="hu-HU" baseline="-25000" dirty="0">
                  <a:sym typeface="Symbol" pitchFamily="18" charset="2"/>
                </a:rPr>
                <a:t>1</a:t>
              </a:r>
              <a:r>
                <a:rPr lang="hu-HU" baseline="30000" dirty="0">
                  <a:sym typeface="Symbol" pitchFamily="18" charset="2"/>
                </a:rPr>
                <a:t>2</a:t>
              </a:r>
              <a:r>
                <a:rPr lang="hu-HU" dirty="0">
                  <a:sym typeface="Symbol" pitchFamily="18" charset="2"/>
                </a:rPr>
                <a:t>  0      …     </a:t>
              </a:r>
              <a:r>
                <a:rPr lang="hu-HU" dirty="0" err="1">
                  <a:sym typeface="Symbol" pitchFamily="18" charset="2"/>
                </a:rPr>
                <a:t>0</a:t>
              </a:r>
              <a:endParaRPr lang="hu-HU" dirty="0">
                <a:sym typeface="Symbol" pitchFamily="18" charset="2"/>
              </a:endParaRPr>
            </a:p>
            <a:p>
              <a:r>
                <a:rPr lang="hu-HU" dirty="0">
                  <a:sym typeface="Symbol" pitchFamily="18" charset="2"/>
                </a:rPr>
                <a:t>0    w</a:t>
              </a:r>
              <a:r>
                <a:rPr lang="hu-HU" baseline="-25000" dirty="0">
                  <a:sym typeface="Symbol" pitchFamily="18" charset="2"/>
                </a:rPr>
                <a:t>2</a:t>
              </a:r>
              <a:r>
                <a:rPr lang="hu-HU" baseline="30000" dirty="0">
                  <a:sym typeface="Symbol" pitchFamily="18" charset="2"/>
                </a:rPr>
                <a:t>2</a:t>
              </a:r>
              <a:r>
                <a:rPr lang="hu-HU" dirty="0">
                  <a:sym typeface="Symbol" pitchFamily="18" charset="2"/>
                </a:rPr>
                <a:t>  0   …  </a:t>
              </a:r>
              <a:r>
                <a:rPr lang="hu-HU" dirty="0" err="1">
                  <a:sym typeface="Symbol" pitchFamily="18" charset="2"/>
                </a:rPr>
                <a:t>0</a:t>
              </a:r>
              <a:endParaRPr lang="hu-HU" dirty="0">
                <a:sym typeface="Symbol" pitchFamily="18" charset="2"/>
              </a:endParaRPr>
            </a:p>
            <a:p>
              <a:r>
                <a:rPr lang="hu-HU" dirty="0">
                  <a:sym typeface="Symbol" pitchFamily="18" charset="2"/>
                </a:rPr>
                <a:t>          …  </a:t>
              </a:r>
            </a:p>
            <a:p>
              <a:r>
                <a:rPr lang="hu-HU" dirty="0">
                  <a:sym typeface="Symbol" pitchFamily="18" charset="2"/>
                </a:rPr>
                <a:t>0       …       </a:t>
              </a:r>
              <a:r>
                <a:rPr lang="hu-HU" dirty="0" err="1">
                  <a:sym typeface="Symbol" pitchFamily="18" charset="2"/>
                </a:rPr>
                <a:t>0</a:t>
              </a:r>
              <a:r>
                <a:rPr lang="hu-HU" dirty="0">
                  <a:sym typeface="Symbol" pitchFamily="18" charset="2"/>
                </a:rPr>
                <a:t> w</a:t>
              </a:r>
              <a:r>
                <a:rPr lang="hu-HU" baseline="-25000" dirty="0">
                  <a:sym typeface="Symbol" pitchFamily="18" charset="2"/>
                </a:rPr>
                <a:t>n</a:t>
              </a:r>
              <a:r>
                <a:rPr lang="hu-HU" baseline="30000" dirty="0">
                  <a:sym typeface="Symbol" pitchFamily="18" charset="2"/>
                </a:rPr>
                <a:t>2</a:t>
              </a:r>
              <a:endParaRPr lang="hu-HU" dirty="0"/>
            </a:p>
          </p:txBody>
        </p:sp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380288" y="285273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k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30885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k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657600" y="3352800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3200" dirty="0"/>
              <a:t>=</a:t>
            </a:r>
            <a:r>
              <a:rPr lang="hu-HU" sz="3200" dirty="0">
                <a:solidFill>
                  <a:srgbClr val="FF0000"/>
                </a:solidFill>
              </a:rPr>
              <a:t> a</a:t>
            </a:r>
            <a:r>
              <a:rPr lang="hu-HU" sz="3200" baseline="30000" dirty="0">
                <a:solidFill>
                  <a:srgbClr val="FF0000"/>
                </a:solidFill>
              </a:rPr>
              <a:t>(1) </a:t>
            </a:r>
            <a:r>
              <a:rPr lang="hu-HU" sz="3200" dirty="0"/>
              <a:t>U                        U</a:t>
            </a:r>
            <a:r>
              <a:rPr lang="hu-HU" sz="3200" baseline="30000" dirty="0"/>
              <a:t>T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57600" y="5181600"/>
            <a:ext cx="4737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3200" dirty="0"/>
              <a:t>=</a:t>
            </a:r>
            <a:r>
              <a:rPr lang="hu-HU" sz="32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008000"/>
                </a:solidFill>
              </a:rPr>
              <a:t>h</a:t>
            </a:r>
            <a:r>
              <a:rPr lang="hu-HU" sz="3200" baseline="30000" dirty="0">
                <a:solidFill>
                  <a:srgbClr val="008000"/>
                </a:solidFill>
              </a:rPr>
              <a:t>(1)</a:t>
            </a:r>
            <a:r>
              <a:rPr lang="hu-HU" sz="3200" baseline="30000" dirty="0">
                <a:solidFill>
                  <a:srgbClr val="FF0000"/>
                </a:solidFill>
              </a:rPr>
              <a:t> </a:t>
            </a:r>
            <a:r>
              <a:rPr lang="hu-HU" sz="3200" dirty="0"/>
              <a:t>V                        V</a:t>
            </a:r>
            <a:r>
              <a:rPr lang="hu-HU" sz="3200" baseline="30000" dirty="0"/>
              <a:t>T</a:t>
            </a:r>
          </a:p>
        </p:txBody>
      </p:sp>
      <p:sp>
        <p:nvSpPr>
          <p:cNvPr id="17" name="Cím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 </a:t>
            </a:r>
            <a:r>
              <a:rPr lang="hu-HU" dirty="0" err="1" smtClean="0"/>
              <a:t>adjacencia-mátrixszal</a:t>
            </a:r>
            <a:r>
              <a:rPr lang="hu-HU" dirty="0" smtClean="0"/>
              <a:t> felírva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2987824" y="764704"/>
            <a:ext cx="4477893" cy="2640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1146175">
              <a:buFontTx/>
              <a:buNone/>
            </a:pPr>
            <a:r>
              <a:rPr lang="en-US" sz="3600" b="1" dirty="0" smtClean="0">
                <a:sym typeface="Symbol" pitchFamily="18" charset="2"/>
              </a:rPr>
              <a:t>A</a:t>
            </a:r>
            <a:r>
              <a:rPr lang="en-US" sz="3600" dirty="0" smtClean="0">
                <a:sym typeface="Symbol" pitchFamily="18" charset="2"/>
              </a:rPr>
              <a:t> = </a:t>
            </a:r>
            <a:r>
              <a:rPr lang="en-US" sz="3600" b="1" dirty="0" smtClean="0">
                <a:sym typeface="Symbol" pitchFamily="18" charset="2"/>
              </a:rPr>
              <a:t>U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sz="3600" b="1" dirty="0" smtClean="0">
                <a:sym typeface="Symbol" pitchFamily="18" charset="2"/>
              </a:rPr>
              <a:t>W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sz="3600" b="1" dirty="0" smtClean="0">
                <a:sym typeface="Symbol" pitchFamily="18" charset="2"/>
              </a:rPr>
              <a:t>V</a:t>
            </a:r>
            <a:r>
              <a:rPr lang="en-US" sz="3600" baseline="30000" dirty="0" smtClean="0">
                <a:sym typeface="Symbol" pitchFamily="18" charset="2"/>
              </a:rPr>
              <a:t>T</a:t>
            </a:r>
            <a:endParaRPr lang="hu-HU" sz="3600" baseline="30000" dirty="0" smtClean="0">
              <a:sym typeface="Symbol" pitchFamily="18" charset="2"/>
            </a:endParaRPr>
          </a:p>
          <a:p>
            <a:pPr lvl="1" indent="1146175">
              <a:buFontTx/>
              <a:buNone/>
            </a:pPr>
            <a:r>
              <a:rPr lang="hu-HU" sz="3600" b="1" dirty="0" smtClean="0">
                <a:sym typeface="Symbol" pitchFamily="18" charset="2"/>
              </a:rPr>
              <a:t>AA</a:t>
            </a:r>
            <a:r>
              <a:rPr lang="hu-HU" sz="3600" b="1" baseline="30000" dirty="0" smtClean="0">
                <a:sym typeface="Symbol" pitchFamily="18" charset="2"/>
              </a:rPr>
              <a:t>T</a:t>
            </a:r>
            <a:r>
              <a:rPr lang="hu-HU" sz="3600" b="1" dirty="0" smtClean="0">
                <a:sym typeface="Symbol" pitchFamily="18" charset="2"/>
              </a:rPr>
              <a:t> = UW</a:t>
            </a:r>
            <a:r>
              <a:rPr lang="hu-HU" sz="3600" b="1" baseline="30000" dirty="0" smtClean="0">
                <a:sym typeface="Symbol" pitchFamily="18" charset="2"/>
              </a:rPr>
              <a:t>2</a:t>
            </a:r>
            <a:r>
              <a:rPr lang="hu-HU" sz="3600" b="1" dirty="0" smtClean="0">
                <a:sym typeface="Symbol" pitchFamily="18" charset="2"/>
              </a:rPr>
              <a:t>U</a:t>
            </a:r>
            <a:r>
              <a:rPr lang="hu-HU" sz="3600" b="1" baseline="30000" dirty="0" smtClean="0">
                <a:sym typeface="Symbol" pitchFamily="18" charset="2"/>
              </a:rPr>
              <a:t>T</a:t>
            </a:r>
          </a:p>
          <a:p>
            <a:pPr lvl="1" indent="1146175"/>
            <a:r>
              <a:rPr lang="hu-HU" sz="3600" b="1" dirty="0" smtClean="0">
                <a:sym typeface="Symbol" pitchFamily="18" charset="2"/>
              </a:rPr>
              <a:t>A</a:t>
            </a:r>
            <a:r>
              <a:rPr lang="hu-HU" sz="3600" b="1" baseline="30000" dirty="0" smtClean="0">
                <a:sym typeface="Symbol" pitchFamily="18" charset="2"/>
              </a:rPr>
              <a:t>T</a:t>
            </a:r>
            <a:r>
              <a:rPr lang="hu-HU" sz="3600" b="1" dirty="0" smtClean="0">
                <a:sym typeface="Symbol" pitchFamily="18" charset="2"/>
              </a:rPr>
              <a:t>A </a:t>
            </a:r>
            <a:r>
              <a:rPr lang="hu-HU" sz="3600" b="1" dirty="0" smtClean="0">
                <a:sym typeface="Symbol" pitchFamily="18" charset="2"/>
              </a:rPr>
              <a:t>= </a:t>
            </a:r>
            <a:r>
              <a:rPr lang="hu-HU" sz="3600" b="1" dirty="0" smtClean="0">
                <a:sym typeface="Symbol" pitchFamily="18" charset="2"/>
              </a:rPr>
              <a:t>VW</a:t>
            </a:r>
            <a:r>
              <a:rPr lang="hu-HU" sz="3600" b="1" baseline="30000" dirty="0" smtClean="0">
                <a:sym typeface="Symbol" pitchFamily="18" charset="2"/>
              </a:rPr>
              <a:t>2</a:t>
            </a:r>
            <a:r>
              <a:rPr lang="hu-HU" sz="3600" b="1" dirty="0" smtClean="0">
                <a:sym typeface="Symbol" pitchFamily="18" charset="2"/>
              </a:rPr>
              <a:t>V</a:t>
            </a:r>
            <a:r>
              <a:rPr lang="hu-HU" sz="3600" b="1" baseline="30000" dirty="0" smtClean="0">
                <a:sym typeface="Symbol" pitchFamily="18" charset="2"/>
              </a:rPr>
              <a:t>T</a:t>
            </a:r>
            <a:endParaRPr lang="en-US" sz="3600" b="1" baseline="30000" dirty="0" smtClean="0">
              <a:sym typeface="Symbol" pitchFamily="18" charset="2"/>
            </a:endParaRPr>
          </a:p>
          <a:p>
            <a:pPr lvl="1" indent="1146175">
              <a:buFontTx/>
              <a:buNone/>
            </a:pPr>
            <a:endParaRPr lang="en-US" sz="3600" b="1" dirty="0" smtClean="0"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dirty="0" smtClean="0"/>
              <a:t>A termékeket és a felhasználókat látens faktorok írják le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hu-HU" dirty="0" smtClean="0"/>
              <a:t>Minden termék leírható egy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d</a:t>
            </a:r>
            <a:r>
              <a:rPr lang="en-US" dirty="0" smtClean="0"/>
              <a:t>-</a:t>
            </a:r>
            <a:r>
              <a:rPr lang="en-US" dirty="0" err="1" smtClean="0"/>
              <a:t>dimen</a:t>
            </a:r>
            <a:r>
              <a:rPr lang="hu-HU" dirty="0" err="1" smtClean="0"/>
              <a:t>ziós</a:t>
            </a:r>
            <a:r>
              <a:rPr lang="en-US" dirty="0" smtClean="0"/>
              <a:t> 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dirty="0" smtClean="0"/>
              <a:t> </a:t>
            </a:r>
            <a:r>
              <a:rPr lang="hu-HU" dirty="0" smtClean="0"/>
              <a:t>vektorral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hu-HU" dirty="0" smtClean="0"/>
              <a:t>Hasonlóan</a:t>
            </a:r>
            <a:r>
              <a:rPr lang="en-US" dirty="0" smtClean="0"/>
              <a:t>, </a:t>
            </a:r>
            <a:r>
              <a:rPr lang="hu-HU" dirty="0" smtClean="0"/>
              <a:t>minden felhasználó</a:t>
            </a:r>
            <a:r>
              <a:rPr lang="en-US" dirty="0" smtClean="0"/>
              <a:t>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u</a:t>
            </a:r>
            <a:r>
              <a:rPr lang="hu-HU" dirty="0" err="1" smtClean="0"/>
              <a:t>-val</a:t>
            </a:r>
            <a:endParaRPr lang="hu-HU" dirty="0" smtClean="0"/>
          </a:p>
          <a:p>
            <a:pPr eaLnBrk="1" hangingPunct="1">
              <a:lnSpc>
                <a:spcPct val="90000"/>
              </a:lnSpc>
            </a:pPr>
            <a:r>
              <a:rPr lang="hu-HU" dirty="0" smtClean="0"/>
              <a:t>Az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hu-HU" dirty="0" smtClean="0"/>
              <a:t>termékre az</a:t>
            </a:r>
            <a:r>
              <a:rPr lang="en-US" dirty="0" smtClean="0"/>
              <a:t> </a:t>
            </a:r>
            <a:r>
              <a:rPr lang="en-US" i="1" dirty="0" smtClean="0"/>
              <a:t>u</a:t>
            </a:r>
            <a:r>
              <a:rPr lang="hu-HU" i="1" dirty="0" smtClean="0"/>
              <a:t> </a:t>
            </a:r>
            <a:r>
              <a:rPr lang="hu-HU" dirty="0" smtClean="0"/>
              <a:t>felhasználó </a:t>
            </a:r>
            <a:r>
              <a:rPr lang="hu-HU" dirty="0" err="1" smtClean="0"/>
              <a:t>előrejelzett</a:t>
            </a:r>
            <a:r>
              <a:rPr lang="hu-HU" dirty="0" smtClean="0"/>
              <a:t> tetszése (hány „csillag”)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hu-HU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 </a:t>
            </a:r>
            <a:r>
              <a:rPr lang="hu-HU" dirty="0" smtClean="0"/>
              <a:t>ahol a, b a felhasználó és a termék jellemzője</a:t>
            </a:r>
            <a:endParaRPr lang="en-US" dirty="0" smtClean="0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054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graphicFrame>
        <p:nvGraphicFramePr>
          <p:cNvPr id="2050" name="Object 12"/>
          <p:cNvGraphicFramePr>
            <a:graphicFrameLocks noChangeAspect="1"/>
          </p:cNvGraphicFramePr>
          <p:nvPr/>
        </p:nvGraphicFramePr>
        <p:xfrm>
          <a:off x="1214536" y="4279900"/>
          <a:ext cx="5373688" cy="504825"/>
        </p:xfrm>
        <a:graphic>
          <a:graphicData uri="http://schemas.openxmlformats.org/presentationml/2006/ole">
            <p:oleObj spid="_x0000_s82946" name="Equation" r:id="rId4" imgW="2539800" imgH="241200" progId="Equation.3">
              <p:embed/>
            </p:oleObj>
          </a:graphicData>
        </a:graphic>
      </p:graphicFrame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Példa: ajánló algoritmusok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4724400" y="8382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1524000" y="34290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219200" y="3505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hu-HU" sz="2400">
              <a:latin typeface="Times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796925" y="3505200"/>
            <a:ext cx="126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>
                <a:latin typeface="Times"/>
              </a:rPr>
              <a:t>Geared towards </a:t>
            </a:r>
          </a:p>
          <a:p>
            <a:pPr algn="ctr" eaLnBrk="0" hangingPunct="0"/>
            <a:r>
              <a:rPr lang="en-US" sz="1200" b="1">
                <a:latin typeface="Times"/>
              </a:rPr>
              <a:t>females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7426325" y="3505200"/>
            <a:ext cx="126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>
                <a:latin typeface="Times"/>
              </a:rPr>
              <a:t>Geared towards </a:t>
            </a:r>
          </a:p>
          <a:p>
            <a:pPr algn="ctr" eaLnBrk="0" hangingPunct="0"/>
            <a:r>
              <a:rPr lang="en-US" sz="1200" b="1">
                <a:latin typeface="Times"/>
              </a:rPr>
              <a:t>males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4419600" y="533400"/>
            <a:ext cx="641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latin typeface="Times"/>
              </a:rPr>
              <a:t>serious</a:t>
            </a:r>
            <a:endParaRPr lang="en-US" sz="1200">
              <a:latin typeface="Times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419600" y="6019800"/>
            <a:ext cx="692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>
                <a:latin typeface="Times"/>
              </a:rPr>
              <a:t>escapist</a:t>
            </a:r>
            <a:endParaRPr lang="en-US" sz="1200">
              <a:latin typeface="Times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600200" y="5029200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Lucida Bright" pitchFamily="18" charset="0"/>
              </a:rPr>
              <a:t>The Princess</a:t>
            </a:r>
          </a:p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Lucida Bright" pitchFamily="18" charset="0"/>
              </a:rPr>
              <a:t>Diaries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3962400" y="4419600"/>
            <a:ext cx="1462088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Lucida Bright" pitchFamily="18" charset="0"/>
              </a:rPr>
              <a:t>The Lion King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5791200" y="914400"/>
            <a:ext cx="1462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Lucida Bright" pitchFamily="18" charset="0"/>
              </a:rPr>
              <a:t>Braveheart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5943600" y="2514600"/>
            <a:ext cx="1462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Lucida Bright" pitchFamily="18" charset="0"/>
              </a:rPr>
              <a:t>Lethal Weapon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4953000" y="5105400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Lucida Bright" pitchFamily="18" charset="0"/>
              </a:rPr>
              <a:t>Independence Day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810000" y="1219200"/>
            <a:ext cx="1462088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Lucida Bright" pitchFamily="18" charset="0"/>
              </a:rPr>
              <a:t>Amadeus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1524000" y="1295400"/>
            <a:ext cx="1462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Lucida Bright" pitchFamily="18" charset="0"/>
              </a:rPr>
              <a:t>The Color Purple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6781800" y="4572000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Lucida Bright" pitchFamily="18" charset="0"/>
              </a:rPr>
              <a:t>Dumb and Dumber</a:t>
            </a:r>
          </a:p>
        </p:txBody>
      </p:sp>
      <p:pic>
        <p:nvPicPr>
          <p:cNvPr id="43025" name="Picture 17" descr="girl-3-128x12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1524000"/>
            <a:ext cx="5746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6" name="Picture 18" descr="boy_ic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C"/>
              </a:clrFrom>
              <a:clrTo>
                <a:srgbClr val="FE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2438400"/>
            <a:ext cx="5143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7" name="Picture 19" descr="boy-icon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445" r="21249" b="1563"/>
          <a:stretch>
            <a:fillRect/>
          </a:stretch>
        </p:blipFill>
        <p:spPr bwMode="auto">
          <a:xfrm>
            <a:off x="6629400" y="4800600"/>
            <a:ext cx="669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8" name="Picture 20" descr="drew%20final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71" r="21230" b="278"/>
          <a:stretch>
            <a:fillRect/>
          </a:stretch>
        </p:blipFill>
        <p:spPr bwMode="auto">
          <a:xfrm>
            <a:off x="4724400" y="3505200"/>
            <a:ext cx="5000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9" name="Picture 21" descr="istockphoto_1239124_girl_icon_design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39501"/>
              </a:clrFrom>
              <a:clrTo>
                <a:srgbClr val="F395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3962400"/>
            <a:ext cx="576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30" name="Picture 22" descr="boy-1-128x128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1812" r="14063" b="-563"/>
          <a:stretch>
            <a:fillRect/>
          </a:stretch>
        </p:blipFill>
        <p:spPr bwMode="auto">
          <a:xfrm>
            <a:off x="6553200" y="1295400"/>
            <a:ext cx="506413" cy="687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4495800" y="2971800"/>
            <a:ext cx="1462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Lucida Bright" pitchFamily="18" charset="0"/>
              </a:rPr>
              <a:t>Ocean’s 11</a:t>
            </a: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1981200" y="2819400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Lucida Bright" pitchFamily="18" charset="0"/>
              </a:rPr>
              <a:t>Sense and Sensibility</a:t>
            </a:r>
          </a:p>
        </p:txBody>
      </p:sp>
      <p:pic>
        <p:nvPicPr>
          <p:cNvPr id="43033" name="Picture 25" descr="istockphoto_1239124_girl_icon_design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39501"/>
              </a:clrFrom>
              <a:clrTo>
                <a:srgbClr val="F395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2971800"/>
            <a:ext cx="576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6858000" y="5562600"/>
            <a:ext cx="381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800"/>
              <a:t>Gus</a:t>
            </a:r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4800600" y="4114800"/>
            <a:ext cx="4572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800"/>
              <a:t>Dave</a:t>
            </a:r>
          </a:p>
        </p:txBody>
      </p:sp>
      <p:sp>
        <p:nvSpPr>
          <p:cNvPr id="28" name="Cím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 dia a </a:t>
            </a:r>
            <a:r>
              <a:rPr lang="hu-HU" dirty="0" err="1" smtClean="0"/>
              <a:t>Netflix</a:t>
            </a:r>
            <a:r>
              <a:rPr lang="hu-HU" dirty="0" smtClean="0"/>
              <a:t> </a:t>
            </a:r>
            <a:r>
              <a:rPr lang="hu-HU" dirty="0" err="1" smtClean="0"/>
              <a:t>Prize</a:t>
            </a:r>
            <a:r>
              <a:rPr lang="hu-HU" dirty="0" smtClean="0"/>
              <a:t> nyerteseitől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Frobenius</a:t>
            </a:r>
            <a:r>
              <a:rPr lang="en-US" dirty="0" smtClean="0"/>
              <a:t> norm</a:t>
            </a:r>
            <a:r>
              <a:rPr lang="hu-HU" dirty="0" smtClean="0"/>
              <a:t>a</a:t>
            </a:r>
            <a:r>
              <a:rPr lang="en-US" dirty="0" smtClean="0"/>
              <a:t>:</a:t>
            </a:r>
          </a:p>
          <a:p>
            <a:pPr eaLnBrk="1" hangingPunct="1"/>
            <a:endParaRPr lang="hu-HU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hu-HU" dirty="0" smtClean="0"/>
              <a:t>Könnyen látható, hogy unitér invariáns</a:t>
            </a:r>
          </a:p>
          <a:p>
            <a:pPr eaLnBrk="1" hangingPunct="1"/>
            <a:r>
              <a:rPr lang="hu-HU" dirty="0" smtClean="0"/>
              <a:t>Ezért </a:t>
            </a:r>
            <a:r>
              <a:rPr lang="en-US" dirty="0" smtClean="0"/>
              <a:t>SVD</a:t>
            </a:r>
            <a:r>
              <a:rPr lang="hu-HU" dirty="0" err="1" smtClean="0"/>
              <a:t>-ből</a:t>
            </a:r>
            <a:r>
              <a:rPr lang="hu-HU" dirty="0" smtClean="0"/>
              <a:t> számítható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hu-HU" dirty="0" smtClean="0"/>
              <a:t>A szinguláris értékek változása adja a módosított mátrix távolságát</a:t>
            </a:r>
            <a:endParaRPr lang="en-US" dirty="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131840" y="1628800"/>
          <a:ext cx="2054225" cy="731837"/>
        </p:xfrm>
        <a:graphic>
          <a:graphicData uri="http://schemas.openxmlformats.org/presentationml/2006/ole">
            <p:oleObj spid="_x0000_s83970" name="Equation" r:id="rId3" imgW="1028520" imgH="368280" progId="Equation.3">
              <p:embed/>
            </p:oleObj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3131840" y="3717032"/>
          <a:ext cx="1698625" cy="706437"/>
        </p:xfrm>
        <a:graphic>
          <a:graphicData uri="http://schemas.openxmlformats.org/presentationml/2006/ole">
            <p:oleObj spid="_x0000_s83971" name="Equation" r:id="rId4" imgW="850680" imgH="355320" progId="Equation.3">
              <p:embed/>
            </p:oleObj>
          </a:graphicData>
        </a:graphic>
      </p:graphicFrame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SVD és mátrixok távolsága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Pl egy naptár …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10713"/>
          <a:stretch>
            <a:fillRect/>
          </a:stretch>
        </p:blipFill>
        <p:spPr>
          <a:xfrm>
            <a:off x="0" y="692150"/>
            <a:ext cx="9144000" cy="57610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</a:t>
            </a:r>
            <a:r>
              <a:rPr lang="en-US" dirty="0" smtClean="0"/>
              <a:t> </a:t>
            </a:r>
            <a:r>
              <a:rPr lang="en-US" b="1" dirty="0" smtClean="0"/>
              <a:t>A</a:t>
            </a:r>
            <a:r>
              <a:rPr lang="hu-HU" b="1" dirty="0" smtClean="0"/>
              <a:t> </a:t>
            </a:r>
            <a:r>
              <a:rPr lang="hu-HU" dirty="0" smtClean="0"/>
              <a:t>mátrix legjobb </a:t>
            </a:r>
            <a:r>
              <a:rPr lang="hu-HU" dirty="0" err="1" smtClean="0"/>
              <a:t>k-rangú</a:t>
            </a:r>
            <a:r>
              <a:rPr lang="hu-HU" dirty="0" smtClean="0"/>
              <a:t> közelítése?</a:t>
            </a:r>
            <a:endParaRPr lang="en-US" dirty="0" smtClean="0"/>
          </a:p>
          <a:p>
            <a:r>
              <a:rPr lang="hu-HU" dirty="0" smtClean="0"/>
              <a:t>A legnagyobb k szinguláris érték után mindent 0-ra cserélni</a:t>
            </a:r>
            <a:endParaRPr lang="en-US" dirty="0" smtClean="0"/>
          </a:p>
          <a:p>
            <a:r>
              <a:rPr lang="hu-HU" dirty="0" smtClean="0"/>
              <a:t>Az </a:t>
            </a:r>
            <a:r>
              <a:rPr lang="en-US" b="1" dirty="0" smtClean="0"/>
              <a:t>U</a:t>
            </a:r>
            <a:r>
              <a:rPr lang="en-US" dirty="0" smtClean="0"/>
              <a:t> </a:t>
            </a:r>
            <a:r>
              <a:rPr lang="hu-HU" dirty="0" smtClean="0"/>
              <a:t>és </a:t>
            </a:r>
            <a:r>
              <a:rPr lang="en-US" b="1" dirty="0" smtClean="0"/>
              <a:t>V</a:t>
            </a:r>
            <a:r>
              <a:rPr lang="en-US" dirty="0" smtClean="0"/>
              <a:t> </a:t>
            </a:r>
            <a:r>
              <a:rPr lang="hu-HU" dirty="0" smtClean="0"/>
              <a:t>k utáni oszlopai törölhetők</a:t>
            </a:r>
            <a:endParaRPr lang="en-US" dirty="0" smtClean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SVD és alacsony rangú közelítés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981075"/>
            <a:ext cx="8686800" cy="5472113"/>
          </a:xfrm>
        </p:spPr>
        <p:txBody>
          <a:bodyPr/>
          <a:lstStyle/>
          <a:p>
            <a:r>
              <a:rPr lang="hu-HU" dirty="0" smtClean="0"/>
              <a:t>Normalizált ponthalmaz ||x||=1 képe?</a:t>
            </a:r>
          </a:p>
          <a:p>
            <a:r>
              <a:rPr lang="hu-HU" dirty="0" smtClean="0"/>
              <a:t>{y = </a:t>
            </a:r>
            <a:r>
              <a:rPr lang="hu-HU" dirty="0" err="1" smtClean="0"/>
              <a:t>Ax</a:t>
            </a:r>
            <a:r>
              <a:rPr lang="hu-HU" dirty="0" smtClean="0"/>
              <a:t> : ||x|| = 1}?</a:t>
            </a:r>
          </a:p>
          <a:p>
            <a:r>
              <a:rPr lang="hu-HU" dirty="0" smtClean="0"/>
              <a:t>Ha A invertálható</a:t>
            </a:r>
            <a:r>
              <a:rPr lang="hu-HU" dirty="0" smtClean="0"/>
              <a:t>:</a:t>
            </a:r>
          </a:p>
          <a:p>
            <a:pPr>
              <a:buFontTx/>
              <a:buNone/>
            </a:pPr>
            <a:r>
              <a:rPr lang="hu-HU" dirty="0" smtClean="0"/>
              <a:t>	 </a:t>
            </a:r>
            <a:r>
              <a:rPr lang="hu-HU" dirty="0" smtClean="0"/>
              <a:t>A</a:t>
            </a:r>
            <a:r>
              <a:rPr lang="hu-HU" baseline="30000" dirty="0" smtClean="0"/>
              <a:t>-1</a:t>
            </a:r>
            <a:r>
              <a:rPr lang="hu-HU" dirty="0" smtClean="0"/>
              <a:t> = VW</a:t>
            </a:r>
            <a:r>
              <a:rPr lang="hu-HU" baseline="30000" dirty="0" smtClean="0"/>
              <a:t>-1</a:t>
            </a:r>
            <a:r>
              <a:rPr lang="hu-HU" dirty="0" smtClean="0"/>
              <a:t>U</a:t>
            </a:r>
            <a:r>
              <a:rPr lang="hu-HU" baseline="30000" dirty="0" smtClean="0"/>
              <a:t>T </a:t>
            </a:r>
            <a:r>
              <a:rPr lang="hu-HU" dirty="0" smtClean="0"/>
              <a:t>y = x</a:t>
            </a:r>
          </a:p>
          <a:p>
            <a:pPr>
              <a:buFontTx/>
              <a:buNone/>
            </a:pPr>
            <a:r>
              <a:rPr lang="hu-HU" dirty="0" smtClean="0"/>
              <a:t>1 = || VW</a:t>
            </a:r>
            <a:r>
              <a:rPr lang="hu-HU" baseline="30000" dirty="0" smtClean="0"/>
              <a:t>-1</a:t>
            </a:r>
            <a:r>
              <a:rPr lang="hu-HU" dirty="0" smtClean="0"/>
              <a:t>U</a:t>
            </a:r>
            <a:r>
              <a:rPr lang="hu-HU" baseline="30000" dirty="0" smtClean="0"/>
              <a:t>T </a:t>
            </a:r>
            <a:r>
              <a:rPr lang="hu-HU" dirty="0" smtClean="0"/>
              <a:t>y|| = </a:t>
            </a:r>
            <a:r>
              <a:rPr lang="hu-HU" dirty="0" err="1" smtClean="0"/>
              <a:t>y</a:t>
            </a:r>
            <a:r>
              <a:rPr lang="hu-HU" baseline="30000" dirty="0" err="1" smtClean="0"/>
              <a:t>T</a:t>
            </a:r>
            <a:r>
              <a:rPr lang="hu-HU" dirty="0" smtClean="0"/>
              <a:t> UW</a:t>
            </a:r>
            <a:r>
              <a:rPr lang="hu-HU" baseline="30000" dirty="0" smtClean="0"/>
              <a:t>-1</a:t>
            </a:r>
            <a:r>
              <a:rPr lang="hu-HU" dirty="0" smtClean="0"/>
              <a:t>V</a:t>
            </a:r>
            <a:r>
              <a:rPr lang="hu-HU" baseline="30000" dirty="0" smtClean="0"/>
              <a:t>T </a:t>
            </a:r>
            <a:r>
              <a:rPr lang="hu-HU" dirty="0" smtClean="0"/>
              <a:t> VW</a:t>
            </a:r>
            <a:r>
              <a:rPr lang="hu-HU" baseline="30000" dirty="0" smtClean="0"/>
              <a:t>-1</a:t>
            </a:r>
            <a:r>
              <a:rPr lang="hu-HU" dirty="0" smtClean="0"/>
              <a:t>U</a:t>
            </a:r>
            <a:r>
              <a:rPr lang="hu-HU" baseline="30000" dirty="0" smtClean="0"/>
              <a:t>T</a:t>
            </a:r>
            <a:r>
              <a:rPr lang="hu-HU" dirty="0" smtClean="0"/>
              <a:t> y</a:t>
            </a:r>
          </a:p>
          <a:p>
            <a:pPr>
              <a:buFontTx/>
              <a:buNone/>
            </a:pPr>
            <a:endParaRPr lang="hu-HU" dirty="0" smtClean="0"/>
          </a:p>
          <a:p>
            <a:pPr>
              <a:buFontTx/>
              <a:buNone/>
            </a:pPr>
            <a:r>
              <a:rPr lang="hu-HU" dirty="0" smtClean="0"/>
              <a:t>                 ellipszoid </a:t>
            </a:r>
            <a:r>
              <a:rPr lang="hu-HU" dirty="0" err="1" smtClean="0"/>
              <a:t>w</a:t>
            </a:r>
            <a:r>
              <a:rPr lang="hu-HU" baseline="-25000" dirty="0" err="1" smtClean="0"/>
              <a:t>i</a:t>
            </a:r>
            <a:r>
              <a:rPr lang="hu-HU" baseline="-25000" dirty="0" smtClean="0"/>
              <a:t> </a:t>
            </a:r>
            <a:r>
              <a:rPr lang="hu-HU" dirty="0" smtClean="0"/>
              <a:t>hosszú </a:t>
            </a:r>
            <a:r>
              <a:rPr lang="hu-HU" dirty="0" err="1" smtClean="0"/>
              <a:t>u</a:t>
            </a:r>
            <a:r>
              <a:rPr lang="hu-HU" baseline="-25000" dirty="0" err="1" smtClean="0"/>
              <a:t>i</a:t>
            </a:r>
            <a:r>
              <a:rPr lang="hu-HU" dirty="0" smtClean="0"/>
              <a:t> tengelyekkel</a:t>
            </a:r>
            <a:endParaRPr lang="hu-HU" baseline="-25000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683568" y="4221088"/>
          <a:ext cx="1800225" cy="1177925"/>
        </p:xfrm>
        <a:graphic>
          <a:graphicData uri="http://schemas.openxmlformats.org/presentationml/2006/ole">
            <p:oleObj spid="_x0000_s84994" name="Equation" r:id="rId3" imgW="698400" imgH="457200" progId="Equation.3">
              <p:embed/>
            </p:oleObj>
          </a:graphicData>
        </a:graphic>
      </p:graphicFrame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SVD és ellipszoidok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Principal Components Analysis (PCA): </a:t>
            </a:r>
            <a:r>
              <a:rPr lang="hu-HU" dirty="0" smtClean="0"/>
              <a:t>magas dimenziós adathalmaz megjelenítése alacsony dimenzióban</a:t>
            </a:r>
          </a:p>
          <a:p>
            <a:r>
              <a:rPr lang="hu-HU" dirty="0" err="1" smtClean="0"/>
              <a:t>Tf</a:t>
            </a:r>
            <a:r>
              <a:rPr lang="hu-HU" dirty="0" smtClean="0"/>
              <a:t>. a pontok normalizáltak (1 hosszúak)</a:t>
            </a:r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14700" y="2989263"/>
            <a:ext cx="2514600" cy="2514600"/>
            <a:chOff x="2112" y="2400"/>
            <a:chExt cx="1584" cy="1584"/>
          </a:xfrm>
        </p:grpSpPr>
        <p:sp>
          <p:nvSpPr>
            <p:cNvPr id="1007621" name="Line 5"/>
            <p:cNvSpPr>
              <a:spLocks noChangeShapeType="1"/>
            </p:cNvSpPr>
            <p:nvPr/>
          </p:nvSpPr>
          <p:spPr bwMode="auto">
            <a:xfrm flipV="1">
              <a:off x="2904" y="2400"/>
              <a:ext cx="0" cy="1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hu-HU"/>
            </a:p>
          </p:txBody>
        </p:sp>
        <p:sp>
          <p:nvSpPr>
            <p:cNvPr id="1007622" name="Line 6"/>
            <p:cNvSpPr>
              <a:spLocks noChangeShapeType="1"/>
            </p:cNvSpPr>
            <p:nvPr/>
          </p:nvSpPr>
          <p:spPr bwMode="auto">
            <a:xfrm rot="5400000" flipV="1">
              <a:off x="2904" y="2400"/>
              <a:ext cx="0" cy="1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hu-HU"/>
            </a:p>
          </p:txBody>
        </p:sp>
      </p:grpSp>
      <p:sp>
        <p:nvSpPr>
          <p:cNvPr id="1007623" name="Text Box 7"/>
          <p:cNvSpPr txBox="1">
            <a:spLocks noChangeArrowheads="1"/>
          </p:cNvSpPr>
          <p:nvPr/>
        </p:nvSpPr>
        <p:spPr bwMode="auto">
          <a:xfrm>
            <a:off x="5668963" y="4344988"/>
            <a:ext cx="24561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hu-HU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Eredeti koordináták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819400" y="3217863"/>
            <a:ext cx="2849563" cy="2517775"/>
            <a:chOff x="1776" y="2592"/>
            <a:chExt cx="1795" cy="1586"/>
          </a:xfrm>
        </p:grpSpPr>
        <p:sp>
          <p:nvSpPr>
            <p:cNvPr id="1007625" name="Text Box 9"/>
            <p:cNvSpPr txBox="1">
              <a:spLocks noChangeArrowheads="1"/>
            </p:cNvSpPr>
            <p:nvPr/>
          </p:nvSpPr>
          <p:spPr bwMode="auto">
            <a:xfrm>
              <a:off x="2304" y="3696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26" name="Text Box 10"/>
            <p:cNvSpPr txBox="1">
              <a:spLocks noChangeArrowheads="1"/>
            </p:cNvSpPr>
            <p:nvPr/>
          </p:nvSpPr>
          <p:spPr bwMode="auto">
            <a:xfrm>
              <a:off x="2064" y="3744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27" name="Text Box 11"/>
            <p:cNvSpPr txBox="1">
              <a:spLocks noChangeArrowheads="1"/>
            </p:cNvSpPr>
            <p:nvPr/>
          </p:nvSpPr>
          <p:spPr bwMode="auto">
            <a:xfrm>
              <a:off x="3024" y="3168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28" name="Text Box 12"/>
            <p:cNvSpPr txBox="1">
              <a:spLocks noChangeArrowheads="1"/>
            </p:cNvSpPr>
            <p:nvPr/>
          </p:nvSpPr>
          <p:spPr bwMode="auto">
            <a:xfrm>
              <a:off x="2880" y="3024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29" name="Text Box 13"/>
            <p:cNvSpPr txBox="1">
              <a:spLocks noChangeArrowheads="1"/>
            </p:cNvSpPr>
            <p:nvPr/>
          </p:nvSpPr>
          <p:spPr bwMode="auto">
            <a:xfrm>
              <a:off x="2880" y="2832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0" name="Text Box 14"/>
            <p:cNvSpPr txBox="1">
              <a:spLocks noChangeArrowheads="1"/>
            </p:cNvSpPr>
            <p:nvPr/>
          </p:nvSpPr>
          <p:spPr bwMode="auto">
            <a:xfrm>
              <a:off x="3168" y="2976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1" name="Text Box 15"/>
            <p:cNvSpPr txBox="1">
              <a:spLocks noChangeArrowheads="1"/>
            </p:cNvSpPr>
            <p:nvPr/>
          </p:nvSpPr>
          <p:spPr bwMode="auto">
            <a:xfrm>
              <a:off x="3120" y="2736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2" name="Text Box 16"/>
            <p:cNvSpPr txBox="1">
              <a:spLocks noChangeArrowheads="1"/>
            </p:cNvSpPr>
            <p:nvPr/>
          </p:nvSpPr>
          <p:spPr bwMode="auto">
            <a:xfrm>
              <a:off x="3264" y="2784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3" name="Text Box 17"/>
            <p:cNvSpPr txBox="1">
              <a:spLocks noChangeArrowheads="1"/>
            </p:cNvSpPr>
            <p:nvPr/>
          </p:nvSpPr>
          <p:spPr bwMode="auto">
            <a:xfrm>
              <a:off x="3360" y="2592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4" name="Text Box 18"/>
            <p:cNvSpPr txBox="1">
              <a:spLocks noChangeArrowheads="1"/>
            </p:cNvSpPr>
            <p:nvPr/>
          </p:nvSpPr>
          <p:spPr bwMode="auto">
            <a:xfrm>
              <a:off x="2496" y="3072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5" name="Text Box 19"/>
            <p:cNvSpPr txBox="1">
              <a:spLocks noChangeArrowheads="1"/>
            </p:cNvSpPr>
            <p:nvPr/>
          </p:nvSpPr>
          <p:spPr bwMode="auto">
            <a:xfrm>
              <a:off x="2669" y="3264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6" name="Text Box 20"/>
            <p:cNvSpPr txBox="1">
              <a:spLocks noChangeArrowheads="1"/>
            </p:cNvSpPr>
            <p:nvPr/>
          </p:nvSpPr>
          <p:spPr bwMode="auto">
            <a:xfrm>
              <a:off x="2669" y="3120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7" name="Text Box 21"/>
            <p:cNvSpPr txBox="1">
              <a:spLocks noChangeArrowheads="1"/>
            </p:cNvSpPr>
            <p:nvPr/>
          </p:nvSpPr>
          <p:spPr bwMode="auto">
            <a:xfrm>
              <a:off x="2774" y="3312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8" name="Text Box 22"/>
            <p:cNvSpPr txBox="1">
              <a:spLocks noChangeArrowheads="1"/>
            </p:cNvSpPr>
            <p:nvPr/>
          </p:nvSpPr>
          <p:spPr bwMode="auto">
            <a:xfrm>
              <a:off x="3120" y="2592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9" name="Text Box 23"/>
            <p:cNvSpPr txBox="1">
              <a:spLocks noChangeArrowheads="1"/>
            </p:cNvSpPr>
            <p:nvPr/>
          </p:nvSpPr>
          <p:spPr bwMode="auto">
            <a:xfrm>
              <a:off x="2669" y="2928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0" name="Text Box 24"/>
            <p:cNvSpPr txBox="1">
              <a:spLocks noChangeArrowheads="1"/>
            </p:cNvSpPr>
            <p:nvPr/>
          </p:nvSpPr>
          <p:spPr bwMode="auto">
            <a:xfrm>
              <a:off x="2496" y="3648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1" name="Text Box 25"/>
            <p:cNvSpPr txBox="1">
              <a:spLocks noChangeArrowheads="1"/>
            </p:cNvSpPr>
            <p:nvPr/>
          </p:nvSpPr>
          <p:spPr bwMode="auto">
            <a:xfrm>
              <a:off x="2256" y="3360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2" name="Text Box 26"/>
            <p:cNvSpPr txBox="1">
              <a:spLocks noChangeArrowheads="1"/>
            </p:cNvSpPr>
            <p:nvPr/>
          </p:nvSpPr>
          <p:spPr bwMode="auto">
            <a:xfrm>
              <a:off x="2352" y="3504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3" name="Text Box 27"/>
            <p:cNvSpPr txBox="1">
              <a:spLocks noChangeArrowheads="1"/>
            </p:cNvSpPr>
            <p:nvPr/>
          </p:nvSpPr>
          <p:spPr bwMode="auto">
            <a:xfrm>
              <a:off x="2669" y="3456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4" name="Text Box 28"/>
            <p:cNvSpPr txBox="1">
              <a:spLocks noChangeArrowheads="1"/>
            </p:cNvSpPr>
            <p:nvPr/>
          </p:nvSpPr>
          <p:spPr bwMode="auto">
            <a:xfrm>
              <a:off x="2496" y="3312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5" name="Text Box 29"/>
            <p:cNvSpPr txBox="1">
              <a:spLocks noChangeArrowheads="1"/>
            </p:cNvSpPr>
            <p:nvPr/>
          </p:nvSpPr>
          <p:spPr bwMode="auto">
            <a:xfrm>
              <a:off x="2448" y="3216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6" name="Text Box 30"/>
            <p:cNvSpPr txBox="1">
              <a:spLocks noChangeArrowheads="1"/>
            </p:cNvSpPr>
            <p:nvPr/>
          </p:nvSpPr>
          <p:spPr bwMode="auto">
            <a:xfrm>
              <a:off x="2880" y="3360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7" name="Text Box 31"/>
            <p:cNvSpPr txBox="1">
              <a:spLocks noChangeArrowheads="1"/>
            </p:cNvSpPr>
            <p:nvPr/>
          </p:nvSpPr>
          <p:spPr bwMode="auto">
            <a:xfrm>
              <a:off x="2208" y="3600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8" name="Text Box 32"/>
            <p:cNvSpPr txBox="1">
              <a:spLocks noChangeArrowheads="1"/>
            </p:cNvSpPr>
            <p:nvPr/>
          </p:nvSpPr>
          <p:spPr bwMode="auto">
            <a:xfrm>
              <a:off x="2112" y="3504"/>
              <a:ext cx="21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9" name="Text Box 33"/>
            <p:cNvSpPr txBox="1">
              <a:spLocks noChangeArrowheads="1"/>
            </p:cNvSpPr>
            <p:nvPr/>
          </p:nvSpPr>
          <p:spPr bwMode="auto">
            <a:xfrm>
              <a:off x="1776" y="3926"/>
              <a:ext cx="946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hu-HU" sz="2000" dirty="0" smtClean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Adatpontok</a:t>
              </a:r>
              <a:endParaRPr lang="en-US" sz="20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581405" y="3433763"/>
            <a:ext cx="4268792" cy="1676400"/>
            <a:chOff x="2256" y="2728"/>
            <a:chExt cx="2689" cy="1056"/>
          </a:xfrm>
        </p:grpSpPr>
        <p:sp>
          <p:nvSpPr>
            <p:cNvPr id="1007651" name="Line 35"/>
            <p:cNvSpPr>
              <a:spLocks noChangeShapeType="1"/>
            </p:cNvSpPr>
            <p:nvPr/>
          </p:nvSpPr>
          <p:spPr bwMode="auto">
            <a:xfrm flipV="1">
              <a:off x="2256" y="2728"/>
              <a:ext cx="1200" cy="105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>
              <a:outerShdw dist="127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hu-HU"/>
            </a:p>
          </p:txBody>
        </p:sp>
        <p:sp>
          <p:nvSpPr>
            <p:cNvPr id="1007652" name="Text Box 36"/>
            <p:cNvSpPr txBox="1">
              <a:spLocks noChangeArrowheads="1"/>
            </p:cNvSpPr>
            <p:nvPr/>
          </p:nvSpPr>
          <p:spPr bwMode="auto">
            <a:xfrm>
              <a:off x="3538" y="2798"/>
              <a:ext cx="1407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hu-HU" sz="20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Első főkomponens</a:t>
              </a:r>
              <a:endPara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966788" y="3446465"/>
            <a:ext cx="3910012" cy="1144588"/>
            <a:chOff x="609" y="2736"/>
            <a:chExt cx="2463" cy="721"/>
          </a:xfrm>
        </p:grpSpPr>
        <p:sp>
          <p:nvSpPr>
            <p:cNvPr id="1007654" name="Line 38"/>
            <p:cNvSpPr>
              <a:spLocks noChangeShapeType="1"/>
            </p:cNvSpPr>
            <p:nvPr/>
          </p:nvSpPr>
          <p:spPr bwMode="auto">
            <a:xfrm rot="16200000" flipV="1">
              <a:off x="2629" y="3013"/>
              <a:ext cx="478" cy="409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/>
              <a:tailEnd type="triangle" w="med" len="med"/>
            </a:ln>
            <a:effectLst>
              <a:outerShdw dist="17961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hu-HU"/>
            </a:p>
          </p:txBody>
        </p:sp>
        <p:sp>
          <p:nvSpPr>
            <p:cNvPr id="1007655" name="Text Box 39"/>
            <p:cNvSpPr txBox="1">
              <a:spLocks noChangeArrowheads="1"/>
            </p:cNvSpPr>
            <p:nvPr/>
          </p:nvSpPr>
          <p:spPr bwMode="auto">
            <a:xfrm>
              <a:off x="609" y="2736"/>
              <a:ext cx="16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hu-HU" sz="2000" dirty="0" smtClean="0">
                  <a:solidFill>
                    <a:srgbClr val="33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Második fők</a:t>
              </a:r>
              <a:r>
                <a:rPr lang="en-US" sz="2000" dirty="0" err="1" smtClean="0">
                  <a:solidFill>
                    <a:srgbClr val="33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omponen</a:t>
              </a:r>
              <a:r>
                <a:rPr lang="hu-HU" sz="2000" dirty="0" smtClean="0">
                  <a:solidFill>
                    <a:srgbClr val="33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endParaRPr lang="en-US" sz="2000" dirty="0">
                <a:solidFill>
                  <a:srgbClr val="33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40" name="Cím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SVD és a főkomponens analízis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3" descr="C:\Documents and Settings\benczur\Dokumentumok\Onelet\Vizsla030317\svd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895350"/>
            <a:ext cx="7391400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7162800" y="1352550"/>
            <a:ext cx="1066800" cy="121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1143000" y="1200150"/>
            <a:ext cx="7162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 dirty="0" smtClean="0">
                <a:solidFill>
                  <a:srgbClr val="0000FF"/>
                </a:solidFill>
              </a:rPr>
              <a:t>Egy kapcsolati gráf vetítése a 3 fő komponensre</a:t>
            </a:r>
            <a:endParaRPr lang="en-US" sz="2400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267200" y="2132013"/>
            <a:ext cx="4876801" cy="1201737"/>
            <a:chOff x="2688" y="1931"/>
            <a:chExt cx="3072" cy="757"/>
          </a:xfrm>
        </p:grpSpPr>
        <p:sp>
          <p:nvSpPr>
            <p:cNvPr id="29706" name="Text Box 7"/>
            <p:cNvSpPr txBox="1">
              <a:spLocks noChangeArrowheads="1"/>
            </p:cNvSpPr>
            <p:nvPr/>
          </p:nvSpPr>
          <p:spPr bwMode="auto">
            <a:xfrm>
              <a:off x="4241" y="1931"/>
              <a:ext cx="1519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K-Means</a:t>
              </a:r>
              <a:r>
                <a:rPr lang="hu-HU" dirty="0" smtClean="0"/>
                <a:t> </a:t>
              </a:r>
              <a:r>
                <a:rPr lang="hu-HU" dirty="0" smtClean="0"/>
                <a:t>(</a:t>
              </a:r>
              <a:r>
                <a:rPr lang="hu-HU" dirty="0" err="1" smtClean="0"/>
                <a:t>k-közép</a:t>
              </a:r>
              <a:r>
                <a:rPr lang="hu-HU" dirty="0" smtClean="0"/>
                <a:t>?) </a:t>
              </a:r>
              <a:r>
                <a:rPr lang="hu-HU" dirty="0" smtClean="0"/>
                <a:t>klaszterek</a:t>
              </a:r>
              <a:endParaRPr lang="en-US" dirty="0"/>
            </a:p>
          </p:txBody>
        </p:sp>
        <p:sp>
          <p:nvSpPr>
            <p:cNvPr id="29707" name="Line 8"/>
            <p:cNvSpPr>
              <a:spLocks noChangeShapeType="1"/>
            </p:cNvSpPr>
            <p:nvPr/>
          </p:nvSpPr>
          <p:spPr bwMode="auto">
            <a:xfrm flipH="1">
              <a:off x="3312" y="1968"/>
              <a:ext cx="91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9708" name="Line 9"/>
            <p:cNvSpPr>
              <a:spLocks noChangeShapeType="1"/>
            </p:cNvSpPr>
            <p:nvPr/>
          </p:nvSpPr>
          <p:spPr bwMode="auto">
            <a:xfrm flipH="1">
              <a:off x="3168" y="2160"/>
              <a:ext cx="105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9709" name="Line 10"/>
            <p:cNvSpPr>
              <a:spLocks noChangeShapeType="1"/>
            </p:cNvSpPr>
            <p:nvPr/>
          </p:nvSpPr>
          <p:spPr bwMode="auto">
            <a:xfrm flipH="1">
              <a:off x="2688" y="2352"/>
              <a:ext cx="15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9710" name="Line 11"/>
            <p:cNvSpPr>
              <a:spLocks noChangeShapeType="1"/>
            </p:cNvSpPr>
            <p:nvPr/>
          </p:nvSpPr>
          <p:spPr bwMode="auto">
            <a:xfrm flipH="1">
              <a:off x="3744" y="2496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29704" name="Text Box 12"/>
          <p:cNvSpPr txBox="1">
            <a:spLocks noChangeArrowheads="1"/>
          </p:cNvSpPr>
          <p:nvPr/>
        </p:nvSpPr>
        <p:spPr bwMode="auto">
          <a:xfrm>
            <a:off x="2699792" y="3933056"/>
            <a:ext cx="40324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</a:rPr>
              <a:t>{x</a:t>
            </a:r>
            <a:r>
              <a:rPr lang="hu-HU" sz="2800" baseline="-25000" dirty="0">
                <a:solidFill>
                  <a:srgbClr val="FF0000"/>
                </a:solidFill>
              </a:rPr>
              <a:t>i</a:t>
            </a:r>
            <a:r>
              <a:rPr lang="en-US" sz="2800" baseline="30000" dirty="0">
                <a:solidFill>
                  <a:srgbClr val="FF0000"/>
                </a:solidFill>
              </a:rPr>
              <a:t>T</a:t>
            </a:r>
            <a:r>
              <a:rPr lang="en-US" sz="2800" dirty="0">
                <a:solidFill>
                  <a:srgbClr val="FF0000"/>
                </a:solidFill>
              </a:rPr>
              <a:t>A : x</a:t>
            </a:r>
            <a:r>
              <a:rPr lang="hu-HU" sz="2800" baseline="-25000" dirty="0">
                <a:solidFill>
                  <a:srgbClr val="FF0000"/>
                </a:solidFill>
              </a:rPr>
              <a:t>i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2800" dirty="0" smtClean="0">
                <a:solidFill>
                  <a:srgbClr val="FF0000"/>
                </a:solidFill>
              </a:rPr>
              <a:t>a csúcsok szomszédság-vektora</a:t>
            </a:r>
            <a:r>
              <a:rPr lang="en-US" sz="2800" dirty="0" smtClean="0">
                <a:solidFill>
                  <a:srgbClr val="FF0000"/>
                </a:solidFill>
              </a:rPr>
              <a:t>}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23850" y="5373688"/>
            <a:ext cx="7162800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 dirty="0" smtClean="0">
                <a:solidFill>
                  <a:srgbClr val="0000FF"/>
                </a:solidFill>
              </a:rPr>
              <a:t>Mikor lehet két csúcs közel a vetítésben?</a:t>
            </a:r>
            <a:endParaRPr lang="hu-HU" sz="2400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r>
              <a:rPr lang="hu-HU" sz="2400" dirty="0" smtClean="0">
                <a:solidFill>
                  <a:srgbClr val="0000FF"/>
                </a:solidFill>
              </a:rPr>
              <a:t>Ha az </a:t>
            </a:r>
            <a:r>
              <a:rPr lang="hu-HU" sz="2400" dirty="0" err="1" smtClean="0">
                <a:solidFill>
                  <a:srgbClr val="0000FF"/>
                </a:solidFill>
              </a:rPr>
              <a:t>A</a:t>
            </a:r>
            <a:r>
              <a:rPr lang="hu-HU" sz="2400" baseline="-25000" dirty="0" err="1" smtClean="0">
                <a:solidFill>
                  <a:srgbClr val="0000FF"/>
                </a:solidFill>
              </a:rPr>
              <a:t>ij</a:t>
            </a:r>
            <a:r>
              <a:rPr lang="hu-HU" sz="2400" dirty="0" smtClean="0">
                <a:solidFill>
                  <a:srgbClr val="0000FF"/>
                </a:solidFill>
              </a:rPr>
              <a:t> </a:t>
            </a:r>
            <a:r>
              <a:rPr lang="hu-HU" sz="2400" dirty="0" smtClean="0">
                <a:solidFill>
                  <a:srgbClr val="0000FF"/>
                </a:solidFill>
              </a:rPr>
              <a:t>szomszédság-vektorok hasonlóak!</a:t>
            </a:r>
            <a:endParaRPr lang="en-US" sz="2400" dirty="0"/>
          </a:p>
        </p:txBody>
      </p:sp>
      <p:sp>
        <p:nvSpPr>
          <p:cNvPr id="14" name="Cím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 példa gráf vetítés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020272" y="3212976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HITS irány: legsűrűbb rész</a:t>
            </a:r>
            <a:endParaRPr lang="hu-HU" dirty="0"/>
          </a:p>
        </p:txBody>
      </p:sp>
      <p:cxnSp>
        <p:nvCxnSpPr>
          <p:cNvPr id="18" name="Egyenes összekötő nyíllal 17"/>
          <p:cNvCxnSpPr/>
          <p:nvPr/>
        </p:nvCxnSpPr>
        <p:spPr bwMode="auto">
          <a:xfrm flipH="1" flipV="1">
            <a:off x="6660232" y="3356994"/>
            <a:ext cx="648072" cy="14401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Rangsorolás és spam szűrés fontossága keresőrendszerekben</a:t>
            </a:r>
          </a:p>
          <a:p>
            <a:r>
              <a:rPr lang="hu-HU" dirty="0" smtClean="0"/>
              <a:t>Hivatkozások vizsgálatára két algoritmus</a:t>
            </a:r>
          </a:p>
          <a:p>
            <a:r>
              <a:rPr lang="hu-HU" dirty="0" err="1" smtClean="0"/>
              <a:t>PageRank</a:t>
            </a:r>
            <a:r>
              <a:rPr lang="hu-HU" dirty="0" smtClean="0"/>
              <a:t> mint egy matematikailag nagyon egyszerű bolyongás</a:t>
            </a:r>
          </a:p>
          <a:p>
            <a:r>
              <a:rPr lang="hu-HU" dirty="0" smtClean="0"/>
              <a:t>Személyre szabott </a:t>
            </a:r>
            <a:r>
              <a:rPr lang="hu-HU" dirty="0" err="1" smtClean="0"/>
              <a:t>PageRank</a:t>
            </a:r>
            <a:r>
              <a:rPr lang="hu-HU" dirty="0" smtClean="0"/>
              <a:t> </a:t>
            </a:r>
            <a:r>
              <a:rPr lang="hu-HU" dirty="0" smtClean="0"/>
              <a:t>- alkalmazások a rangsoroláson túl: terjedés rövid utakon</a:t>
            </a:r>
          </a:p>
          <a:p>
            <a:r>
              <a:rPr lang="hu-HU" dirty="0" smtClean="0"/>
              <a:t>HITS: egy szinguláris felbontáson (</a:t>
            </a:r>
            <a:r>
              <a:rPr lang="hu-HU" dirty="0" err="1" smtClean="0"/>
              <a:t>mátrix-faktorizáción</a:t>
            </a:r>
            <a:r>
              <a:rPr lang="hu-HU" dirty="0" smtClean="0"/>
              <a:t>) alapuló módszer</a:t>
            </a:r>
          </a:p>
          <a:p>
            <a:r>
              <a:rPr lang="hu-HU" dirty="0" smtClean="0"/>
              <a:t>Gráf-mátrix </a:t>
            </a:r>
            <a:r>
              <a:rPr lang="hu-HU" dirty="0" err="1" smtClean="0"/>
              <a:t>faktorizáció</a:t>
            </a:r>
            <a:r>
              <a:rPr lang="hu-HU" dirty="0" smtClean="0"/>
              <a:t> alkalmazásokkal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Kép 9" descr="IMG_3472.JPG"/>
          <p:cNvPicPr>
            <a:picLocks noChangeAspect="1"/>
          </p:cNvPicPr>
          <p:nvPr/>
        </p:nvPicPr>
        <p:blipFill>
          <a:blip r:embed="rId2" cstate="print">
            <a:lum bright="26000" contrast="-14000"/>
          </a:blip>
          <a:srcRect/>
          <a:stretch>
            <a:fillRect/>
          </a:stretch>
        </p:blipFill>
        <p:spPr bwMode="auto">
          <a:xfrm>
            <a:off x="1042988" y="981075"/>
            <a:ext cx="7273925" cy="545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Text Box 6"/>
          <p:cNvSpPr txBox="1">
            <a:spLocks noChangeArrowheads="1"/>
          </p:cNvSpPr>
          <p:nvPr/>
        </p:nvSpPr>
        <p:spPr bwMode="auto">
          <a:xfrm>
            <a:off x="914400" y="1425575"/>
            <a:ext cx="7213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hu-HU" sz="3200" b="1">
                <a:solidFill>
                  <a:srgbClr val="000099"/>
                </a:solidFill>
                <a:latin typeface="Arial" charset="0"/>
              </a:rPr>
              <a:t>Informatika Kutató Laboratórium</a:t>
            </a:r>
          </a:p>
          <a:p>
            <a:pPr algn="ctr" eaLnBrk="0" hangingPunct="0">
              <a:lnSpc>
                <a:spcPct val="50000"/>
              </a:lnSpc>
              <a:spcBef>
                <a:spcPct val="0"/>
              </a:spcBef>
            </a:pPr>
            <a:endParaRPr lang="hu-HU" sz="3200" b="1">
              <a:solidFill>
                <a:srgbClr val="000099"/>
              </a:solidFill>
              <a:latin typeface="Arial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hu-HU" sz="2400" b="1">
                <a:solidFill>
                  <a:srgbClr val="000099"/>
                </a:solidFill>
                <a:latin typeface="Arial" charset="0"/>
              </a:rPr>
              <a:t>Adatbányászat és Keresőtechnológiák Kutatócsoport</a:t>
            </a:r>
          </a:p>
        </p:txBody>
      </p:sp>
      <p:sp>
        <p:nvSpPr>
          <p:cNvPr id="53252" name="Text Box 7"/>
          <p:cNvSpPr txBox="1">
            <a:spLocks noChangeArrowheads="1"/>
          </p:cNvSpPr>
          <p:nvPr/>
        </p:nvSpPr>
        <p:spPr bwMode="auto">
          <a:xfrm>
            <a:off x="2647950" y="3460750"/>
            <a:ext cx="38449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hu-HU" sz="2400">
                <a:latin typeface="Arial" charset="0"/>
              </a:rPr>
              <a:t>Benczúr </a:t>
            </a:r>
            <a:r>
              <a:rPr lang="en-GB" sz="2400">
                <a:latin typeface="Arial" charset="0"/>
              </a:rPr>
              <a:t>András </a:t>
            </a:r>
          </a:p>
          <a:p>
            <a:pPr algn="ctr" eaLnBrk="0" hangingPunct="0">
              <a:spcBef>
                <a:spcPct val="0"/>
              </a:spcBef>
            </a:pPr>
            <a:r>
              <a:rPr lang="hu-HU" sz="2400">
                <a:latin typeface="Arial" charset="0"/>
              </a:rPr>
              <a:t>benczur</a:t>
            </a:r>
            <a:r>
              <a:rPr lang="en-GB" sz="2400">
                <a:latin typeface="Arial" charset="0"/>
              </a:rPr>
              <a:t>@sztaki.</a:t>
            </a:r>
            <a:r>
              <a:rPr lang="hu-HU" sz="2400">
                <a:latin typeface="Arial" charset="0"/>
              </a:rPr>
              <a:t>mta.</a:t>
            </a:r>
            <a:r>
              <a:rPr lang="en-GB" sz="2400">
                <a:latin typeface="Arial" charset="0"/>
              </a:rPr>
              <a:t>hu</a:t>
            </a:r>
            <a:endParaRPr lang="hu-HU" sz="2400">
              <a:latin typeface="Arial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en-GB" sz="2400">
                <a:latin typeface="Arial" charset="0"/>
              </a:rPr>
              <a:t>http://</a:t>
            </a:r>
            <a:r>
              <a:rPr lang="hu-HU" sz="2400">
                <a:latin typeface="Arial" charset="0"/>
              </a:rPr>
              <a:t>datamining</a:t>
            </a:r>
            <a:r>
              <a:rPr lang="en-GB" sz="2400">
                <a:latin typeface="Arial" charset="0"/>
              </a:rPr>
              <a:t>.sztaki.hu/</a:t>
            </a:r>
          </a:p>
        </p:txBody>
      </p:sp>
      <p:pic>
        <p:nvPicPr>
          <p:cNvPr id="53253" name="Picture 9" descr="Adatbányászat és Keresés Csopo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0575" y="5805488"/>
            <a:ext cx="1581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4" name="Szövegdoboz 9"/>
          <p:cNvSpPr txBox="1">
            <a:spLocks noChangeArrowheads="1"/>
          </p:cNvSpPr>
          <p:nvPr/>
        </p:nvSpPr>
        <p:spPr bwMode="auto">
          <a:xfrm>
            <a:off x="1406525" y="5732463"/>
            <a:ext cx="48244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sz="3600">
                <a:solidFill>
                  <a:srgbClr val="002060"/>
                </a:solidFill>
                <a:latin typeface="Franklin Gothic Demi" pitchFamily="34" charset="0"/>
                <a:ea typeface="Tahoma" pitchFamily="34" charset="0"/>
                <a:cs typeface="Aharoni" pitchFamily="2" charset="-79"/>
              </a:rPr>
              <a:t>Data Mining - Search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3"/>
          <p:cNvGrpSpPr>
            <a:grpSpLocks/>
          </p:cNvGrpSpPr>
          <p:nvPr/>
        </p:nvGrpSpPr>
        <p:grpSpPr bwMode="auto">
          <a:xfrm>
            <a:off x="304800" y="692150"/>
            <a:ext cx="8458200" cy="4937125"/>
            <a:chOff x="336" y="1056"/>
            <a:chExt cx="5328" cy="3110"/>
          </a:xfrm>
        </p:grpSpPr>
        <p:pic>
          <p:nvPicPr>
            <p:cNvPr id="17412" name="Picture 4" descr="searchengine-sizes-tren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6" y="1056"/>
              <a:ext cx="5328" cy="3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3" name="Picture 5" descr="searchengine-sizes-trend"/>
            <p:cNvPicPr>
              <a:picLocks noChangeAspect="1" noChangeArrowheads="1"/>
            </p:cNvPicPr>
            <p:nvPr/>
          </p:nvPicPr>
          <p:blipFill>
            <a:blip r:embed="rId2" cstate="print"/>
            <a:srcRect l="10240" t="11163" r="35561" b="68254"/>
            <a:stretch>
              <a:fillRect/>
            </a:stretch>
          </p:blipFill>
          <p:spPr bwMode="auto">
            <a:xfrm>
              <a:off x="864" y="1392"/>
              <a:ext cx="3840" cy="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2832" y="1440"/>
              <a:ext cx="624" cy="7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hu-HU"/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1536" y="1440"/>
              <a:ext cx="624" cy="7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hu-HU"/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1488" y="1440"/>
              <a:ext cx="7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hu-HU" sz="2400">
                  <a:latin typeface="Arial" charset="0"/>
                </a:rPr>
                <a:t>Google</a:t>
              </a:r>
              <a:endParaRPr lang="hu-HU" sz="2400" b="1">
                <a:latin typeface="Times New Roman" pitchFamily="18" charset="0"/>
              </a:endParaRPr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1488" y="1872"/>
              <a:ext cx="7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hu-HU" sz="2400">
                  <a:latin typeface="Arial" charset="0"/>
                </a:rPr>
                <a:t>Teoma</a:t>
              </a:r>
              <a:endParaRPr lang="hu-HU" sz="2400" b="1">
                <a:latin typeface="Times New Roman" pitchFamily="18" charset="0"/>
              </a:endParaRPr>
            </a:p>
          </p:txBody>
        </p:sp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2688" y="1440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hu-HU" sz="2400">
                  <a:latin typeface="Arial" charset="0"/>
                </a:rPr>
                <a:t>AllTheWeb</a:t>
              </a:r>
              <a:endParaRPr lang="hu-HU" sz="2400" b="1">
                <a:latin typeface="Times New Roman" pitchFamily="18" charset="0"/>
              </a:endParaRPr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2784" y="1824"/>
              <a:ext cx="8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hu-HU" sz="2400">
                  <a:latin typeface="Arial" charset="0"/>
                </a:rPr>
                <a:t>AltaVista</a:t>
              </a:r>
              <a:endParaRPr lang="hu-HU" sz="2400" b="1">
                <a:latin typeface="Times New Roman" pitchFamily="18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4128" y="1440"/>
              <a:ext cx="528" cy="7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hu-HU"/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4032" y="1440"/>
              <a:ext cx="7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hu-HU" sz="2400">
                  <a:latin typeface="Arial" charset="0"/>
                </a:rPr>
                <a:t>Inktomi</a:t>
              </a:r>
              <a:endParaRPr lang="hu-HU" sz="2400" b="1">
                <a:latin typeface="Times New Roman" pitchFamily="18" charset="0"/>
              </a:endParaRPr>
            </a:p>
          </p:txBody>
        </p:sp>
      </p:grpSp>
      <p:sp>
        <p:nvSpPr>
          <p:cNvPr id="17411" name="Rectangle 18"/>
          <p:cNvSpPr>
            <a:spLocks noGrp="1" noChangeArrowheads="1"/>
          </p:cNvSpPr>
          <p:nvPr>
            <p:ph type="title"/>
          </p:nvPr>
        </p:nvSpPr>
        <p:spPr>
          <a:xfrm>
            <a:off x="468313" y="-26988"/>
            <a:ext cx="8135937" cy="646113"/>
          </a:xfrm>
          <a:noFill/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hu-HU" smtClean="0">
                <a:solidFill>
                  <a:schemeClr val="tx1"/>
                </a:solidFill>
              </a:rPr>
              <a:t>Egy régebbi becslés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hu-H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hu-H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sztaki_ercim_slides</Template>
  <TotalTime>28087</TotalTime>
  <Words>3096</Words>
  <Application>Microsoft Office PowerPoint</Application>
  <PresentationFormat>Diavetítés a képernyőre (4:3 oldalarány)</PresentationFormat>
  <Paragraphs>671</Paragraphs>
  <Slides>85</Slides>
  <Notes>9</Notes>
  <HiddenSlides>3</HiddenSlides>
  <MMClips>0</MMClips>
  <ScaleCrop>false</ScaleCrop>
  <HeadingPairs>
    <vt:vector size="6" baseType="variant">
      <vt:variant>
        <vt:lpstr>Téma</vt:lpstr>
      </vt:variant>
      <vt:variant>
        <vt:i4>1</vt:i4>
      </vt:variant>
      <vt:variant>
        <vt:lpstr>Beágyazott OLE kiszolgálók</vt:lpstr>
      </vt:variant>
      <vt:variant>
        <vt:i4>5</vt:i4>
      </vt:variant>
      <vt:variant>
        <vt:lpstr>Diacímek</vt:lpstr>
      </vt:variant>
      <vt:variant>
        <vt:i4>85</vt:i4>
      </vt:variant>
    </vt:vector>
  </HeadingPairs>
  <TitlesOfParts>
    <vt:vector size="91" baseType="lpstr">
      <vt:lpstr>Default Design</vt:lpstr>
      <vt:lpstr>Document</vt:lpstr>
      <vt:lpstr>Dokumentum</vt:lpstr>
      <vt:lpstr>Egyenlet</vt:lpstr>
      <vt:lpstr>Equation</vt:lpstr>
      <vt:lpstr>Microsoft Equation 3.0</vt:lpstr>
      <vt:lpstr>Keresőrendszerek Hivatkozás-gráf vizsgálata</vt:lpstr>
      <vt:lpstr>Tartalom</vt:lpstr>
      <vt:lpstr>Kik vagyunk</vt:lpstr>
      <vt:lpstr>A régi motiváció: magyar nyelv</vt:lpstr>
      <vt:lpstr>Teljesen saját fejlesztésünk …</vt:lpstr>
      <vt:lpstr>A Web mérete: site-ok</vt:lpstr>
      <vt:lpstr>A Web mérete: oldalak ??</vt:lpstr>
      <vt:lpstr>Pl egy naptár …</vt:lpstr>
      <vt:lpstr>Egy régebbi becslés</vt:lpstr>
      <vt:lpstr>„Big Data”</vt:lpstr>
      <vt:lpstr>„Big Data”</vt:lpstr>
      <vt:lpstr>„Big Data”</vt:lpstr>
      <vt:lpstr>Találatok rangsorolása</vt:lpstr>
      <vt:lpstr>Rangsorolás alapjául szolgálnak …</vt:lpstr>
      <vt:lpstr>Rangsorolás alapjául szolgálnak …</vt:lpstr>
      <vt:lpstr>Miért nehéz rangsorolni?</vt:lpstr>
      <vt:lpstr>Egy Web spam példa</vt:lpstr>
      <vt:lpstr>Hivatkozások: A Jó, a Rossz és a Csúf</vt:lpstr>
      <vt:lpstr>Link farmok</vt:lpstr>
      <vt:lpstr>Link farmok</vt:lpstr>
      <vt:lpstr>Tartalom</vt:lpstr>
      <vt:lpstr>WWW mint gráf</vt:lpstr>
      <vt:lpstr>A gráf véletlen bolyongás mátrixa</vt:lpstr>
      <vt:lpstr>PageRank mint minőség</vt:lpstr>
      <vt:lpstr>A véletlen szörföző modell</vt:lpstr>
      <vt:lpstr>A véletlen szörföző modell</vt:lpstr>
      <vt:lpstr>A véletlen szörföző modell</vt:lpstr>
      <vt:lpstr>A véletlen szörföző modell</vt:lpstr>
      <vt:lpstr>A véletlen szörföző modell</vt:lpstr>
      <vt:lpstr>A véletlen szörföző modell</vt:lpstr>
      <vt:lpstr>PageRank mint minőség</vt:lpstr>
      <vt:lpstr>Miért kell a teleportálás??</vt:lpstr>
      <vt:lpstr>Miért kell a teleportálás II.</vt:lpstr>
      <vt:lpstr>Konvergencia-tételek</vt:lpstr>
      <vt:lpstr>Markov láncok alaptétele</vt:lpstr>
      <vt:lpstr>Egyszerűbben??</vt:lpstr>
      <vt:lpstr>PageRank mint minőség</vt:lpstr>
      <vt:lpstr>PageRank „Hatványiteráció”</vt:lpstr>
      <vt:lpstr>PageRank ekvivalencia-tétel</vt:lpstr>
      <vt:lpstr>Számolásos bizonyítás 1.</vt:lpstr>
      <vt:lpstr>Számolásos bizonyítás 1.</vt:lpstr>
      <vt:lpstr>Számolásos bizonyítás 2-3.</vt:lpstr>
      <vt:lpstr>Számolásmentesen…</vt:lpstr>
      <vt:lpstr>PageRank konvergenciája</vt:lpstr>
      <vt:lpstr>Személyre szabott (perszonalizált) PageRank</vt:lpstr>
      <vt:lpstr>A véletlen szörföző modell</vt:lpstr>
      <vt:lpstr>Személyre szabott teleportálás</vt:lpstr>
      <vt:lpstr>Személyre szabott „Hatványiteráció”</vt:lpstr>
      <vt:lpstr>Ekvivalens megfogalmazás újra</vt:lpstr>
      <vt:lpstr>Adatmennyiség problémája …</vt:lpstr>
      <vt:lpstr>Méretek problémája …</vt:lpstr>
      <vt:lpstr>Adatmennyiség problémája …</vt:lpstr>
      <vt:lpstr>Monte Carlo Személyre Szabott PR</vt:lpstr>
      <vt:lpstr>simrank</vt:lpstr>
      <vt:lpstr>SimRank: gráf két csúcsának hasonlósága</vt:lpstr>
      <vt:lpstr>Példa</vt:lpstr>
      <vt:lpstr>SimRank mint hatvány a szorzatgráfon</vt:lpstr>
      <vt:lpstr>Hatványiteráció</vt:lpstr>
      <vt:lpstr>Ismét út-ujjlenyomatok</vt:lpstr>
      <vt:lpstr>Rossz példa SimRank-re</vt:lpstr>
      <vt:lpstr>PSimRank</vt:lpstr>
      <vt:lpstr>A, B halmazokhoz elemekre 4 eset</vt:lpstr>
      <vt:lpstr>XJaccard (bővített Jaccard)</vt:lpstr>
      <vt:lpstr>Tartalom</vt:lpstr>
      <vt:lpstr>Linkgyűjtemény és fontos oldal</vt:lpstr>
      <vt:lpstr>Keresési találatok szomszédsága</vt:lpstr>
      <vt:lpstr>HITS [Kleinberg 98]</vt:lpstr>
      <vt:lpstr>Körkörös definíció</vt:lpstr>
      <vt:lpstr>HITS algoritmus</vt:lpstr>
      <vt:lpstr>Gráf mátrix definíciók</vt:lpstr>
      <vt:lpstr>Az A adjacencia-mátrixszal felírva</vt:lpstr>
      <vt:lpstr>HITS és utak sűrűsödése</vt:lpstr>
      <vt:lpstr>Mi lesz az első két sajátvektor?</vt:lpstr>
      <vt:lpstr>Szinguláris felbontás (SVD: Singular value decomposition)</vt:lpstr>
      <vt:lpstr>Szinguláris felbontás (SVD)</vt:lpstr>
      <vt:lpstr>Az A adjacencia-mátrixszal felírva</vt:lpstr>
      <vt:lpstr>Példa: ajánló algoritmusok</vt:lpstr>
      <vt:lpstr>Egy dia a Netflix Prize nyerteseitől</vt:lpstr>
      <vt:lpstr>SVD és mátrixok távolsága</vt:lpstr>
      <vt:lpstr>SVD és alacsony rangú közelítés</vt:lpstr>
      <vt:lpstr>SVD és ellipszoidok</vt:lpstr>
      <vt:lpstr>SVD és a főkomponens analízis</vt:lpstr>
      <vt:lpstr>Egy példa gráf vetítés</vt:lpstr>
      <vt:lpstr>Összefoglalás</vt:lpstr>
      <vt:lpstr>85. dia</vt:lpstr>
    </vt:vector>
  </TitlesOfParts>
  <Company>MTA SZTAKI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benczur</dc:creator>
  <cp:lastModifiedBy>benczur</cp:lastModifiedBy>
  <cp:revision>261</cp:revision>
  <dcterms:created xsi:type="dcterms:W3CDTF">2007-09-04T08:19:39Z</dcterms:created>
  <dcterms:modified xsi:type="dcterms:W3CDTF">2013-04-11T19:08:29Z</dcterms:modified>
</cp:coreProperties>
</file>