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A745-A960-4175-9EC5-E2286DA76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0EB24-B191-442C-9A68-8E50C440D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D902-52B1-4EE5-AE9C-3EC66F51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DADA-A17E-42A8-B06D-4C589F44C0C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9EE93-B814-40AD-B14C-826F02B7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80011-1A61-49A0-8597-88E57994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CCA4-8757-4D51-B917-43D818C6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8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90CD-251C-4F90-B39A-38D342A8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AA3CA-CDDE-4CCB-9089-A1BB8BBA6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3DA7B-B702-4F49-A1D4-ED651010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DADA-A17E-42A8-B06D-4C589F44C0C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082C0-303E-471E-AC7B-52B47707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A38B-0357-414D-B300-5FD86AAB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CCA4-8757-4D51-B917-43D818C6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2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E0BE0-75DE-4A17-B2C3-73076B8EE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F9792-B94F-4C46-B24B-8C62BA6BC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ABDC4-BF31-4A36-AA60-14F9F964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DADA-A17E-42A8-B06D-4C589F44C0C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43366-C2E5-4D2C-A275-9B0AA19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E9DB-31C6-4402-A463-D5122D19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CCA4-8757-4D51-B917-43D818C6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9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D42B-C9D1-4BC5-B0D4-DD27E5E7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724E-E37C-4E63-BA00-423815CAF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DBD09-B10A-4FA4-AA2F-557CFEB6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DADA-A17E-42A8-B06D-4C589F44C0C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1C7FB-7AFF-42BA-9A5F-523DE2B5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D6258-C4A5-4EA2-914C-62E3A764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CCA4-8757-4D51-B917-43D818C6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5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1FB5-5C36-45BD-AF4E-366CE657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56B96-A3EC-4F27-B1FB-ACF0E14D9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56873-09D0-4B8C-A23D-9446BC46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DADA-A17E-42A8-B06D-4C589F44C0C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63F74-0933-4D6E-A4E0-67DD77E1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09379-AE8F-4973-8894-B8C41C41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CCA4-8757-4D51-B917-43D818C6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6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58E1-35AF-4947-A818-9444763A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D5122-ADBD-4C57-9553-82ACAF62B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89727-F526-4BDF-A4EC-A61C0D3C7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30F48-4946-46A7-A18E-05902B22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DADA-A17E-42A8-B06D-4C589F44C0C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E30A5-0BC1-47D8-B04C-77705AFF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5F505-28DB-40C5-8519-0EED7478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CCA4-8757-4D51-B917-43D818C6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4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73E8-46D0-4D13-96A3-6571507B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C4BE8-C259-4C2B-AB5C-2CCA1A38B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E5E89-E2AA-4C4A-9C27-47DD627B7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FEC80-5DDA-4E07-B399-D37833115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DAC09-0597-419A-B5CC-8FDFB5AAD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7A235-CBDD-48EE-AF27-52F9E11F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DADA-A17E-42A8-B06D-4C589F44C0C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FFA44-B738-48D7-9523-41259F37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91D5E-1ED7-417F-9076-DF0720A8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CCA4-8757-4D51-B917-43D818C6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1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5285-B0D2-4068-BF90-78C2E4B3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07F2D-5D8D-4697-8F24-F7DC4FFD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DADA-A17E-42A8-B06D-4C589F44C0C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890B8-2AC2-4D5A-A143-FF896990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16118-523E-4DF9-A432-97D087CA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CCA4-8757-4D51-B917-43D818C6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5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51223C-8A58-439A-89A0-8E9F0EEE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DADA-A17E-42A8-B06D-4C589F44C0C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48485-2C76-4134-ABEC-B3E7C30F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7616F-7060-4BDD-A5F3-688D7D58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CCA4-8757-4D51-B917-43D818C6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6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4C02-1D3D-4A82-B33E-D0549C829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24A7A-C884-4909-A521-DD632A857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9312D-0B8A-4F51-89BE-0434F31C1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23306-C2E3-4345-A957-AD673B82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DADA-A17E-42A8-B06D-4C589F44C0C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AE56B-67A3-477B-BED3-E8A2D716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071D3-21CD-407B-B3D0-D91F6222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CCA4-8757-4D51-B917-43D818C6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6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5E62-268A-4243-80B7-D1D82B70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922E1-D8CE-4862-8CC9-B336E1DE9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D8997-BBB6-4C35-9F7C-EE516B5E8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243A2-F7F4-4FD9-A2C0-6D78382B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DADA-A17E-42A8-B06D-4C589F44C0C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86ACC-4F7F-4BB4-8607-C0460BD1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60AEE-48D6-4549-8D4F-8FEF42D9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CCA4-8757-4D51-B917-43D818C6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8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72B6C-B1DF-49B0-92D1-7750F97D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20F71-9977-48AA-8FEE-686C67B69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904B4-D01A-4B58-A74D-750E79876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DDADA-A17E-42A8-B06D-4C589F44C0C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6BF1-F103-4A98-9478-6DB3CB4B1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10BE2-0E36-45EA-9A03-3921C82F2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1CCA4-8757-4D51-B917-43D818C6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7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64F765-5DAF-4CC9-BA61-ADE67C189C48}"/>
              </a:ext>
            </a:extLst>
          </p:cNvPr>
          <p:cNvSpPr txBox="1"/>
          <p:nvPr/>
        </p:nvSpPr>
        <p:spPr>
          <a:xfrm>
            <a:off x="517365" y="281354"/>
            <a:ext cx="5160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/>
              <a:t>Queue – hàng đợi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308B8E-29B5-4810-9310-F8BC1B6536FA}"/>
              </a:ext>
            </a:extLst>
          </p:cNvPr>
          <p:cNvSpPr/>
          <p:nvPr/>
        </p:nvSpPr>
        <p:spPr>
          <a:xfrm>
            <a:off x="1840523" y="2278966"/>
            <a:ext cx="8510954" cy="1041009"/>
          </a:xfrm>
          <a:prstGeom prst="rect">
            <a:avLst/>
          </a:prstGeom>
          <a:solidFill>
            <a:srgbClr val="212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CD1A69-512F-4411-857B-F12ED500638F}"/>
              </a:ext>
            </a:extLst>
          </p:cNvPr>
          <p:cNvSpPr/>
          <p:nvPr/>
        </p:nvSpPr>
        <p:spPr>
          <a:xfrm>
            <a:off x="867528" y="2342270"/>
            <a:ext cx="412652" cy="9144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30BBD3-944B-4FED-A54E-ABAE4995E62B}"/>
              </a:ext>
            </a:extLst>
          </p:cNvPr>
          <p:cNvSpPr/>
          <p:nvPr/>
        </p:nvSpPr>
        <p:spPr>
          <a:xfrm>
            <a:off x="2605888" y="2348816"/>
            <a:ext cx="412652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F74333-94AD-4E13-9734-B351689338B0}"/>
              </a:ext>
            </a:extLst>
          </p:cNvPr>
          <p:cNvSpPr/>
          <p:nvPr/>
        </p:nvSpPr>
        <p:spPr>
          <a:xfrm>
            <a:off x="3097559" y="2348816"/>
            <a:ext cx="412652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6265B-7CD1-41AB-9DC6-F64045E63CFB}"/>
              </a:ext>
            </a:extLst>
          </p:cNvPr>
          <p:cNvSpPr/>
          <p:nvPr/>
        </p:nvSpPr>
        <p:spPr>
          <a:xfrm>
            <a:off x="3596320" y="2348816"/>
            <a:ext cx="412652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5BF1E-1BAD-42AC-89D5-A564970008E6}"/>
              </a:ext>
            </a:extLst>
          </p:cNvPr>
          <p:cNvSpPr/>
          <p:nvPr/>
        </p:nvSpPr>
        <p:spPr>
          <a:xfrm>
            <a:off x="4095081" y="2348816"/>
            <a:ext cx="412652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3252E2-5D2E-45AB-AE18-6901333E6872}"/>
              </a:ext>
            </a:extLst>
          </p:cNvPr>
          <p:cNvSpPr/>
          <p:nvPr/>
        </p:nvSpPr>
        <p:spPr>
          <a:xfrm>
            <a:off x="4593842" y="2348816"/>
            <a:ext cx="412652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943E8E-FF20-4D03-A1AC-A0432FD91669}"/>
              </a:ext>
            </a:extLst>
          </p:cNvPr>
          <p:cNvSpPr/>
          <p:nvPr/>
        </p:nvSpPr>
        <p:spPr>
          <a:xfrm>
            <a:off x="5085513" y="2348816"/>
            <a:ext cx="412652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977045-AA9D-4C31-8E57-1FFF916B3E76}"/>
              </a:ext>
            </a:extLst>
          </p:cNvPr>
          <p:cNvSpPr/>
          <p:nvPr/>
        </p:nvSpPr>
        <p:spPr>
          <a:xfrm>
            <a:off x="5584274" y="2348816"/>
            <a:ext cx="412652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5351A-036A-4935-9ADE-CA4BB60D7595}"/>
              </a:ext>
            </a:extLst>
          </p:cNvPr>
          <p:cNvSpPr/>
          <p:nvPr/>
        </p:nvSpPr>
        <p:spPr>
          <a:xfrm>
            <a:off x="6080076" y="2348816"/>
            <a:ext cx="412652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FA7945-917E-416B-AE43-88225389AE12}"/>
              </a:ext>
            </a:extLst>
          </p:cNvPr>
          <p:cNvSpPr/>
          <p:nvPr/>
        </p:nvSpPr>
        <p:spPr>
          <a:xfrm>
            <a:off x="6578837" y="2348816"/>
            <a:ext cx="412652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EFAD78-74AD-44B1-8D74-0FD6BC11DB33}"/>
              </a:ext>
            </a:extLst>
          </p:cNvPr>
          <p:cNvSpPr/>
          <p:nvPr/>
        </p:nvSpPr>
        <p:spPr>
          <a:xfrm>
            <a:off x="7070508" y="2348816"/>
            <a:ext cx="412652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A08135-9FD4-4827-8F93-98B37C2FA6A5}"/>
              </a:ext>
            </a:extLst>
          </p:cNvPr>
          <p:cNvSpPr/>
          <p:nvPr/>
        </p:nvSpPr>
        <p:spPr>
          <a:xfrm>
            <a:off x="7569269" y="2348816"/>
            <a:ext cx="412652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B427D2-5E9E-47A3-B7E7-6140690D6A4B}"/>
              </a:ext>
            </a:extLst>
          </p:cNvPr>
          <p:cNvSpPr/>
          <p:nvPr/>
        </p:nvSpPr>
        <p:spPr>
          <a:xfrm>
            <a:off x="8068030" y="2348816"/>
            <a:ext cx="412652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744B06-2CE6-46E8-998E-21C8A44397DC}"/>
              </a:ext>
            </a:extLst>
          </p:cNvPr>
          <p:cNvSpPr/>
          <p:nvPr/>
        </p:nvSpPr>
        <p:spPr>
          <a:xfrm>
            <a:off x="8566791" y="2348816"/>
            <a:ext cx="412652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6CB982-4E1C-4F01-BDE9-9ED402A87491}"/>
              </a:ext>
            </a:extLst>
          </p:cNvPr>
          <p:cNvSpPr/>
          <p:nvPr/>
        </p:nvSpPr>
        <p:spPr>
          <a:xfrm>
            <a:off x="9058462" y="2348816"/>
            <a:ext cx="412652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3BED56-CEF8-420D-9069-D26FFE945CF3}"/>
              </a:ext>
            </a:extLst>
          </p:cNvPr>
          <p:cNvSpPr/>
          <p:nvPr/>
        </p:nvSpPr>
        <p:spPr>
          <a:xfrm>
            <a:off x="11355952" y="2342270"/>
            <a:ext cx="412652" cy="9144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D4AA79-4C38-48EC-8B1E-A1010AE63E73}"/>
              </a:ext>
            </a:extLst>
          </p:cNvPr>
          <p:cNvCxnSpPr>
            <a:stCxn id="24" idx="1"/>
            <a:endCxn id="3" idx="3"/>
          </p:cNvCxnSpPr>
          <p:nvPr/>
        </p:nvCxnSpPr>
        <p:spPr>
          <a:xfrm flipH="1">
            <a:off x="10351477" y="2799470"/>
            <a:ext cx="1004475" cy="1"/>
          </a:xfrm>
          <a:prstGeom prst="straightConnector1">
            <a:avLst/>
          </a:prstGeom>
          <a:ln w="762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1A091EB-936D-4802-B103-03ED80D5D655}"/>
              </a:ext>
            </a:extLst>
          </p:cNvPr>
          <p:cNvCxnSpPr>
            <a:cxnSpLocks/>
            <a:stCxn id="3" idx="1"/>
            <a:endCxn id="9" idx="3"/>
          </p:cNvCxnSpPr>
          <p:nvPr/>
        </p:nvCxnSpPr>
        <p:spPr>
          <a:xfrm flipH="1" flipV="1">
            <a:off x="1280180" y="2799470"/>
            <a:ext cx="560343" cy="1"/>
          </a:xfrm>
          <a:prstGeom prst="straightConnector1">
            <a:avLst/>
          </a:prstGeom>
          <a:ln w="762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C02F3B3-45B5-4B1B-B320-7B4B6BB9E0CF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2831154" y="3389824"/>
            <a:ext cx="0" cy="858128"/>
          </a:xfrm>
          <a:prstGeom prst="straightConnector1">
            <a:avLst/>
          </a:prstGeom>
          <a:ln w="762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2C55E04-F44E-43BA-B0D7-A5B42F0EB155}"/>
              </a:ext>
            </a:extLst>
          </p:cNvPr>
          <p:cNvSpPr/>
          <p:nvPr/>
        </p:nvSpPr>
        <p:spPr>
          <a:xfrm>
            <a:off x="2262934" y="4247952"/>
            <a:ext cx="1136439" cy="788282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Front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6D9405-4702-4C9A-8272-878A22589397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9783258" y="3389824"/>
            <a:ext cx="0" cy="858128"/>
          </a:xfrm>
          <a:prstGeom prst="straightConnector1">
            <a:avLst/>
          </a:prstGeom>
          <a:ln w="7620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23389A3-5212-4994-B8D2-E362272AF21E}"/>
              </a:ext>
            </a:extLst>
          </p:cNvPr>
          <p:cNvSpPr/>
          <p:nvPr/>
        </p:nvSpPr>
        <p:spPr>
          <a:xfrm>
            <a:off x="9215038" y="4247952"/>
            <a:ext cx="1136439" cy="788282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5F7950EE-937D-404A-8F56-D3D4B8BF3546}"/>
              </a:ext>
            </a:extLst>
          </p:cNvPr>
          <p:cNvSpPr/>
          <p:nvPr/>
        </p:nvSpPr>
        <p:spPr>
          <a:xfrm rot="5400000">
            <a:off x="5815598" y="-1549721"/>
            <a:ext cx="445807" cy="6865228"/>
          </a:xfrm>
          <a:prstGeom prst="leftBrace">
            <a:avLst>
              <a:gd name="adj1" fmla="val 29251"/>
              <a:gd name="adj2" fmla="val 50615"/>
            </a:avLst>
          </a:prstGeom>
          <a:noFill/>
          <a:ln w="38100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F2ABE3-7CD9-45DE-8086-82AC440EA30E}"/>
              </a:ext>
            </a:extLst>
          </p:cNvPr>
          <p:cNvSpPr txBox="1"/>
          <p:nvPr/>
        </p:nvSpPr>
        <p:spPr>
          <a:xfrm>
            <a:off x="5564756" y="116339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212121"/>
                </a:solidFill>
              </a:rPr>
              <a:t>Size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A901D9-4ED7-44E3-9B59-66792239ED53}"/>
              </a:ext>
            </a:extLst>
          </p:cNvPr>
          <p:cNvSpPr txBox="1"/>
          <p:nvPr/>
        </p:nvSpPr>
        <p:spPr>
          <a:xfrm>
            <a:off x="10043649" y="1312595"/>
            <a:ext cx="1620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Push()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D7A2986-FBEC-496C-923B-17F611E1F5F9}"/>
              </a:ext>
            </a:extLst>
          </p:cNvPr>
          <p:cNvCxnSpPr>
            <a:cxnSpLocks/>
          </p:cNvCxnSpPr>
          <p:nvPr/>
        </p:nvCxnSpPr>
        <p:spPr>
          <a:xfrm flipH="1" flipV="1">
            <a:off x="10853713" y="1835815"/>
            <a:ext cx="1" cy="970201"/>
          </a:xfrm>
          <a:prstGeom prst="straightConnector1">
            <a:avLst/>
          </a:prstGeom>
          <a:ln w="5715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45BB186-B9C7-4AB5-B0C3-CC96852C2251}"/>
              </a:ext>
            </a:extLst>
          </p:cNvPr>
          <p:cNvSpPr txBox="1"/>
          <p:nvPr/>
        </p:nvSpPr>
        <p:spPr>
          <a:xfrm>
            <a:off x="777057" y="1203861"/>
            <a:ext cx="1620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Pop()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ED04EEC-8A15-40B0-90D0-E75E76D7E0FF}"/>
              </a:ext>
            </a:extLst>
          </p:cNvPr>
          <p:cNvCxnSpPr>
            <a:cxnSpLocks/>
          </p:cNvCxnSpPr>
          <p:nvPr/>
        </p:nvCxnSpPr>
        <p:spPr>
          <a:xfrm flipH="1" flipV="1">
            <a:off x="1587121" y="1727081"/>
            <a:ext cx="1" cy="970201"/>
          </a:xfrm>
          <a:prstGeom prst="straightConnector1">
            <a:avLst/>
          </a:prstGeom>
          <a:ln w="57150">
            <a:solidFill>
              <a:srgbClr val="21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D8981E6-50BF-4027-A8E5-191987F8753C}"/>
              </a:ext>
            </a:extLst>
          </p:cNvPr>
          <p:cNvSpPr txBox="1"/>
          <p:nvPr/>
        </p:nvSpPr>
        <p:spPr>
          <a:xfrm>
            <a:off x="647114" y="5654139"/>
            <a:ext cx="11121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Hàng đợi (Queue) là một cấu trúc dữ liệu trìu tượng tuyến tính hoạt động theo cơ chế FIFO (Vào trước ra trước)</a:t>
            </a:r>
          </a:p>
        </p:txBody>
      </p:sp>
    </p:spTree>
    <p:extLst>
      <p:ext uri="{BB962C8B-B14F-4D97-AF65-F5344CB8AC3E}">
        <p14:creationId xmlns:p14="http://schemas.microsoft.com/office/powerpoint/2010/main" val="29040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F90E5-6AF9-4FEC-B490-15E970AEA782}"/>
              </a:ext>
            </a:extLst>
          </p:cNvPr>
          <p:cNvSpPr txBox="1"/>
          <p:nvPr/>
        </p:nvSpPr>
        <p:spPr>
          <a:xfrm>
            <a:off x="436099" y="140677"/>
            <a:ext cx="10838223" cy="2803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/>
              <a:t>Một Queue gồm ba thuộc tính chính: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/>
              <a:t>Một con trỏ front trỏ đến phần tử đầu tiên.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/>
              <a:t>Một con trỏ back trỏ đến phần tử cuối cùng.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/>
              <a:t>Một mảng (Hoặc một tập các node) làm hàng đợi để chứa dữ liệu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/>
              <a:t>Một biến size lưu trữ số lượng phần tử hiện có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C912A5-D281-4381-8D9E-D3AC706CF8D0}"/>
              </a:ext>
            </a:extLst>
          </p:cNvPr>
          <p:cNvGrpSpPr/>
          <p:nvPr/>
        </p:nvGrpSpPr>
        <p:grpSpPr>
          <a:xfrm>
            <a:off x="1437718" y="3118808"/>
            <a:ext cx="9316564" cy="3141315"/>
            <a:chOff x="754986" y="2598303"/>
            <a:chExt cx="10901076" cy="387283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E1B6A0-770D-49AE-B9B3-538109A0DAFA}"/>
                </a:ext>
              </a:extLst>
            </p:cNvPr>
            <p:cNvSpPr/>
            <p:nvPr/>
          </p:nvSpPr>
          <p:spPr>
            <a:xfrm>
              <a:off x="1727981" y="3713870"/>
              <a:ext cx="8510954" cy="1041009"/>
            </a:xfrm>
            <a:prstGeom prst="rect">
              <a:avLst/>
            </a:prstGeom>
            <a:solidFill>
              <a:srgbClr val="21212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7958FC-0E86-4AD8-B3A7-FD1F12A2592D}"/>
                </a:ext>
              </a:extLst>
            </p:cNvPr>
            <p:cNvSpPr/>
            <p:nvPr/>
          </p:nvSpPr>
          <p:spPr>
            <a:xfrm>
              <a:off x="754986" y="3777174"/>
              <a:ext cx="412652" cy="9144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B41F0A4-92D1-435E-B88A-716E069DDBE3}"/>
                </a:ext>
              </a:extLst>
            </p:cNvPr>
            <p:cNvSpPr/>
            <p:nvPr/>
          </p:nvSpPr>
          <p:spPr>
            <a:xfrm>
              <a:off x="2493346" y="3783720"/>
              <a:ext cx="412652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A28626-BEF2-4F2E-B7B5-37BA4751A4D4}"/>
                </a:ext>
              </a:extLst>
            </p:cNvPr>
            <p:cNvSpPr/>
            <p:nvPr/>
          </p:nvSpPr>
          <p:spPr>
            <a:xfrm>
              <a:off x="2985017" y="3783720"/>
              <a:ext cx="412652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572C59-C020-4946-BB80-10F03DD66A02}"/>
                </a:ext>
              </a:extLst>
            </p:cNvPr>
            <p:cNvSpPr/>
            <p:nvPr/>
          </p:nvSpPr>
          <p:spPr>
            <a:xfrm>
              <a:off x="3483778" y="3783720"/>
              <a:ext cx="412652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D0094C-E1BC-4DEE-A55F-15E1C2B12B35}"/>
                </a:ext>
              </a:extLst>
            </p:cNvPr>
            <p:cNvSpPr/>
            <p:nvPr/>
          </p:nvSpPr>
          <p:spPr>
            <a:xfrm>
              <a:off x="3982539" y="3783720"/>
              <a:ext cx="412652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33392B-246B-438C-92B7-82600D55EAB7}"/>
                </a:ext>
              </a:extLst>
            </p:cNvPr>
            <p:cNvSpPr/>
            <p:nvPr/>
          </p:nvSpPr>
          <p:spPr>
            <a:xfrm>
              <a:off x="4481300" y="3783720"/>
              <a:ext cx="412652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A43255-1F43-48AF-A212-6CC4463F8CB1}"/>
                </a:ext>
              </a:extLst>
            </p:cNvPr>
            <p:cNvSpPr/>
            <p:nvPr/>
          </p:nvSpPr>
          <p:spPr>
            <a:xfrm>
              <a:off x="4972971" y="3783720"/>
              <a:ext cx="412652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ysClr val="windowText" lastClr="000000"/>
                  </a:solidFill>
                </a:rPr>
                <a:t>9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5F5E0D-ADE8-4702-B6D7-D84046F4EED3}"/>
                </a:ext>
              </a:extLst>
            </p:cNvPr>
            <p:cNvSpPr/>
            <p:nvPr/>
          </p:nvSpPr>
          <p:spPr>
            <a:xfrm>
              <a:off x="5471732" y="3783720"/>
              <a:ext cx="412652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65C148-F264-4FD9-B4EC-7FCEB6C0BEB2}"/>
                </a:ext>
              </a:extLst>
            </p:cNvPr>
            <p:cNvSpPr/>
            <p:nvPr/>
          </p:nvSpPr>
          <p:spPr>
            <a:xfrm>
              <a:off x="5967534" y="3783720"/>
              <a:ext cx="412652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ysClr val="windowText" lastClr="000000"/>
                  </a:solidFill>
                </a:rPr>
                <a:t>8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134798-0ED4-4FE1-BF7E-351CC4201185}"/>
                </a:ext>
              </a:extLst>
            </p:cNvPr>
            <p:cNvSpPr/>
            <p:nvPr/>
          </p:nvSpPr>
          <p:spPr>
            <a:xfrm>
              <a:off x="6466295" y="3783720"/>
              <a:ext cx="412652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ysClr val="windowText" lastClr="000000"/>
                  </a:solidFill>
                </a:rPr>
                <a:t>…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E1ABE8-DF42-439B-99D9-BB7EC933C5A2}"/>
                </a:ext>
              </a:extLst>
            </p:cNvPr>
            <p:cNvSpPr/>
            <p:nvPr/>
          </p:nvSpPr>
          <p:spPr>
            <a:xfrm>
              <a:off x="6957966" y="3783720"/>
              <a:ext cx="412652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5B13A8-A922-478C-A082-509DC7024382}"/>
                </a:ext>
              </a:extLst>
            </p:cNvPr>
            <p:cNvSpPr/>
            <p:nvPr/>
          </p:nvSpPr>
          <p:spPr>
            <a:xfrm>
              <a:off x="7456727" y="3783720"/>
              <a:ext cx="412652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647DEDB-9B10-4169-8FBB-34649CC29186}"/>
                </a:ext>
              </a:extLst>
            </p:cNvPr>
            <p:cNvSpPr/>
            <p:nvPr/>
          </p:nvSpPr>
          <p:spPr>
            <a:xfrm>
              <a:off x="7955488" y="3783720"/>
              <a:ext cx="412652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80EB713-0FD3-4F12-8784-54D5E615EF02}"/>
                </a:ext>
              </a:extLst>
            </p:cNvPr>
            <p:cNvSpPr/>
            <p:nvPr/>
          </p:nvSpPr>
          <p:spPr>
            <a:xfrm>
              <a:off x="8454249" y="3783720"/>
              <a:ext cx="412652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5F825E-3989-42D4-ABB5-70CE12F9E1C8}"/>
                </a:ext>
              </a:extLst>
            </p:cNvPr>
            <p:cNvSpPr/>
            <p:nvPr/>
          </p:nvSpPr>
          <p:spPr>
            <a:xfrm>
              <a:off x="8945920" y="3783720"/>
              <a:ext cx="412652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7B7578-B6A2-4583-9E10-76B5AEB65EEB}"/>
                </a:ext>
              </a:extLst>
            </p:cNvPr>
            <p:cNvSpPr/>
            <p:nvPr/>
          </p:nvSpPr>
          <p:spPr>
            <a:xfrm>
              <a:off x="11243410" y="3777174"/>
              <a:ext cx="412652" cy="9144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7950E87-2149-460F-93A6-7947ABAAC3BA}"/>
                </a:ext>
              </a:extLst>
            </p:cNvPr>
            <p:cNvCxnSpPr>
              <a:cxnSpLocks/>
              <a:stCxn id="22" idx="1"/>
              <a:endCxn id="6" idx="3"/>
            </p:cNvCxnSpPr>
            <p:nvPr/>
          </p:nvCxnSpPr>
          <p:spPr>
            <a:xfrm flipH="1">
              <a:off x="10238935" y="4234374"/>
              <a:ext cx="1004475" cy="1"/>
            </a:xfrm>
            <a:prstGeom prst="straightConnector1">
              <a:avLst/>
            </a:prstGeom>
            <a:ln w="76200">
              <a:solidFill>
                <a:srgbClr val="2121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2735069-72CB-4B2D-BE80-CD900B1762E8}"/>
                </a:ext>
              </a:extLst>
            </p:cNvPr>
            <p:cNvCxnSpPr>
              <a:cxnSpLocks/>
              <a:stCxn id="6" idx="1"/>
              <a:endCxn id="7" idx="3"/>
            </p:cNvCxnSpPr>
            <p:nvPr/>
          </p:nvCxnSpPr>
          <p:spPr>
            <a:xfrm flipH="1" flipV="1">
              <a:off x="1167638" y="4234374"/>
              <a:ext cx="560343" cy="1"/>
            </a:xfrm>
            <a:prstGeom prst="straightConnector1">
              <a:avLst/>
            </a:prstGeom>
            <a:ln w="76200">
              <a:solidFill>
                <a:srgbClr val="2121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1A613CC-3EBF-4FD8-BD5F-96EB59223A80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2718612" y="4824728"/>
              <a:ext cx="0" cy="858128"/>
            </a:xfrm>
            <a:prstGeom prst="straightConnector1">
              <a:avLst/>
            </a:prstGeom>
            <a:ln w="76200">
              <a:solidFill>
                <a:srgbClr val="2121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473AB51-77A5-498E-8885-59D7FFAC5F54}"/>
                </a:ext>
              </a:extLst>
            </p:cNvPr>
            <p:cNvSpPr/>
            <p:nvPr/>
          </p:nvSpPr>
          <p:spPr>
            <a:xfrm>
              <a:off x="2150392" y="5682856"/>
              <a:ext cx="1136439" cy="788282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Front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3A10AA8-24F2-4AA4-9019-17A14B02E2DA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9127531" y="4824728"/>
              <a:ext cx="0" cy="858129"/>
            </a:xfrm>
            <a:prstGeom prst="straightConnector1">
              <a:avLst/>
            </a:prstGeom>
            <a:ln w="76200">
              <a:solidFill>
                <a:srgbClr val="2121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FEC6E7-95EA-4BC8-AB2B-F2C813542D2D}"/>
                </a:ext>
              </a:extLst>
            </p:cNvPr>
            <p:cNvSpPr/>
            <p:nvPr/>
          </p:nvSpPr>
          <p:spPr>
            <a:xfrm>
              <a:off x="8559311" y="5682857"/>
              <a:ext cx="1136439" cy="788281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Back</a:t>
              </a:r>
            </a:p>
          </p:txBody>
        </p:sp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D8EF12B3-CFCD-4E3A-8013-6ECB7488299F}"/>
                </a:ext>
              </a:extLst>
            </p:cNvPr>
            <p:cNvSpPr/>
            <p:nvPr/>
          </p:nvSpPr>
          <p:spPr>
            <a:xfrm rot="5400000">
              <a:off x="5703056" y="-114817"/>
              <a:ext cx="445807" cy="6865228"/>
            </a:xfrm>
            <a:prstGeom prst="leftBrace">
              <a:avLst>
                <a:gd name="adj1" fmla="val 29251"/>
                <a:gd name="adj2" fmla="val 50615"/>
              </a:avLst>
            </a:prstGeom>
            <a:noFill/>
            <a:ln w="38100">
              <a:solidFill>
                <a:srgbClr val="2121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258766-B7A6-4740-BAC3-E3A2E3BCEE32}"/>
                </a:ext>
              </a:extLst>
            </p:cNvPr>
            <p:cNvSpPr txBox="1"/>
            <p:nvPr/>
          </p:nvSpPr>
          <p:spPr>
            <a:xfrm>
              <a:off x="5452214" y="2598303"/>
              <a:ext cx="864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212121"/>
                  </a:solidFill>
                </a:rPr>
                <a:t>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856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E95896-1B48-4B3A-B604-50FCF7732EBB}"/>
              </a:ext>
            </a:extLst>
          </p:cNvPr>
          <p:cNvSpPr txBox="1"/>
          <p:nvPr/>
        </p:nvSpPr>
        <p:spPr>
          <a:xfrm>
            <a:off x="334485" y="168813"/>
            <a:ext cx="609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Các phương thức đối với queue: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1E95-8385-4A44-890D-A7ED9D8799BD}"/>
              </a:ext>
            </a:extLst>
          </p:cNvPr>
          <p:cNvSpPr txBox="1"/>
          <p:nvPr/>
        </p:nvSpPr>
        <p:spPr>
          <a:xfrm>
            <a:off x="997423" y="955079"/>
            <a:ext cx="7621922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b="1"/>
              <a:t>Các phương thức chính: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/>
              <a:t>push(): Thêm một phần tử vào cuối queue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/>
              <a:t>pop(): Lấy ra một phần tử ở đầu queue.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b="1"/>
              <a:t>Các phương thức bổ sung: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/>
              <a:t>size(): Trả về số phần tử của queue.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/>
              <a:t>front(): Trả về phần tử ở đầu hàng.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/>
              <a:t>back(): Trả về phần tử ở cuối hàng.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/>
              <a:t>empty(): Kiểm tra xem hàng đợi có rỗng hay không.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/>
              <a:t>contain(): Kiểm tra một phần tử có nằm ở trong hàng hay không.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/>
              <a:t>remove(): Loại một phần tử trong hàng ra khỏi hàng</a:t>
            </a:r>
          </a:p>
        </p:txBody>
      </p:sp>
    </p:spTree>
    <p:extLst>
      <p:ext uri="{BB962C8B-B14F-4D97-AF65-F5344CB8AC3E}">
        <p14:creationId xmlns:p14="http://schemas.microsoft.com/office/powerpoint/2010/main" val="365110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4D4905-9614-4527-A09E-E7B50E727200}"/>
              </a:ext>
            </a:extLst>
          </p:cNvPr>
          <p:cNvSpPr txBox="1"/>
          <p:nvPr/>
        </p:nvSpPr>
        <p:spPr>
          <a:xfrm>
            <a:off x="334485" y="168813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Cài đặt queue bằng mảng: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11025E-0739-4D7F-8F9C-009192D62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273354"/>
              </p:ext>
            </p:extLst>
          </p:nvPr>
        </p:nvGraphicFramePr>
        <p:xfrm>
          <a:off x="334485" y="1244322"/>
          <a:ext cx="1162766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1383">
                  <a:extLst>
                    <a:ext uri="{9D8B030D-6E8A-4147-A177-3AD203B41FA5}">
                      <a16:colId xmlns:a16="http://schemas.microsoft.com/office/drawing/2014/main" val="2513172387"/>
                    </a:ext>
                  </a:extLst>
                </a:gridCol>
                <a:gridCol w="581383">
                  <a:extLst>
                    <a:ext uri="{9D8B030D-6E8A-4147-A177-3AD203B41FA5}">
                      <a16:colId xmlns:a16="http://schemas.microsoft.com/office/drawing/2014/main" val="83745675"/>
                    </a:ext>
                  </a:extLst>
                </a:gridCol>
                <a:gridCol w="581383">
                  <a:extLst>
                    <a:ext uri="{9D8B030D-6E8A-4147-A177-3AD203B41FA5}">
                      <a16:colId xmlns:a16="http://schemas.microsoft.com/office/drawing/2014/main" val="497873586"/>
                    </a:ext>
                  </a:extLst>
                </a:gridCol>
                <a:gridCol w="581383">
                  <a:extLst>
                    <a:ext uri="{9D8B030D-6E8A-4147-A177-3AD203B41FA5}">
                      <a16:colId xmlns:a16="http://schemas.microsoft.com/office/drawing/2014/main" val="960982461"/>
                    </a:ext>
                  </a:extLst>
                </a:gridCol>
                <a:gridCol w="581383">
                  <a:extLst>
                    <a:ext uri="{9D8B030D-6E8A-4147-A177-3AD203B41FA5}">
                      <a16:colId xmlns:a16="http://schemas.microsoft.com/office/drawing/2014/main" val="2354737066"/>
                    </a:ext>
                  </a:extLst>
                </a:gridCol>
                <a:gridCol w="581383">
                  <a:extLst>
                    <a:ext uri="{9D8B030D-6E8A-4147-A177-3AD203B41FA5}">
                      <a16:colId xmlns:a16="http://schemas.microsoft.com/office/drawing/2014/main" val="1849893563"/>
                    </a:ext>
                  </a:extLst>
                </a:gridCol>
                <a:gridCol w="581383">
                  <a:extLst>
                    <a:ext uri="{9D8B030D-6E8A-4147-A177-3AD203B41FA5}">
                      <a16:colId xmlns:a16="http://schemas.microsoft.com/office/drawing/2014/main" val="4144340131"/>
                    </a:ext>
                  </a:extLst>
                </a:gridCol>
                <a:gridCol w="581383">
                  <a:extLst>
                    <a:ext uri="{9D8B030D-6E8A-4147-A177-3AD203B41FA5}">
                      <a16:colId xmlns:a16="http://schemas.microsoft.com/office/drawing/2014/main" val="2279203821"/>
                    </a:ext>
                  </a:extLst>
                </a:gridCol>
                <a:gridCol w="581383">
                  <a:extLst>
                    <a:ext uri="{9D8B030D-6E8A-4147-A177-3AD203B41FA5}">
                      <a16:colId xmlns:a16="http://schemas.microsoft.com/office/drawing/2014/main" val="69762115"/>
                    </a:ext>
                  </a:extLst>
                </a:gridCol>
                <a:gridCol w="581383">
                  <a:extLst>
                    <a:ext uri="{9D8B030D-6E8A-4147-A177-3AD203B41FA5}">
                      <a16:colId xmlns:a16="http://schemas.microsoft.com/office/drawing/2014/main" val="3852966400"/>
                    </a:ext>
                  </a:extLst>
                </a:gridCol>
                <a:gridCol w="581383">
                  <a:extLst>
                    <a:ext uri="{9D8B030D-6E8A-4147-A177-3AD203B41FA5}">
                      <a16:colId xmlns:a16="http://schemas.microsoft.com/office/drawing/2014/main" val="3887688532"/>
                    </a:ext>
                  </a:extLst>
                </a:gridCol>
                <a:gridCol w="581383">
                  <a:extLst>
                    <a:ext uri="{9D8B030D-6E8A-4147-A177-3AD203B41FA5}">
                      <a16:colId xmlns:a16="http://schemas.microsoft.com/office/drawing/2014/main" val="3692596838"/>
                    </a:ext>
                  </a:extLst>
                </a:gridCol>
                <a:gridCol w="581383">
                  <a:extLst>
                    <a:ext uri="{9D8B030D-6E8A-4147-A177-3AD203B41FA5}">
                      <a16:colId xmlns:a16="http://schemas.microsoft.com/office/drawing/2014/main" val="1487121990"/>
                    </a:ext>
                  </a:extLst>
                </a:gridCol>
                <a:gridCol w="581383">
                  <a:extLst>
                    <a:ext uri="{9D8B030D-6E8A-4147-A177-3AD203B41FA5}">
                      <a16:colId xmlns:a16="http://schemas.microsoft.com/office/drawing/2014/main" val="1549236537"/>
                    </a:ext>
                  </a:extLst>
                </a:gridCol>
                <a:gridCol w="581383">
                  <a:extLst>
                    <a:ext uri="{9D8B030D-6E8A-4147-A177-3AD203B41FA5}">
                      <a16:colId xmlns:a16="http://schemas.microsoft.com/office/drawing/2014/main" val="2581881679"/>
                    </a:ext>
                  </a:extLst>
                </a:gridCol>
                <a:gridCol w="581383">
                  <a:extLst>
                    <a:ext uri="{9D8B030D-6E8A-4147-A177-3AD203B41FA5}">
                      <a16:colId xmlns:a16="http://schemas.microsoft.com/office/drawing/2014/main" val="2435654074"/>
                    </a:ext>
                  </a:extLst>
                </a:gridCol>
                <a:gridCol w="581383">
                  <a:extLst>
                    <a:ext uri="{9D8B030D-6E8A-4147-A177-3AD203B41FA5}">
                      <a16:colId xmlns:a16="http://schemas.microsoft.com/office/drawing/2014/main" val="2737048204"/>
                    </a:ext>
                  </a:extLst>
                </a:gridCol>
                <a:gridCol w="581383">
                  <a:extLst>
                    <a:ext uri="{9D8B030D-6E8A-4147-A177-3AD203B41FA5}">
                      <a16:colId xmlns:a16="http://schemas.microsoft.com/office/drawing/2014/main" val="2744464931"/>
                    </a:ext>
                  </a:extLst>
                </a:gridCol>
                <a:gridCol w="581383">
                  <a:extLst>
                    <a:ext uri="{9D8B030D-6E8A-4147-A177-3AD203B41FA5}">
                      <a16:colId xmlns:a16="http://schemas.microsoft.com/office/drawing/2014/main" val="3696760688"/>
                    </a:ext>
                  </a:extLst>
                </a:gridCol>
                <a:gridCol w="581383">
                  <a:extLst>
                    <a:ext uri="{9D8B030D-6E8A-4147-A177-3AD203B41FA5}">
                      <a16:colId xmlns:a16="http://schemas.microsoft.com/office/drawing/2014/main" val="3952329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602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0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89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de_text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262</Words>
  <Application>Microsoft Office PowerPoint</Application>
  <PresentationFormat>Widescreen</PresentationFormat>
  <Paragraphs>79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 NGUYEN THANH VINH</dc:creator>
  <cp:lastModifiedBy>LO NGUYEN THANH VINH</cp:lastModifiedBy>
  <cp:revision>4</cp:revision>
  <dcterms:created xsi:type="dcterms:W3CDTF">2021-10-13T09:25:48Z</dcterms:created>
  <dcterms:modified xsi:type="dcterms:W3CDTF">2021-11-02T17:53:11Z</dcterms:modified>
</cp:coreProperties>
</file>