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72" r:id="rId4"/>
    <p:sldId id="283" r:id="rId5"/>
    <p:sldId id="273" r:id="rId6"/>
    <p:sldId id="271" r:id="rId7"/>
    <p:sldId id="265" r:id="rId8"/>
    <p:sldId id="269" r:id="rId9"/>
    <p:sldId id="27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8" r:id="rId20"/>
    <p:sldId id="259" r:id="rId21"/>
    <p:sldId id="261" r:id="rId22"/>
    <p:sldId id="262" r:id="rId23"/>
    <p:sldId id="263" r:id="rId24"/>
    <p:sldId id="264" r:id="rId25"/>
    <p:sldId id="312" r:id="rId26"/>
    <p:sldId id="284" r:id="rId27"/>
    <p:sldId id="306" r:id="rId28"/>
    <p:sldId id="285" r:id="rId29"/>
    <p:sldId id="286" r:id="rId30"/>
    <p:sldId id="289" r:id="rId31"/>
    <p:sldId id="287" r:id="rId32"/>
    <p:sldId id="294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288" r:id="rId49"/>
    <p:sldId id="307" r:id="rId50"/>
    <p:sldId id="308" r:id="rId51"/>
    <p:sldId id="309" r:id="rId52"/>
    <p:sldId id="310" r:id="rId53"/>
    <p:sldId id="311" r:id="rId54"/>
    <p:sldId id="314" r:id="rId55"/>
    <p:sldId id="315" r:id="rId56"/>
    <p:sldId id="3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3" autoAdjust="0"/>
  </p:normalViewPr>
  <p:slideViewPr>
    <p:cSldViewPr snapToGrid="0">
      <p:cViewPr>
        <p:scale>
          <a:sx n="150" d="100"/>
          <a:sy n="150" d="100"/>
        </p:scale>
        <p:origin x="-3138" y="-2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76F85-A3B8-4FBB-BC65-9C4949E21F4A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E99C-83C7-475E-8AF0-F10152DA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BE99C-83C7-475E-8AF0-F10152DA74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BE99C-83C7-475E-8AF0-F10152DA740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E0A4-9DF7-D29C-5974-EDDC96577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4ED24-9207-1522-59C9-57B88839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D289-25BD-5D58-A089-6304959C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7A9A-67F4-2948-88B1-73407D19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2990-51D5-82CD-66F1-9B21F367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B607-D934-0DA2-26F2-B4FE2D71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09451-0F32-6BF4-F866-E945B2F29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9C74-CEFE-5F13-1C81-0F4392CD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7C29-4073-26B1-BB65-E69B2DED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6521-34F9-4C90-C2B8-36723A4B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2EF80-A6EF-8831-DA06-081838070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72B02-46E9-9B2C-5659-5E21CE7EB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5D36-0F23-29AE-E115-BE163DE1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339-233A-2B7A-BAD5-09EE446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1A9DE-68C1-12B2-8D81-312F1D63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941A-2DC2-98CF-8FA4-5FDDB123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6FAD-2C57-0C11-2A42-A2949D61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33630-0183-5D5A-D71E-9E3A22B8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3742-5E5B-5FCB-CDD7-04E6BD18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5442-E0E8-9653-53DF-A74C95BA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5528-A55B-6AE6-BDAC-11543D58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AE6A-A450-FD51-0CC6-D7A8A9B9A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9832B-5D9A-4127-F105-978F5155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BD75-95BD-0426-8C17-A3DF2EDD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E7F0-E895-1F0C-3EF1-D76DCA5C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6805-1CE5-A625-9C39-839DE363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28E8-EF8C-637D-27C3-21CA13BF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A7A19-1062-92C9-C8E5-835C04400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4D9CF-DDB6-F0A6-9ECA-62B7051C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8997-A21A-2D00-71C3-7834411A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E1CB-BAFB-E508-B51B-674F6D30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2D8F-E689-226B-3F3A-97F8BE74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3F8C-048D-3565-D75F-BF1FB65B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1CBC3-863F-E5C7-959F-2D8593948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5B388-407F-DFEB-F7EA-183D353BC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08718-51BA-CD81-EDB4-39AC7835D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54D47-881D-9DBD-44A6-4F4AF0A7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2F0EED-404C-9BAB-AE71-D40DE0ED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5361-C38D-919F-C1E0-DFB620FE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F5A2-0371-C1EA-A8B0-26908E8E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923CA-B5E4-D7D9-9380-2D55E41D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C645A-232A-A02B-04DD-341A6C4A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6C80-9599-8841-8D30-D9C7D6AA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FCE55-F5DE-1EE6-9CD1-3B8B65A8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2DDEB-2F74-7B47-48A8-ABA4E4A6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5C75A-93EC-E813-768F-35E3700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91B3-6F98-9A18-F223-D6B4E9D1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C08A-5E3D-BAD3-8B8E-F769DC96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CFBE-EEDC-525E-E5E4-D3660A554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DE8D5-7D74-9B0B-D1B5-A311CCF5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DAA8-FA5A-9E57-BF49-7CBB5BC9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4B549-B87B-0205-B1B7-B49C7B9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1B91-ACB3-BEA9-55E0-24C46403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ADA6F-332F-5E90-5DE6-F1F0BCC05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2D7DE-CB3C-3FD5-2E7C-6A0955E4F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C609-68EB-6F4F-9E5D-B97C577F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17C5C-AC7E-5667-EE15-C54672A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89235-E8A4-288B-F12F-A80487E5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D9274-3077-CFD0-32A2-1621D281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69E8-F6DE-38DC-4C94-EF91FA18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96D1-91C5-45CD-BE54-3E92A26A6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A7C1-4AAB-48CC-9682-6549C2832AB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DACE-79CD-FE4E-F519-11AAAD262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B849-1A77-D2C7-874D-02220B9F7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20D5-E54E-4567-AA61-46A025FD5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EC649-CC28-7686-A7C2-C8A8AF44F8B9}"/>
              </a:ext>
            </a:extLst>
          </p:cNvPr>
          <p:cNvSpPr txBox="1"/>
          <p:nvPr/>
        </p:nvSpPr>
        <p:spPr>
          <a:xfrm>
            <a:off x="3390275" y="2274838"/>
            <a:ext cx="5411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/>
              <a:t>FUNCTION IN C</a:t>
            </a:r>
          </a:p>
        </p:txBody>
      </p:sp>
    </p:spTree>
    <p:extLst>
      <p:ext uri="{BB962C8B-B14F-4D97-AF65-F5344CB8AC3E}">
        <p14:creationId xmlns:p14="http://schemas.microsoft.com/office/powerpoint/2010/main" val="356150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CCF5F4-80A7-414E-DE80-3548D28986B0}"/>
              </a:ext>
            </a:extLst>
          </p:cNvPr>
          <p:cNvCxnSpPr>
            <a:cxnSpLocks/>
          </p:cNvCxnSpPr>
          <p:nvPr/>
        </p:nvCxnSpPr>
        <p:spPr>
          <a:xfrm flipV="1">
            <a:off x="1030837" y="3773770"/>
            <a:ext cx="5065163" cy="1270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D5A793-088E-63AF-A595-E21127B08BBB}"/>
              </a:ext>
            </a:extLst>
          </p:cNvPr>
          <p:cNvCxnSpPr>
            <a:cxnSpLocks/>
          </p:cNvCxnSpPr>
          <p:nvPr/>
        </p:nvCxnSpPr>
        <p:spPr>
          <a:xfrm>
            <a:off x="1030837" y="4510286"/>
            <a:ext cx="504545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6B1E05-C976-80F1-A663-8D60ACAA4B4E}"/>
              </a:ext>
            </a:extLst>
          </p:cNvPr>
          <p:cNvSpPr txBox="1"/>
          <p:nvPr/>
        </p:nvSpPr>
        <p:spPr>
          <a:xfrm>
            <a:off x="3276180" y="3944583"/>
            <a:ext cx="70858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Sông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65FF5-861A-AF2B-6BCB-B7CF73292C30}"/>
              </a:ext>
            </a:extLst>
          </p:cNvPr>
          <p:cNvSpPr/>
          <p:nvPr/>
        </p:nvSpPr>
        <p:spPr>
          <a:xfrm>
            <a:off x="1547405" y="2940542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21670B-78AE-59D6-3676-E20C316CA086}"/>
              </a:ext>
            </a:extLst>
          </p:cNvPr>
          <p:cNvSpPr/>
          <p:nvPr/>
        </p:nvSpPr>
        <p:spPr>
          <a:xfrm>
            <a:off x="5140703" y="1782688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8B82E-FB8F-BC21-66F6-576609CD7B5E}"/>
              </a:ext>
            </a:extLst>
          </p:cNvPr>
          <p:cNvSpPr txBox="1"/>
          <p:nvPr/>
        </p:nvSpPr>
        <p:spPr>
          <a:xfrm>
            <a:off x="1228277" y="2536290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4079C-286A-E4BA-2293-CD1BF9566D21}"/>
              </a:ext>
            </a:extLst>
          </p:cNvPr>
          <p:cNvSpPr txBox="1"/>
          <p:nvPr/>
        </p:nvSpPr>
        <p:spPr>
          <a:xfrm>
            <a:off x="4821575" y="1426399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3ED21-9429-2077-1689-0B037745562C}"/>
              </a:ext>
            </a:extLst>
          </p:cNvPr>
          <p:cNvCxnSpPr>
            <a:cxnSpLocks/>
          </p:cNvCxnSpPr>
          <p:nvPr/>
        </p:nvCxnSpPr>
        <p:spPr>
          <a:xfrm>
            <a:off x="1627146" y="3046951"/>
            <a:ext cx="0" cy="76409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1088BB-1B19-F7DB-CA6E-1BC497A485EF}"/>
              </a:ext>
            </a:extLst>
          </p:cNvPr>
          <p:cNvCxnSpPr>
            <a:cxnSpLocks/>
          </p:cNvCxnSpPr>
          <p:nvPr/>
        </p:nvCxnSpPr>
        <p:spPr>
          <a:xfrm flipV="1">
            <a:off x="1627146" y="1931479"/>
            <a:ext cx="3565634" cy="1854995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D4F641-4B09-0F69-7C05-7053C1AC575B}"/>
              </a:ext>
            </a:extLst>
          </p:cNvPr>
          <p:cNvSpPr txBox="1"/>
          <p:nvPr/>
        </p:nvSpPr>
        <p:spPr>
          <a:xfrm>
            <a:off x="7027420" y="371918"/>
            <a:ext cx="323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f(0) = 910  </a:t>
            </a:r>
          </a:p>
        </p:txBody>
      </p:sp>
    </p:spTree>
    <p:extLst>
      <p:ext uri="{BB962C8B-B14F-4D97-AF65-F5344CB8AC3E}">
        <p14:creationId xmlns:p14="http://schemas.microsoft.com/office/powerpoint/2010/main" val="284725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D4F641-4B09-0F69-7C05-7053C1AC575B}"/>
              </a:ext>
            </a:extLst>
          </p:cNvPr>
          <p:cNvSpPr txBox="1"/>
          <p:nvPr/>
        </p:nvSpPr>
        <p:spPr>
          <a:xfrm>
            <a:off x="7027420" y="371918"/>
            <a:ext cx="323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f(0) = 910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AF97E-5D44-4288-BABF-1739B8ED8159}"/>
              </a:ext>
            </a:extLst>
          </p:cNvPr>
          <p:cNvSpPr txBox="1"/>
          <p:nvPr/>
        </p:nvSpPr>
        <p:spPr>
          <a:xfrm>
            <a:off x="7027420" y="1095299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f(50) = 883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23EBF7-E75A-28FD-C066-ECCB55B35B0B}"/>
              </a:ext>
            </a:extLst>
          </p:cNvPr>
          <p:cNvCxnSpPr>
            <a:cxnSpLocks/>
          </p:cNvCxnSpPr>
          <p:nvPr/>
        </p:nvCxnSpPr>
        <p:spPr>
          <a:xfrm flipV="1">
            <a:off x="1030837" y="3773770"/>
            <a:ext cx="5065163" cy="1270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B5519F-C875-5B3A-9AA4-55C5890DD37E}"/>
              </a:ext>
            </a:extLst>
          </p:cNvPr>
          <p:cNvCxnSpPr>
            <a:cxnSpLocks/>
          </p:cNvCxnSpPr>
          <p:nvPr/>
        </p:nvCxnSpPr>
        <p:spPr>
          <a:xfrm>
            <a:off x="1030837" y="4510286"/>
            <a:ext cx="504545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4F47A3-1774-9551-1FF1-BC1DF8707DA6}"/>
              </a:ext>
            </a:extLst>
          </p:cNvPr>
          <p:cNvSpPr txBox="1"/>
          <p:nvPr/>
        </p:nvSpPr>
        <p:spPr>
          <a:xfrm>
            <a:off x="3276180" y="3944583"/>
            <a:ext cx="70858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Sông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93C761-57F2-B057-4694-1AEF6C80AA00}"/>
              </a:ext>
            </a:extLst>
          </p:cNvPr>
          <p:cNvSpPr/>
          <p:nvPr/>
        </p:nvSpPr>
        <p:spPr>
          <a:xfrm>
            <a:off x="1547405" y="2940542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B86520-557E-59BC-955E-9E645A4CF275}"/>
              </a:ext>
            </a:extLst>
          </p:cNvPr>
          <p:cNvSpPr/>
          <p:nvPr/>
        </p:nvSpPr>
        <p:spPr>
          <a:xfrm>
            <a:off x="5140703" y="1782688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F6A08-B2CF-B347-3FA6-A25B4994E446}"/>
              </a:ext>
            </a:extLst>
          </p:cNvPr>
          <p:cNvSpPr txBox="1"/>
          <p:nvPr/>
        </p:nvSpPr>
        <p:spPr>
          <a:xfrm>
            <a:off x="1228277" y="2536290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D0710F-9AE1-6050-5ED8-3BA288F954A3}"/>
              </a:ext>
            </a:extLst>
          </p:cNvPr>
          <p:cNvSpPr txBox="1"/>
          <p:nvPr/>
        </p:nvSpPr>
        <p:spPr>
          <a:xfrm>
            <a:off x="4821575" y="1426399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6CF71-96D3-73F0-DAAA-942B4547DF6C}"/>
              </a:ext>
            </a:extLst>
          </p:cNvPr>
          <p:cNvCxnSpPr>
            <a:cxnSpLocks/>
          </p:cNvCxnSpPr>
          <p:nvPr/>
        </p:nvCxnSpPr>
        <p:spPr>
          <a:xfrm>
            <a:off x="1627146" y="3046951"/>
            <a:ext cx="246624" cy="70683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36C70C-16E8-B333-E664-93F986F15BE5}"/>
              </a:ext>
            </a:extLst>
          </p:cNvPr>
          <p:cNvCxnSpPr>
            <a:cxnSpLocks/>
          </p:cNvCxnSpPr>
          <p:nvPr/>
        </p:nvCxnSpPr>
        <p:spPr>
          <a:xfrm flipV="1">
            <a:off x="1873770" y="1931479"/>
            <a:ext cx="3319010" cy="182231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D4F641-4B09-0F69-7C05-7053C1AC575B}"/>
              </a:ext>
            </a:extLst>
          </p:cNvPr>
          <p:cNvSpPr txBox="1"/>
          <p:nvPr/>
        </p:nvSpPr>
        <p:spPr>
          <a:xfrm>
            <a:off x="7027420" y="371918"/>
            <a:ext cx="323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f(0) = 910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AF97E-5D44-4288-BABF-1739B8ED8159}"/>
              </a:ext>
            </a:extLst>
          </p:cNvPr>
          <p:cNvSpPr txBox="1"/>
          <p:nvPr/>
        </p:nvSpPr>
        <p:spPr>
          <a:xfrm>
            <a:off x="7027420" y="1095299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f(50) = 883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CF07D-E056-39AB-1E8C-AFCE7CC6CCCB}"/>
              </a:ext>
            </a:extLst>
          </p:cNvPr>
          <p:cNvSpPr txBox="1"/>
          <p:nvPr/>
        </p:nvSpPr>
        <p:spPr>
          <a:xfrm>
            <a:off x="7027419" y="1818680"/>
            <a:ext cx="442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f(120) = 871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869716-926B-7AED-ACA4-39481D3D74FE}"/>
              </a:ext>
            </a:extLst>
          </p:cNvPr>
          <p:cNvCxnSpPr>
            <a:cxnSpLocks/>
          </p:cNvCxnSpPr>
          <p:nvPr/>
        </p:nvCxnSpPr>
        <p:spPr>
          <a:xfrm flipV="1">
            <a:off x="1030837" y="3773770"/>
            <a:ext cx="5065163" cy="1270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C93579-3886-171A-B28F-6172937F3440}"/>
              </a:ext>
            </a:extLst>
          </p:cNvPr>
          <p:cNvCxnSpPr>
            <a:cxnSpLocks/>
          </p:cNvCxnSpPr>
          <p:nvPr/>
        </p:nvCxnSpPr>
        <p:spPr>
          <a:xfrm>
            <a:off x="1030837" y="4510286"/>
            <a:ext cx="504545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9463F0-B389-6A78-3D91-AC26A9F6BE94}"/>
              </a:ext>
            </a:extLst>
          </p:cNvPr>
          <p:cNvSpPr txBox="1"/>
          <p:nvPr/>
        </p:nvSpPr>
        <p:spPr>
          <a:xfrm>
            <a:off x="3276180" y="3944583"/>
            <a:ext cx="70858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Sông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078212-DE0C-9575-879F-4F2CC618AFEC}"/>
              </a:ext>
            </a:extLst>
          </p:cNvPr>
          <p:cNvSpPr/>
          <p:nvPr/>
        </p:nvSpPr>
        <p:spPr>
          <a:xfrm>
            <a:off x="1547405" y="2940542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345FC-9507-DF45-A489-DB593822B680}"/>
              </a:ext>
            </a:extLst>
          </p:cNvPr>
          <p:cNvSpPr/>
          <p:nvPr/>
        </p:nvSpPr>
        <p:spPr>
          <a:xfrm>
            <a:off x="5140703" y="1782688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EDCBA-2B55-AD48-6A66-30C126F021E6}"/>
              </a:ext>
            </a:extLst>
          </p:cNvPr>
          <p:cNvSpPr txBox="1"/>
          <p:nvPr/>
        </p:nvSpPr>
        <p:spPr>
          <a:xfrm>
            <a:off x="1228277" y="2536290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F2269-39B9-98EB-545D-1119D3B012C4}"/>
              </a:ext>
            </a:extLst>
          </p:cNvPr>
          <p:cNvSpPr txBox="1"/>
          <p:nvPr/>
        </p:nvSpPr>
        <p:spPr>
          <a:xfrm>
            <a:off x="4821575" y="1426399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F5D785-E164-BC8D-FCED-21AAB55836F6}"/>
              </a:ext>
            </a:extLst>
          </p:cNvPr>
          <p:cNvCxnSpPr>
            <a:cxnSpLocks/>
          </p:cNvCxnSpPr>
          <p:nvPr/>
        </p:nvCxnSpPr>
        <p:spPr>
          <a:xfrm>
            <a:off x="1627146" y="3046951"/>
            <a:ext cx="711320" cy="70683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006B72-E55C-79EA-C5A9-30342D60A542}"/>
              </a:ext>
            </a:extLst>
          </p:cNvPr>
          <p:cNvCxnSpPr>
            <a:cxnSpLocks/>
          </p:cNvCxnSpPr>
          <p:nvPr/>
        </p:nvCxnSpPr>
        <p:spPr>
          <a:xfrm flipV="1">
            <a:off x="2338466" y="1931479"/>
            <a:ext cx="2854314" cy="182231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7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D4F641-4B09-0F69-7C05-7053C1AC575B}"/>
              </a:ext>
            </a:extLst>
          </p:cNvPr>
          <p:cNvSpPr txBox="1"/>
          <p:nvPr/>
        </p:nvSpPr>
        <p:spPr>
          <a:xfrm>
            <a:off x="7027420" y="371918"/>
            <a:ext cx="323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f(0) = 910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AF97E-5D44-4288-BABF-1739B8ED8159}"/>
              </a:ext>
            </a:extLst>
          </p:cNvPr>
          <p:cNvSpPr txBox="1"/>
          <p:nvPr/>
        </p:nvSpPr>
        <p:spPr>
          <a:xfrm>
            <a:off x="7027420" y="1095299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f(50) = 883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CF07D-E056-39AB-1E8C-AFCE7CC6CCCB}"/>
              </a:ext>
            </a:extLst>
          </p:cNvPr>
          <p:cNvSpPr txBox="1"/>
          <p:nvPr/>
        </p:nvSpPr>
        <p:spPr>
          <a:xfrm>
            <a:off x="7027419" y="1818680"/>
            <a:ext cx="442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f(120) = 871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A528C-5044-AE5D-8512-8B546A2D6C08}"/>
              </a:ext>
            </a:extLst>
          </p:cNvPr>
          <p:cNvSpPr txBox="1"/>
          <p:nvPr/>
        </p:nvSpPr>
        <p:spPr>
          <a:xfrm>
            <a:off x="7027420" y="2542061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f(250) = 895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151F63-5541-8130-3D77-5C952C250908}"/>
              </a:ext>
            </a:extLst>
          </p:cNvPr>
          <p:cNvCxnSpPr>
            <a:cxnSpLocks/>
          </p:cNvCxnSpPr>
          <p:nvPr/>
        </p:nvCxnSpPr>
        <p:spPr>
          <a:xfrm flipV="1">
            <a:off x="1030837" y="3773770"/>
            <a:ext cx="5065163" cy="1270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FC424A-DCE7-BBBF-ABF9-2AF96CEBE71E}"/>
              </a:ext>
            </a:extLst>
          </p:cNvPr>
          <p:cNvCxnSpPr>
            <a:cxnSpLocks/>
          </p:cNvCxnSpPr>
          <p:nvPr/>
        </p:nvCxnSpPr>
        <p:spPr>
          <a:xfrm>
            <a:off x="1030837" y="4510286"/>
            <a:ext cx="504545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EE859A-F888-6C30-FAB4-4DE0A40619DA}"/>
              </a:ext>
            </a:extLst>
          </p:cNvPr>
          <p:cNvSpPr txBox="1"/>
          <p:nvPr/>
        </p:nvSpPr>
        <p:spPr>
          <a:xfrm>
            <a:off x="3276180" y="3944583"/>
            <a:ext cx="70858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Sông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8B8359-6C1E-199F-73ED-24B0E61FAF6E}"/>
              </a:ext>
            </a:extLst>
          </p:cNvPr>
          <p:cNvSpPr/>
          <p:nvPr/>
        </p:nvSpPr>
        <p:spPr>
          <a:xfrm>
            <a:off x="1547405" y="2940542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5975D5-37A6-3CE6-B34E-982DA0C33122}"/>
              </a:ext>
            </a:extLst>
          </p:cNvPr>
          <p:cNvSpPr/>
          <p:nvPr/>
        </p:nvSpPr>
        <p:spPr>
          <a:xfrm>
            <a:off x="5140703" y="1782688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B14138-B1E6-BB73-36FB-15561BAEB9A2}"/>
              </a:ext>
            </a:extLst>
          </p:cNvPr>
          <p:cNvSpPr txBox="1"/>
          <p:nvPr/>
        </p:nvSpPr>
        <p:spPr>
          <a:xfrm>
            <a:off x="1228277" y="2536290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24FD95-E9AC-FBB2-9C4A-D1F0571045BA}"/>
              </a:ext>
            </a:extLst>
          </p:cNvPr>
          <p:cNvSpPr txBox="1"/>
          <p:nvPr/>
        </p:nvSpPr>
        <p:spPr>
          <a:xfrm>
            <a:off x="4821575" y="1426399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2C0E79-D318-0C2E-6C65-D5CA6015A9DA}"/>
              </a:ext>
            </a:extLst>
          </p:cNvPr>
          <p:cNvCxnSpPr>
            <a:cxnSpLocks/>
          </p:cNvCxnSpPr>
          <p:nvPr/>
        </p:nvCxnSpPr>
        <p:spPr>
          <a:xfrm>
            <a:off x="1627146" y="3046951"/>
            <a:ext cx="1649034" cy="7268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64FF5F-5B7F-9A3F-BB7F-2930CBD323DD}"/>
              </a:ext>
            </a:extLst>
          </p:cNvPr>
          <p:cNvCxnSpPr>
            <a:cxnSpLocks/>
          </p:cNvCxnSpPr>
          <p:nvPr/>
        </p:nvCxnSpPr>
        <p:spPr>
          <a:xfrm flipV="1">
            <a:off x="3276180" y="1931479"/>
            <a:ext cx="1916600" cy="184229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9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D4F641-4B09-0F69-7C05-7053C1AC575B}"/>
              </a:ext>
            </a:extLst>
          </p:cNvPr>
          <p:cNvSpPr txBox="1"/>
          <p:nvPr/>
        </p:nvSpPr>
        <p:spPr>
          <a:xfrm>
            <a:off x="7027420" y="371918"/>
            <a:ext cx="323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f(0) = 910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AF97E-5D44-4288-BABF-1739B8ED8159}"/>
              </a:ext>
            </a:extLst>
          </p:cNvPr>
          <p:cNvSpPr txBox="1"/>
          <p:nvPr/>
        </p:nvSpPr>
        <p:spPr>
          <a:xfrm>
            <a:off x="7027420" y="1095299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f(50) = 883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CF07D-E056-39AB-1E8C-AFCE7CC6CCCB}"/>
              </a:ext>
            </a:extLst>
          </p:cNvPr>
          <p:cNvSpPr txBox="1"/>
          <p:nvPr/>
        </p:nvSpPr>
        <p:spPr>
          <a:xfrm>
            <a:off x="7027419" y="1818680"/>
            <a:ext cx="442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f(120) = 871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A528C-5044-AE5D-8512-8B546A2D6C08}"/>
              </a:ext>
            </a:extLst>
          </p:cNvPr>
          <p:cNvSpPr txBox="1"/>
          <p:nvPr/>
        </p:nvSpPr>
        <p:spPr>
          <a:xfrm>
            <a:off x="7027420" y="2542061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f(250) = 895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A3A867-7946-67AA-780B-9A4A18389031}"/>
              </a:ext>
            </a:extLst>
          </p:cNvPr>
          <p:cNvSpPr txBox="1"/>
          <p:nvPr/>
        </p:nvSpPr>
        <p:spPr>
          <a:xfrm>
            <a:off x="7020061" y="3265442"/>
            <a:ext cx="476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f(380) = 954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E91931-7C9E-0C9B-7FFE-3BB352A4CE7E}"/>
              </a:ext>
            </a:extLst>
          </p:cNvPr>
          <p:cNvCxnSpPr>
            <a:cxnSpLocks/>
          </p:cNvCxnSpPr>
          <p:nvPr/>
        </p:nvCxnSpPr>
        <p:spPr>
          <a:xfrm flipV="1">
            <a:off x="1030837" y="3773770"/>
            <a:ext cx="5065163" cy="1270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D63073-717F-50DB-70E4-C33195697D28}"/>
              </a:ext>
            </a:extLst>
          </p:cNvPr>
          <p:cNvCxnSpPr>
            <a:cxnSpLocks/>
          </p:cNvCxnSpPr>
          <p:nvPr/>
        </p:nvCxnSpPr>
        <p:spPr>
          <a:xfrm>
            <a:off x="1030837" y="4510286"/>
            <a:ext cx="504545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9DC41B-EF26-04AD-4878-563055C36360}"/>
              </a:ext>
            </a:extLst>
          </p:cNvPr>
          <p:cNvSpPr txBox="1"/>
          <p:nvPr/>
        </p:nvSpPr>
        <p:spPr>
          <a:xfrm>
            <a:off x="3276180" y="3944583"/>
            <a:ext cx="708588" cy="37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Sông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82657C-6915-A46D-0822-19139386A0D7}"/>
              </a:ext>
            </a:extLst>
          </p:cNvPr>
          <p:cNvSpPr/>
          <p:nvPr/>
        </p:nvSpPr>
        <p:spPr>
          <a:xfrm>
            <a:off x="1547405" y="2940542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7E56A7-D6E5-E527-98AF-DFD9D02D0F86}"/>
              </a:ext>
            </a:extLst>
          </p:cNvPr>
          <p:cNvSpPr/>
          <p:nvPr/>
        </p:nvSpPr>
        <p:spPr>
          <a:xfrm>
            <a:off x="5140703" y="1782688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3EDA5F-CB34-6423-332D-FA51593545CE}"/>
              </a:ext>
            </a:extLst>
          </p:cNvPr>
          <p:cNvSpPr txBox="1"/>
          <p:nvPr/>
        </p:nvSpPr>
        <p:spPr>
          <a:xfrm>
            <a:off x="1228277" y="2536290"/>
            <a:ext cx="319128" cy="37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5759E4-3EE0-9AA9-18A1-D6F4735122C8}"/>
              </a:ext>
            </a:extLst>
          </p:cNvPr>
          <p:cNvSpPr txBox="1"/>
          <p:nvPr/>
        </p:nvSpPr>
        <p:spPr>
          <a:xfrm>
            <a:off x="4821575" y="1426399"/>
            <a:ext cx="319128" cy="37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39F3D0-70BC-F831-F89C-0440C5F064CF}"/>
              </a:ext>
            </a:extLst>
          </p:cNvPr>
          <p:cNvCxnSpPr>
            <a:cxnSpLocks/>
          </p:cNvCxnSpPr>
          <p:nvPr/>
        </p:nvCxnSpPr>
        <p:spPr>
          <a:xfrm>
            <a:off x="1627146" y="3046951"/>
            <a:ext cx="2045444" cy="7268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BCA7DA-3434-0B36-B18D-9DA999D35261}"/>
              </a:ext>
            </a:extLst>
          </p:cNvPr>
          <p:cNvCxnSpPr>
            <a:cxnSpLocks/>
          </p:cNvCxnSpPr>
          <p:nvPr/>
        </p:nvCxnSpPr>
        <p:spPr>
          <a:xfrm flipV="1">
            <a:off x="3672590" y="1931479"/>
            <a:ext cx="1520190" cy="1846042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6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D4F641-4B09-0F69-7C05-7053C1AC575B}"/>
              </a:ext>
            </a:extLst>
          </p:cNvPr>
          <p:cNvSpPr txBox="1"/>
          <p:nvPr/>
        </p:nvSpPr>
        <p:spPr>
          <a:xfrm>
            <a:off x="7027420" y="371918"/>
            <a:ext cx="323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f(0) = 910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AF97E-5D44-4288-BABF-1739B8ED8159}"/>
              </a:ext>
            </a:extLst>
          </p:cNvPr>
          <p:cNvSpPr txBox="1"/>
          <p:nvPr/>
        </p:nvSpPr>
        <p:spPr>
          <a:xfrm>
            <a:off x="7027420" y="1095299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f(50) = 883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CF07D-E056-39AB-1E8C-AFCE7CC6CCCB}"/>
              </a:ext>
            </a:extLst>
          </p:cNvPr>
          <p:cNvSpPr txBox="1"/>
          <p:nvPr/>
        </p:nvSpPr>
        <p:spPr>
          <a:xfrm>
            <a:off x="7027419" y="1818680"/>
            <a:ext cx="442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f(120) = 871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A528C-5044-AE5D-8512-8B546A2D6C08}"/>
              </a:ext>
            </a:extLst>
          </p:cNvPr>
          <p:cNvSpPr txBox="1"/>
          <p:nvPr/>
        </p:nvSpPr>
        <p:spPr>
          <a:xfrm>
            <a:off x="7027420" y="2542061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f(250) = 895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A3A867-7946-67AA-780B-9A4A18389031}"/>
              </a:ext>
            </a:extLst>
          </p:cNvPr>
          <p:cNvSpPr txBox="1"/>
          <p:nvPr/>
        </p:nvSpPr>
        <p:spPr>
          <a:xfrm>
            <a:off x="7020061" y="3265442"/>
            <a:ext cx="476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f(380) = 954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441FF-A934-F99F-E4C5-54A307F7B98F}"/>
              </a:ext>
            </a:extLst>
          </p:cNvPr>
          <p:cNvSpPr txBox="1"/>
          <p:nvPr/>
        </p:nvSpPr>
        <p:spPr>
          <a:xfrm>
            <a:off x="7020062" y="3988823"/>
            <a:ext cx="443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f(470) = 1013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6B2AD3-5B71-685A-B1E2-A434FED2DC46}"/>
              </a:ext>
            </a:extLst>
          </p:cNvPr>
          <p:cNvCxnSpPr>
            <a:cxnSpLocks/>
          </p:cNvCxnSpPr>
          <p:nvPr/>
        </p:nvCxnSpPr>
        <p:spPr>
          <a:xfrm flipV="1">
            <a:off x="1030837" y="3773770"/>
            <a:ext cx="5065163" cy="1270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DFA22D-8D79-DBBA-F033-EE5CDF69E82F}"/>
              </a:ext>
            </a:extLst>
          </p:cNvPr>
          <p:cNvCxnSpPr>
            <a:cxnSpLocks/>
          </p:cNvCxnSpPr>
          <p:nvPr/>
        </p:nvCxnSpPr>
        <p:spPr>
          <a:xfrm>
            <a:off x="1030837" y="4510286"/>
            <a:ext cx="504545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DEEBEF-9D74-65A0-5F0B-EEB35589C2DA}"/>
              </a:ext>
            </a:extLst>
          </p:cNvPr>
          <p:cNvSpPr txBox="1"/>
          <p:nvPr/>
        </p:nvSpPr>
        <p:spPr>
          <a:xfrm>
            <a:off x="3276180" y="3944583"/>
            <a:ext cx="70858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Sông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0616DB-1C69-E3FC-9948-A7BBC77EBF49}"/>
              </a:ext>
            </a:extLst>
          </p:cNvPr>
          <p:cNvSpPr/>
          <p:nvPr/>
        </p:nvSpPr>
        <p:spPr>
          <a:xfrm>
            <a:off x="1547405" y="2940542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3F86F5-01F9-8B61-A607-5287F22CEB45}"/>
              </a:ext>
            </a:extLst>
          </p:cNvPr>
          <p:cNvSpPr/>
          <p:nvPr/>
        </p:nvSpPr>
        <p:spPr>
          <a:xfrm>
            <a:off x="5140703" y="1782688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BAB839-AC84-1868-62D7-6D4B613D3335}"/>
              </a:ext>
            </a:extLst>
          </p:cNvPr>
          <p:cNvSpPr txBox="1"/>
          <p:nvPr/>
        </p:nvSpPr>
        <p:spPr>
          <a:xfrm>
            <a:off x="1228277" y="2536290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0162B-BF20-FB04-9802-7D3C852A2625}"/>
              </a:ext>
            </a:extLst>
          </p:cNvPr>
          <p:cNvSpPr txBox="1"/>
          <p:nvPr/>
        </p:nvSpPr>
        <p:spPr>
          <a:xfrm>
            <a:off x="4821575" y="1426399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E19D65-1F15-3091-E923-FB3A3F22C355}"/>
              </a:ext>
            </a:extLst>
          </p:cNvPr>
          <p:cNvCxnSpPr>
            <a:cxnSpLocks/>
          </p:cNvCxnSpPr>
          <p:nvPr/>
        </p:nvCxnSpPr>
        <p:spPr>
          <a:xfrm>
            <a:off x="1627146" y="3046951"/>
            <a:ext cx="3004815" cy="73952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76F33D-1787-C9D2-A8EA-0399267CE62C}"/>
              </a:ext>
            </a:extLst>
          </p:cNvPr>
          <p:cNvCxnSpPr>
            <a:cxnSpLocks/>
          </p:cNvCxnSpPr>
          <p:nvPr/>
        </p:nvCxnSpPr>
        <p:spPr>
          <a:xfrm flipV="1">
            <a:off x="4631961" y="1931479"/>
            <a:ext cx="560819" cy="182231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1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D4F641-4B09-0F69-7C05-7053C1AC575B}"/>
              </a:ext>
            </a:extLst>
          </p:cNvPr>
          <p:cNvSpPr txBox="1"/>
          <p:nvPr/>
        </p:nvSpPr>
        <p:spPr>
          <a:xfrm>
            <a:off x="7027420" y="371918"/>
            <a:ext cx="323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f(0) = 910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AF97E-5D44-4288-BABF-1739B8ED8159}"/>
              </a:ext>
            </a:extLst>
          </p:cNvPr>
          <p:cNvSpPr txBox="1"/>
          <p:nvPr/>
        </p:nvSpPr>
        <p:spPr>
          <a:xfrm>
            <a:off x="7027420" y="1095299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f(50) = 883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7CF07D-E056-39AB-1E8C-AFCE7CC6CCCB}"/>
              </a:ext>
            </a:extLst>
          </p:cNvPr>
          <p:cNvSpPr txBox="1"/>
          <p:nvPr/>
        </p:nvSpPr>
        <p:spPr>
          <a:xfrm>
            <a:off x="7027419" y="1818680"/>
            <a:ext cx="4425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f(120) = 871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A528C-5044-AE5D-8512-8B546A2D6C08}"/>
              </a:ext>
            </a:extLst>
          </p:cNvPr>
          <p:cNvSpPr txBox="1"/>
          <p:nvPr/>
        </p:nvSpPr>
        <p:spPr>
          <a:xfrm>
            <a:off x="7027420" y="2542061"/>
            <a:ext cx="429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f(250) = 895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A3A867-7946-67AA-780B-9A4A18389031}"/>
              </a:ext>
            </a:extLst>
          </p:cNvPr>
          <p:cNvSpPr txBox="1"/>
          <p:nvPr/>
        </p:nvSpPr>
        <p:spPr>
          <a:xfrm>
            <a:off x="7020061" y="3265442"/>
            <a:ext cx="476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f(380) = 954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441FF-A934-F99F-E4C5-54A307F7B98F}"/>
              </a:ext>
            </a:extLst>
          </p:cNvPr>
          <p:cNvSpPr txBox="1"/>
          <p:nvPr/>
        </p:nvSpPr>
        <p:spPr>
          <a:xfrm>
            <a:off x="7020062" y="3988823"/>
            <a:ext cx="443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f(470) = 1013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162788-5B46-011F-0728-01B20DF506EB}"/>
              </a:ext>
            </a:extLst>
          </p:cNvPr>
          <p:cNvSpPr txBox="1"/>
          <p:nvPr/>
        </p:nvSpPr>
        <p:spPr>
          <a:xfrm>
            <a:off x="7020062" y="4712204"/>
            <a:ext cx="4432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f(560) = 1088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12712E-F3E4-4D18-3220-4678488BECBE}"/>
              </a:ext>
            </a:extLst>
          </p:cNvPr>
          <p:cNvSpPr txBox="1"/>
          <p:nvPr/>
        </p:nvSpPr>
        <p:spPr>
          <a:xfrm>
            <a:off x="7020062" y="5435584"/>
            <a:ext cx="323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…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33634-25B1-5ECD-07DB-A4FE6F9BA07D}"/>
              </a:ext>
            </a:extLst>
          </p:cNvPr>
          <p:cNvCxnSpPr>
            <a:cxnSpLocks/>
          </p:cNvCxnSpPr>
          <p:nvPr/>
        </p:nvCxnSpPr>
        <p:spPr>
          <a:xfrm flipV="1">
            <a:off x="1030837" y="3773770"/>
            <a:ext cx="5065163" cy="1270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439A1D-CDFC-696B-3B82-21A5D117F3DA}"/>
              </a:ext>
            </a:extLst>
          </p:cNvPr>
          <p:cNvCxnSpPr>
            <a:cxnSpLocks/>
          </p:cNvCxnSpPr>
          <p:nvPr/>
        </p:nvCxnSpPr>
        <p:spPr>
          <a:xfrm>
            <a:off x="1030837" y="4510286"/>
            <a:ext cx="504545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7B592F-76A7-EDE4-2518-F6B6665693C1}"/>
              </a:ext>
            </a:extLst>
          </p:cNvPr>
          <p:cNvSpPr txBox="1"/>
          <p:nvPr/>
        </p:nvSpPr>
        <p:spPr>
          <a:xfrm>
            <a:off x="3276180" y="3944583"/>
            <a:ext cx="70858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Sông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A8A454-4403-EA80-C335-5EAD2FE1A38B}"/>
              </a:ext>
            </a:extLst>
          </p:cNvPr>
          <p:cNvSpPr/>
          <p:nvPr/>
        </p:nvSpPr>
        <p:spPr>
          <a:xfrm>
            <a:off x="1547405" y="2940542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513730-6961-0E8D-2AE4-E3846D7BCB08}"/>
              </a:ext>
            </a:extLst>
          </p:cNvPr>
          <p:cNvSpPr/>
          <p:nvPr/>
        </p:nvSpPr>
        <p:spPr>
          <a:xfrm>
            <a:off x="5140703" y="1782688"/>
            <a:ext cx="163670" cy="1636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2B923-40A3-FE06-5650-196E1164F3A2}"/>
              </a:ext>
            </a:extLst>
          </p:cNvPr>
          <p:cNvSpPr txBox="1"/>
          <p:nvPr/>
        </p:nvSpPr>
        <p:spPr>
          <a:xfrm>
            <a:off x="1228277" y="2536290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5E80B-322C-6D47-7EA5-7DBCFD9D9807}"/>
              </a:ext>
            </a:extLst>
          </p:cNvPr>
          <p:cNvSpPr txBox="1"/>
          <p:nvPr/>
        </p:nvSpPr>
        <p:spPr>
          <a:xfrm>
            <a:off x="4821575" y="1426399"/>
            <a:ext cx="319128" cy="37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8E2C65-E13D-C008-67BF-406C20D75447}"/>
              </a:ext>
            </a:extLst>
          </p:cNvPr>
          <p:cNvCxnSpPr>
            <a:cxnSpLocks/>
          </p:cNvCxnSpPr>
          <p:nvPr/>
        </p:nvCxnSpPr>
        <p:spPr>
          <a:xfrm>
            <a:off x="1627146" y="3046951"/>
            <a:ext cx="3433734" cy="71717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5C0057-0D74-1C93-C14F-AA1C574B879E}"/>
              </a:ext>
            </a:extLst>
          </p:cNvPr>
          <p:cNvCxnSpPr>
            <a:cxnSpLocks/>
          </p:cNvCxnSpPr>
          <p:nvPr/>
        </p:nvCxnSpPr>
        <p:spPr>
          <a:xfrm flipV="1">
            <a:off x="5060880" y="1915478"/>
            <a:ext cx="159564" cy="184864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7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2CADCF-2E2C-C797-8B84-A9BC3349A527}"/>
              </a:ext>
            </a:extLst>
          </p:cNvPr>
          <p:cNvSpPr txBox="1"/>
          <p:nvPr/>
        </p:nvSpPr>
        <p:spPr>
          <a:xfrm>
            <a:off x="994443" y="2228671"/>
            <a:ext cx="1020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Và vì học toán rất chán, nên tôi sẽ không giải quyết bài toán này mà sẽ biến nó thành một bài tập để thực hành trong phần học ngày hôm nay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65C11-0162-B426-6D1E-B5851BCCEA71}"/>
              </a:ext>
            </a:extLst>
          </p:cNvPr>
          <p:cNvSpPr txBox="1"/>
          <p:nvPr/>
        </p:nvSpPr>
        <p:spPr>
          <a:xfrm>
            <a:off x="5783080" y="3429000"/>
            <a:ext cx="625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ym typeface="Wingdings" panose="05000000000000000000" pitchFamily="2" charset="2"/>
              </a:rPr>
              <a:t>:(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9142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037CC-3FCF-B44B-AB8D-56BAED901BDF}"/>
              </a:ext>
            </a:extLst>
          </p:cNvPr>
          <p:cNvSpPr txBox="1"/>
          <p:nvPr/>
        </p:nvSpPr>
        <p:spPr>
          <a:xfrm>
            <a:off x="676319" y="908154"/>
            <a:ext cx="1076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Tuy nhiên điều rút ra được từ bài toán trên đó chính là đối với mỗi giá trị x, ta có thể tính được quãng đường đi được của Tèo.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1A3A5-1648-A3F1-AFF1-19603D25641F}"/>
              </a:ext>
            </a:extLst>
          </p:cNvPr>
          <p:cNvSpPr txBox="1"/>
          <p:nvPr/>
        </p:nvSpPr>
        <p:spPr>
          <a:xfrm>
            <a:off x="7245245" y="3429000"/>
            <a:ext cx="4192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Và nhờ có hàm, ta có thể chỉ cần thay số x, mà không phải  lặp lại một đống các bước tính toán loằng ngoằng.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ACFA84-BF1A-9563-E794-9C54F802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9" y="3044025"/>
            <a:ext cx="6098345" cy="246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1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75434-E638-6732-82F5-C1FE7C63EA0E}"/>
              </a:ext>
            </a:extLst>
          </p:cNvPr>
          <p:cNvSpPr txBox="1"/>
          <p:nvPr/>
        </p:nvSpPr>
        <p:spPr>
          <a:xfrm>
            <a:off x="744764" y="693057"/>
            <a:ext cx="10702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Hàm là một tập hợp các chỉ dẫn nhằm thực hiện một tác vụ nào đó.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937E7-12E0-2783-8629-8C6D945AAAFA}"/>
              </a:ext>
            </a:extLst>
          </p:cNvPr>
          <p:cNvSpPr/>
          <p:nvPr/>
        </p:nvSpPr>
        <p:spPr>
          <a:xfrm>
            <a:off x="4368799" y="2492828"/>
            <a:ext cx="3454400" cy="1872343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</a:rPr>
              <a:t>Hàm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A4A3B5-0B1B-33D1-1343-FF1D0A348856}"/>
              </a:ext>
            </a:extLst>
          </p:cNvPr>
          <p:cNvSpPr/>
          <p:nvPr/>
        </p:nvSpPr>
        <p:spPr>
          <a:xfrm>
            <a:off x="1567542" y="2951945"/>
            <a:ext cx="1582058" cy="95410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Input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2221E2-7E8A-2986-9939-2AB67B830CC3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3149600" y="3428999"/>
            <a:ext cx="1219199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AAEB2F-5055-9B97-17D8-5AB4150AE97F}"/>
              </a:ext>
            </a:extLst>
          </p:cNvPr>
          <p:cNvCxnSpPr>
            <a:cxnSpLocks/>
            <a:stCxn id="5" idx="3"/>
            <a:endCxn id="14" idx="2"/>
          </p:cNvCxnSpPr>
          <p:nvPr/>
        </p:nvCxnSpPr>
        <p:spPr>
          <a:xfrm flipV="1">
            <a:off x="7823199" y="3428998"/>
            <a:ext cx="1349830" cy="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3CA7EC4-EB49-404B-B308-E2A7A70243E2}"/>
              </a:ext>
            </a:extLst>
          </p:cNvPr>
          <p:cNvSpPr/>
          <p:nvPr/>
        </p:nvSpPr>
        <p:spPr>
          <a:xfrm>
            <a:off x="9173029" y="2951944"/>
            <a:ext cx="1582058" cy="95410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B5AB7-204D-3C2D-95E5-64A8801F3644}"/>
              </a:ext>
            </a:extLst>
          </p:cNvPr>
          <p:cNvSpPr txBox="1"/>
          <p:nvPr/>
        </p:nvSpPr>
        <p:spPr>
          <a:xfrm>
            <a:off x="5216712" y="4684486"/>
            <a:ext cx="1758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Thực hiện tác vụ</a:t>
            </a:r>
          </a:p>
        </p:txBody>
      </p:sp>
    </p:spTree>
    <p:extLst>
      <p:ext uri="{BB962C8B-B14F-4D97-AF65-F5344CB8AC3E}">
        <p14:creationId xmlns:p14="http://schemas.microsoft.com/office/powerpoint/2010/main" val="8021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B0B71D-B930-9E87-A95D-2F8246785FD1}"/>
              </a:ext>
            </a:extLst>
          </p:cNvPr>
          <p:cNvSpPr txBox="1"/>
          <p:nvPr/>
        </p:nvSpPr>
        <p:spPr>
          <a:xfrm>
            <a:off x="1532118" y="609988"/>
            <a:ext cx="9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Để bắt đầu chúng ta sẽ lấy một ví dụ về hàm: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F2288-5D00-6C03-597F-BD8662BF7155}"/>
              </a:ext>
            </a:extLst>
          </p:cNvPr>
          <p:cNvSpPr txBox="1"/>
          <p:nvPr/>
        </p:nvSpPr>
        <p:spPr>
          <a:xfrm>
            <a:off x="1219943" y="1186191"/>
            <a:ext cx="9752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Có hai làng ở hai vị trí A, B cách sông 132m và 512m. A, B cách nhau 700m. Tèo hằng ngày phải đi từ A, tới múc nước, sau đó tới B. Tìm quãng đường ngắn nhất để Tèo di chuyển.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DDC9C9-4D12-DBFB-510F-A98E731D9258}"/>
              </a:ext>
            </a:extLst>
          </p:cNvPr>
          <p:cNvGrpSpPr/>
          <p:nvPr/>
        </p:nvGrpSpPr>
        <p:grpSpPr>
          <a:xfrm>
            <a:off x="2714169" y="2678230"/>
            <a:ext cx="6763657" cy="2917027"/>
            <a:chOff x="2714169" y="2678230"/>
            <a:chExt cx="6763657" cy="2917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96206D-81CF-AAA7-7B14-959EAC1146AA}"/>
                </a:ext>
              </a:extLst>
            </p:cNvPr>
            <p:cNvCxnSpPr/>
            <p:nvPr/>
          </p:nvCxnSpPr>
          <p:spPr>
            <a:xfrm>
              <a:off x="2714169" y="4891314"/>
              <a:ext cx="676365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106F46-50B8-DCBB-8EDF-C4E3F1AC5A26}"/>
                </a:ext>
              </a:extLst>
            </p:cNvPr>
            <p:cNvCxnSpPr/>
            <p:nvPr/>
          </p:nvCxnSpPr>
          <p:spPr>
            <a:xfrm>
              <a:off x="2714169" y="5595257"/>
              <a:ext cx="6763657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8E0508-5AA9-0BC6-91A0-9A87D7E7D450}"/>
                </a:ext>
              </a:extLst>
            </p:cNvPr>
            <p:cNvSpPr txBox="1"/>
            <p:nvPr/>
          </p:nvSpPr>
          <p:spPr>
            <a:xfrm>
              <a:off x="5750389" y="50434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Sông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08A17E-4ADA-B204-5C5C-3AA30E2A07CA}"/>
                </a:ext>
              </a:extLst>
            </p:cNvPr>
            <p:cNvSpPr/>
            <p:nvPr/>
          </p:nvSpPr>
          <p:spPr>
            <a:xfrm>
              <a:off x="4064000" y="4064000"/>
              <a:ext cx="159657" cy="15965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3BE8CF-535D-1B4E-B439-D00E994C35B7}"/>
                </a:ext>
              </a:extLst>
            </p:cNvPr>
            <p:cNvSpPr/>
            <p:nvPr/>
          </p:nvSpPr>
          <p:spPr>
            <a:xfrm>
              <a:off x="7569199" y="2934534"/>
              <a:ext cx="159657" cy="15965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ED5690-581E-B476-89BA-EA7F4BAAE987}"/>
                </a:ext>
              </a:extLst>
            </p:cNvPr>
            <p:cNvSpPr txBox="1"/>
            <p:nvPr/>
          </p:nvSpPr>
          <p:spPr>
            <a:xfrm>
              <a:off x="3752696" y="38180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DECE37-C4FB-7F13-53F6-4D9B2E3AE2CD}"/>
                </a:ext>
              </a:extLst>
            </p:cNvPr>
            <p:cNvSpPr txBox="1"/>
            <p:nvPr/>
          </p:nvSpPr>
          <p:spPr>
            <a:xfrm>
              <a:off x="7294181" y="26782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E4E9AF-1F84-538C-96DF-2266E970AE42}"/>
                </a:ext>
              </a:extLst>
            </p:cNvPr>
            <p:cNvCxnSpPr/>
            <p:nvPr/>
          </p:nvCxnSpPr>
          <p:spPr>
            <a:xfrm>
              <a:off x="4158342" y="4223657"/>
              <a:ext cx="0" cy="667657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6D7757-16ED-D8D5-DD63-1AC97D79971E}"/>
                </a:ext>
              </a:extLst>
            </p:cNvPr>
            <p:cNvCxnSpPr>
              <a:cxnSpLocks/>
            </p:cNvCxnSpPr>
            <p:nvPr/>
          </p:nvCxnSpPr>
          <p:spPr>
            <a:xfrm>
              <a:off x="7641770" y="3094191"/>
              <a:ext cx="0" cy="179712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15C3E8-420C-1FDC-6DA0-B26623C48CA0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4200276" y="3047562"/>
              <a:ext cx="3368923" cy="1039819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3286B5-95CA-5A1A-FDA8-F9CBC467448D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223657" y="4143829"/>
              <a:ext cx="1146629" cy="74748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4DDE16-F182-9B92-46E0-670BB8C92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772" y="3079677"/>
              <a:ext cx="2264227" cy="179712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BFA92C-70EF-08E2-15C6-458E286ECA96}"/>
              </a:ext>
            </a:extLst>
          </p:cNvPr>
          <p:cNvSpPr txBox="1"/>
          <p:nvPr/>
        </p:nvSpPr>
        <p:spPr>
          <a:xfrm>
            <a:off x="5200120" y="4402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528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64C0E-32A0-F4CC-95DB-A3B6A7C567F0}"/>
              </a:ext>
            </a:extLst>
          </p:cNvPr>
          <p:cNvSpPr txBox="1"/>
          <p:nvPr/>
        </p:nvSpPr>
        <p:spPr>
          <a:xfrm>
            <a:off x="635773" y="665784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Để khai báo một hàm ta sử dụng cú pháp: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1B128-768D-5565-C7AA-10E9C17A2F3A}"/>
              </a:ext>
            </a:extLst>
          </p:cNvPr>
          <p:cNvSpPr txBox="1"/>
          <p:nvPr/>
        </p:nvSpPr>
        <p:spPr>
          <a:xfrm>
            <a:off x="2435382" y="1630179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Kiểu-dữ-liệu Tên-hàm (&lt;Danh-sách-tham-số&gt;)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	// Tập-lệnh;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801C98-C899-5061-1465-B950063F3087}"/>
              </a:ext>
            </a:extLst>
          </p:cNvPr>
          <p:cNvSpPr txBox="1"/>
          <p:nvPr/>
        </p:nvSpPr>
        <p:spPr>
          <a:xfrm>
            <a:off x="857250" y="3790950"/>
            <a:ext cx="7830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Nếu hàm có trả về, sẽ có thêm từ khoá return:</a:t>
            </a:r>
          </a:p>
          <a:p>
            <a:endParaRPr lang="en-US" sz="24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7C4796-B00B-C975-8876-B8EC588A9EC1}"/>
              </a:ext>
            </a:extLst>
          </p:cNvPr>
          <p:cNvSpPr txBox="1"/>
          <p:nvPr/>
        </p:nvSpPr>
        <p:spPr>
          <a:xfrm>
            <a:off x="2435382" y="4621947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Return biểu-thức;</a:t>
            </a:r>
          </a:p>
          <a:p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35375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64C0E-32A0-F4CC-95DB-A3B6A7C567F0}"/>
              </a:ext>
            </a:extLst>
          </p:cNvPr>
          <p:cNvSpPr txBox="1"/>
          <p:nvPr/>
        </p:nvSpPr>
        <p:spPr>
          <a:xfrm>
            <a:off x="635773" y="665784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Để khai báo một hàm ta sử dụng cú pháp: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1B128-768D-5565-C7AA-10E9C17A2F3A}"/>
              </a:ext>
            </a:extLst>
          </p:cNvPr>
          <p:cNvSpPr txBox="1"/>
          <p:nvPr/>
        </p:nvSpPr>
        <p:spPr>
          <a:xfrm>
            <a:off x="2435382" y="1660160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Kiểu-dữ-liệu </a:t>
            </a:r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Tên-hàm (&lt;Danh-sách-tham-số&gt;)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{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	// Tập-lệnh;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0D8CC-7041-C7BB-54C8-A4797DDAC8B0}"/>
              </a:ext>
            </a:extLst>
          </p:cNvPr>
          <p:cNvSpPr txBox="1"/>
          <p:nvPr/>
        </p:nvSpPr>
        <p:spPr>
          <a:xfrm>
            <a:off x="935577" y="3993363"/>
            <a:ext cx="6511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Có thể là kiểu int, long, float, … . Nếu hàm không trả về, kiểu dữ liệu ở đây sẽ là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void.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A017CCB-962F-ED70-CA9B-A5F2DF379C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935577" y="1895935"/>
            <a:ext cx="1499805" cy="2517869"/>
          </a:xfrm>
          <a:prstGeom prst="curvedConnector3">
            <a:avLst>
              <a:gd name="adj1" fmla="val -30234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9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64C0E-32A0-F4CC-95DB-A3B6A7C567F0}"/>
              </a:ext>
            </a:extLst>
          </p:cNvPr>
          <p:cNvSpPr txBox="1"/>
          <p:nvPr/>
        </p:nvSpPr>
        <p:spPr>
          <a:xfrm>
            <a:off x="635773" y="665784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Để khai báo một hàm ta sử dụng cú pháp: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1B128-768D-5565-C7AA-10E9C17A2F3A}"/>
              </a:ext>
            </a:extLst>
          </p:cNvPr>
          <p:cNvSpPr txBox="1"/>
          <p:nvPr/>
        </p:nvSpPr>
        <p:spPr>
          <a:xfrm>
            <a:off x="2435382" y="1660160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Kiểu-dữ-liệu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 Tên-hàm </a:t>
            </a:r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(&lt;Danh-sách-tham-số&gt;)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{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	// Tập-lệnh;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42A7-25A5-E9D4-074C-D434069BC79C}"/>
              </a:ext>
            </a:extLst>
          </p:cNvPr>
          <p:cNvSpPr txBox="1"/>
          <p:nvPr/>
        </p:nvSpPr>
        <p:spPr>
          <a:xfrm>
            <a:off x="4642255" y="4278176"/>
            <a:ext cx="5609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Tên của hàm. Ta gọi hàm bằng cách gọi tên hàm và theo sau bởi cặp dấu ngoặc tròn “()”.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E6CC805-333F-2F62-9FAE-C9B400A77C9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5287109" y="2118032"/>
            <a:ext cx="2269494" cy="20507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3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64C0E-32A0-F4CC-95DB-A3B6A7C567F0}"/>
              </a:ext>
            </a:extLst>
          </p:cNvPr>
          <p:cNvSpPr txBox="1"/>
          <p:nvPr/>
        </p:nvSpPr>
        <p:spPr>
          <a:xfrm>
            <a:off x="635773" y="665784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Để khai báo một hàm ta sử dụng cú pháp: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1B128-768D-5565-C7AA-10E9C17A2F3A}"/>
              </a:ext>
            </a:extLst>
          </p:cNvPr>
          <p:cNvSpPr txBox="1"/>
          <p:nvPr/>
        </p:nvSpPr>
        <p:spPr>
          <a:xfrm>
            <a:off x="2435382" y="1660160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Kiểu-dữ-liệu Tên-hàm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(&lt;Danh-sách-tham-số&gt;)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{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	// Tập-lệnh;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BBB67-9FC4-9864-45C0-388C90A14BE3}"/>
              </a:ext>
            </a:extLst>
          </p:cNvPr>
          <p:cNvSpPr txBox="1"/>
          <p:nvPr/>
        </p:nvSpPr>
        <p:spPr>
          <a:xfrm>
            <a:off x="6561748" y="4622556"/>
            <a:ext cx="2963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Danh sách biến làm nhiệm vụ truyền dữ liệu vào hàm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E4DA50E-E3EC-CD0E-0BAB-FC411DEC92D7}"/>
              </a:ext>
            </a:extLst>
          </p:cNvPr>
          <p:cNvCxnSpPr>
            <a:cxnSpLocks/>
          </p:cNvCxnSpPr>
          <p:nvPr/>
        </p:nvCxnSpPr>
        <p:spPr>
          <a:xfrm flipV="1">
            <a:off x="9743917" y="1921334"/>
            <a:ext cx="12700" cy="3413694"/>
          </a:xfrm>
          <a:prstGeom prst="curvedConnector4">
            <a:avLst>
              <a:gd name="adj1" fmla="val 13780323"/>
              <a:gd name="adj2" fmla="val 100137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21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64C0E-32A0-F4CC-95DB-A3B6A7C567F0}"/>
              </a:ext>
            </a:extLst>
          </p:cNvPr>
          <p:cNvSpPr txBox="1"/>
          <p:nvPr/>
        </p:nvSpPr>
        <p:spPr>
          <a:xfrm>
            <a:off x="635773" y="665784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Để khai báo một hàm ta sử dụng cú pháp: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1B128-768D-5565-C7AA-10E9C17A2F3A}"/>
              </a:ext>
            </a:extLst>
          </p:cNvPr>
          <p:cNvSpPr txBox="1"/>
          <p:nvPr/>
        </p:nvSpPr>
        <p:spPr>
          <a:xfrm>
            <a:off x="2435382" y="1660160"/>
            <a:ext cx="7321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Kiểu-dữ-liệu Tên-hàm (&lt;Danh-sách-tham-số&gt;)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{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	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// Tập-lệnh;</a:t>
            </a:r>
          </a:p>
          <a:p>
            <a:r>
              <a:rPr lang="en-US" sz="2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BBB67-9FC4-9864-45C0-388C90A14BE3}"/>
              </a:ext>
            </a:extLst>
          </p:cNvPr>
          <p:cNvSpPr txBox="1"/>
          <p:nvPr/>
        </p:nvSpPr>
        <p:spPr>
          <a:xfrm>
            <a:off x="1681510" y="4443068"/>
            <a:ext cx="882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Tập các câu lệnh thực hiện chức năng cho hàm.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CB7DD3-883D-406E-E19F-640A07940059}"/>
              </a:ext>
            </a:extLst>
          </p:cNvPr>
          <p:cNvCxnSpPr/>
          <p:nvPr/>
        </p:nvCxnSpPr>
        <p:spPr>
          <a:xfrm flipH="1" flipV="1">
            <a:off x="4601980" y="2863121"/>
            <a:ext cx="479686" cy="145404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53A22C-47F7-9257-D083-333052E8AA3B}"/>
              </a:ext>
            </a:extLst>
          </p:cNvPr>
          <p:cNvSpPr txBox="1"/>
          <p:nvPr/>
        </p:nvSpPr>
        <p:spPr>
          <a:xfrm>
            <a:off x="781050" y="1009650"/>
            <a:ext cx="7830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Nếu hàm có trả về, sẽ có thêm từ khoá return:</a:t>
            </a:r>
          </a:p>
          <a:p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24F92-57C3-D199-5C65-24029C5D5061}"/>
              </a:ext>
            </a:extLst>
          </p:cNvPr>
          <p:cNvSpPr txBox="1"/>
          <p:nvPr/>
        </p:nvSpPr>
        <p:spPr>
          <a:xfrm>
            <a:off x="2359182" y="1840647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Return biểu-thức;</a:t>
            </a:r>
          </a:p>
          <a:p>
            <a:endParaRPr lang="en-US" sz="2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556F4-A261-E10A-9D37-739D4185B89C}"/>
              </a:ext>
            </a:extLst>
          </p:cNvPr>
          <p:cNvSpPr txBox="1"/>
          <p:nvPr/>
        </p:nvSpPr>
        <p:spPr>
          <a:xfrm>
            <a:off x="781050" y="3111814"/>
            <a:ext cx="8953500" cy="248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Chú ý: Biểu thức sau return sẽ được tự động ép kiểu sang kiểu trả về.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Hoàn toàn có thể không có một biểu thức đằng sau return. Khi đó, hàm gặp return sẽ tự động huỷ</a:t>
            </a:r>
          </a:p>
          <a:p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1075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D96E8-4A3C-F90C-5F9A-744D45144F79}"/>
              </a:ext>
            </a:extLst>
          </p:cNvPr>
          <p:cNvSpPr txBox="1"/>
          <p:nvPr/>
        </p:nvSpPr>
        <p:spPr>
          <a:xfrm>
            <a:off x="1083437" y="2627339"/>
            <a:ext cx="10025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Hãy xét một bài tập nho nhỏ: Ta muốn xây dựng một chương trình thông báo chỉ số BMI của một người dựa theo chiều cao và cân nặng được cung cấp.</a:t>
            </a:r>
          </a:p>
        </p:txBody>
      </p:sp>
    </p:spTree>
    <p:extLst>
      <p:ext uri="{BB962C8B-B14F-4D97-AF65-F5344CB8AC3E}">
        <p14:creationId xmlns:p14="http://schemas.microsoft.com/office/powerpoint/2010/main" val="415549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A5965-CB0C-4167-079D-352C95981FBD}"/>
              </a:ext>
            </a:extLst>
          </p:cNvPr>
          <p:cNvSpPr txBox="1"/>
          <p:nvPr/>
        </p:nvSpPr>
        <p:spPr>
          <a:xfrm>
            <a:off x="2274279" y="883523"/>
            <a:ext cx="7643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BMI = WEIGHT / (HEIGHT * HEIGHT)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B7E93-B3C0-B5C9-AED7-B03A7DF8BCD2}"/>
              </a:ext>
            </a:extLst>
          </p:cNvPr>
          <p:cNvSpPr txBox="1"/>
          <p:nvPr/>
        </p:nvSpPr>
        <p:spPr>
          <a:xfrm>
            <a:off x="764498" y="2038662"/>
            <a:ext cx="7350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/>
              <a:t>Nếu BMI &gt; 25, chúng ta đang bị béo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48CB-620E-717A-425E-F2721BE1F94E}"/>
              </a:ext>
            </a:extLst>
          </p:cNvPr>
          <p:cNvSpPr txBox="1"/>
          <p:nvPr/>
        </p:nvSpPr>
        <p:spPr>
          <a:xfrm>
            <a:off x="764498" y="2905780"/>
            <a:ext cx="774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/>
              <a:t>Nếu BMI &lt; 18.5, chúng ta đang bị gầy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6FA47-844D-7D27-F1FC-A7DFB5C08F17}"/>
              </a:ext>
            </a:extLst>
          </p:cNvPr>
          <p:cNvSpPr txBox="1"/>
          <p:nvPr/>
        </p:nvSpPr>
        <p:spPr>
          <a:xfrm>
            <a:off x="764498" y="3938506"/>
            <a:ext cx="10837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/>
              <a:t>Nếu BMI không thuộc khoảng trên, chúng ta rất khoẻ mạnh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3DDEB-2E5A-1F30-6937-ACA6DF230C9F}"/>
              </a:ext>
            </a:extLst>
          </p:cNvPr>
          <p:cNvSpPr txBox="1"/>
          <p:nvPr/>
        </p:nvSpPr>
        <p:spPr>
          <a:xfrm>
            <a:off x="8324354" y="20129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:(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2A411-9099-9B49-FA2C-E80C15B8BC70}"/>
              </a:ext>
            </a:extLst>
          </p:cNvPr>
          <p:cNvSpPr txBox="1"/>
          <p:nvPr/>
        </p:nvSpPr>
        <p:spPr>
          <a:xfrm>
            <a:off x="8761567" y="2919494"/>
            <a:ext cx="579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:(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D824D-4A00-E400-D102-C1EA09BD8F14}"/>
              </a:ext>
            </a:extLst>
          </p:cNvPr>
          <p:cNvSpPr txBox="1"/>
          <p:nvPr/>
        </p:nvSpPr>
        <p:spPr>
          <a:xfrm>
            <a:off x="5521529" y="5078953"/>
            <a:ext cx="114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:)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380F47-8373-7A16-E989-AE1223653620}"/>
              </a:ext>
            </a:extLst>
          </p:cNvPr>
          <p:cNvSpPr/>
          <p:nvPr/>
        </p:nvSpPr>
        <p:spPr>
          <a:xfrm>
            <a:off x="3627620" y="883523"/>
            <a:ext cx="142406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3F97F-AE14-00BB-B277-DE852A52BDEA}"/>
              </a:ext>
            </a:extLst>
          </p:cNvPr>
          <p:cNvSpPr/>
          <p:nvPr/>
        </p:nvSpPr>
        <p:spPr>
          <a:xfrm>
            <a:off x="5051685" y="944381"/>
            <a:ext cx="659567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F2D505-EA48-A6AC-46A0-D3D948D7C1DB}"/>
              </a:ext>
            </a:extLst>
          </p:cNvPr>
          <p:cNvSpPr/>
          <p:nvPr/>
        </p:nvSpPr>
        <p:spPr>
          <a:xfrm>
            <a:off x="5745459" y="944380"/>
            <a:ext cx="378828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2F0A0-F1FB-6207-3A2D-83090B92D944}"/>
              </a:ext>
            </a:extLst>
          </p:cNvPr>
          <p:cNvSpPr txBox="1"/>
          <p:nvPr/>
        </p:nvSpPr>
        <p:spPr>
          <a:xfrm>
            <a:off x="294524" y="113940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Xét lại chương trình tính BMI của ta: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9AA0B-EE72-B0AF-F946-558FA8DFCA8C}"/>
              </a:ext>
            </a:extLst>
          </p:cNvPr>
          <p:cNvSpPr txBox="1"/>
          <p:nvPr/>
        </p:nvSpPr>
        <p:spPr>
          <a:xfrm>
            <a:off x="483595" y="725754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F1B10-0106-A708-EF2B-99092952C7CA}"/>
              </a:ext>
            </a:extLst>
          </p:cNvPr>
          <p:cNvSpPr txBox="1"/>
          <p:nvPr/>
        </p:nvSpPr>
        <p:spPr>
          <a:xfrm>
            <a:off x="7637757" y="2550522"/>
            <a:ext cx="4070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Chuyện gì xảy ra sau khi ta gọi hàm getBMIScore()?</a:t>
            </a:r>
          </a:p>
        </p:txBody>
      </p:sp>
    </p:spTree>
    <p:extLst>
      <p:ext uri="{BB962C8B-B14F-4D97-AF65-F5344CB8AC3E}">
        <p14:creationId xmlns:p14="http://schemas.microsoft.com/office/powerpoint/2010/main" val="296970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F0C61EBC-5597-3396-DAE1-B908144A8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2"/>
          <a:stretch/>
        </p:blipFill>
        <p:spPr>
          <a:xfrm>
            <a:off x="4226321" y="947690"/>
            <a:ext cx="7446664" cy="4962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18960D-F922-997B-BBB9-F33388CD87AF}"/>
              </a:ext>
            </a:extLst>
          </p:cNvPr>
          <p:cNvSpPr txBox="1"/>
          <p:nvPr/>
        </p:nvSpPr>
        <p:spPr>
          <a:xfrm>
            <a:off x="1049311" y="2128603"/>
            <a:ext cx="2713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Các hàm được gọi trong C hoạt động theo cơ chế CallStack</a:t>
            </a:r>
          </a:p>
        </p:txBody>
      </p:sp>
    </p:spTree>
    <p:extLst>
      <p:ext uri="{BB962C8B-B14F-4D97-AF65-F5344CB8AC3E}">
        <p14:creationId xmlns:p14="http://schemas.microsoft.com/office/powerpoint/2010/main" val="299819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2791F3-D0D2-C58D-AB77-BC9F3B3DE022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5011576" y="1732301"/>
            <a:ext cx="7440" cy="184011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DDC9C9-4D12-DBFB-510F-A98E731D9258}"/>
              </a:ext>
            </a:extLst>
          </p:cNvPr>
          <p:cNvGrpSpPr/>
          <p:nvPr/>
        </p:nvGrpSpPr>
        <p:grpSpPr>
          <a:xfrm>
            <a:off x="827315" y="1212342"/>
            <a:ext cx="5065163" cy="3083887"/>
            <a:chOff x="3560097" y="2586980"/>
            <a:chExt cx="4940977" cy="30082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96206D-81CF-AAA7-7B14-959EAC114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0097" y="4876799"/>
              <a:ext cx="4940977" cy="1239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106F46-50B8-DCBB-8EDF-C4E3F1AC5A26}"/>
                </a:ext>
              </a:extLst>
            </p:cNvPr>
            <p:cNvCxnSpPr>
              <a:cxnSpLocks/>
            </p:cNvCxnSpPr>
            <p:nvPr/>
          </p:nvCxnSpPr>
          <p:spPr>
            <a:xfrm>
              <a:off x="3560097" y="5595257"/>
              <a:ext cx="4921752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8E0508-5AA9-0BC6-91A0-9A87D7E7D450}"/>
                </a:ext>
              </a:extLst>
            </p:cNvPr>
            <p:cNvSpPr txBox="1"/>
            <p:nvPr/>
          </p:nvSpPr>
          <p:spPr>
            <a:xfrm>
              <a:off x="5750389" y="50434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Sông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08A17E-4ADA-B204-5C5C-3AA30E2A07CA}"/>
                </a:ext>
              </a:extLst>
            </p:cNvPr>
            <p:cNvSpPr/>
            <p:nvPr/>
          </p:nvSpPr>
          <p:spPr>
            <a:xfrm>
              <a:off x="4064000" y="4064000"/>
              <a:ext cx="159657" cy="15965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3BE8CF-535D-1B4E-B439-D00E994C35B7}"/>
                </a:ext>
              </a:extLst>
            </p:cNvPr>
            <p:cNvSpPr/>
            <p:nvPr/>
          </p:nvSpPr>
          <p:spPr>
            <a:xfrm>
              <a:off x="7569199" y="2934534"/>
              <a:ext cx="159657" cy="15965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ED5690-581E-B476-89BA-EA7F4BAAE987}"/>
                </a:ext>
              </a:extLst>
            </p:cNvPr>
            <p:cNvSpPr txBox="1"/>
            <p:nvPr/>
          </p:nvSpPr>
          <p:spPr>
            <a:xfrm>
              <a:off x="3752696" y="366965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DECE37-C4FB-7F13-53F6-4D9B2E3AE2CD}"/>
                </a:ext>
              </a:extLst>
            </p:cNvPr>
            <p:cNvSpPr txBox="1"/>
            <p:nvPr/>
          </p:nvSpPr>
          <p:spPr>
            <a:xfrm>
              <a:off x="7257895" y="25869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E4E9AF-1F84-538C-96DF-2266E970AE42}"/>
                </a:ext>
              </a:extLst>
            </p:cNvPr>
            <p:cNvCxnSpPr/>
            <p:nvPr/>
          </p:nvCxnSpPr>
          <p:spPr>
            <a:xfrm>
              <a:off x="4158342" y="4223657"/>
              <a:ext cx="0" cy="667657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15C3E8-420C-1FDC-6DA0-B26623C48CA0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4200276" y="3047562"/>
              <a:ext cx="3368923" cy="1039819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3286B5-95CA-5A1A-FDA8-F9CBC467448D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223657" y="4143829"/>
              <a:ext cx="1146629" cy="74748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4DDE16-F182-9B92-46E0-670BB8C92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772" y="3079677"/>
              <a:ext cx="2264227" cy="179712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47589A-9795-0872-AA46-C9454EC6389C}"/>
              </a:ext>
            </a:extLst>
          </p:cNvPr>
          <p:cNvSpPr txBox="1"/>
          <p:nvPr/>
        </p:nvSpPr>
        <p:spPr>
          <a:xfrm>
            <a:off x="1652153" y="30965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21AD38-30B9-A9A3-824D-9E60167703AB}"/>
              </a:ext>
            </a:extLst>
          </p:cNvPr>
          <p:cNvSpPr txBox="1"/>
          <p:nvPr/>
        </p:nvSpPr>
        <p:spPr>
          <a:xfrm>
            <a:off x="2683001" y="3698584"/>
            <a:ext cx="295937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sqrt(587 – x</a:t>
            </a:r>
            <a:r>
              <a:rPr lang="en-US" sz="2400" b="1" baseline="30000"/>
              <a:t>2</a:t>
            </a:r>
            <a:r>
              <a:rPr lang="en-US" sz="2400" b="1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AB44B7-2C67-62A6-4D2C-FFDA9DBF84EE}"/>
              </a:ext>
            </a:extLst>
          </p:cNvPr>
          <p:cNvSpPr txBox="1"/>
          <p:nvPr/>
        </p:nvSpPr>
        <p:spPr>
          <a:xfrm>
            <a:off x="6063788" y="872577"/>
            <a:ext cx="577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Nếu ta gọi x là hình chiếu quãng đường Tèo đi từ A đến sông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88150-89A5-AA5A-61D2-377E77FF9B6A}"/>
              </a:ext>
            </a:extLst>
          </p:cNvPr>
          <p:cNvSpPr txBox="1"/>
          <p:nvPr/>
        </p:nvSpPr>
        <p:spPr>
          <a:xfrm>
            <a:off x="6063788" y="1590855"/>
            <a:ext cx="57728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Thì hình chiếu quãng đường Tèo đi từ sông đến B sẽ là </a:t>
            </a:r>
          </a:p>
          <a:p>
            <a:r>
              <a:rPr lang="en-US" sz="2000" b="1"/>
              <a:t>	587 - 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458E53-B418-D92A-CA5A-5B96DA9F6990}"/>
              </a:ext>
            </a:extLst>
          </p:cNvPr>
          <p:cNvSpPr txBox="1"/>
          <p:nvPr/>
        </p:nvSpPr>
        <p:spPr>
          <a:xfrm>
            <a:off x="1024755" y="5173500"/>
            <a:ext cx="4273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(Chúng ta sẽ tính nhẩm đoạn hình chiếu của AB trên bờ sông)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F632B3-F85E-E7CA-3949-2CB108E7D851}"/>
              </a:ext>
            </a:extLst>
          </p:cNvPr>
          <p:cNvCxnSpPr>
            <a:cxnSpLocks/>
          </p:cNvCxnSpPr>
          <p:nvPr/>
        </p:nvCxnSpPr>
        <p:spPr>
          <a:xfrm>
            <a:off x="1477795" y="2820304"/>
            <a:ext cx="3511463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3055155-4A9A-ECD2-E874-4C6EAEBF8FDA}"/>
              </a:ext>
            </a:extLst>
          </p:cNvPr>
          <p:cNvSpPr txBox="1"/>
          <p:nvPr/>
        </p:nvSpPr>
        <p:spPr>
          <a:xfrm>
            <a:off x="6063788" y="2700848"/>
            <a:ext cx="57728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Như vậy, đoạn đường Tèo cần di chuyển sẽ là tổng đoạn đường từ A -&gt; M -&gt; B:</a:t>
            </a:r>
          </a:p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LENGTH = sqrt(x</a:t>
            </a:r>
            <a:r>
              <a:rPr lang="en-US" sz="2000" b="1" baseline="30000"/>
              <a:t>2</a:t>
            </a:r>
            <a:r>
              <a:rPr lang="en-US" sz="2000" b="1"/>
              <a:t> + 132</a:t>
            </a:r>
            <a:r>
              <a:rPr lang="en-US" sz="2000" b="1" baseline="30000"/>
              <a:t>2</a:t>
            </a:r>
            <a:r>
              <a:rPr lang="en-US" sz="2000" b="1"/>
              <a:t>)</a:t>
            </a:r>
          </a:p>
          <a:p>
            <a:r>
              <a:rPr lang="en-US" sz="2000" b="1"/>
              <a:t>		 + sqrt((587 – x)</a:t>
            </a:r>
            <a:r>
              <a:rPr lang="en-US" sz="2000" b="1" baseline="30000"/>
              <a:t>2</a:t>
            </a:r>
            <a:r>
              <a:rPr lang="en-US" sz="2000" b="1"/>
              <a:t> + 512</a:t>
            </a:r>
            <a:r>
              <a:rPr lang="en-US" sz="2000" b="1" baseline="30000"/>
              <a:t>2</a:t>
            </a:r>
            <a:r>
              <a:rPr lang="en-US" sz="2000" b="1"/>
              <a:t>)</a:t>
            </a:r>
          </a:p>
          <a:p>
            <a:endParaRPr lang="en-US" sz="2000" b="1"/>
          </a:p>
          <a:p>
            <a:r>
              <a:rPr lang="en-US" sz="2000" b="1"/>
              <a:t>, ràng buộc x thuộc [0, 587].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FDD752-7B0D-95EF-EF56-26B564EABAA9}"/>
              </a:ext>
            </a:extLst>
          </p:cNvPr>
          <p:cNvSpPr txBox="1"/>
          <p:nvPr/>
        </p:nvSpPr>
        <p:spPr>
          <a:xfrm>
            <a:off x="2516297" y="30663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211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animBg="1"/>
      <p:bldP spid="34" grpId="0"/>
      <p:bldP spid="35" grpId="0"/>
      <p:bldP spid="36" grpId="0"/>
      <p:bldP spid="36" grpId="1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4B4A4-E701-C703-AC28-06202455C903}"/>
              </a:ext>
            </a:extLst>
          </p:cNvPr>
          <p:cNvSpPr/>
          <p:nvPr/>
        </p:nvSpPr>
        <p:spPr>
          <a:xfrm>
            <a:off x="532153" y="944379"/>
            <a:ext cx="1019332" cy="172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47642-712B-12BE-292F-667C826FF2B4}"/>
              </a:ext>
            </a:extLst>
          </p:cNvPr>
          <p:cNvSpPr/>
          <p:nvPr/>
        </p:nvSpPr>
        <p:spPr>
          <a:xfrm>
            <a:off x="1731363" y="944378"/>
            <a:ext cx="1301647" cy="172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Dữ liệu đã được khởi tạo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C08D9-D0F0-4931-EC96-FBDCDEEAF458}"/>
              </a:ext>
            </a:extLst>
          </p:cNvPr>
          <p:cNvSpPr/>
          <p:nvPr/>
        </p:nvSpPr>
        <p:spPr>
          <a:xfrm>
            <a:off x="3161671" y="944378"/>
            <a:ext cx="1301648" cy="172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Dữ liệu chưa được khởi tạo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6AEB9-A539-FFD0-0137-E83B62EE16D0}"/>
              </a:ext>
            </a:extLst>
          </p:cNvPr>
          <p:cNvSpPr/>
          <p:nvPr/>
        </p:nvSpPr>
        <p:spPr>
          <a:xfrm>
            <a:off x="4591980" y="944378"/>
            <a:ext cx="2438406" cy="172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421FC-CFA3-D59E-6F10-4033953D40FE}"/>
              </a:ext>
            </a:extLst>
          </p:cNvPr>
          <p:cNvSpPr/>
          <p:nvPr/>
        </p:nvSpPr>
        <p:spPr>
          <a:xfrm>
            <a:off x="9794825" y="944378"/>
            <a:ext cx="1931231" cy="17201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Stack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FDE1F22-09A1-01C8-DE01-C160D298A0E5}"/>
              </a:ext>
            </a:extLst>
          </p:cNvPr>
          <p:cNvSpPr/>
          <p:nvPr/>
        </p:nvSpPr>
        <p:spPr>
          <a:xfrm>
            <a:off x="7159047" y="1558976"/>
            <a:ext cx="575878" cy="44970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0907FB-F4EB-19AB-A9F3-EB8188C75AE2}"/>
              </a:ext>
            </a:extLst>
          </p:cNvPr>
          <p:cNvSpPr/>
          <p:nvPr/>
        </p:nvSpPr>
        <p:spPr>
          <a:xfrm rot="10800000">
            <a:off x="9090286" y="1579585"/>
            <a:ext cx="575878" cy="44970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8A6BD6-2800-86B1-835C-83391D6ABB19}"/>
              </a:ext>
            </a:extLst>
          </p:cNvPr>
          <p:cNvGrpSpPr/>
          <p:nvPr/>
        </p:nvGrpSpPr>
        <p:grpSpPr>
          <a:xfrm>
            <a:off x="7922926" y="1656411"/>
            <a:ext cx="979359" cy="254834"/>
            <a:chOff x="7749915" y="4017363"/>
            <a:chExt cx="979359" cy="25483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EE4233-5775-0572-8015-F3C91843E734}"/>
                </a:ext>
              </a:extLst>
            </p:cNvPr>
            <p:cNvSpPr/>
            <p:nvPr/>
          </p:nvSpPr>
          <p:spPr>
            <a:xfrm>
              <a:off x="7749915" y="4017364"/>
              <a:ext cx="254833" cy="25483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74941A-7EFD-68C8-BD4F-8CC37049B58D}"/>
                </a:ext>
              </a:extLst>
            </p:cNvPr>
            <p:cNvSpPr/>
            <p:nvPr/>
          </p:nvSpPr>
          <p:spPr>
            <a:xfrm>
              <a:off x="8112178" y="4017363"/>
              <a:ext cx="254833" cy="25483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059B0B-2A7F-44C2-2E22-9E0CB7A2E2F4}"/>
                </a:ext>
              </a:extLst>
            </p:cNvPr>
            <p:cNvSpPr/>
            <p:nvPr/>
          </p:nvSpPr>
          <p:spPr>
            <a:xfrm>
              <a:off x="8474441" y="4017363"/>
              <a:ext cx="254833" cy="25483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1CCCA76-6CAC-1656-7CD9-F35BF5CD16D8}"/>
              </a:ext>
            </a:extLst>
          </p:cNvPr>
          <p:cNvSpPr txBox="1"/>
          <p:nvPr/>
        </p:nvSpPr>
        <p:spPr>
          <a:xfrm>
            <a:off x="532153" y="3708755"/>
            <a:ext cx="11193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Stack là một vùng bộ nhớ được quy định để lưu trữ các biến cục bộ được khởi tạo bởi hàm.</a:t>
            </a:r>
          </a:p>
          <a:p>
            <a:r>
              <a:rPr lang="en-US" sz="2400" b="1"/>
              <a:t>Kích thước của bộ nhớ stack này là cố định (Thường tuỳ vào kiến trúc mà sẽ có kích thước khác nhau, thường là 1 hoặc 2 MB</a:t>
            </a:r>
          </a:p>
        </p:txBody>
      </p:sp>
    </p:spTree>
    <p:extLst>
      <p:ext uri="{BB962C8B-B14F-4D97-AF65-F5344CB8AC3E}">
        <p14:creationId xmlns:p14="http://schemas.microsoft.com/office/powerpoint/2010/main" val="4133971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4B0A-0D6D-BFBD-49A5-1A82A5E07378}"/>
              </a:ext>
            </a:extLst>
          </p:cNvPr>
          <p:cNvSpPr txBox="1"/>
          <p:nvPr/>
        </p:nvSpPr>
        <p:spPr>
          <a:xfrm>
            <a:off x="648487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8864D-E67D-BD3E-0E2E-6BEF53195B20}"/>
              </a:ext>
            </a:extLst>
          </p:cNvPr>
          <p:cNvSpPr txBox="1"/>
          <p:nvPr/>
        </p:nvSpPr>
        <p:spPr>
          <a:xfrm>
            <a:off x="7154218" y="1247056"/>
            <a:ext cx="405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Tưởng tượng rằng đây là con trỏ của chương trình đang làm việc: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6C433CB-CF9E-04C9-5F87-AE230310D104}"/>
              </a:ext>
            </a:extLst>
          </p:cNvPr>
          <p:cNvSpPr/>
          <p:nvPr/>
        </p:nvSpPr>
        <p:spPr>
          <a:xfrm>
            <a:off x="8846151" y="2623399"/>
            <a:ext cx="674558" cy="47195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23633-5EA3-9746-3ECD-AF19261A3B8B}"/>
              </a:ext>
            </a:extLst>
          </p:cNvPr>
          <p:cNvSpPr txBox="1"/>
          <p:nvPr/>
        </p:nvSpPr>
        <p:spPr>
          <a:xfrm>
            <a:off x="7154218" y="4142029"/>
            <a:ext cx="405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Có một quy tắc hết sức cơ bản: Lệch được chạy từ trên xuống dưới.</a:t>
            </a:r>
          </a:p>
        </p:txBody>
      </p:sp>
    </p:spTree>
    <p:extLst>
      <p:ext uri="{BB962C8B-B14F-4D97-AF65-F5344CB8AC3E}">
        <p14:creationId xmlns:p14="http://schemas.microsoft.com/office/powerpoint/2010/main" val="1591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A591B-A161-1032-A213-AA51C5F8AE29}"/>
              </a:ext>
            </a:extLst>
          </p:cNvPr>
          <p:cNvSpPr txBox="1"/>
          <p:nvPr/>
        </p:nvSpPr>
        <p:spPr>
          <a:xfrm>
            <a:off x="5243843" y="26347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Đây là Stack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C987E12-4ACB-EAB4-F7CB-52DB10D1BCFC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6118767" y="1314292"/>
            <a:ext cx="2600158" cy="1590512"/>
          </a:xfrm>
          <a:prstGeom prst="curved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4658637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959458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F507BD-DA9F-31A6-51A6-367924A4A9A7}"/>
              </a:ext>
            </a:extLst>
          </p:cNvPr>
          <p:cNvCxnSpPr/>
          <p:nvPr/>
        </p:nvCxnSpPr>
        <p:spPr>
          <a:xfrm>
            <a:off x="1858780" y="4796852"/>
            <a:ext cx="6220918" cy="86943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8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5078361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959458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2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5273233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959458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</p:txBody>
      </p:sp>
    </p:spTree>
    <p:extLst>
      <p:ext uri="{BB962C8B-B14F-4D97-AF65-F5344CB8AC3E}">
        <p14:creationId xmlns:p14="http://schemas.microsoft.com/office/powerpoint/2010/main" val="1591982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5484748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959458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</p:txBody>
      </p:sp>
    </p:spTree>
    <p:extLst>
      <p:ext uri="{BB962C8B-B14F-4D97-AF65-F5344CB8AC3E}">
        <p14:creationId xmlns:p14="http://schemas.microsoft.com/office/powerpoint/2010/main" val="238813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1002689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959458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  <a:p>
            <a:r>
              <a:rPr lang="en-US"/>
              <a:t>  BMI = getBMIScore()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3F73DC-B0CE-09AD-77B5-D2EAAC76437F}"/>
              </a:ext>
            </a:extLst>
          </p:cNvPr>
          <p:cNvCxnSpPr>
            <a:cxnSpLocks/>
          </p:cNvCxnSpPr>
          <p:nvPr/>
        </p:nvCxnSpPr>
        <p:spPr>
          <a:xfrm>
            <a:off x="5156616" y="1169233"/>
            <a:ext cx="2856007" cy="239842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3EA282-2840-CF8A-656D-730611179023}"/>
              </a:ext>
            </a:extLst>
          </p:cNvPr>
          <p:cNvSpPr/>
          <p:nvPr/>
        </p:nvSpPr>
        <p:spPr>
          <a:xfrm>
            <a:off x="8415580" y="3363133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getBMIScore()</a:t>
            </a:r>
          </a:p>
          <a:p>
            <a:pPr lvl="1"/>
            <a:r>
              <a:rPr lang="en-US"/>
              <a:t>Weight </a:t>
            </a:r>
          </a:p>
          <a:p>
            <a:pPr lvl="1"/>
            <a:r>
              <a:rPr lang="en-US"/>
              <a:t>Height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5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1002689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959458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  <a:p>
            <a:r>
              <a:rPr lang="en-US"/>
              <a:t>  BMI = getBMIScore()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3F73DC-B0CE-09AD-77B5-D2EAAC76437F}"/>
              </a:ext>
            </a:extLst>
          </p:cNvPr>
          <p:cNvCxnSpPr>
            <a:cxnSpLocks/>
          </p:cNvCxnSpPr>
          <p:nvPr/>
        </p:nvCxnSpPr>
        <p:spPr>
          <a:xfrm>
            <a:off x="5156616" y="1169233"/>
            <a:ext cx="2856007" cy="239842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3EA282-2840-CF8A-656D-730611179023}"/>
              </a:ext>
            </a:extLst>
          </p:cNvPr>
          <p:cNvSpPr/>
          <p:nvPr/>
        </p:nvSpPr>
        <p:spPr>
          <a:xfrm>
            <a:off x="8415580" y="3363133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getBMIScore()</a:t>
            </a:r>
          </a:p>
          <a:p>
            <a:pPr lvl="1"/>
            <a:r>
              <a:rPr lang="en-US"/>
              <a:t>Weight = 80 </a:t>
            </a:r>
          </a:p>
          <a:p>
            <a:pPr lvl="1"/>
            <a:r>
              <a:rPr lang="en-US"/>
              <a:t>Height = 1.8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54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211553" y="1467384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959458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  <a:p>
            <a:r>
              <a:rPr lang="en-US"/>
              <a:t>  BMI = getBMIScore()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EA282-2840-CF8A-656D-730611179023}"/>
              </a:ext>
            </a:extLst>
          </p:cNvPr>
          <p:cNvSpPr/>
          <p:nvPr/>
        </p:nvSpPr>
        <p:spPr>
          <a:xfrm>
            <a:off x="8415580" y="3363133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getBMIScore()</a:t>
            </a:r>
          </a:p>
          <a:p>
            <a:pPr lvl="1"/>
            <a:r>
              <a:rPr lang="en-US"/>
              <a:t>Weight = 80 </a:t>
            </a:r>
          </a:p>
          <a:p>
            <a:pPr lvl="1"/>
            <a:r>
              <a:rPr lang="en-US"/>
              <a:t>Height = 1.8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7719939-01D0-5279-2105-887BF256C89E}"/>
              </a:ext>
            </a:extLst>
          </p:cNvPr>
          <p:cNvGrpSpPr/>
          <p:nvPr/>
        </p:nvGrpSpPr>
        <p:grpSpPr>
          <a:xfrm>
            <a:off x="827315" y="872577"/>
            <a:ext cx="11009319" cy="4382816"/>
            <a:chOff x="827315" y="872577"/>
            <a:chExt cx="11009319" cy="438281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D6A6910-D7CD-4423-F7DC-2BD51F539273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5011576" y="1732301"/>
              <a:ext cx="7440" cy="1840116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8370C5-1EA7-464A-D105-8EC47C08D636}"/>
                </a:ext>
              </a:extLst>
            </p:cNvPr>
            <p:cNvGrpSpPr/>
            <p:nvPr/>
          </p:nvGrpSpPr>
          <p:grpSpPr>
            <a:xfrm>
              <a:off x="827315" y="1212342"/>
              <a:ext cx="5065163" cy="3083887"/>
              <a:chOff x="3560097" y="2586980"/>
              <a:chExt cx="4940977" cy="300827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1673F6C-123D-D9B0-11AF-3360B3E811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0097" y="4876799"/>
                <a:ext cx="4940977" cy="12393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D4A86B1-5460-20D9-9B94-4FFF5F974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0097" y="5595257"/>
                <a:ext cx="492175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AFBB98-689D-9373-0174-757FBA7EDB4F}"/>
                  </a:ext>
                </a:extLst>
              </p:cNvPr>
              <p:cNvSpPr txBox="1"/>
              <p:nvPr/>
            </p:nvSpPr>
            <p:spPr>
              <a:xfrm>
                <a:off x="5750389" y="50434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Sông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54E832B-E4C8-41A9-7623-B0C186BC4E6A}"/>
                  </a:ext>
                </a:extLst>
              </p:cNvPr>
              <p:cNvSpPr/>
              <p:nvPr/>
            </p:nvSpPr>
            <p:spPr>
              <a:xfrm>
                <a:off x="4064000" y="4064000"/>
                <a:ext cx="159657" cy="15965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992CB01-6113-6009-C6FE-1A276B90BD6A}"/>
                  </a:ext>
                </a:extLst>
              </p:cNvPr>
              <p:cNvSpPr/>
              <p:nvPr/>
            </p:nvSpPr>
            <p:spPr>
              <a:xfrm>
                <a:off x="7569199" y="2934534"/>
                <a:ext cx="159657" cy="15965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E97D20-BD48-94C0-9B23-162C7D1FCB87}"/>
                  </a:ext>
                </a:extLst>
              </p:cNvPr>
              <p:cNvSpPr txBox="1"/>
              <p:nvPr/>
            </p:nvSpPr>
            <p:spPr>
              <a:xfrm>
                <a:off x="3752696" y="366965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BE8D7D-C7AA-0F98-9163-FF2E1CB69A79}"/>
                  </a:ext>
                </a:extLst>
              </p:cNvPr>
              <p:cNvSpPr txBox="1"/>
              <p:nvPr/>
            </p:nvSpPr>
            <p:spPr>
              <a:xfrm>
                <a:off x="7257895" y="25869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7DFA823-D536-3C25-F514-91AEA7B75C30}"/>
                  </a:ext>
                </a:extLst>
              </p:cNvPr>
              <p:cNvCxnSpPr/>
              <p:nvPr/>
            </p:nvCxnSpPr>
            <p:spPr>
              <a:xfrm>
                <a:off x="4158342" y="4223657"/>
                <a:ext cx="0" cy="667657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2B771B-E91E-6141-BCCB-34CB64BDE0B6}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4200276" y="3047562"/>
                <a:ext cx="3368923" cy="1039819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9CE969D-FFA8-B06B-683A-AD8553E875CD}"/>
                  </a:ext>
                </a:extLst>
              </p:cNvPr>
              <p:cNvCxnSpPr>
                <a:cxnSpLocks/>
                <a:stCxn id="9" idx="6"/>
              </p:cNvCxnSpPr>
              <p:nvPr/>
            </p:nvCxnSpPr>
            <p:spPr>
              <a:xfrm>
                <a:off x="4223657" y="4143829"/>
                <a:ext cx="1146629" cy="747484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17E8D80-E9D2-466A-8424-5ADB4CA17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5772" y="3079677"/>
                <a:ext cx="2264227" cy="1797122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74F25C-7256-C020-7322-CE493BF0FBF3}"/>
                </a:ext>
              </a:extLst>
            </p:cNvPr>
            <p:cNvSpPr txBox="1"/>
            <p:nvPr/>
          </p:nvSpPr>
          <p:spPr>
            <a:xfrm>
              <a:off x="1652153" y="309659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D51A79-BF86-6BE0-1591-3AFE9C9BF0FB}"/>
                </a:ext>
              </a:extLst>
            </p:cNvPr>
            <p:cNvSpPr txBox="1"/>
            <p:nvPr/>
          </p:nvSpPr>
          <p:spPr>
            <a:xfrm>
              <a:off x="2683001" y="3698584"/>
              <a:ext cx="295937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sqrt(587 – x</a:t>
              </a:r>
              <a:r>
                <a:rPr lang="en-US" sz="2400" b="1" baseline="30000"/>
                <a:t>2</a:t>
              </a:r>
              <a:r>
                <a:rPr lang="en-US" sz="2400" b="1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03B033-950F-84D1-735D-6293ABEEFA52}"/>
                </a:ext>
              </a:extLst>
            </p:cNvPr>
            <p:cNvSpPr txBox="1"/>
            <p:nvPr/>
          </p:nvSpPr>
          <p:spPr>
            <a:xfrm>
              <a:off x="6063788" y="872577"/>
              <a:ext cx="57728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Nếu ta gọi x là hình chiếu quãng đường Tèo đi từ A đến sông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900B0D-404F-AEB8-8B38-58B2B9413F04}"/>
                </a:ext>
              </a:extLst>
            </p:cNvPr>
            <p:cNvSpPr txBox="1"/>
            <p:nvPr/>
          </p:nvSpPr>
          <p:spPr>
            <a:xfrm>
              <a:off x="6063788" y="1590855"/>
              <a:ext cx="57728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Thì hình chiếu quãng đường Tèo đi từ sông đến B sẽ là </a:t>
              </a:r>
            </a:p>
            <a:p>
              <a:r>
                <a:rPr lang="en-US" sz="2000" b="1"/>
                <a:t>	587 - x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AF7745F-C5AB-DEF8-F9D8-74DA7C5C0DFE}"/>
                </a:ext>
              </a:extLst>
            </p:cNvPr>
            <p:cNvCxnSpPr>
              <a:cxnSpLocks/>
            </p:cNvCxnSpPr>
            <p:nvPr/>
          </p:nvCxnSpPr>
          <p:spPr>
            <a:xfrm>
              <a:off x="1477795" y="2820304"/>
              <a:ext cx="3511463" cy="1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2AFE7C-43BA-F370-34CA-0B25B6F75B8F}"/>
                </a:ext>
              </a:extLst>
            </p:cNvPr>
            <p:cNvSpPr txBox="1"/>
            <p:nvPr/>
          </p:nvSpPr>
          <p:spPr>
            <a:xfrm>
              <a:off x="6063788" y="2700848"/>
              <a:ext cx="577284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Như vậy, đoạn đường Tèo cần di chuyển sẽ là tổng đoạn đường từ A -&gt; M -&gt; B:</a:t>
              </a:r>
            </a:p>
            <a:p>
              <a:endParaRPr lang="en-US" sz="2000" b="1"/>
            </a:p>
            <a:p>
              <a:endParaRPr lang="en-US" sz="2000" b="1"/>
            </a:p>
            <a:p>
              <a:r>
                <a:rPr lang="en-US" sz="2000" b="1"/>
                <a:t>LENGTH = sqrt(x</a:t>
              </a:r>
              <a:r>
                <a:rPr lang="en-US" sz="2000" b="1" baseline="30000"/>
                <a:t>2</a:t>
              </a:r>
              <a:r>
                <a:rPr lang="en-US" sz="2000" b="1"/>
                <a:t> + 132</a:t>
              </a:r>
              <a:r>
                <a:rPr lang="en-US" sz="2000" b="1" baseline="30000"/>
                <a:t>2</a:t>
              </a:r>
              <a:r>
                <a:rPr lang="en-US" sz="2000" b="1"/>
                <a:t>)</a:t>
              </a:r>
            </a:p>
            <a:p>
              <a:r>
                <a:rPr lang="en-US" sz="2000" b="1"/>
                <a:t>		 + sqrt((587 – x)</a:t>
              </a:r>
              <a:r>
                <a:rPr lang="en-US" sz="2000" b="1" baseline="30000"/>
                <a:t>2</a:t>
              </a:r>
              <a:r>
                <a:rPr lang="en-US" sz="2000" b="1"/>
                <a:t> + 512</a:t>
              </a:r>
              <a:r>
                <a:rPr lang="en-US" sz="2000" b="1" baseline="30000"/>
                <a:t>2</a:t>
              </a:r>
              <a:r>
                <a:rPr lang="en-US" sz="2000" b="1"/>
                <a:t>)</a:t>
              </a:r>
            </a:p>
            <a:p>
              <a:endParaRPr lang="en-US" sz="2000" b="1"/>
            </a:p>
            <a:p>
              <a:r>
                <a:rPr lang="en-US" sz="2000" b="1"/>
                <a:t>, ràng buộc x thuộc [0, 587].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D48BF7-4659-4EBE-9F8A-261C8F024BFD}"/>
                </a:ext>
              </a:extLst>
            </p:cNvPr>
            <p:cNvSpPr txBox="1"/>
            <p:nvPr/>
          </p:nvSpPr>
          <p:spPr>
            <a:xfrm>
              <a:off x="2516297" y="3066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841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5529718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959458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  <a:p>
            <a:pPr lvl="1"/>
            <a:r>
              <a:rPr lang="en-US"/>
              <a:t>BMI = 24.7</a:t>
            </a:r>
          </a:p>
        </p:txBody>
      </p:sp>
    </p:spTree>
    <p:extLst>
      <p:ext uri="{BB962C8B-B14F-4D97-AF65-F5344CB8AC3E}">
        <p14:creationId xmlns:p14="http://schemas.microsoft.com/office/powerpoint/2010/main" val="2723253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5680129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721902"/>
            <a:ext cx="2898182" cy="1678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  <a:p>
            <a:pPr lvl="1"/>
            <a:r>
              <a:rPr lang="en-US"/>
              <a:t>BMI = 24.7</a:t>
            </a:r>
          </a:p>
          <a:p>
            <a:pPr lvl="1"/>
            <a:r>
              <a:rPr lang="en-US"/>
              <a:t>printOut()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68A60-7BC7-E62F-10EB-6595588B49E1}"/>
              </a:ext>
            </a:extLst>
          </p:cNvPr>
          <p:cNvCxnSpPr>
            <a:cxnSpLocks/>
          </p:cNvCxnSpPr>
          <p:nvPr/>
        </p:nvCxnSpPr>
        <p:spPr>
          <a:xfrm flipV="1">
            <a:off x="2863121" y="4062334"/>
            <a:ext cx="5231568" cy="176884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C567306-1240-F98E-B1C5-3418A68770E7}"/>
              </a:ext>
            </a:extLst>
          </p:cNvPr>
          <p:cNvSpPr/>
          <p:nvPr/>
        </p:nvSpPr>
        <p:spPr>
          <a:xfrm>
            <a:off x="8415580" y="3153270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printout()</a:t>
            </a:r>
          </a:p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Score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6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2112470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721902"/>
            <a:ext cx="2898182" cy="1678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  <a:p>
            <a:pPr lvl="1"/>
            <a:r>
              <a:rPr lang="en-US"/>
              <a:t>BMI = 24.7</a:t>
            </a:r>
          </a:p>
          <a:p>
            <a:pPr lvl="1"/>
            <a:r>
              <a:rPr lang="en-US"/>
              <a:t>printOut()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67306-1240-F98E-B1C5-3418A68770E7}"/>
              </a:ext>
            </a:extLst>
          </p:cNvPr>
          <p:cNvSpPr/>
          <p:nvPr/>
        </p:nvSpPr>
        <p:spPr>
          <a:xfrm>
            <a:off x="8415580" y="3153270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printout()</a:t>
            </a:r>
          </a:p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Score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3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2487224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721902"/>
            <a:ext cx="2898182" cy="1678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  <a:p>
            <a:pPr lvl="1"/>
            <a:r>
              <a:rPr lang="en-US"/>
              <a:t>BMI = 24.7</a:t>
            </a:r>
          </a:p>
          <a:p>
            <a:pPr lvl="1"/>
            <a:r>
              <a:rPr lang="en-US"/>
              <a:t>printOut()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67306-1240-F98E-B1C5-3418A68770E7}"/>
              </a:ext>
            </a:extLst>
          </p:cNvPr>
          <p:cNvSpPr/>
          <p:nvPr/>
        </p:nvSpPr>
        <p:spPr>
          <a:xfrm>
            <a:off x="8415580" y="3153270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printout()</a:t>
            </a:r>
          </a:p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Score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3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2761365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721902"/>
            <a:ext cx="2898182" cy="1678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  <a:p>
            <a:pPr lvl="1"/>
            <a:r>
              <a:rPr lang="en-US"/>
              <a:t>BMI = 24.7</a:t>
            </a:r>
          </a:p>
          <a:p>
            <a:pPr lvl="1"/>
            <a:r>
              <a:rPr lang="en-US"/>
              <a:t>printOut()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67306-1240-F98E-B1C5-3418A68770E7}"/>
              </a:ext>
            </a:extLst>
          </p:cNvPr>
          <p:cNvSpPr/>
          <p:nvPr/>
        </p:nvSpPr>
        <p:spPr>
          <a:xfrm>
            <a:off x="8415580" y="3153270"/>
            <a:ext cx="2898182" cy="14413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printout()</a:t>
            </a:r>
          </a:p>
          <a:p>
            <a:pPr algn="ctr"/>
            <a:r>
              <a:rPr lang="en-US"/>
              <a:t>s</a:t>
            </a:r>
          </a:p>
          <a:p>
            <a:pPr algn="ctr"/>
            <a:r>
              <a:rPr lang="en-US"/>
              <a:t>Score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6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5725733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F6832-032B-C91B-2D5A-6A10D4FF234F}"/>
              </a:ext>
            </a:extLst>
          </p:cNvPr>
          <p:cNvSpPr/>
          <p:nvPr/>
        </p:nvSpPr>
        <p:spPr>
          <a:xfrm>
            <a:off x="8415580" y="4721902"/>
            <a:ext cx="2898182" cy="1678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  <a:p>
            <a:pPr lvl="1"/>
            <a:r>
              <a:rPr lang="en-US"/>
              <a:t>s = “Teo”</a:t>
            </a:r>
          </a:p>
          <a:p>
            <a:pPr lvl="1"/>
            <a:r>
              <a:rPr lang="en-US"/>
              <a:t>Weight = 80</a:t>
            </a:r>
          </a:p>
          <a:p>
            <a:pPr lvl="1"/>
            <a:r>
              <a:rPr lang="en-US"/>
              <a:t>Height = 1.8</a:t>
            </a:r>
          </a:p>
          <a:p>
            <a:pPr lvl="1"/>
            <a:r>
              <a:rPr lang="en-US"/>
              <a:t>BMI = 24.7</a:t>
            </a:r>
          </a:p>
          <a:p>
            <a:pPr lvl="1"/>
            <a:r>
              <a:rPr lang="en-US"/>
              <a:t>printOut()</a:t>
            </a:r>
          </a:p>
        </p:txBody>
      </p:sp>
    </p:spTree>
    <p:extLst>
      <p:ext uri="{BB962C8B-B14F-4D97-AF65-F5344CB8AC3E}">
        <p14:creationId xmlns:p14="http://schemas.microsoft.com/office/powerpoint/2010/main" val="165461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BA908-A64A-B94B-72A5-3E97C05AED9B}"/>
              </a:ext>
            </a:extLst>
          </p:cNvPr>
          <p:cNvSpPr txBox="1"/>
          <p:nvPr/>
        </p:nvSpPr>
        <p:spPr>
          <a:xfrm>
            <a:off x="530090" y="582067"/>
            <a:ext cx="60935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#include &lt;stdio.h&gt;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return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1.0) /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void printOut(const char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[], float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printf("Chi so BMI cua ban %s la: %0.1f\n",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&gt;= 25)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hoi map! Can an it lai va tap the duc nhieu hon!\n");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 if (</a:t>
            </a:r>
            <a:r>
              <a:rPr lang="en-US" sz="1400" b="1" i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 &lt;= 18.5)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dang gay! Can an nhieu len!\n");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else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    printf("Ban qua chuan dang luon!\n");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  <a:alpha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char s[] = "Teo";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float BMI = getBMIScore(weight, height);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  <a:alpha val="25000"/>
                  </a:schemeClr>
                </a:solidFill>
                <a:effectLst/>
                <a:latin typeface="Consolas" panose="020B0609020204030204" pitchFamily="49" charset="0"/>
              </a:rPr>
              <a:t>    printOut(s, BMI);</a:t>
            </a:r>
          </a:p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BCEC66-C934-04A2-8E56-E581077EACAA}"/>
              </a:ext>
            </a:extLst>
          </p:cNvPr>
          <p:cNvSpPr/>
          <p:nvPr/>
        </p:nvSpPr>
        <p:spPr>
          <a:xfrm>
            <a:off x="144868" y="5905614"/>
            <a:ext cx="385222" cy="3008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09225-0194-A8DC-83FA-178DECD20566}"/>
              </a:ext>
            </a:extLst>
          </p:cNvPr>
          <p:cNvSpPr/>
          <p:nvPr/>
        </p:nvSpPr>
        <p:spPr>
          <a:xfrm>
            <a:off x="8214102" y="263471"/>
            <a:ext cx="3301139" cy="62923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FAC20-BD9E-AA28-FD89-A1BDD2AA0AB0}"/>
              </a:ext>
            </a:extLst>
          </p:cNvPr>
          <p:cNvSpPr txBox="1"/>
          <p:nvPr/>
        </p:nvSpPr>
        <p:spPr>
          <a:xfrm>
            <a:off x="530090" y="6291173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Chương trình kết thúc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3048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74BDF8-8988-CCBD-B8F2-E5B82590FB6F}"/>
              </a:ext>
            </a:extLst>
          </p:cNvPr>
          <p:cNvSpPr txBox="1"/>
          <p:nvPr/>
        </p:nvSpPr>
        <p:spPr>
          <a:xfrm>
            <a:off x="524656" y="389744"/>
            <a:ext cx="7282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Từ đó chúng ta có một nhận xét rằng:</a:t>
            </a:r>
          </a:p>
          <a:p>
            <a:endParaRPr lang="en-US" sz="2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A4183-9D18-41FE-0ABE-414934A6A6CC}"/>
              </a:ext>
            </a:extLst>
          </p:cNvPr>
          <p:cNvSpPr txBox="1"/>
          <p:nvPr/>
        </p:nvSpPr>
        <p:spPr>
          <a:xfrm>
            <a:off x="524656" y="1343851"/>
            <a:ext cx="4332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1. Các biến ở trong hàm là độc lập đối với các biến ở ngoài hàm. Chúng chỉ có phạm vi hoạt động chỉ trong hàm đó.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D4AE-1D29-4EE6-69A6-92CB728DE352}"/>
              </a:ext>
            </a:extLst>
          </p:cNvPr>
          <p:cNvSpPr txBox="1"/>
          <p:nvPr/>
        </p:nvSpPr>
        <p:spPr>
          <a:xfrm>
            <a:off x="5828677" y="1089898"/>
            <a:ext cx="60935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float getBMIScore(float </a:t>
            </a:r>
            <a:r>
              <a:rPr lang="en-US" sz="20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, float </a:t>
            </a:r>
            <a:r>
              <a:rPr lang="en-US" sz="2000" b="1" i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    float weight = 80, height = 1.8;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 …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AC9E16-1C9D-E4BC-35D3-CBFFF515F6EC}"/>
              </a:ext>
            </a:extLst>
          </p:cNvPr>
          <p:cNvCxnSpPr/>
          <p:nvPr/>
        </p:nvCxnSpPr>
        <p:spPr>
          <a:xfrm flipH="1">
            <a:off x="8934138" y="2068643"/>
            <a:ext cx="824459" cy="2518347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48B9A-4322-C408-93AA-E33C6D5B8364}"/>
              </a:ext>
            </a:extLst>
          </p:cNvPr>
          <p:cNvSpPr txBox="1"/>
          <p:nvPr/>
        </p:nvSpPr>
        <p:spPr>
          <a:xfrm>
            <a:off x="8489401" y="3052010"/>
            <a:ext cx="17139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/>
              <a:t>Khác nhau</a:t>
            </a:r>
          </a:p>
        </p:txBody>
      </p:sp>
    </p:spTree>
    <p:extLst>
      <p:ext uri="{BB962C8B-B14F-4D97-AF65-F5344CB8AC3E}">
        <p14:creationId xmlns:p14="http://schemas.microsoft.com/office/powerpoint/2010/main" val="38282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74BDF8-8988-CCBD-B8F2-E5B82590FB6F}"/>
              </a:ext>
            </a:extLst>
          </p:cNvPr>
          <p:cNvSpPr txBox="1"/>
          <p:nvPr/>
        </p:nvSpPr>
        <p:spPr>
          <a:xfrm>
            <a:off x="524656" y="389744"/>
            <a:ext cx="6494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Từ đó chúng ta có nhận xét rằng:</a:t>
            </a:r>
          </a:p>
          <a:p>
            <a:endParaRPr lang="en-US" sz="2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A4183-9D18-41FE-0ABE-414934A6A6CC}"/>
              </a:ext>
            </a:extLst>
          </p:cNvPr>
          <p:cNvSpPr txBox="1"/>
          <p:nvPr/>
        </p:nvSpPr>
        <p:spPr>
          <a:xfrm>
            <a:off x="524656" y="1343851"/>
            <a:ext cx="4332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1. Các biến ở trong hàm là độc lập đối với các biến ở ngoài hàm. Chúng chỉ có phạm vi hoạt động chỉ trong hàm đó.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647B2-3D02-69FC-00CF-A6EE4890B111}"/>
              </a:ext>
            </a:extLst>
          </p:cNvPr>
          <p:cNvSpPr txBox="1"/>
          <p:nvPr/>
        </p:nvSpPr>
        <p:spPr>
          <a:xfrm>
            <a:off x="524656" y="3575158"/>
            <a:ext cx="4332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2. Trường hợp gọi hàm quá nhiều, hay một lý do gì đó mà stack đầy, chương trình sẽ gặp lỗi stackoverflow.</a:t>
            </a:r>
          </a:p>
        </p:txBody>
      </p:sp>
      <p:pic>
        <p:nvPicPr>
          <p:cNvPr id="18" name="Picture 17" descr="Logo, company name, sunburst chart&#10;&#10;Description automatically generated">
            <a:extLst>
              <a:ext uri="{FF2B5EF4-FFF2-40B4-BE49-F238E27FC236}">
                <a16:creationId xmlns:a16="http://schemas.microsoft.com/office/drawing/2014/main" id="{A97C747E-7948-DE63-DEF7-51CB4EABF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974" l="6934" r="89941">
                        <a14:foregroundMark x1="6934" y1="62891" x2="6934" y2="62891"/>
                        <a14:foregroundMark x1="44922" y1="48698" x2="44922" y2="48698"/>
                        <a14:foregroundMark x1="47266" y1="45313" x2="47266" y2="45313"/>
                        <a14:foregroundMark x1="53418" y1="42057" x2="53418" y2="42057"/>
                        <a14:foregroundMark x1="57910" y1="45052" x2="57910" y2="45052"/>
                        <a14:foregroundMark x1="65234" y1="46875" x2="65234" y2="46875"/>
                        <a14:foregroundMark x1="44531" y1="66016" x2="44531" y2="66016"/>
                        <a14:foregroundMark x1="50098" y1="66406" x2="50098" y2="66406"/>
                        <a14:foregroundMark x1="56055" y1="64063" x2="56055" y2="64063"/>
                        <a14:foregroundMark x1="63281" y1="60938" x2="63281" y2="60938"/>
                        <a14:foregroundMark x1="69043" y1="61589" x2="69043" y2="61589"/>
                        <a14:foregroundMark x1="73926" y1="62500" x2="73926" y2="62500"/>
                        <a14:foregroundMark x1="76563" y1="63802" x2="76563" y2="63802"/>
                        <a14:foregroundMark x1="84375" y1="63542" x2="84375" y2="63542"/>
                        <a14:foregroundMark x1="21777" y1="51302" x2="21777" y2="51302"/>
                        <a14:foregroundMark x1="19531" y1="56901" x2="19531" y2="56901"/>
                        <a14:foregroundMark x1="13867" y1="61589" x2="13867" y2="61589"/>
                        <a14:foregroundMark x1="26563" y1="44010" x2="26563" y2="44010"/>
                        <a14:foregroundMark x1="22754" y1="46224" x2="22754" y2="46224"/>
                        <a14:foregroundMark x1="7031" y1="65104" x2="7031" y2="65104"/>
                        <a14:foregroundMark x1="20898" y1="69531" x2="20898" y2="69531"/>
                        <a14:backgroundMark x1="14258" y1="58854" x2="14258" y2="58854"/>
                        <a14:backgroundMark x1="56445" y1="62891" x2="56445" y2="62891"/>
                        <a14:backgroundMark x1="18262" y1="53125" x2="18262" y2="53125"/>
                        <a14:backgroundMark x1="18750" y1="46224" x2="18750" y2="46224"/>
                        <a14:backgroundMark x1="24707" y1="44271" x2="24707" y2="442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41" y="951123"/>
            <a:ext cx="621792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24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D72FC5-8816-F1A9-4646-55BB838E4DC5}"/>
              </a:ext>
            </a:extLst>
          </p:cNvPr>
          <p:cNvSpPr txBox="1"/>
          <p:nvPr/>
        </p:nvSpPr>
        <p:spPr>
          <a:xfrm>
            <a:off x="5203058" y="2367171"/>
            <a:ext cx="52982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/>
              <a:t>CÓ THỂ BẠN </a:t>
            </a:r>
          </a:p>
          <a:p>
            <a:r>
              <a:rPr lang="en-US" sz="6600" b="1"/>
              <a:t>CHƯA BIẾT!!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3B61727-6E4F-1964-E0EB-98B23433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47" y="1749954"/>
            <a:ext cx="2938706" cy="30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2791F3-D0D2-C58D-AB77-BC9F3B3DE022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4681792" y="852077"/>
            <a:ext cx="7440" cy="1840116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DDC9C9-4D12-DBFB-510F-A98E731D9258}"/>
              </a:ext>
            </a:extLst>
          </p:cNvPr>
          <p:cNvGrpSpPr/>
          <p:nvPr/>
        </p:nvGrpSpPr>
        <p:grpSpPr>
          <a:xfrm>
            <a:off x="497531" y="332118"/>
            <a:ext cx="5065163" cy="3083887"/>
            <a:chOff x="3560097" y="2586980"/>
            <a:chExt cx="4940977" cy="30082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96206D-81CF-AAA7-7B14-959EAC114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0097" y="4876799"/>
              <a:ext cx="4940977" cy="12393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106F46-50B8-DCBB-8EDF-C4E3F1AC5A26}"/>
                </a:ext>
              </a:extLst>
            </p:cNvPr>
            <p:cNvCxnSpPr>
              <a:cxnSpLocks/>
            </p:cNvCxnSpPr>
            <p:nvPr/>
          </p:nvCxnSpPr>
          <p:spPr>
            <a:xfrm>
              <a:off x="3560097" y="5595257"/>
              <a:ext cx="4921752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8E0508-5AA9-0BC6-91A0-9A87D7E7D450}"/>
                </a:ext>
              </a:extLst>
            </p:cNvPr>
            <p:cNvSpPr txBox="1"/>
            <p:nvPr/>
          </p:nvSpPr>
          <p:spPr>
            <a:xfrm>
              <a:off x="5750389" y="50434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Sông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08A17E-4ADA-B204-5C5C-3AA30E2A07CA}"/>
                </a:ext>
              </a:extLst>
            </p:cNvPr>
            <p:cNvSpPr/>
            <p:nvPr/>
          </p:nvSpPr>
          <p:spPr>
            <a:xfrm>
              <a:off x="4064000" y="4064000"/>
              <a:ext cx="159657" cy="15965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3BE8CF-535D-1B4E-B439-D00E994C35B7}"/>
                </a:ext>
              </a:extLst>
            </p:cNvPr>
            <p:cNvSpPr/>
            <p:nvPr/>
          </p:nvSpPr>
          <p:spPr>
            <a:xfrm>
              <a:off x="7569199" y="2934534"/>
              <a:ext cx="159657" cy="15965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ED5690-581E-B476-89BA-EA7F4BAAE987}"/>
                </a:ext>
              </a:extLst>
            </p:cNvPr>
            <p:cNvSpPr txBox="1"/>
            <p:nvPr/>
          </p:nvSpPr>
          <p:spPr>
            <a:xfrm>
              <a:off x="3752696" y="366965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DECE37-C4FB-7F13-53F6-4D9B2E3AE2CD}"/>
                </a:ext>
              </a:extLst>
            </p:cNvPr>
            <p:cNvSpPr txBox="1"/>
            <p:nvPr/>
          </p:nvSpPr>
          <p:spPr>
            <a:xfrm>
              <a:off x="7257895" y="25869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E4E9AF-1F84-538C-96DF-2266E970AE42}"/>
                </a:ext>
              </a:extLst>
            </p:cNvPr>
            <p:cNvCxnSpPr/>
            <p:nvPr/>
          </p:nvCxnSpPr>
          <p:spPr>
            <a:xfrm>
              <a:off x="4158342" y="4223657"/>
              <a:ext cx="0" cy="667657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15C3E8-420C-1FDC-6DA0-B26623C48CA0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4200276" y="3047562"/>
              <a:ext cx="3368923" cy="1039819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3286B5-95CA-5A1A-FDA8-F9CBC467448D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4223657" y="4143829"/>
              <a:ext cx="1146629" cy="74748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4DDE16-F182-9B92-46E0-670BB8C92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772" y="3079677"/>
              <a:ext cx="2264227" cy="179712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3055155-4A9A-ECD2-E874-4C6EAEBF8FDA}"/>
              </a:ext>
            </a:extLst>
          </p:cNvPr>
          <p:cNvSpPr txBox="1"/>
          <p:nvPr/>
        </p:nvSpPr>
        <p:spPr>
          <a:xfrm>
            <a:off x="856716" y="4205153"/>
            <a:ext cx="10478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Yêu cầu bài toán trở thành:</a:t>
            </a:r>
          </a:p>
          <a:p>
            <a:endParaRPr lang="en-US" sz="2800" b="1"/>
          </a:p>
          <a:p>
            <a:r>
              <a:rPr lang="en-US" sz="2800" b="1"/>
              <a:t>Tối thiểu hoá f(x), sao cho x thuộc [0, 587].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0AE12D-C4F4-E336-4FD2-B1825FC7644B}"/>
              </a:ext>
            </a:extLst>
          </p:cNvPr>
          <p:cNvSpPr txBox="1"/>
          <p:nvPr/>
        </p:nvSpPr>
        <p:spPr>
          <a:xfrm>
            <a:off x="6310981" y="1649512"/>
            <a:ext cx="5772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Đặt f(x) = sqrt(x</a:t>
            </a:r>
            <a:r>
              <a:rPr lang="en-US" sz="2000" b="1" baseline="30000"/>
              <a:t>2</a:t>
            </a:r>
            <a:r>
              <a:rPr lang="en-US" sz="2000" b="1"/>
              <a:t> + 132</a:t>
            </a:r>
            <a:r>
              <a:rPr lang="en-US" sz="2000" b="1" baseline="30000"/>
              <a:t>2</a:t>
            </a:r>
            <a:r>
              <a:rPr lang="en-US" sz="2000" b="1"/>
              <a:t>)</a:t>
            </a:r>
          </a:p>
          <a:p>
            <a:r>
              <a:rPr lang="en-US" sz="2000" b="1"/>
              <a:t>		 + sqrt((587 – x)</a:t>
            </a:r>
            <a:r>
              <a:rPr lang="en-US" sz="2000" b="1" baseline="30000"/>
              <a:t>2</a:t>
            </a:r>
            <a:r>
              <a:rPr lang="en-US" sz="2000" b="1"/>
              <a:t> + 512</a:t>
            </a:r>
            <a:r>
              <a:rPr lang="en-US" sz="2000" b="1" baseline="30000"/>
              <a:t>2</a:t>
            </a:r>
            <a:r>
              <a:rPr lang="en-US" sz="2000" b="1"/>
              <a:t>)</a:t>
            </a:r>
          </a:p>
          <a:p>
            <a:endParaRPr lang="en-US" sz="2000" b="1"/>
          </a:p>
          <a:p>
            <a:r>
              <a:rPr lang="en-US" sz="2000" b="1"/>
              <a:t>, ràng buộc x thuộc [0, 587].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5D005-6E95-B2F5-AA27-6BEFB7445A49}"/>
              </a:ext>
            </a:extLst>
          </p:cNvPr>
          <p:cNvSpPr txBox="1"/>
          <p:nvPr/>
        </p:nvSpPr>
        <p:spPr>
          <a:xfrm>
            <a:off x="2214447" y="22079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4602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88834E-A438-C463-0177-502323020DDE}"/>
              </a:ext>
            </a:extLst>
          </p:cNvPr>
          <p:cNvSpPr txBox="1"/>
          <p:nvPr/>
        </p:nvSpPr>
        <p:spPr>
          <a:xfrm>
            <a:off x="1038225" y="952500"/>
            <a:ext cx="101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Chúng ta có thắc mắc tại sao cấu trúc của hàm printf lại có dạng như sau: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DFE36-0E0B-2AA6-2C46-C9E7CA11F156}"/>
              </a:ext>
            </a:extLst>
          </p:cNvPr>
          <p:cNvSpPr txBox="1"/>
          <p:nvPr/>
        </p:nvSpPr>
        <p:spPr>
          <a:xfrm>
            <a:off x="2618125" y="2152650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printf(const char *,...)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6AAEA5-6AE2-37E5-62D0-29854733CE9C}"/>
              </a:ext>
            </a:extLst>
          </p:cNvPr>
          <p:cNvSpPr txBox="1"/>
          <p:nvPr/>
        </p:nvSpPr>
        <p:spPr>
          <a:xfrm>
            <a:off x="1076325" y="4364772"/>
            <a:ext cx="103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Tại sao hàm printf() có thể nhận bao nhiều đối số tuỳ thích?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2D5AB2-5A06-D50A-A536-D4CD134D945F}"/>
              </a:ext>
            </a:extLst>
          </p:cNvPr>
          <p:cNvCxnSpPr>
            <a:cxnSpLocks/>
          </p:cNvCxnSpPr>
          <p:nvPr/>
        </p:nvCxnSpPr>
        <p:spPr>
          <a:xfrm flipH="1" flipV="1">
            <a:off x="8820150" y="2883843"/>
            <a:ext cx="361950" cy="65195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96629F-A6CB-F3AB-12EB-F2950CBED523}"/>
              </a:ext>
            </a:extLst>
          </p:cNvPr>
          <p:cNvSpPr txBox="1"/>
          <p:nvPr/>
        </p:nvSpPr>
        <p:spPr>
          <a:xfrm>
            <a:off x="7230906" y="3612654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Dấu “...” nghĩa là gì?</a:t>
            </a:r>
          </a:p>
        </p:txBody>
      </p:sp>
    </p:spTree>
    <p:extLst>
      <p:ext uri="{BB962C8B-B14F-4D97-AF65-F5344CB8AC3E}">
        <p14:creationId xmlns:p14="http://schemas.microsoft.com/office/powerpoint/2010/main" val="11388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2A964-B454-A63B-C4CF-361C6351D8D0}"/>
              </a:ext>
            </a:extLst>
          </p:cNvPr>
          <p:cNvSpPr txBox="1"/>
          <p:nvPr/>
        </p:nvSpPr>
        <p:spPr>
          <a:xfrm>
            <a:off x="2618125" y="2152650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printf(const char *,...)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0068C-A7AC-E9E2-ABE9-92A94D1322E7}"/>
              </a:ext>
            </a:extLst>
          </p:cNvPr>
          <p:cNvSpPr txBox="1"/>
          <p:nvPr/>
        </p:nvSpPr>
        <p:spPr>
          <a:xfrm>
            <a:off x="1038225" y="3581966"/>
            <a:ext cx="10115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Hàm có dạng như sau được gọi là hàm đa dạng đối số (Variadic Arguments Function)</a:t>
            </a:r>
          </a:p>
        </p:txBody>
      </p:sp>
    </p:spTree>
    <p:extLst>
      <p:ext uri="{BB962C8B-B14F-4D97-AF65-F5344CB8AC3E}">
        <p14:creationId xmlns:p14="http://schemas.microsoft.com/office/powerpoint/2010/main" val="9317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09CC9F-A0E8-4B43-0DBE-5FA367362463}"/>
              </a:ext>
            </a:extLst>
          </p:cNvPr>
          <p:cNvSpPr txBox="1"/>
          <p:nvPr/>
        </p:nvSpPr>
        <p:spPr>
          <a:xfrm>
            <a:off x="590550" y="812483"/>
            <a:ext cx="902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Trước hết để sử dụng, ta cần nạp thư viện &lt;stdarg.h&gt;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68CF1-9242-0B92-48C8-663A49A52EF5}"/>
              </a:ext>
            </a:extLst>
          </p:cNvPr>
          <p:cNvSpPr txBox="1"/>
          <p:nvPr/>
        </p:nvSpPr>
        <p:spPr>
          <a:xfrm>
            <a:off x="4130558" y="1881485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#include &lt;stdarg.h&gt;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1F4E8-C610-DC5D-2478-D04603134987}"/>
              </a:ext>
            </a:extLst>
          </p:cNvPr>
          <p:cNvSpPr txBox="1"/>
          <p:nvPr/>
        </p:nvSpPr>
        <p:spPr>
          <a:xfrm>
            <a:off x="590550" y="3033355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Khai báo hàm đa dạng đối số: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17B0E-8040-A971-97CC-C1FA9D6793EF}"/>
              </a:ext>
            </a:extLst>
          </p:cNvPr>
          <p:cNvSpPr txBox="1"/>
          <p:nvPr/>
        </p:nvSpPr>
        <p:spPr>
          <a:xfrm>
            <a:off x="1643610" y="4122300"/>
            <a:ext cx="1024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Kiểu-dữ-liệu Tên-hàm (Kiểu-dữ-liệu Tham-số-mẫu,...)</a:t>
            </a:r>
          </a:p>
        </p:txBody>
      </p:sp>
    </p:spTree>
    <p:extLst>
      <p:ext uri="{BB962C8B-B14F-4D97-AF65-F5344CB8AC3E}">
        <p14:creationId xmlns:p14="http://schemas.microsoft.com/office/powerpoint/2010/main" val="172700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818A15-86F1-2550-6A9C-61B9FF69546D}"/>
              </a:ext>
            </a:extLst>
          </p:cNvPr>
          <p:cNvSpPr txBox="1"/>
          <p:nvPr/>
        </p:nvSpPr>
        <p:spPr>
          <a:xfrm>
            <a:off x="895350" y="781050"/>
            <a:ext cx="10401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Tiếp theo, ta cần quan tâm một số hàm ngớ ngẩn kèm theo nhằm phục vụ cho chương trình của 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B1F8B-F856-7948-CE86-EB90BF0BF32B}"/>
              </a:ext>
            </a:extLst>
          </p:cNvPr>
          <p:cNvSpPr txBox="1"/>
          <p:nvPr/>
        </p:nvSpPr>
        <p:spPr>
          <a:xfrm>
            <a:off x="895350" y="1750495"/>
            <a:ext cx="10401300" cy="335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/>
              <a:t>Va_start(va_list ptr, arg): Hàm cho phép truy cập đến các đối số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/>
              <a:t>Va_arg(va_list ptr, type): Hàm truy cập đối số tiếp theo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/>
              <a:t>Va_copy(va_list dest, va_list src): Hàm tạo một bản sao các đối số.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/>
              <a:t>Va_end(va_list ptr): Hàm kết thúc duyệt các đối số.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DCCE3-70C6-66C2-0A33-F6ADE83CF01A}"/>
              </a:ext>
            </a:extLst>
          </p:cNvPr>
          <p:cNvSpPr txBox="1"/>
          <p:nvPr/>
        </p:nvSpPr>
        <p:spPr>
          <a:xfrm>
            <a:off x="895350" y="5391150"/>
            <a:ext cx="1021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Để ý nhé, va_list chứa toàn bộ thông tin cần thiết cho các hàm ở trên!</a:t>
            </a:r>
          </a:p>
        </p:txBody>
      </p:sp>
    </p:spTree>
    <p:extLst>
      <p:ext uri="{BB962C8B-B14F-4D97-AF65-F5344CB8AC3E}">
        <p14:creationId xmlns:p14="http://schemas.microsoft.com/office/powerpoint/2010/main" val="3898672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818A15-86F1-2550-6A9C-61B9FF69546D}"/>
              </a:ext>
            </a:extLst>
          </p:cNvPr>
          <p:cNvSpPr txBox="1"/>
          <p:nvPr/>
        </p:nvSpPr>
        <p:spPr>
          <a:xfrm>
            <a:off x="895350" y="781050"/>
            <a:ext cx="104013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Bài tập:</a:t>
            </a:r>
          </a:p>
          <a:p>
            <a:r>
              <a:rPr lang="en-US" sz="2800" b="1"/>
              <a:t>Tèo được thầy giáo yêu cầu làm một số bài toán liên quan đến ma trận. Thầy yêu cầu các nhiệm vụ sau:</a:t>
            </a:r>
          </a:p>
          <a:p>
            <a:pPr marL="457200" indent="-457200">
              <a:buAutoNum type="arabicPeriod"/>
            </a:pPr>
            <a:r>
              <a:rPr lang="en-US" sz="2800" b="1"/>
              <a:t>Viết hàm nhập và in ma trận ra ngoài màn hình.</a:t>
            </a:r>
          </a:p>
          <a:p>
            <a:pPr marL="457200" indent="-457200">
              <a:buAutoNum type="arabicPeriod"/>
            </a:pPr>
            <a:r>
              <a:rPr lang="en-US" sz="2800" b="1"/>
              <a:t>Viết hàm tính tổng giá trị các ô lẻ trong ma trận (Ô chẵn là ô có tích trị số là số lẻ. (Trị số bắt đầu từ 1)</a:t>
            </a:r>
          </a:p>
          <a:p>
            <a:pPr marL="457200" indent="-457200">
              <a:buAutoNum type="arabicPeriod"/>
            </a:pPr>
            <a:r>
              <a:rPr lang="en-US" sz="2800" b="1"/>
              <a:t>Viết hàm đảo vị trí hai cột.</a:t>
            </a:r>
          </a:p>
          <a:p>
            <a:pPr marL="457200" indent="-457200">
              <a:buAutoNum type="arabicPeriod"/>
            </a:pPr>
            <a:r>
              <a:rPr lang="en-US" sz="2800" b="1"/>
              <a:t>Viết hàm xoá vị trí một cột, một hàm</a:t>
            </a:r>
          </a:p>
          <a:p>
            <a:pPr marL="457200" indent="-457200">
              <a:buAutoNum type="arabicPeriod"/>
            </a:pPr>
            <a:r>
              <a:rPr lang="en-US" sz="2800" b="1"/>
              <a:t>Viết hàm nhân hai ma trận</a:t>
            </a:r>
          </a:p>
          <a:p>
            <a:r>
              <a:rPr lang="en-US" sz="2800" b="1"/>
              <a:t>Do Tèo vừa tạch học phần Lập trình nâng cao nên yêu cầu của Thầy hơi khoai. Ta hãy giúp Tèo nhé!</a:t>
            </a:r>
          </a:p>
        </p:txBody>
      </p:sp>
    </p:spTree>
    <p:extLst>
      <p:ext uri="{BB962C8B-B14F-4D97-AF65-F5344CB8AC3E}">
        <p14:creationId xmlns:p14="http://schemas.microsoft.com/office/powerpoint/2010/main" val="1163493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1F671E-A9A0-DE06-C28C-91F795F95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43726"/>
              </p:ext>
            </p:extLst>
          </p:nvPr>
        </p:nvGraphicFramePr>
        <p:xfrm>
          <a:off x="4281715" y="2335388"/>
          <a:ext cx="2770413" cy="21872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3471">
                  <a:extLst>
                    <a:ext uri="{9D8B030D-6E8A-4147-A177-3AD203B41FA5}">
                      <a16:colId xmlns:a16="http://schemas.microsoft.com/office/drawing/2014/main" val="605100073"/>
                    </a:ext>
                  </a:extLst>
                </a:gridCol>
                <a:gridCol w="923471">
                  <a:extLst>
                    <a:ext uri="{9D8B030D-6E8A-4147-A177-3AD203B41FA5}">
                      <a16:colId xmlns:a16="http://schemas.microsoft.com/office/drawing/2014/main" val="997100389"/>
                    </a:ext>
                  </a:extLst>
                </a:gridCol>
                <a:gridCol w="923471">
                  <a:extLst>
                    <a:ext uri="{9D8B030D-6E8A-4147-A177-3AD203B41FA5}">
                      <a16:colId xmlns:a16="http://schemas.microsoft.com/office/drawing/2014/main" val="1679223546"/>
                    </a:ext>
                  </a:extLst>
                </a:gridCol>
              </a:tblGrid>
              <a:tr h="54680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ighlight>
                            <a:srgbClr val="00FF00"/>
                          </a:highlight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936473"/>
                  </a:ext>
                </a:extLst>
              </a:tr>
              <a:tr h="5468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05856"/>
                  </a:ext>
                </a:extLst>
              </a:tr>
              <a:tr h="54680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ighlight>
                            <a:srgbClr val="00FF00"/>
                          </a:highlight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ighlight>
                            <a:srgbClr val="00FF00"/>
                          </a:highlight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275022"/>
                  </a:ext>
                </a:extLst>
              </a:tr>
              <a:tr h="5468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892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CE9F93-4B6D-98B2-9902-1B29524EAB9F}"/>
              </a:ext>
            </a:extLst>
          </p:cNvPr>
          <p:cNvSpPr txBox="1"/>
          <p:nvPr/>
        </p:nvSpPr>
        <p:spPr>
          <a:xfrm>
            <a:off x="4600575" y="1809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AE16A-1083-2AA9-ED95-F2F9940549B0}"/>
              </a:ext>
            </a:extLst>
          </p:cNvPr>
          <p:cNvSpPr txBox="1"/>
          <p:nvPr/>
        </p:nvSpPr>
        <p:spPr>
          <a:xfrm>
            <a:off x="5511269" y="1809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61F09-A326-06A1-1BF4-B8B7F75ACCAD}"/>
              </a:ext>
            </a:extLst>
          </p:cNvPr>
          <p:cNvSpPr txBox="1"/>
          <p:nvPr/>
        </p:nvSpPr>
        <p:spPr>
          <a:xfrm>
            <a:off x="6421963" y="1809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12063-FD49-3858-D93D-77AB67DD5D5D}"/>
              </a:ext>
            </a:extLst>
          </p:cNvPr>
          <p:cNvSpPr txBox="1"/>
          <p:nvPr/>
        </p:nvSpPr>
        <p:spPr>
          <a:xfrm>
            <a:off x="3793063" y="24553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6FE70-B12A-1563-027F-119C4B9631CA}"/>
              </a:ext>
            </a:extLst>
          </p:cNvPr>
          <p:cNvSpPr txBox="1"/>
          <p:nvPr/>
        </p:nvSpPr>
        <p:spPr>
          <a:xfrm>
            <a:off x="3793063" y="29622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32736-8CF6-CCAB-3A0D-0D54048E7E3E}"/>
              </a:ext>
            </a:extLst>
          </p:cNvPr>
          <p:cNvSpPr txBox="1"/>
          <p:nvPr/>
        </p:nvSpPr>
        <p:spPr>
          <a:xfrm>
            <a:off x="3793063" y="3543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CEDF9-F06B-6E02-D41A-EC0DC2103ECA}"/>
              </a:ext>
            </a:extLst>
          </p:cNvPr>
          <p:cNvSpPr txBox="1"/>
          <p:nvPr/>
        </p:nvSpPr>
        <p:spPr>
          <a:xfrm>
            <a:off x="3793063" y="4029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7B0B3-2595-15BF-8CE4-10108B835E4F}"/>
              </a:ext>
            </a:extLst>
          </p:cNvPr>
          <p:cNvSpPr txBox="1"/>
          <p:nvPr/>
        </p:nvSpPr>
        <p:spPr>
          <a:xfrm>
            <a:off x="3632710" y="4934330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(i * j) % 2 != 0 </a:t>
            </a:r>
            <a:r>
              <a:rPr lang="en-US">
                <a:sym typeface="Wingdings" panose="05000000000000000000" pitchFamily="2" charset="2"/>
              </a:rPr>
              <a:t> Res += a</a:t>
            </a:r>
            <a:r>
              <a:rPr lang="en-US" baseline="-25000">
                <a:sym typeface="Wingdings" panose="05000000000000000000" pitchFamily="2" charset="2"/>
              </a:rPr>
              <a:t>ij</a:t>
            </a:r>
            <a:r>
              <a:rPr lang="en-US">
                <a:sym typeface="Wingdings" panose="05000000000000000000" pitchFamily="2" charset="2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97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1F671E-A9A0-DE06-C28C-91F795F95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14878"/>
              </p:ext>
            </p:extLst>
          </p:nvPr>
        </p:nvGraphicFramePr>
        <p:xfrm>
          <a:off x="4281715" y="2335388"/>
          <a:ext cx="2770413" cy="21872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3471">
                  <a:extLst>
                    <a:ext uri="{9D8B030D-6E8A-4147-A177-3AD203B41FA5}">
                      <a16:colId xmlns:a16="http://schemas.microsoft.com/office/drawing/2014/main" val="605100073"/>
                    </a:ext>
                  </a:extLst>
                </a:gridCol>
                <a:gridCol w="923471">
                  <a:extLst>
                    <a:ext uri="{9D8B030D-6E8A-4147-A177-3AD203B41FA5}">
                      <a16:colId xmlns:a16="http://schemas.microsoft.com/office/drawing/2014/main" val="997100389"/>
                    </a:ext>
                  </a:extLst>
                </a:gridCol>
                <a:gridCol w="923471">
                  <a:extLst>
                    <a:ext uri="{9D8B030D-6E8A-4147-A177-3AD203B41FA5}">
                      <a16:colId xmlns:a16="http://schemas.microsoft.com/office/drawing/2014/main" val="1679223546"/>
                    </a:ext>
                  </a:extLst>
                </a:gridCol>
              </a:tblGrid>
              <a:tr h="5468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4936473"/>
                  </a:ext>
                </a:extLst>
              </a:tr>
              <a:tr h="5468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05856"/>
                  </a:ext>
                </a:extLst>
              </a:tr>
              <a:tr h="5468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275022"/>
                  </a:ext>
                </a:extLst>
              </a:tr>
              <a:tr h="54680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892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CE9F93-4B6D-98B2-9902-1B29524EAB9F}"/>
              </a:ext>
            </a:extLst>
          </p:cNvPr>
          <p:cNvSpPr txBox="1"/>
          <p:nvPr/>
        </p:nvSpPr>
        <p:spPr>
          <a:xfrm>
            <a:off x="4600575" y="1809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AE16A-1083-2AA9-ED95-F2F9940549B0}"/>
              </a:ext>
            </a:extLst>
          </p:cNvPr>
          <p:cNvSpPr txBox="1"/>
          <p:nvPr/>
        </p:nvSpPr>
        <p:spPr>
          <a:xfrm>
            <a:off x="5511269" y="1809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61F09-A326-06A1-1BF4-B8B7F75ACCAD}"/>
              </a:ext>
            </a:extLst>
          </p:cNvPr>
          <p:cNvSpPr txBox="1"/>
          <p:nvPr/>
        </p:nvSpPr>
        <p:spPr>
          <a:xfrm>
            <a:off x="6421963" y="1809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12063-FD49-3858-D93D-77AB67DD5D5D}"/>
              </a:ext>
            </a:extLst>
          </p:cNvPr>
          <p:cNvSpPr txBox="1"/>
          <p:nvPr/>
        </p:nvSpPr>
        <p:spPr>
          <a:xfrm>
            <a:off x="3793063" y="24553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6FE70-B12A-1563-027F-119C4B9631CA}"/>
              </a:ext>
            </a:extLst>
          </p:cNvPr>
          <p:cNvSpPr txBox="1"/>
          <p:nvPr/>
        </p:nvSpPr>
        <p:spPr>
          <a:xfrm>
            <a:off x="3793063" y="29622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32736-8CF6-CCAB-3A0D-0D54048E7E3E}"/>
              </a:ext>
            </a:extLst>
          </p:cNvPr>
          <p:cNvSpPr txBox="1"/>
          <p:nvPr/>
        </p:nvSpPr>
        <p:spPr>
          <a:xfrm>
            <a:off x="3793063" y="3543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CEDF9-F06B-6E02-D41A-EC0DC2103ECA}"/>
              </a:ext>
            </a:extLst>
          </p:cNvPr>
          <p:cNvSpPr txBox="1"/>
          <p:nvPr/>
        </p:nvSpPr>
        <p:spPr>
          <a:xfrm>
            <a:off x="3793063" y="40290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2E79A-404D-22A7-3EF4-3C623E40AB06}"/>
              </a:ext>
            </a:extLst>
          </p:cNvPr>
          <p:cNvSpPr txBox="1"/>
          <p:nvPr/>
        </p:nvSpPr>
        <p:spPr>
          <a:xfrm>
            <a:off x="7513320" y="2255520"/>
            <a:ext cx="1276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11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 a</a:t>
            </a:r>
            <a:r>
              <a:rPr lang="en-US" baseline="-25000">
                <a:sym typeface="Wingdings" panose="05000000000000000000" pitchFamily="2" charset="2"/>
              </a:rPr>
              <a:t>13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/>
              <a:t>a</a:t>
            </a:r>
            <a:r>
              <a:rPr lang="en-US" baseline="-25000"/>
              <a:t>21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 a</a:t>
            </a:r>
            <a:r>
              <a:rPr lang="en-US" baseline="-25000">
                <a:sym typeface="Wingdings" panose="05000000000000000000" pitchFamily="2" charset="2"/>
              </a:rPr>
              <a:t>23</a:t>
            </a:r>
            <a:endParaRPr lang="en-US"/>
          </a:p>
          <a:p>
            <a:r>
              <a:rPr lang="en-US">
                <a:sym typeface="Wingdings" panose="05000000000000000000" pitchFamily="2" charset="2"/>
              </a:rPr>
              <a:t>...</a:t>
            </a:r>
          </a:p>
          <a:p>
            <a:r>
              <a:rPr lang="en-US"/>
              <a:t>a</a:t>
            </a:r>
            <a:r>
              <a:rPr lang="en-US" baseline="-25000"/>
              <a:t>n1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 a</a:t>
            </a:r>
            <a:r>
              <a:rPr lang="en-US" baseline="-25000">
                <a:sym typeface="Wingdings" panose="05000000000000000000" pitchFamily="2" charset="2"/>
              </a:rPr>
              <a:t>n3</a:t>
            </a:r>
            <a:endParaRPr lang="en-US"/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57FD3-EEFD-8A38-8F75-295CA0F63A79}"/>
              </a:ext>
            </a:extLst>
          </p:cNvPr>
          <p:cNvSpPr txBox="1"/>
          <p:nvPr/>
        </p:nvSpPr>
        <p:spPr>
          <a:xfrm>
            <a:off x="4465818" y="4763254"/>
            <a:ext cx="2402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i_fIndex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 a</a:t>
            </a:r>
            <a:r>
              <a:rPr lang="en-US" baseline="-25000">
                <a:sym typeface="Wingdings" panose="05000000000000000000" pitchFamily="2" charset="2"/>
              </a:rPr>
              <a:t>i_sIndex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1569C3-2816-2431-EF92-73D6691665C3}"/>
              </a:ext>
            </a:extLst>
          </p:cNvPr>
          <p:cNvSpPr txBox="1"/>
          <p:nvPr/>
        </p:nvSpPr>
        <p:spPr>
          <a:xfrm>
            <a:off x="1244145" y="1730806"/>
            <a:ext cx="1161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f(x) = sqrt(x</a:t>
            </a:r>
            <a:r>
              <a:rPr lang="en-US" sz="4000" b="1" baseline="30000"/>
              <a:t>2</a:t>
            </a:r>
            <a:r>
              <a:rPr lang="en-US" sz="4000" b="1"/>
              <a:t> + 132</a:t>
            </a:r>
            <a:r>
              <a:rPr lang="en-US" sz="4000" b="1" baseline="30000"/>
              <a:t>2</a:t>
            </a:r>
            <a:r>
              <a:rPr lang="en-US" sz="4000" b="1"/>
              <a:t>)</a:t>
            </a:r>
          </a:p>
          <a:p>
            <a:r>
              <a:rPr lang="en-US" sz="4000" b="1"/>
              <a:t>			 + sqrt((587 – x)</a:t>
            </a:r>
            <a:r>
              <a:rPr lang="en-US" sz="4000" b="1" baseline="30000"/>
              <a:t>2</a:t>
            </a:r>
            <a:r>
              <a:rPr lang="en-US" sz="4000" b="1"/>
              <a:t> + 512</a:t>
            </a:r>
            <a:r>
              <a:rPr lang="en-US" sz="4000" b="1" baseline="30000"/>
              <a:t>2</a:t>
            </a:r>
            <a:r>
              <a:rPr lang="en-US" sz="4000" b="1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B913B-5DFB-C1AA-E74B-CA7D53D3DD71}"/>
              </a:ext>
            </a:extLst>
          </p:cNvPr>
          <p:cNvSpPr txBox="1"/>
          <p:nvPr/>
        </p:nvSpPr>
        <p:spPr>
          <a:xfrm>
            <a:off x="1879190" y="698556"/>
            <a:ext cx="843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Hãy cùng phân tích hàm này một chút!</a:t>
            </a:r>
          </a:p>
        </p:txBody>
      </p:sp>
    </p:spTree>
    <p:extLst>
      <p:ext uri="{BB962C8B-B14F-4D97-AF65-F5344CB8AC3E}">
        <p14:creationId xmlns:p14="http://schemas.microsoft.com/office/powerpoint/2010/main" val="125623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DBA1E9-A62B-F402-D5D0-8BAB7B3E286B}"/>
              </a:ext>
            </a:extLst>
          </p:cNvPr>
          <p:cNvCxnSpPr>
            <a:cxnSpLocks/>
          </p:cNvCxnSpPr>
          <p:nvPr/>
        </p:nvCxnSpPr>
        <p:spPr>
          <a:xfrm flipH="1" flipV="1">
            <a:off x="1514007" y="2443397"/>
            <a:ext cx="547268" cy="1226564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C95D29-586A-BE90-C891-05C2F7092EC3}"/>
              </a:ext>
            </a:extLst>
          </p:cNvPr>
          <p:cNvSpPr txBox="1"/>
          <p:nvPr/>
        </p:nvSpPr>
        <p:spPr>
          <a:xfrm>
            <a:off x="1124225" y="3669961"/>
            <a:ext cx="93836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Tên của hàm</a:t>
            </a:r>
          </a:p>
          <a:p>
            <a:endParaRPr lang="en-US" sz="2400" b="1"/>
          </a:p>
          <a:p>
            <a:r>
              <a:rPr lang="en-US" sz="2000" b="1"/>
              <a:t>(Shhh! Hàm này có thể có tên là g(x), h(x) hay Func(x) cũng được)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E6000-10A8-0D0B-773B-0041B54CE2DB}"/>
              </a:ext>
            </a:extLst>
          </p:cNvPr>
          <p:cNvSpPr txBox="1"/>
          <p:nvPr/>
        </p:nvSpPr>
        <p:spPr>
          <a:xfrm>
            <a:off x="1244145" y="1730806"/>
            <a:ext cx="1161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f(x) = sqrt(x</a:t>
            </a:r>
            <a:r>
              <a:rPr lang="en-US" sz="4000" b="1" baseline="30000"/>
              <a:t>2</a:t>
            </a:r>
            <a:r>
              <a:rPr lang="en-US" sz="4000" b="1"/>
              <a:t> + 132</a:t>
            </a:r>
            <a:r>
              <a:rPr lang="en-US" sz="4000" b="1" baseline="30000"/>
              <a:t>2</a:t>
            </a:r>
            <a:r>
              <a:rPr lang="en-US" sz="4000" b="1"/>
              <a:t>)</a:t>
            </a:r>
          </a:p>
          <a:p>
            <a:r>
              <a:rPr lang="en-US" sz="4000" b="1"/>
              <a:t>			 + sqrt((587 – x)</a:t>
            </a:r>
            <a:r>
              <a:rPr lang="en-US" sz="4000" b="1" baseline="30000"/>
              <a:t>2</a:t>
            </a:r>
            <a:r>
              <a:rPr lang="en-US" sz="4000" b="1"/>
              <a:t> + 512</a:t>
            </a:r>
            <a:r>
              <a:rPr lang="en-US" sz="4000" b="1" baseline="30000"/>
              <a:t>2</a:t>
            </a:r>
            <a:r>
              <a:rPr lang="en-US" sz="40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7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DBA1E9-A62B-F402-D5D0-8BAB7B3E286B}"/>
              </a:ext>
            </a:extLst>
          </p:cNvPr>
          <p:cNvCxnSpPr>
            <a:cxnSpLocks/>
          </p:cNvCxnSpPr>
          <p:nvPr/>
        </p:nvCxnSpPr>
        <p:spPr>
          <a:xfrm flipH="1" flipV="1">
            <a:off x="2128603" y="2443397"/>
            <a:ext cx="1948722" cy="174803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7CEA7B-12D1-6965-E8A5-7085A6ADD392}"/>
              </a:ext>
            </a:extLst>
          </p:cNvPr>
          <p:cNvSpPr txBox="1"/>
          <p:nvPr/>
        </p:nvSpPr>
        <p:spPr>
          <a:xfrm>
            <a:off x="1465101" y="4191427"/>
            <a:ext cx="6284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Ẩn số</a:t>
            </a:r>
          </a:p>
          <a:p>
            <a:pPr algn="just"/>
            <a:endParaRPr lang="en-US" sz="2400" b="1"/>
          </a:p>
          <a:p>
            <a:pPr algn="just"/>
            <a:r>
              <a:rPr lang="en-US" sz="2000" b="1"/>
              <a:t>(Với mỗi giá trị x khác nhau sẽ cho ra một giá trị hàm khác nhau)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B69F0-B64B-9E5E-38EF-C77A63C2D70D}"/>
              </a:ext>
            </a:extLst>
          </p:cNvPr>
          <p:cNvSpPr txBox="1"/>
          <p:nvPr/>
        </p:nvSpPr>
        <p:spPr>
          <a:xfrm>
            <a:off x="1244145" y="1730806"/>
            <a:ext cx="1161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f(x) = sqrt(x</a:t>
            </a:r>
            <a:r>
              <a:rPr lang="en-US" sz="4000" b="1" baseline="30000"/>
              <a:t>2</a:t>
            </a:r>
            <a:r>
              <a:rPr lang="en-US" sz="4000" b="1"/>
              <a:t> + 132</a:t>
            </a:r>
            <a:r>
              <a:rPr lang="en-US" sz="4000" b="1" baseline="30000"/>
              <a:t>2</a:t>
            </a:r>
            <a:r>
              <a:rPr lang="en-US" sz="4000" b="1"/>
              <a:t>)</a:t>
            </a:r>
          </a:p>
          <a:p>
            <a:r>
              <a:rPr lang="en-US" sz="4000" b="1"/>
              <a:t>			 + sqrt((587 – x)</a:t>
            </a:r>
            <a:r>
              <a:rPr lang="en-US" sz="4000" b="1" baseline="30000"/>
              <a:t>2</a:t>
            </a:r>
            <a:r>
              <a:rPr lang="en-US" sz="4000" b="1"/>
              <a:t> + 512</a:t>
            </a:r>
            <a:r>
              <a:rPr lang="en-US" sz="4000" b="1" baseline="30000"/>
              <a:t>2</a:t>
            </a:r>
            <a:r>
              <a:rPr lang="en-US" sz="40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6250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DBA1E9-A62B-F402-D5D0-8BAB7B3E286B}"/>
              </a:ext>
            </a:extLst>
          </p:cNvPr>
          <p:cNvCxnSpPr>
            <a:cxnSpLocks/>
          </p:cNvCxnSpPr>
          <p:nvPr/>
        </p:nvCxnSpPr>
        <p:spPr>
          <a:xfrm flipH="1" flipV="1">
            <a:off x="6670523" y="3185620"/>
            <a:ext cx="674657" cy="983931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C95D29-586A-BE90-C891-05C2F7092EC3}"/>
              </a:ext>
            </a:extLst>
          </p:cNvPr>
          <p:cNvSpPr txBox="1"/>
          <p:nvPr/>
        </p:nvSpPr>
        <p:spPr>
          <a:xfrm>
            <a:off x="6670523" y="4300927"/>
            <a:ext cx="3492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/>
              <a:t>Nội dung của hàm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BDE3D-A992-96DC-1E08-AA95F7BBAF7D}"/>
              </a:ext>
            </a:extLst>
          </p:cNvPr>
          <p:cNvSpPr txBox="1"/>
          <p:nvPr/>
        </p:nvSpPr>
        <p:spPr>
          <a:xfrm>
            <a:off x="1244145" y="1730806"/>
            <a:ext cx="1161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f(x) = sqrt(x</a:t>
            </a:r>
            <a:r>
              <a:rPr lang="en-US" sz="4000" b="1" baseline="30000"/>
              <a:t>2</a:t>
            </a:r>
            <a:r>
              <a:rPr lang="en-US" sz="4000" b="1"/>
              <a:t> + 132</a:t>
            </a:r>
            <a:r>
              <a:rPr lang="en-US" sz="4000" b="1" baseline="30000"/>
              <a:t>2</a:t>
            </a:r>
            <a:r>
              <a:rPr lang="en-US" sz="4000" b="1"/>
              <a:t>)</a:t>
            </a:r>
          </a:p>
          <a:p>
            <a:r>
              <a:rPr lang="en-US" sz="4000" b="1"/>
              <a:t>			 + sqrt((587 – x)</a:t>
            </a:r>
            <a:r>
              <a:rPr lang="en-US" sz="4000" b="1" baseline="30000"/>
              <a:t>2</a:t>
            </a:r>
            <a:r>
              <a:rPr lang="en-US" sz="4000" b="1"/>
              <a:t> + 512</a:t>
            </a:r>
            <a:r>
              <a:rPr lang="en-US" sz="4000" b="1" baseline="30000"/>
              <a:t>2</a:t>
            </a:r>
            <a:r>
              <a:rPr lang="en-US" sz="40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4586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de_text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4952</Words>
  <Application>Microsoft Office PowerPoint</Application>
  <PresentationFormat>Widescreen</PresentationFormat>
  <Paragraphs>747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LỖ NGUYỄN THÀNH VINH</dc:creator>
  <cp:lastModifiedBy>LỖ NGUYỄN THÀNH VINH</cp:lastModifiedBy>
  <cp:revision>3</cp:revision>
  <dcterms:created xsi:type="dcterms:W3CDTF">2022-05-15T13:24:42Z</dcterms:created>
  <dcterms:modified xsi:type="dcterms:W3CDTF">2022-05-16T13:21:33Z</dcterms:modified>
</cp:coreProperties>
</file>