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9" r:id="rId4"/>
    <p:sldId id="260" r:id="rId5"/>
    <p:sldId id="261" r:id="rId6"/>
    <p:sldId id="262" r:id="rId7"/>
    <p:sldId id="267" r:id="rId8"/>
    <p:sldId id="268" r:id="rId9"/>
    <p:sldId id="269" r:id="rId10"/>
    <p:sldId id="270" r:id="rId11"/>
    <p:sldId id="272" r:id="rId12"/>
    <p:sldId id="273" r:id="rId13"/>
    <p:sldId id="274" r:id="rId14"/>
    <p:sldId id="278" r:id="rId15"/>
    <p:sldId id="279" r:id="rId16"/>
    <p:sldId id="280" r:id="rId17"/>
    <p:sldId id="284" r:id="rId18"/>
    <p:sldId id="285" r:id="rId19"/>
    <p:sldId id="281" r:id="rId20"/>
    <p:sldId id="283" r:id="rId21"/>
    <p:sldId id="282" r:id="rId22"/>
    <p:sldId id="286" r:id="rId23"/>
    <p:sldId id="291" r:id="rId24"/>
    <p:sldId id="289" r:id="rId25"/>
    <p:sldId id="275" r:id="rId26"/>
    <p:sldId id="276" r:id="rId27"/>
    <p:sldId id="277" r:id="rId28"/>
    <p:sldId id="290" r:id="rId29"/>
    <p:sldId id="292" r:id="rId30"/>
    <p:sldId id="293" r:id="rId31"/>
    <p:sldId id="294" r:id="rId32"/>
    <p:sldId id="295" r:id="rId33"/>
    <p:sldId id="296" r:id="rId34"/>
    <p:sldId id="297" r:id="rId35"/>
    <p:sldId id="263" r:id="rId36"/>
    <p:sldId id="264" r:id="rId37"/>
    <p:sldId id="265" r:id="rId38"/>
    <p:sldId id="266" r:id="rId39"/>
    <p:sldId id="29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5C91954-1FEA-4CAE-9F04-CA2A2CD90098}">
          <p14:sldIdLst>
            <p14:sldId id="256"/>
          </p14:sldIdLst>
        </p14:section>
        <p14:section name="Prepare" id="{9EA03DEF-D091-497B-BC3A-6F44D14FBCD7}">
          <p14:sldIdLst>
            <p14:sldId id="257"/>
          </p14:sldIdLst>
        </p14:section>
        <p14:section name="Why do we need file?" id="{F5F68155-3A36-442A-9274-112F50938444}">
          <p14:sldIdLst>
            <p14:sldId id="259"/>
            <p14:sldId id="260"/>
            <p14:sldId id="261"/>
            <p14:sldId id="262"/>
          </p14:sldIdLst>
        </p14:section>
        <p14:section name="File Handling In C" id="{41B1BCA9-BB8B-4A9E-9A8F-BF887111565F}">
          <p14:sldIdLst>
            <p14:sldId id="267"/>
            <p14:sldId id="268"/>
            <p14:sldId id="269"/>
            <p14:sldId id="270"/>
            <p14:sldId id="272"/>
            <p14:sldId id="273"/>
          </p14:sldIdLst>
        </p14:section>
        <p14:section name="Read A File" id="{434CD17D-2C4A-4E97-9D05-BB1E9EEB4F03}">
          <p14:sldIdLst>
            <p14:sldId id="274"/>
            <p14:sldId id="278"/>
            <p14:sldId id="279"/>
            <p14:sldId id="280"/>
            <p14:sldId id="284"/>
            <p14:sldId id="285"/>
            <p14:sldId id="281"/>
            <p14:sldId id="283"/>
            <p14:sldId id="282"/>
            <p14:sldId id="286"/>
            <p14:sldId id="291"/>
            <p14:sldId id="289"/>
            <p14:sldId id="275"/>
            <p14:sldId id="276"/>
          </p14:sldIdLst>
        </p14:section>
        <p14:section name="Write A File" id="{64970F8C-0C9B-452F-8257-1A5526E6B144}">
          <p14:sldIdLst>
            <p14:sldId id="277"/>
            <p14:sldId id="290"/>
            <p14:sldId id="292"/>
            <p14:sldId id="293"/>
          </p14:sldIdLst>
        </p14:section>
        <p14:section name="Iterator Through A File" id="{1BC8275A-213F-415E-A726-30FDA78672A2}">
          <p14:sldIdLst>
            <p14:sldId id="294"/>
            <p14:sldId id="295"/>
            <p14:sldId id="296"/>
          </p14:sldIdLst>
        </p14:section>
        <p14:section name="Some Other Specify Functions" id="{EF6C73CC-19B3-4572-9C25-B28190520349}">
          <p14:sldIdLst>
            <p14:sldId id="297"/>
          </p14:sldIdLst>
        </p14:section>
        <p14:section name="Make A Simple Ascii Console Printer" id="{94456E45-2E1A-447C-B279-DA16AB0A8E60}">
          <p14:sldIdLst>
            <p14:sldId id="263"/>
            <p14:sldId id="264"/>
            <p14:sldId id="265"/>
            <p14:sldId id="266"/>
          </p14:sldIdLst>
        </p14:section>
        <p14:section name="Ending" id="{A07E0CC6-2043-47AC-8C99-993E79C8A3A8}">
          <p14:sldIdLst>
            <p14:sldId id="2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EFD1"/>
    <a:srgbClr val="FFCF66"/>
    <a:srgbClr val="262626"/>
    <a:srgbClr val="00A5AB"/>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16EA5A-65AB-45E5-9D84-B586D6C0E00D}" type="datetimeFigureOut">
              <a:rPr lang="en-US" smtClean="0"/>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FB05D-8CD3-4A66-8614-062309475EE7}" type="slidenum">
              <a:rPr lang="en-US" smtClean="0"/>
              <a:t>‹#›</a:t>
            </a:fld>
            <a:endParaRPr lang="en-US"/>
          </a:p>
        </p:txBody>
      </p:sp>
    </p:spTree>
    <p:extLst>
      <p:ext uri="{BB962C8B-B14F-4D97-AF65-F5344CB8AC3E}">
        <p14:creationId xmlns:p14="http://schemas.microsoft.com/office/powerpoint/2010/main" val="29051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2FB05D-8CD3-4A66-8614-062309475EE7}" type="slidenum">
              <a:rPr lang="en-US" smtClean="0"/>
              <a:t>4</a:t>
            </a:fld>
            <a:endParaRPr lang="en-US"/>
          </a:p>
        </p:txBody>
      </p:sp>
    </p:spTree>
    <p:extLst>
      <p:ext uri="{BB962C8B-B14F-4D97-AF65-F5344CB8AC3E}">
        <p14:creationId xmlns:p14="http://schemas.microsoft.com/office/powerpoint/2010/main" val="392786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2FB05D-8CD3-4A66-8614-062309475EE7}" type="slidenum">
              <a:rPr lang="en-US" smtClean="0"/>
              <a:t>8</a:t>
            </a:fld>
            <a:endParaRPr lang="en-US"/>
          </a:p>
        </p:txBody>
      </p:sp>
    </p:spTree>
    <p:extLst>
      <p:ext uri="{BB962C8B-B14F-4D97-AF65-F5344CB8AC3E}">
        <p14:creationId xmlns:p14="http://schemas.microsoft.com/office/powerpoint/2010/main" val="1615002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2FB05D-8CD3-4A66-8614-062309475EE7}" type="slidenum">
              <a:rPr lang="en-US" smtClean="0"/>
              <a:t>9</a:t>
            </a:fld>
            <a:endParaRPr lang="en-US"/>
          </a:p>
        </p:txBody>
      </p:sp>
    </p:spTree>
    <p:extLst>
      <p:ext uri="{BB962C8B-B14F-4D97-AF65-F5344CB8AC3E}">
        <p14:creationId xmlns:p14="http://schemas.microsoft.com/office/powerpoint/2010/main" val="1725550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12FB05D-8CD3-4A66-8614-062309475EE7}" type="slidenum">
              <a:rPr lang="en-US" smtClean="0"/>
              <a:t>11</a:t>
            </a:fld>
            <a:endParaRPr lang="en-US"/>
          </a:p>
        </p:txBody>
      </p:sp>
    </p:spTree>
    <p:extLst>
      <p:ext uri="{BB962C8B-B14F-4D97-AF65-F5344CB8AC3E}">
        <p14:creationId xmlns:p14="http://schemas.microsoft.com/office/powerpoint/2010/main" val="3138722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8CFD-CB79-8925-A0F6-AEB9DF169F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CF839A-E139-B5BD-14FC-27D1863D5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639F02-4308-87B3-4804-9364B5271874}"/>
              </a:ext>
            </a:extLst>
          </p:cNvPr>
          <p:cNvSpPr>
            <a:spLocks noGrp="1"/>
          </p:cNvSpPr>
          <p:nvPr>
            <p:ph type="dt" sz="half" idx="10"/>
          </p:nvPr>
        </p:nvSpPr>
        <p:spPr/>
        <p:txBody>
          <a:bodyPr/>
          <a:lstStyle/>
          <a:p>
            <a:fld id="{0B7DCD51-3132-4DA2-A3D4-CE434020CB00}" type="datetimeFigureOut">
              <a:rPr lang="en-US" smtClean="0"/>
              <a:t>7/11/2022</a:t>
            </a:fld>
            <a:endParaRPr lang="en-US"/>
          </a:p>
        </p:txBody>
      </p:sp>
      <p:sp>
        <p:nvSpPr>
          <p:cNvPr id="5" name="Footer Placeholder 4">
            <a:extLst>
              <a:ext uri="{FF2B5EF4-FFF2-40B4-BE49-F238E27FC236}">
                <a16:creationId xmlns:a16="http://schemas.microsoft.com/office/drawing/2014/main" id="{ADBB91E9-7E91-1A9A-D813-5D88144CE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F3B67-2012-8A1D-7F27-F1FA34593D2E}"/>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246668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327F-A579-A94A-5769-A66887392B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AB9E84-10B2-40D5-A238-72A785428A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0BAF3-9BA9-643E-522E-878CC9590DBB}"/>
              </a:ext>
            </a:extLst>
          </p:cNvPr>
          <p:cNvSpPr>
            <a:spLocks noGrp="1"/>
          </p:cNvSpPr>
          <p:nvPr>
            <p:ph type="dt" sz="half" idx="10"/>
          </p:nvPr>
        </p:nvSpPr>
        <p:spPr/>
        <p:txBody>
          <a:bodyPr/>
          <a:lstStyle/>
          <a:p>
            <a:fld id="{0B7DCD51-3132-4DA2-A3D4-CE434020CB00}" type="datetimeFigureOut">
              <a:rPr lang="en-US" smtClean="0"/>
              <a:t>7/11/2022</a:t>
            </a:fld>
            <a:endParaRPr lang="en-US"/>
          </a:p>
        </p:txBody>
      </p:sp>
      <p:sp>
        <p:nvSpPr>
          <p:cNvPr id="5" name="Footer Placeholder 4">
            <a:extLst>
              <a:ext uri="{FF2B5EF4-FFF2-40B4-BE49-F238E27FC236}">
                <a16:creationId xmlns:a16="http://schemas.microsoft.com/office/drawing/2014/main" id="{DF9A09F0-EE29-6764-52CF-1A8817CD9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D1591-9369-13A0-8C63-787650D8FE29}"/>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304799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B3CA32-1874-4BA2-BA4F-B9DF69D8D3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3F191B-9348-C6B6-0E58-CE6C20E8D0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688628-05F2-7D56-BF6D-EFCDC94DF031}"/>
              </a:ext>
            </a:extLst>
          </p:cNvPr>
          <p:cNvSpPr>
            <a:spLocks noGrp="1"/>
          </p:cNvSpPr>
          <p:nvPr>
            <p:ph type="dt" sz="half" idx="10"/>
          </p:nvPr>
        </p:nvSpPr>
        <p:spPr/>
        <p:txBody>
          <a:bodyPr/>
          <a:lstStyle/>
          <a:p>
            <a:fld id="{0B7DCD51-3132-4DA2-A3D4-CE434020CB00}" type="datetimeFigureOut">
              <a:rPr lang="en-US" smtClean="0"/>
              <a:t>7/11/2022</a:t>
            </a:fld>
            <a:endParaRPr lang="en-US"/>
          </a:p>
        </p:txBody>
      </p:sp>
      <p:sp>
        <p:nvSpPr>
          <p:cNvPr id="5" name="Footer Placeholder 4">
            <a:extLst>
              <a:ext uri="{FF2B5EF4-FFF2-40B4-BE49-F238E27FC236}">
                <a16:creationId xmlns:a16="http://schemas.microsoft.com/office/drawing/2014/main" id="{A0A74088-4CC6-1DE4-9CE1-2901D1D47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6917B-2345-2D25-3AC0-5AB40389E3B7}"/>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1487245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F806-75A7-E31B-6D71-82D8977065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B41D-361B-5087-2AB9-18831E2EDE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7E1622-EA69-32B7-487E-F42626922EAD}"/>
              </a:ext>
            </a:extLst>
          </p:cNvPr>
          <p:cNvSpPr>
            <a:spLocks noGrp="1"/>
          </p:cNvSpPr>
          <p:nvPr>
            <p:ph type="dt" sz="half" idx="10"/>
          </p:nvPr>
        </p:nvSpPr>
        <p:spPr/>
        <p:txBody>
          <a:bodyPr/>
          <a:lstStyle/>
          <a:p>
            <a:fld id="{0B7DCD51-3132-4DA2-A3D4-CE434020CB00}" type="datetimeFigureOut">
              <a:rPr lang="en-US" smtClean="0"/>
              <a:t>7/11/2022</a:t>
            </a:fld>
            <a:endParaRPr lang="en-US"/>
          </a:p>
        </p:txBody>
      </p:sp>
      <p:sp>
        <p:nvSpPr>
          <p:cNvPr id="5" name="Footer Placeholder 4">
            <a:extLst>
              <a:ext uri="{FF2B5EF4-FFF2-40B4-BE49-F238E27FC236}">
                <a16:creationId xmlns:a16="http://schemas.microsoft.com/office/drawing/2014/main" id="{5D7AF110-A331-78F2-E5B6-5F3C33D0A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F6D6C-D023-256C-5E8D-06DB3E1E24E2}"/>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3367566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EBB36-9A3F-D685-35E0-F102691088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3C4E11-8A0F-3F93-3C40-F6A7A6E72B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5A9E79-E9E4-29EF-38AA-8DD8DEC3B1C0}"/>
              </a:ext>
            </a:extLst>
          </p:cNvPr>
          <p:cNvSpPr>
            <a:spLocks noGrp="1"/>
          </p:cNvSpPr>
          <p:nvPr>
            <p:ph type="dt" sz="half" idx="10"/>
          </p:nvPr>
        </p:nvSpPr>
        <p:spPr/>
        <p:txBody>
          <a:bodyPr/>
          <a:lstStyle/>
          <a:p>
            <a:fld id="{0B7DCD51-3132-4DA2-A3D4-CE434020CB00}" type="datetimeFigureOut">
              <a:rPr lang="en-US" smtClean="0"/>
              <a:t>7/11/2022</a:t>
            </a:fld>
            <a:endParaRPr lang="en-US"/>
          </a:p>
        </p:txBody>
      </p:sp>
      <p:sp>
        <p:nvSpPr>
          <p:cNvPr id="5" name="Footer Placeholder 4">
            <a:extLst>
              <a:ext uri="{FF2B5EF4-FFF2-40B4-BE49-F238E27FC236}">
                <a16:creationId xmlns:a16="http://schemas.microsoft.com/office/drawing/2014/main" id="{64F44F51-8B0D-3CE8-CC40-B51F5E838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4B773-C642-A303-1D18-F31C02257DA2}"/>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2008594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E8AC9-3495-7637-B5F1-3AB45A0653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8752FA-AA13-9ACD-F0CE-CF01FB91A1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C82697-9C62-192B-4B81-2387CCD346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9E04D7-1E94-7611-87AE-4B9B633C31F5}"/>
              </a:ext>
            </a:extLst>
          </p:cNvPr>
          <p:cNvSpPr>
            <a:spLocks noGrp="1"/>
          </p:cNvSpPr>
          <p:nvPr>
            <p:ph type="dt" sz="half" idx="10"/>
          </p:nvPr>
        </p:nvSpPr>
        <p:spPr/>
        <p:txBody>
          <a:bodyPr/>
          <a:lstStyle/>
          <a:p>
            <a:fld id="{0B7DCD51-3132-4DA2-A3D4-CE434020CB00}" type="datetimeFigureOut">
              <a:rPr lang="en-US" smtClean="0"/>
              <a:t>7/11/2022</a:t>
            </a:fld>
            <a:endParaRPr lang="en-US"/>
          </a:p>
        </p:txBody>
      </p:sp>
      <p:sp>
        <p:nvSpPr>
          <p:cNvPr id="6" name="Footer Placeholder 5">
            <a:extLst>
              <a:ext uri="{FF2B5EF4-FFF2-40B4-BE49-F238E27FC236}">
                <a16:creationId xmlns:a16="http://schemas.microsoft.com/office/drawing/2014/main" id="{9D1EF257-04AE-74E3-F879-8048213B40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01D80-1015-9045-330D-7E90B3B649B1}"/>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46054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8872-61E1-6DA7-8BA5-D52BD759AF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B56C56-D73B-E435-F049-CB54DE4714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8B6495-F81C-67E5-5125-2EB1AB7684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8384E8-B0AE-629F-A13F-32D5EF8056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0F477F-E12D-CBA2-3C7E-2A440FA98C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B44125-65B0-E4E8-D026-7609679BF25E}"/>
              </a:ext>
            </a:extLst>
          </p:cNvPr>
          <p:cNvSpPr>
            <a:spLocks noGrp="1"/>
          </p:cNvSpPr>
          <p:nvPr>
            <p:ph type="dt" sz="half" idx="10"/>
          </p:nvPr>
        </p:nvSpPr>
        <p:spPr/>
        <p:txBody>
          <a:bodyPr/>
          <a:lstStyle/>
          <a:p>
            <a:fld id="{0B7DCD51-3132-4DA2-A3D4-CE434020CB00}" type="datetimeFigureOut">
              <a:rPr lang="en-US" smtClean="0"/>
              <a:t>7/11/2022</a:t>
            </a:fld>
            <a:endParaRPr lang="en-US"/>
          </a:p>
        </p:txBody>
      </p:sp>
      <p:sp>
        <p:nvSpPr>
          <p:cNvPr id="8" name="Footer Placeholder 7">
            <a:extLst>
              <a:ext uri="{FF2B5EF4-FFF2-40B4-BE49-F238E27FC236}">
                <a16:creationId xmlns:a16="http://schemas.microsoft.com/office/drawing/2014/main" id="{8060A838-75C7-8158-D901-2EFC6D0BC7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581E3E-4BAB-1BA9-44AB-CDC70D44E038}"/>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208068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D04E8-63B0-66C0-6786-A269720EB1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E902E1-FF64-68D8-8CE1-9241C9124F80}"/>
              </a:ext>
            </a:extLst>
          </p:cNvPr>
          <p:cNvSpPr>
            <a:spLocks noGrp="1"/>
          </p:cNvSpPr>
          <p:nvPr>
            <p:ph type="dt" sz="half" idx="10"/>
          </p:nvPr>
        </p:nvSpPr>
        <p:spPr/>
        <p:txBody>
          <a:bodyPr/>
          <a:lstStyle/>
          <a:p>
            <a:fld id="{0B7DCD51-3132-4DA2-A3D4-CE434020CB00}" type="datetimeFigureOut">
              <a:rPr lang="en-US" smtClean="0"/>
              <a:t>7/11/2022</a:t>
            </a:fld>
            <a:endParaRPr lang="en-US"/>
          </a:p>
        </p:txBody>
      </p:sp>
      <p:sp>
        <p:nvSpPr>
          <p:cNvPr id="4" name="Footer Placeholder 3">
            <a:extLst>
              <a:ext uri="{FF2B5EF4-FFF2-40B4-BE49-F238E27FC236}">
                <a16:creationId xmlns:a16="http://schemas.microsoft.com/office/drawing/2014/main" id="{524FAA84-0E84-40C4-34BF-4BEE56DD5E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F99EC2-B16B-3B5E-3111-ACF70BEE063F}"/>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1175769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FEE0F1-3F5B-FF41-9F41-B466F0D01A9E}"/>
              </a:ext>
            </a:extLst>
          </p:cNvPr>
          <p:cNvSpPr>
            <a:spLocks noGrp="1"/>
          </p:cNvSpPr>
          <p:nvPr>
            <p:ph type="dt" sz="half" idx="10"/>
          </p:nvPr>
        </p:nvSpPr>
        <p:spPr/>
        <p:txBody>
          <a:bodyPr/>
          <a:lstStyle/>
          <a:p>
            <a:fld id="{0B7DCD51-3132-4DA2-A3D4-CE434020CB00}" type="datetimeFigureOut">
              <a:rPr lang="en-US" smtClean="0"/>
              <a:t>7/11/2022</a:t>
            </a:fld>
            <a:endParaRPr lang="en-US"/>
          </a:p>
        </p:txBody>
      </p:sp>
      <p:sp>
        <p:nvSpPr>
          <p:cNvPr id="3" name="Footer Placeholder 2">
            <a:extLst>
              <a:ext uri="{FF2B5EF4-FFF2-40B4-BE49-F238E27FC236}">
                <a16:creationId xmlns:a16="http://schemas.microsoft.com/office/drawing/2014/main" id="{11670CD9-781B-C9F7-C857-8B106BFD5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35F15F-D2A0-2D7E-B588-EDA69632BA4B}"/>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1456216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A692-BDDD-3366-47EF-2EC743129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7839F6-6C4D-17A6-469F-40F58C0B49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2BFF5E-369E-5709-E5B9-25A23351AE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C90F-443C-9C1C-D603-C514DBFD0D5F}"/>
              </a:ext>
            </a:extLst>
          </p:cNvPr>
          <p:cNvSpPr>
            <a:spLocks noGrp="1"/>
          </p:cNvSpPr>
          <p:nvPr>
            <p:ph type="dt" sz="half" idx="10"/>
          </p:nvPr>
        </p:nvSpPr>
        <p:spPr/>
        <p:txBody>
          <a:bodyPr/>
          <a:lstStyle/>
          <a:p>
            <a:fld id="{0B7DCD51-3132-4DA2-A3D4-CE434020CB00}" type="datetimeFigureOut">
              <a:rPr lang="en-US" smtClean="0"/>
              <a:t>7/11/2022</a:t>
            </a:fld>
            <a:endParaRPr lang="en-US"/>
          </a:p>
        </p:txBody>
      </p:sp>
      <p:sp>
        <p:nvSpPr>
          <p:cNvPr id="6" name="Footer Placeholder 5">
            <a:extLst>
              <a:ext uri="{FF2B5EF4-FFF2-40B4-BE49-F238E27FC236}">
                <a16:creationId xmlns:a16="http://schemas.microsoft.com/office/drawing/2014/main" id="{0089B5D7-3E95-AA3B-C8D5-120E30592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8CA1EA-9DC0-C375-C565-780AF675397D}"/>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374166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CECE5-A21E-E1C1-98C6-7141A1DD5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DD0F68-A779-7B4F-94AF-43F3E57DBE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7FFE07-E754-2DAD-C0E1-46E7114BD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B5A486-F164-97DB-AFCA-CD6D6D72CE9E}"/>
              </a:ext>
            </a:extLst>
          </p:cNvPr>
          <p:cNvSpPr>
            <a:spLocks noGrp="1"/>
          </p:cNvSpPr>
          <p:nvPr>
            <p:ph type="dt" sz="half" idx="10"/>
          </p:nvPr>
        </p:nvSpPr>
        <p:spPr/>
        <p:txBody>
          <a:bodyPr/>
          <a:lstStyle/>
          <a:p>
            <a:fld id="{0B7DCD51-3132-4DA2-A3D4-CE434020CB00}" type="datetimeFigureOut">
              <a:rPr lang="en-US" smtClean="0"/>
              <a:t>7/11/2022</a:t>
            </a:fld>
            <a:endParaRPr lang="en-US"/>
          </a:p>
        </p:txBody>
      </p:sp>
      <p:sp>
        <p:nvSpPr>
          <p:cNvPr id="6" name="Footer Placeholder 5">
            <a:extLst>
              <a:ext uri="{FF2B5EF4-FFF2-40B4-BE49-F238E27FC236}">
                <a16:creationId xmlns:a16="http://schemas.microsoft.com/office/drawing/2014/main" id="{16B90608-079D-4FA6-53E2-3AF65E889C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DF944-0AFA-1317-92E9-A272AF371F9F}"/>
              </a:ext>
            </a:extLst>
          </p:cNvPr>
          <p:cNvSpPr>
            <a:spLocks noGrp="1"/>
          </p:cNvSpPr>
          <p:nvPr>
            <p:ph type="sldNum" sz="quarter" idx="12"/>
          </p:nvPr>
        </p:nvSpPr>
        <p:spPr/>
        <p:txBody>
          <a:bodyPr/>
          <a:lstStyle/>
          <a:p>
            <a:fld id="{249E0023-CEDC-4961-9FB5-0F17F8C183F4}" type="slidenum">
              <a:rPr lang="en-US" smtClean="0"/>
              <a:t>‹#›</a:t>
            </a:fld>
            <a:endParaRPr lang="en-US"/>
          </a:p>
        </p:txBody>
      </p:sp>
    </p:spTree>
    <p:extLst>
      <p:ext uri="{BB962C8B-B14F-4D97-AF65-F5344CB8AC3E}">
        <p14:creationId xmlns:p14="http://schemas.microsoft.com/office/powerpoint/2010/main" val="225815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19D68F-8418-25E1-C7DE-E98EAFA8D1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1A6C97-43E6-5625-3933-D51F69A14A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88C7B-7BD4-6FEF-6E2C-D561329B56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DCD51-3132-4DA2-A3D4-CE434020CB00}" type="datetimeFigureOut">
              <a:rPr lang="en-US" smtClean="0"/>
              <a:t>7/11/2022</a:t>
            </a:fld>
            <a:endParaRPr lang="en-US"/>
          </a:p>
        </p:txBody>
      </p:sp>
      <p:sp>
        <p:nvSpPr>
          <p:cNvPr id="5" name="Footer Placeholder 4">
            <a:extLst>
              <a:ext uri="{FF2B5EF4-FFF2-40B4-BE49-F238E27FC236}">
                <a16:creationId xmlns:a16="http://schemas.microsoft.com/office/drawing/2014/main" id="{0EECABFD-DC48-F5EF-4092-9D6E7EBC43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476167-F7F9-2E91-7576-59D89055B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E0023-CEDC-4961-9FB5-0F17F8C183F4}" type="slidenum">
              <a:rPr lang="en-US" smtClean="0"/>
              <a:t>‹#›</a:t>
            </a:fld>
            <a:endParaRPr lang="en-US"/>
          </a:p>
        </p:txBody>
      </p:sp>
    </p:spTree>
    <p:extLst>
      <p:ext uri="{BB962C8B-B14F-4D97-AF65-F5344CB8AC3E}">
        <p14:creationId xmlns:p14="http://schemas.microsoft.com/office/powerpoint/2010/main" val="3486234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9ED4E7-5DD8-FED7-D9F3-15EDBA89725E}"/>
              </a:ext>
            </a:extLst>
          </p:cNvPr>
          <p:cNvSpPr txBox="1"/>
          <p:nvPr/>
        </p:nvSpPr>
        <p:spPr>
          <a:xfrm>
            <a:off x="3214442" y="2367171"/>
            <a:ext cx="5763116" cy="2123658"/>
          </a:xfrm>
          <a:prstGeom prst="rect">
            <a:avLst/>
          </a:prstGeom>
          <a:noFill/>
        </p:spPr>
        <p:txBody>
          <a:bodyPr wrap="none" rtlCol="0">
            <a:spAutoFit/>
          </a:bodyPr>
          <a:lstStyle/>
          <a:p>
            <a:pPr algn="ctr"/>
            <a:r>
              <a:rPr lang="en-US" sz="6600" b="1">
                <a:solidFill>
                  <a:schemeClr val="bg2"/>
                </a:solidFill>
                <a:latin typeface="+mj-lt"/>
              </a:rPr>
              <a:t>File Handle </a:t>
            </a:r>
          </a:p>
          <a:p>
            <a:pPr algn="ctr"/>
            <a:r>
              <a:rPr lang="en-US" sz="6600" b="1">
                <a:solidFill>
                  <a:schemeClr val="bg2"/>
                </a:solidFill>
                <a:latin typeface="+mj-lt"/>
              </a:rPr>
              <a:t>In C</a:t>
            </a:r>
          </a:p>
        </p:txBody>
      </p:sp>
      <p:pic>
        <p:nvPicPr>
          <p:cNvPr id="6" name="Picture 5" descr="Shape&#10;&#10;Description automatically generated with low confidence">
            <a:extLst>
              <a:ext uri="{FF2B5EF4-FFF2-40B4-BE49-F238E27FC236}">
                <a16:creationId xmlns:a16="http://schemas.microsoft.com/office/drawing/2014/main" id="{0F8543C3-21B8-0A26-E8DF-211F6738E8EE}"/>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rot="1980368">
            <a:off x="-874187" y="4219628"/>
            <a:ext cx="4124930" cy="4124930"/>
          </a:xfrm>
          <a:prstGeom prst="rect">
            <a:avLst/>
          </a:prstGeom>
        </p:spPr>
      </p:pic>
      <p:pic>
        <p:nvPicPr>
          <p:cNvPr id="7" name="Picture 6" descr="Shape&#10;&#10;Description automatically generated with low confidence">
            <a:extLst>
              <a:ext uri="{FF2B5EF4-FFF2-40B4-BE49-F238E27FC236}">
                <a16:creationId xmlns:a16="http://schemas.microsoft.com/office/drawing/2014/main" id="{EBEB8A3E-CD19-6BB6-EAD6-91C5E4D1496B}"/>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rot="2080766">
            <a:off x="10516485" y="-1503040"/>
            <a:ext cx="4124930" cy="4124930"/>
          </a:xfrm>
          <a:prstGeom prst="rect">
            <a:avLst/>
          </a:prstGeom>
        </p:spPr>
      </p:pic>
    </p:spTree>
    <p:extLst>
      <p:ext uri="{BB962C8B-B14F-4D97-AF65-F5344CB8AC3E}">
        <p14:creationId xmlns:p14="http://schemas.microsoft.com/office/powerpoint/2010/main" val="2675935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E24F72C-1F5F-DB72-2A4F-BB65EA4AFF5C}"/>
              </a:ext>
            </a:extLst>
          </p:cNvPr>
          <p:cNvSpPr/>
          <p:nvPr/>
        </p:nvSpPr>
        <p:spPr>
          <a:xfrm>
            <a:off x="6096000" y="504614"/>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0" name="Rectangle: Rounded Corners 9">
            <a:extLst>
              <a:ext uri="{FF2B5EF4-FFF2-40B4-BE49-F238E27FC236}">
                <a16:creationId xmlns:a16="http://schemas.microsoft.com/office/drawing/2014/main" id="{484E4801-5F4F-B719-FE20-EA16D40EFAA5}"/>
              </a:ext>
            </a:extLst>
          </p:cNvPr>
          <p:cNvSpPr/>
          <p:nvPr/>
        </p:nvSpPr>
        <p:spPr>
          <a:xfrm>
            <a:off x="7081478" y="504614"/>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1" name="Rectangle: Rounded Corners 10">
            <a:extLst>
              <a:ext uri="{FF2B5EF4-FFF2-40B4-BE49-F238E27FC236}">
                <a16:creationId xmlns:a16="http://schemas.microsoft.com/office/drawing/2014/main" id="{6EF8CB4C-B918-7888-15BE-0C410ABB6A90}"/>
              </a:ext>
            </a:extLst>
          </p:cNvPr>
          <p:cNvSpPr/>
          <p:nvPr/>
        </p:nvSpPr>
        <p:spPr>
          <a:xfrm>
            <a:off x="6096000" y="1509607"/>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2" name="Rectangle: Rounded Corners 11">
            <a:extLst>
              <a:ext uri="{FF2B5EF4-FFF2-40B4-BE49-F238E27FC236}">
                <a16:creationId xmlns:a16="http://schemas.microsoft.com/office/drawing/2014/main" id="{8A28765F-96DD-C31F-D250-A9AA492E3E1B}"/>
              </a:ext>
            </a:extLst>
          </p:cNvPr>
          <p:cNvSpPr/>
          <p:nvPr/>
        </p:nvSpPr>
        <p:spPr>
          <a:xfrm>
            <a:off x="7081478" y="1509607"/>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3" name="Rectangle: Rounded Corners 12">
            <a:extLst>
              <a:ext uri="{FF2B5EF4-FFF2-40B4-BE49-F238E27FC236}">
                <a16:creationId xmlns:a16="http://schemas.microsoft.com/office/drawing/2014/main" id="{25A6B199-5BE4-1A0F-7948-82D38F9A5382}"/>
              </a:ext>
            </a:extLst>
          </p:cNvPr>
          <p:cNvSpPr/>
          <p:nvPr/>
        </p:nvSpPr>
        <p:spPr>
          <a:xfrm>
            <a:off x="6096000" y="2514600"/>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4" name="Rectangle: Rounded Corners 13">
            <a:extLst>
              <a:ext uri="{FF2B5EF4-FFF2-40B4-BE49-F238E27FC236}">
                <a16:creationId xmlns:a16="http://schemas.microsoft.com/office/drawing/2014/main" id="{FB8F6C3D-C07F-FBF1-680B-5C8553007A1D}"/>
              </a:ext>
            </a:extLst>
          </p:cNvPr>
          <p:cNvSpPr/>
          <p:nvPr/>
        </p:nvSpPr>
        <p:spPr>
          <a:xfrm>
            <a:off x="7081478" y="2514600"/>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5" name="Rectangle: Rounded Corners 14">
            <a:extLst>
              <a:ext uri="{FF2B5EF4-FFF2-40B4-BE49-F238E27FC236}">
                <a16:creationId xmlns:a16="http://schemas.microsoft.com/office/drawing/2014/main" id="{835F603E-E5AB-CBF6-1405-5910491AD657}"/>
              </a:ext>
            </a:extLst>
          </p:cNvPr>
          <p:cNvSpPr/>
          <p:nvPr/>
        </p:nvSpPr>
        <p:spPr>
          <a:xfrm>
            <a:off x="8097436" y="504614"/>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6" name="Rectangle: Rounded Corners 15">
            <a:extLst>
              <a:ext uri="{FF2B5EF4-FFF2-40B4-BE49-F238E27FC236}">
                <a16:creationId xmlns:a16="http://schemas.microsoft.com/office/drawing/2014/main" id="{9C47BBF6-1818-116B-7F13-EADAFC079A8E}"/>
              </a:ext>
            </a:extLst>
          </p:cNvPr>
          <p:cNvSpPr/>
          <p:nvPr/>
        </p:nvSpPr>
        <p:spPr>
          <a:xfrm>
            <a:off x="9082914" y="504614"/>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7" name="Rectangle: Rounded Corners 16">
            <a:extLst>
              <a:ext uri="{FF2B5EF4-FFF2-40B4-BE49-F238E27FC236}">
                <a16:creationId xmlns:a16="http://schemas.microsoft.com/office/drawing/2014/main" id="{F6A78601-4957-3D37-6B27-B5E3D3EE8E46}"/>
              </a:ext>
            </a:extLst>
          </p:cNvPr>
          <p:cNvSpPr/>
          <p:nvPr/>
        </p:nvSpPr>
        <p:spPr>
          <a:xfrm>
            <a:off x="8097436" y="1509607"/>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Rectangle: Rounded Corners 17">
            <a:extLst>
              <a:ext uri="{FF2B5EF4-FFF2-40B4-BE49-F238E27FC236}">
                <a16:creationId xmlns:a16="http://schemas.microsoft.com/office/drawing/2014/main" id="{79678526-1EF7-F9DD-6036-CB960EFA754F}"/>
              </a:ext>
            </a:extLst>
          </p:cNvPr>
          <p:cNvSpPr/>
          <p:nvPr/>
        </p:nvSpPr>
        <p:spPr>
          <a:xfrm>
            <a:off x="9082914" y="1509607"/>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9" name="Rectangle: Rounded Corners 18">
            <a:extLst>
              <a:ext uri="{FF2B5EF4-FFF2-40B4-BE49-F238E27FC236}">
                <a16:creationId xmlns:a16="http://schemas.microsoft.com/office/drawing/2014/main" id="{023CC034-A9B9-E28F-E66A-9B845C867518}"/>
              </a:ext>
            </a:extLst>
          </p:cNvPr>
          <p:cNvSpPr/>
          <p:nvPr/>
        </p:nvSpPr>
        <p:spPr>
          <a:xfrm>
            <a:off x="8097436" y="2514600"/>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0" name="Rectangle: Rounded Corners 19">
            <a:extLst>
              <a:ext uri="{FF2B5EF4-FFF2-40B4-BE49-F238E27FC236}">
                <a16:creationId xmlns:a16="http://schemas.microsoft.com/office/drawing/2014/main" id="{B0BB323E-B0E7-4CEE-B744-D68D4CEC2B4B}"/>
              </a:ext>
            </a:extLst>
          </p:cNvPr>
          <p:cNvSpPr/>
          <p:nvPr/>
        </p:nvSpPr>
        <p:spPr>
          <a:xfrm>
            <a:off x="9082914" y="2514600"/>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1" name="Rectangle: Rounded Corners 20">
            <a:extLst>
              <a:ext uri="{FF2B5EF4-FFF2-40B4-BE49-F238E27FC236}">
                <a16:creationId xmlns:a16="http://schemas.microsoft.com/office/drawing/2014/main" id="{AF59519C-01F7-3E48-BBF1-67D2B0EF757A}"/>
              </a:ext>
            </a:extLst>
          </p:cNvPr>
          <p:cNvSpPr/>
          <p:nvPr/>
        </p:nvSpPr>
        <p:spPr>
          <a:xfrm>
            <a:off x="10068392" y="504614"/>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Rectangle: Rounded Corners 21">
            <a:extLst>
              <a:ext uri="{FF2B5EF4-FFF2-40B4-BE49-F238E27FC236}">
                <a16:creationId xmlns:a16="http://schemas.microsoft.com/office/drawing/2014/main" id="{43C3787C-945A-AC67-7AE7-49AE3687E633}"/>
              </a:ext>
            </a:extLst>
          </p:cNvPr>
          <p:cNvSpPr/>
          <p:nvPr/>
        </p:nvSpPr>
        <p:spPr>
          <a:xfrm>
            <a:off x="10068392" y="1509607"/>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3" name="Rectangle: Rounded Corners 22">
            <a:extLst>
              <a:ext uri="{FF2B5EF4-FFF2-40B4-BE49-F238E27FC236}">
                <a16:creationId xmlns:a16="http://schemas.microsoft.com/office/drawing/2014/main" id="{0CAEB16F-70FA-0682-C3AC-AAFF3EC773F2}"/>
              </a:ext>
            </a:extLst>
          </p:cNvPr>
          <p:cNvSpPr/>
          <p:nvPr/>
        </p:nvSpPr>
        <p:spPr>
          <a:xfrm>
            <a:off x="10068392" y="2514600"/>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4" name="Rectangle: Rounded Corners 23">
            <a:extLst>
              <a:ext uri="{FF2B5EF4-FFF2-40B4-BE49-F238E27FC236}">
                <a16:creationId xmlns:a16="http://schemas.microsoft.com/office/drawing/2014/main" id="{4F891F96-1DA0-46B2-370B-BE7A54460031}"/>
              </a:ext>
            </a:extLst>
          </p:cNvPr>
          <p:cNvSpPr/>
          <p:nvPr/>
        </p:nvSpPr>
        <p:spPr>
          <a:xfrm>
            <a:off x="6096000" y="3519593"/>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5" name="Rectangle: Rounded Corners 24">
            <a:extLst>
              <a:ext uri="{FF2B5EF4-FFF2-40B4-BE49-F238E27FC236}">
                <a16:creationId xmlns:a16="http://schemas.microsoft.com/office/drawing/2014/main" id="{65A8D3B9-1A5E-BD3C-2220-5A8B5E1B0FC5}"/>
              </a:ext>
            </a:extLst>
          </p:cNvPr>
          <p:cNvSpPr/>
          <p:nvPr/>
        </p:nvSpPr>
        <p:spPr>
          <a:xfrm>
            <a:off x="7081478" y="3519593"/>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6" name="Rectangle: Rounded Corners 25">
            <a:extLst>
              <a:ext uri="{FF2B5EF4-FFF2-40B4-BE49-F238E27FC236}">
                <a16:creationId xmlns:a16="http://schemas.microsoft.com/office/drawing/2014/main" id="{F1F03FD9-3F16-9AA3-FF2D-89A79A034762}"/>
              </a:ext>
            </a:extLst>
          </p:cNvPr>
          <p:cNvSpPr/>
          <p:nvPr/>
        </p:nvSpPr>
        <p:spPr>
          <a:xfrm>
            <a:off x="6096000" y="452458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7" name="Rectangle: Rounded Corners 26">
            <a:extLst>
              <a:ext uri="{FF2B5EF4-FFF2-40B4-BE49-F238E27FC236}">
                <a16:creationId xmlns:a16="http://schemas.microsoft.com/office/drawing/2014/main" id="{A3FAE883-7D96-4206-83E6-8157B28B7FA1}"/>
              </a:ext>
            </a:extLst>
          </p:cNvPr>
          <p:cNvSpPr/>
          <p:nvPr/>
        </p:nvSpPr>
        <p:spPr>
          <a:xfrm>
            <a:off x="7081478" y="452458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8" name="Rectangle: Rounded Corners 27">
            <a:extLst>
              <a:ext uri="{FF2B5EF4-FFF2-40B4-BE49-F238E27FC236}">
                <a16:creationId xmlns:a16="http://schemas.microsoft.com/office/drawing/2014/main" id="{539B2F11-203F-D36C-4C3F-A5BAB5849A26}"/>
              </a:ext>
            </a:extLst>
          </p:cNvPr>
          <p:cNvSpPr/>
          <p:nvPr/>
        </p:nvSpPr>
        <p:spPr>
          <a:xfrm>
            <a:off x="6096000" y="5529579"/>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9" name="Rectangle: Rounded Corners 28">
            <a:extLst>
              <a:ext uri="{FF2B5EF4-FFF2-40B4-BE49-F238E27FC236}">
                <a16:creationId xmlns:a16="http://schemas.microsoft.com/office/drawing/2014/main" id="{D5EE8D14-865D-DA63-F3B7-4DB6E175429B}"/>
              </a:ext>
            </a:extLst>
          </p:cNvPr>
          <p:cNvSpPr/>
          <p:nvPr/>
        </p:nvSpPr>
        <p:spPr>
          <a:xfrm>
            <a:off x="7081478" y="5529579"/>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0" name="Rectangle: Rounded Corners 29">
            <a:extLst>
              <a:ext uri="{FF2B5EF4-FFF2-40B4-BE49-F238E27FC236}">
                <a16:creationId xmlns:a16="http://schemas.microsoft.com/office/drawing/2014/main" id="{8399AE24-786C-A963-6B57-455B27DF44E9}"/>
              </a:ext>
            </a:extLst>
          </p:cNvPr>
          <p:cNvSpPr/>
          <p:nvPr/>
        </p:nvSpPr>
        <p:spPr>
          <a:xfrm>
            <a:off x="8097436" y="3519593"/>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1" name="Rectangle: Rounded Corners 30">
            <a:extLst>
              <a:ext uri="{FF2B5EF4-FFF2-40B4-BE49-F238E27FC236}">
                <a16:creationId xmlns:a16="http://schemas.microsoft.com/office/drawing/2014/main" id="{24C9F010-75F0-AE71-8EDE-CB2F94716482}"/>
              </a:ext>
            </a:extLst>
          </p:cNvPr>
          <p:cNvSpPr/>
          <p:nvPr/>
        </p:nvSpPr>
        <p:spPr>
          <a:xfrm>
            <a:off x="9082914" y="3519593"/>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2" name="Rectangle: Rounded Corners 31">
            <a:extLst>
              <a:ext uri="{FF2B5EF4-FFF2-40B4-BE49-F238E27FC236}">
                <a16:creationId xmlns:a16="http://schemas.microsoft.com/office/drawing/2014/main" id="{82133195-2B55-C2E1-3AFF-DC268242A034}"/>
              </a:ext>
            </a:extLst>
          </p:cNvPr>
          <p:cNvSpPr/>
          <p:nvPr/>
        </p:nvSpPr>
        <p:spPr>
          <a:xfrm>
            <a:off x="8097436" y="452458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3" name="Rectangle: Rounded Corners 32">
            <a:extLst>
              <a:ext uri="{FF2B5EF4-FFF2-40B4-BE49-F238E27FC236}">
                <a16:creationId xmlns:a16="http://schemas.microsoft.com/office/drawing/2014/main" id="{96DF31C9-625F-AD96-EAAD-B25F14155398}"/>
              </a:ext>
            </a:extLst>
          </p:cNvPr>
          <p:cNvSpPr/>
          <p:nvPr/>
        </p:nvSpPr>
        <p:spPr>
          <a:xfrm>
            <a:off x="9082914" y="452458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4" name="Rectangle: Rounded Corners 33">
            <a:extLst>
              <a:ext uri="{FF2B5EF4-FFF2-40B4-BE49-F238E27FC236}">
                <a16:creationId xmlns:a16="http://schemas.microsoft.com/office/drawing/2014/main" id="{07FAB5BA-D1A1-6B3C-AFFE-B3F032F2EF70}"/>
              </a:ext>
            </a:extLst>
          </p:cNvPr>
          <p:cNvSpPr/>
          <p:nvPr/>
        </p:nvSpPr>
        <p:spPr>
          <a:xfrm>
            <a:off x="8097436" y="5529579"/>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5" name="Rectangle: Rounded Corners 34">
            <a:extLst>
              <a:ext uri="{FF2B5EF4-FFF2-40B4-BE49-F238E27FC236}">
                <a16:creationId xmlns:a16="http://schemas.microsoft.com/office/drawing/2014/main" id="{D8A4BE49-3306-F882-4679-382A040BC326}"/>
              </a:ext>
            </a:extLst>
          </p:cNvPr>
          <p:cNvSpPr/>
          <p:nvPr/>
        </p:nvSpPr>
        <p:spPr>
          <a:xfrm>
            <a:off x="9082914" y="5529579"/>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6" name="Rectangle: Rounded Corners 35">
            <a:extLst>
              <a:ext uri="{FF2B5EF4-FFF2-40B4-BE49-F238E27FC236}">
                <a16:creationId xmlns:a16="http://schemas.microsoft.com/office/drawing/2014/main" id="{D3844B84-2D02-4CA7-1171-350C1F517B67}"/>
              </a:ext>
            </a:extLst>
          </p:cNvPr>
          <p:cNvSpPr/>
          <p:nvPr/>
        </p:nvSpPr>
        <p:spPr>
          <a:xfrm>
            <a:off x="10068392" y="3519593"/>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7" name="Rectangle: Rounded Corners 36">
            <a:extLst>
              <a:ext uri="{FF2B5EF4-FFF2-40B4-BE49-F238E27FC236}">
                <a16:creationId xmlns:a16="http://schemas.microsoft.com/office/drawing/2014/main" id="{A9F3F64B-F6C7-BAD9-E5C8-BFFFD7621854}"/>
              </a:ext>
            </a:extLst>
          </p:cNvPr>
          <p:cNvSpPr/>
          <p:nvPr/>
        </p:nvSpPr>
        <p:spPr>
          <a:xfrm>
            <a:off x="10068392" y="452458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8" name="Rectangle: Rounded Corners 37">
            <a:extLst>
              <a:ext uri="{FF2B5EF4-FFF2-40B4-BE49-F238E27FC236}">
                <a16:creationId xmlns:a16="http://schemas.microsoft.com/office/drawing/2014/main" id="{715DC9D2-04E7-6974-229C-465BE60DDF3F}"/>
              </a:ext>
            </a:extLst>
          </p:cNvPr>
          <p:cNvSpPr/>
          <p:nvPr/>
        </p:nvSpPr>
        <p:spPr>
          <a:xfrm>
            <a:off x="10068392" y="5529579"/>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pic>
        <p:nvPicPr>
          <p:cNvPr id="40" name="Picture 39" descr="Text, icon&#10;&#10;Description automatically generated with medium confidence">
            <a:extLst>
              <a:ext uri="{FF2B5EF4-FFF2-40B4-BE49-F238E27FC236}">
                <a16:creationId xmlns:a16="http://schemas.microsoft.com/office/drawing/2014/main" id="{5A8B9E1C-9916-5822-E769-62A725B8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27" y="758030"/>
            <a:ext cx="3331953" cy="3331953"/>
          </a:xfrm>
          <a:prstGeom prst="rect">
            <a:avLst/>
          </a:prstGeom>
        </p:spPr>
      </p:pic>
      <p:pic>
        <p:nvPicPr>
          <p:cNvPr id="42" name="Picture 41" descr="Icon&#10;&#10;Description automatically generated">
            <a:extLst>
              <a:ext uri="{FF2B5EF4-FFF2-40B4-BE49-F238E27FC236}">
                <a16:creationId xmlns:a16="http://schemas.microsoft.com/office/drawing/2014/main" id="{453D6682-FCAB-297F-7BA7-2A07C35D8FDB}"/>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453900" y="961814"/>
            <a:ext cx="914400" cy="914400"/>
          </a:xfrm>
          <a:prstGeom prst="rect">
            <a:avLst/>
          </a:prstGeom>
          <a:ln>
            <a:noFill/>
          </a:ln>
        </p:spPr>
      </p:pic>
      <p:sp>
        <p:nvSpPr>
          <p:cNvPr id="43" name="TextBox 42">
            <a:extLst>
              <a:ext uri="{FF2B5EF4-FFF2-40B4-BE49-F238E27FC236}">
                <a16:creationId xmlns:a16="http://schemas.microsoft.com/office/drawing/2014/main" id="{7B536079-C104-CDBE-0C2E-4823381AB520}"/>
              </a:ext>
            </a:extLst>
          </p:cNvPr>
          <p:cNvSpPr txBox="1"/>
          <p:nvPr/>
        </p:nvSpPr>
        <p:spPr>
          <a:xfrm>
            <a:off x="969178" y="4601784"/>
            <a:ext cx="3849454" cy="1384995"/>
          </a:xfrm>
          <a:prstGeom prst="rect">
            <a:avLst/>
          </a:prstGeom>
          <a:noFill/>
        </p:spPr>
        <p:txBody>
          <a:bodyPr wrap="square" rtlCol="0">
            <a:spAutoFit/>
          </a:bodyPr>
          <a:lstStyle/>
          <a:p>
            <a:pPr algn="just"/>
            <a:r>
              <a:rPr lang="en-US" sz="2800" b="1">
                <a:solidFill>
                  <a:schemeClr val="bg2"/>
                </a:solidFill>
              </a:rPr>
              <a:t>Con trỏ này sẽ xác định vị trí đọc dữ liệu từ văn bản</a:t>
            </a:r>
          </a:p>
        </p:txBody>
      </p:sp>
    </p:spTree>
    <p:extLst>
      <p:ext uri="{BB962C8B-B14F-4D97-AF65-F5344CB8AC3E}">
        <p14:creationId xmlns:p14="http://schemas.microsoft.com/office/powerpoint/2010/main" val="335250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34000" decel="66000" fill="hold" nodeType="withEffect">
                                  <p:stCondLst>
                                    <p:cond delay="0"/>
                                  </p:stCondLst>
                                  <p:childTnLst>
                                    <p:animMotion origin="layout" path="M 3.125E-6 -4.44444E-6 L 0.24271 0.14653 " pathEditMode="relative" rAng="0" ptsTypes="AA">
                                      <p:cBhvr>
                                        <p:cTn id="6" dur="500" fill="hold"/>
                                        <p:tgtEl>
                                          <p:spTgt spid="42"/>
                                        </p:tgtEl>
                                        <p:attrNameLst>
                                          <p:attrName>ppt_x</p:attrName>
                                          <p:attrName>ppt_y</p:attrName>
                                        </p:attrNameLst>
                                      </p:cBhvr>
                                      <p:rCtr x="12135" y="7315"/>
                                    </p:animMotion>
                                  </p:childTnLst>
                                </p:cTn>
                              </p:par>
                            </p:childTnLst>
                          </p:cTn>
                        </p:par>
                        <p:par>
                          <p:cTn id="7" fill="hold">
                            <p:stCondLst>
                              <p:cond delay="500"/>
                            </p:stCondLst>
                            <p:childTnLst>
                              <p:par>
                                <p:cTn id="8" presetID="42" presetClass="path" presetSubtype="0" accel="33333" decel="66667" fill="hold" nodeType="afterEffect">
                                  <p:stCondLst>
                                    <p:cond delay="0"/>
                                  </p:stCondLst>
                                  <p:childTnLst>
                                    <p:animMotion origin="layout" path="M 0.24271 0.14653 L 0.075 0.41945 " pathEditMode="relative" rAng="0" ptsTypes="AA">
                                      <p:cBhvr>
                                        <p:cTn id="9" dur="750" fill="hold"/>
                                        <p:tgtEl>
                                          <p:spTgt spid="42"/>
                                        </p:tgtEl>
                                        <p:attrNameLst>
                                          <p:attrName>ppt_x</p:attrName>
                                          <p:attrName>ppt_y</p:attrName>
                                        </p:attrNameLst>
                                      </p:cBhvr>
                                      <p:rCtr x="-8385" y="13634"/>
                                    </p:animMotion>
                                  </p:childTnLst>
                                </p:cTn>
                              </p:par>
                            </p:childTnLst>
                          </p:cTn>
                        </p:par>
                        <p:par>
                          <p:cTn id="10" fill="hold">
                            <p:stCondLst>
                              <p:cond delay="1250"/>
                            </p:stCondLst>
                            <p:childTnLst>
                              <p:par>
                                <p:cTn id="11" presetID="42" presetClass="path" presetSubtype="0" accel="50000" decel="50000" fill="hold" nodeType="afterEffect">
                                  <p:stCondLst>
                                    <p:cond delay="0"/>
                                  </p:stCondLst>
                                  <p:childTnLst>
                                    <p:animMotion origin="layout" path="M 0.075 0.41945 L 0.24271 0.58612 " pathEditMode="relative" rAng="0" ptsTypes="AA">
                                      <p:cBhvr>
                                        <p:cTn id="12" dur="1000" fill="hold"/>
                                        <p:tgtEl>
                                          <p:spTgt spid="42"/>
                                        </p:tgtEl>
                                        <p:attrNameLst>
                                          <p:attrName>ppt_x</p:attrName>
                                          <p:attrName>ppt_y</p:attrName>
                                        </p:attrNameLst>
                                      </p:cBhvr>
                                      <p:rCtr x="8385" y="8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E24F72C-1F5F-DB72-2A4F-BB65EA4AFF5C}"/>
              </a:ext>
            </a:extLst>
          </p:cNvPr>
          <p:cNvSpPr/>
          <p:nvPr/>
        </p:nvSpPr>
        <p:spPr>
          <a:xfrm>
            <a:off x="831576" y="249375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0" name="Rectangle: Rounded Corners 9">
            <a:extLst>
              <a:ext uri="{FF2B5EF4-FFF2-40B4-BE49-F238E27FC236}">
                <a16:creationId xmlns:a16="http://schemas.microsoft.com/office/drawing/2014/main" id="{484E4801-5F4F-B719-FE20-EA16D40EFAA5}"/>
              </a:ext>
            </a:extLst>
          </p:cNvPr>
          <p:cNvSpPr/>
          <p:nvPr/>
        </p:nvSpPr>
        <p:spPr>
          <a:xfrm>
            <a:off x="1817054" y="249375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1" name="Rectangle: Rounded Corners 10">
            <a:extLst>
              <a:ext uri="{FF2B5EF4-FFF2-40B4-BE49-F238E27FC236}">
                <a16:creationId xmlns:a16="http://schemas.microsoft.com/office/drawing/2014/main" id="{6EF8CB4C-B918-7888-15BE-0C410ABB6A90}"/>
              </a:ext>
            </a:extLst>
          </p:cNvPr>
          <p:cNvSpPr/>
          <p:nvPr/>
        </p:nvSpPr>
        <p:spPr>
          <a:xfrm>
            <a:off x="831576" y="3498749"/>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2" name="Rectangle: Rounded Corners 11">
            <a:extLst>
              <a:ext uri="{FF2B5EF4-FFF2-40B4-BE49-F238E27FC236}">
                <a16:creationId xmlns:a16="http://schemas.microsoft.com/office/drawing/2014/main" id="{8A28765F-96DD-C31F-D250-A9AA492E3E1B}"/>
              </a:ext>
            </a:extLst>
          </p:cNvPr>
          <p:cNvSpPr/>
          <p:nvPr/>
        </p:nvSpPr>
        <p:spPr>
          <a:xfrm>
            <a:off x="1817054" y="3498749"/>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3" name="Rectangle: Rounded Corners 12">
            <a:extLst>
              <a:ext uri="{FF2B5EF4-FFF2-40B4-BE49-F238E27FC236}">
                <a16:creationId xmlns:a16="http://schemas.microsoft.com/office/drawing/2014/main" id="{25A6B199-5BE4-1A0F-7948-82D38F9A5382}"/>
              </a:ext>
            </a:extLst>
          </p:cNvPr>
          <p:cNvSpPr/>
          <p:nvPr/>
        </p:nvSpPr>
        <p:spPr>
          <a:xfrm>
            <a:off x="831576" y="4503742"/>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4" name="Rectangle: Rounded Corners 13">
            <a:extLst>
              <a:ext uri="{FF2B5EF4-FFF2-40B4-BE49-F238E27FC236}">
                <a16:creationId xmlns:a16="http://schemas.microsoft.com/office/drawing/2014/main" id="{FB8F6C3D-C07F-FBF1-680B-5C8553007A1D}"/>
              </a:ext>
            </a:extLst>
          </p:cNvPr>
          <p:cNvSpPr/>
          <p:nvPr/>
        </p:nvSpPr>
        <p:spPr>
          <a:xfrm>
            <a:off x="1817054" y="4503742"/>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5" name="Rectangle: Rounded Corners 14">
            <a:extLst>
              <a:ext uri="{FF2B5EF4-FFF2-40B4-BE49-F238E27FC236}">
                <a16:creationId xmlns:a16="http://schemas.microsoft.com/office/drawing/2014/main" id="{835F603E-E5AB-CBF6-1405-5910491AD657}"/>
              </a:ext>
            </a:extLst>
          </p:cNvPr>
          <p:cNvSpPr/>
          <p:nvPr/>
        </p:nvSpPr>
        <p:spPr>
          <a:xfrm>
            <a:off x="2833012" y="249375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6" name="Rectangle: Rounded Corners 15">
            <a:extLst>
              <a:ext uri="{FF2B5EF4-FFF2-40B4-BE49-F238E27FC236}">
                <a16:creationId xmlns:a16="http://schemas.microsoft.com/office/drawing/2014/main" id="{9C47BBF6-1818-116B-7F13-EADAFC079A8E}"/>
              </a:ext>
            </a:extLst>
          </p:cNvPr>
          <p:cNvSpPr/>
          <p:nvPr/>
        </p:nvSpPr>
        <p:spPr>
          <a:xfrm>
            <a:off x="3818490" y="249375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7" name="Rectangle: Rounded Corners 16">
            <a:extLst>
              <a:ext uri="{FF2B5EF4-FFF2-40B4-BE49-F238E27FC236}">
                <a16:creationId xmlns:a16="http://schemas.microsoft.com/office/drawing/2014/main" id="{F6A78601-4957-3D37-6B27-B5E3D3EE8E46}"/>
              </a:ext>
            </a:extLst>
          </p:cNvPr>
          <p:cNvSpPr/>
          <p:nvPr/>
        </p:nvSpPr>
        <p:spPr>
          <a:xfrm>
            <a:off x="2833012" y="3498749"/>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Rectangle: Rounded Corners 17">
            <a:extLst>
              <a:ext uri="{FF2B5EF4-FFF2-40B4-BE49-F238E27FC236}">
                <a16:creationId xmlns:a16="http://schemas.microsoft.com/office/drawing/2014/main" id="{79678526-1EF7-F9DD-6036-CB960EFA754F}"/>
              </a:ext>
            </a:extLst>
          </p:cNvPr>
          <p:cNvSpPr/>
          <p:nvPr/>
        </p:nvSpPr>
        <p:spPr>
          <a:xfrm>
            <a:off x="3818490" y="3498749"/>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9" name="Rectangle: Rounded Corners 18">
            <a:extLst>
              <a:ext uri="{FF2B5EF4-FFF2-40B4-BE49-F238E27FC236}">
                <a16:creationId xmlns:a16="http://schemas.microsoft.com/office/drawing/2014/main" id="{023CC034-A9B9-E28F-E66A-9B845C867518}"/>
              </a:ext>
            </a:extLst>
          </p:cNvPr>
          <p:cNvSpPr/>
          <p:nvPr/>
        </p:nvSpPr>
        <p:spPr>
          <a:xfrm>
            <a:off x="2833012" y="4503742"/>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0" name="Rectangle: Rounded Corners 19">
            <a:extLst>
              <a:ext uri="{FF2B5EF4-FFF2-40B4-BE49-F238E27FC236}">
                <a16:creationId xmlns:a16="http://schemas.microsoft.com/office/drawing/2014/main" id="{B0BB323E-B0E7-4CEE-B744-D68D4CEC2B4B}"/>
              </a:ext>
            </a:extLst>
          </p:cNvPr>
          <p:cNvSpPr/>
          <p:nvPr/>
        </p:nvSpPr>
        <p:spPr>
          <a:xfrm>
            <a:off x="3818490" y="4503742"/>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1" name="Rectangle: Rounded Corners 20">
            <a:extLst>
              <a:ext uri="{FF2B5EF4-FFF2-40B4-BE49-F238E27FC236}">
                <a16:creationId xmlns:a16="http://schemas.microsoft.com/office/drawing/2014/main" id="{AF59519C-01F7-3E48-BBF1-67D2B0EF757A}"/>
              </a:ext>
            </a:extLst>
          </p:cNvPr>
          <p:cNvSpPr/>
          <p:nvPr/>
        </p:nvSpPr>
        <p:spPr>
          <a:xfrm>
            <a:off x="4803968" y="249375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Rectangle: Rounded Corners 21">
            <a:extLst>
              <a:ext uri="{FF2B5EF4-FFF2-40B4-BE49-F238E27FC236}">
                <a16:creationId xmlns:a16="http://schemas.microsoft.com/office/drawing/2014/main" id="{43C3787C-945A-AC67-7AE7-49AE3687E633}"/>
              </a:ext>
            </a:extLst>
          </p:cNvPr>
          <p:cNvSpPr/>
          <p:nvPr/>
        </p:nvSpPr>
        <p:spPr>
          <a:xfrm>
            <a:off x="4803968" y="3498749"/>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3" name="Rectangle: Rounded Corners 22">
            <a:extLst>
              <a:ext uri="{FF2B5EF4-FFF2-40B4-BE49-F238E27FC236}">
                <a16:creationId xmlns:a16="http://schemas.microsoft.com/office/drawing/2014/main" id="{0CAEB16F-70FA-0682-C3AC-AAFF3EC773F2}"/>
              </a:ext>
            </a:extLst>
          </p:cNvPr>
          <p:cNvSpPr/>
          <p:nvPr/>
        </p:nvSpPr>
        <p:spPr>
          <a:xfrm>
            <a:off x="4803968" y="4503742"/>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pic>
        <p:nvPicPr>
          <p:cNvPr id="40" name="Picture 39" descr="Text, icon&#10;&#10;Description automatically generated with medium confidence">
            <a:extLst>
              <a:ext uri="{FF2B5EF4-FFF2-40B4-BE49-F238E27FC236}">
                <a16:creationId xmlns:a16="http://schemas.microsoft.com/office/drawing/2014/main" id="{5A8B9E1C-9916-5822-E769-62A725B8C4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1896" y="758030"/>
            <a:ext cx="3331953" cy="3331953"/>
          </a:xfrm>
          <a:prstGeom prst="rect">
            <a:avLst/>
          </a:prstGeom>
        </p:spPr>
      </p:pic>
      <p:pic>
        <p:nvPicPr>
          <p:cNvPr id="42" name="Picture 41" descr="Icon&#10;&#10;Description automatically generated">
            <a:extLst>
              <a:ext uri="{FF2B5EF4-FFF2-40B4-BE49-F238E27FC236}">
                <a16:creationId xmlns:a16="http://schemas.microsoft.com/office/drawing/2014/main" id="{453D6682-FCAB-297F-7BA7-2A07C35D8FDB}"/>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1189476" y="2950956"/>
            <a:ext cx="914400" cy="914400"/>
          </a:xfrm>
          <a:prstGeom prst="rect">
            <a:avLst/>
          </a:prstGeom>
          <a:ln>
            <a:noFill/>
          </a:ln>
        </p:spPr>
      </p:pic>
      <p:sp>
        <p:nvSpPr>
          <p:cNvPr id="43" name="TextBox 42">
            <a:extLst>
              <a:ext uri="{FF2B5EF4-FFF2-40B4-BE49-F238E27FC236}">
                <a16:creationId xmlns:a16="http://schemas.microsoft.com/office/drawing/2014/main" id="{7B536079-C104-CDBE-0C2E-4823381AB520}"/>
              </a:ext>
            </a:extLst>
          </p:cNvPr>
          <p:cNvSpPr txBox="1"/>
          <p:nvPr/>
        </p:nvSpPr>
        <p:spPr>
          <a:xfrm>
            <a:off x="-4310745" y="4601784"/>
            <a:ext cx="3849454" cy="1384995"/>
          </a:xfrm>
          <a:prstGeom prst="rect">
            <a:avLst/>
          </a:prstGeom>
          <a:noFill/>
        </p:spPr>
        <p:txBody>
          <a:bodyPr wrap="square" rtlCol="0">
            <a:spAutoFit/>
          </a:bodyPr>
          <a:lstStyle/>
          <a:p>
            <a:pPr algn="just"/>
            <a:r>
              <a:rPr lang="en-US" sz="2800" b="1">
                <a:solidFill>
                  <a:schemeClr val="bg2"/>
                </a:solidFill>
              </a:rPr>
              <a:t>Con trỏ này sẽ xác định vị trí đọc dữ liệu từ văn bản</a:t>
            </a:r>
          </a:p>
        </p:txBody>
      </p:sp>
      <p:sp>
        <p:nvSpPr>
          <p:cNvPr id="2" name="TextBox 1">
            <a:extLst>
              <a:ext uri="{FF2B5EF4-FFF2-40B4-BE49-F238E27FC236}">
                <a16:creationId xmlns:a16="http://schemas.microsoft.com/office/drawing/2014/main" id="{B26D4A6A-CB43-B0B3-0C20-19FE5D3469A7}"/>
              </a:ext>
            </a:extLst>
          </p:cNvPr>
          <p:cNvSpPr txBox="1"/>
          <p:nvPr/>
        </p:nvSpPr>
        <p:spPr>
          <a:xfrm>
            <a:off x="1006487" y="2766290"/>
            <a:ext cx="564578" cy="369332"/>
          </a:xfrm>
          <a:prstGeom prst="rect">
            <a:avLst/>
          </a:prstGeom>
          <a:noFill/>
          <a:ln>
            <a:noFill/>
          </a:ln>
        </p:spPr>
        <p:txBody>
          <a:bodyPr wrap="none" rtlCol="0">
            <a:spAutoFit/>
          </a:bodyPr>
          <a:lstStyle/>
          <a:p>
            <a:r>
              <a:rPr lang="en-US" b="1">
                <a:solidFill>
                  <a:schemeClr val="bg2"/>
                </a:solidFill>
              </a:rPr>
              <a:t>Lập</a:t>
            </a:r>
          </a:p>
        </p:txBody>
      </p:sp>
      <p:sp>
        <p:nvSpPr>
          <p:cNvPr id="39" name="TextBox 38">
            <a:extLst>
              <a:ext uri="{FF2B5EF4-FFF2-40B4-BE49-F238E27FC236}">
                <a16:creationId xmlns:a16="http://schemas.microsoft.com/office/drawing/2014/main" id="{32448788-F832-714C-BC87-B465B6B1621B}"/>
              </a:ext>
            </a:extLst>
          </p:cNvPr>
          <p:cNvSpPr txBox="1"/>
          <p:nvPr/>
        </p:nvSpPr>
        <p:spPr>
          <a:xfrm>
            <a:off x="1865327" y="2766290"/>
            <a:ext cx="817853" cy="369332"/>
          </a:xfrm>
          <a:prstGeom prst="rect">
            <a:avLst/>
          </a:prstGeom>
          <a:noFill/>
          <a:ln>
            <a:noFill/>
          </a:ln>
        </p:spPr>
        <p:txBody>
          <a:bodyPr wrap="none" rtlCol="0">
            <a:spAutoFit/>
          </a:bodyPr>
          <a:lstStyle/>
          <a:p>
            <a:r>
              <a:rPr lang="en-US" b="1">
                <a:solidFill>
                  <a:schemeClr val="bg2"/>
                </a:solidFill>
              </a:rPr>
              <a:t>Trình</a:t>
            </a:r>
          </a:p>
        </p:txBody>
      </p:sp>
      <p:sp>
        <p:nvSpPr>
          <p:cNvPr id="41" name="TextBox 40">
            <a:extLst>
              <a:ext uri="{FF2B5EF4-FFF2-40B4-BE49-F238E27FC236}">
                <a16:creationId xmlns:a16="http://schemas.microsoft.com/office/drawing/2014/main" id="{DDB66846-4CC4-8B8B-4A94-AE080DA6C0B5}"/>
              </a:ext>
            </a:extLst>
          </p:cNvPr>
          <p:cNvSpPr txBox="1"/>
          <p:nvPr/>
        </p:nvSpPr>
        <p:spPr>
          <a:xfrm>
            <a:off x="3004213" y="2757391"/>
            <a:ext cx="564578" cy="369332"/>
          </a:xfrm>
          <a:prstGeom prst="rect">
            <a:avLst/>
          </a:prstGeom>
          <a:noFill/>
          <a:ln>
            <a:noFill/>
          </a:ln>
        </p:spPr>
        <p:txBody>
          <a:bodyPr wrap="none" rtlCol="0">
            <a:spAutoFit/>
          </a:bodyPr>
          <a:lstStyle/>
          <a:p>
            <a:r>
              <a:rPr lang="en-US" b="1">
                <a:solidFill>
                  <a:schemeClr val="bg2"/>
                </a:solidFill>
              </a:rPr>
              <a:t>Rất</a:t>
            </a:r>
          </a:p>
        </p:txBody>
      </p:sp>
      <p:sp>
        <p:nvSpPr>
          <p:cNvPr id="44" name="TextBox 43">
            <a:extLst>
              <a:ext uri="{FF2B5EF4-FFF2-40B4-BE49-F238E27FC236}">
                <a16:creationId xmlns:a16="http://schemas.microsoft.com/office/drawing/2014/main" id="{F84B92B6-A48B-6B34-59B2-3C5CA143ABA3}"/>
              </a:ext>
            </a:extLst>
          </p:cNvPr>
          <p:cNvSpPr txBox="1"/>
          <p:nvPr/>
        </p:nvSpPr>
        <p:spPr>
          <a:xfrm>
            <a:off x="3930082" y="2757391"/>
            <a:ext cx="691215" cy="369332"/>
          </a:xfrm>
          <a:prstGeom prst="rect">
            <a:avLst/>
          </a:prstGeom>
          <a:noFill/>
          <a:ln>
            <a:noFill/>
          </a:ln>
        </p:spPr>
        <p:txBody>
          <a:bodyPr wrap="none" rtlCol="0">
            <a:spAutoFit/>
          </a:bodyPr>
          <a:lstStyle/>
          <a:p>
            <a:r>
              <a:rPr lang="en-US" b="1">
                <a:solidFill>
                  <a:schemeClr val="bg2"/>
                </a:solidFill>
              </a:rPr>
              <a:t>Chán</a:t>
            </a:r>
          </a:p>
        </p:txBody>
      </p:sp>
      <p:sp>
        <p:nvSpPr>
          <p:cNvPr id="45" name="TextBox 44">
            <a:extLst>
              <a:ext uri="{FF2B5EF4-FFF2-40B4-BE49-F238E27FC236}">
                <a16:creationId xmlns:a16="http://schemas.microsoft.com/office/drawing/2014/main" id="{170D15A7-7B38-5591-3784-9358C7EAE454}"/>
              </a:ext>
            </a:extLst>
          </p:cNvPr>
          <p:cNvSpPr txBox="1"/>
          <p:nvPr/>
        </p:nvSpPr>
        <p:spPr>
          <a:xfrm>
            <a:off x="5042198" y="2747172"/>
            <a:ext cx="437940" cy="369332"/>
          </a:xfrm>
          <a:prstGeom prst="rect">
            <a:avLst/>
          </a:prstGeom>
          <a:noFill/>
          <a:ln>
            <a:noFill/>
          </a:ln>
        </p:spPr>
        <p:txBody>
          <a:bodyPr wrap="none" rtlCol="0">
            <a:spAutoFit/>
          </a:bodyPr>
          <a:lstStyle/>
          <a:p>
            <a:r>
              <a:rPr lang="en-US" b="1">
                <a:solidFill>
                  <a:schemeClr val="bg2"/>
                </a:solidFill>
              </a:rPr>
              <a:t>:)</a:t>
            </a:r>
          </a:p>
        </p:txBody>
      </p:sp>
      <p:sp>
        <p:nvSpPr>
          <p:cNvPr id="3" name="TextBox 2">
            <a:extLst>
              <a:ext uri="{FF2B5EF4-FFF2-40B4-BE49-F238E27FC236}">
                <a16:creationId xmlns:a16="http://schemas.microsoft.com/office/drawing/2014/main" id="{920BBAD5-DE5A-882C-7109-3D0134642DF1}"/>
              </a:ext>
            </a:extLst>
          </p:cNvPr>
          <p:cNvSpPr txBox="1"/>
          <p:nvPr/>
        </p:nvSpPr>
        <p:spPr>
          <a:xfrm>
            <a:off x="6227966" y="3144056"/>
            <a:ext cx="2855269" cy="923330"/>
          </a:xfrm>
          <a:prstGeom prst="rect">
            <a:avLst/>
          </a:prstGeom>
          <a:noFill/>
        </p:spPr>
        <p:txBody>
          <a:bodyPr wrap="none" rtlCol="0">
            <a:spAutoFit/>
          </a:bodyPr>
          <a:lstStyle/>
          <a:p>
            <a:r>
              <a:rPr lang="en-US" sz="5400" b="1">
                <a:solidFill>
                  <a:schemeClr val="bg2"/>
                </a:solidFill>
              </a:rPr>
              <a:t>READER:</a:t>
            </a:r>
          </a:p>
        </p:txBody>
      </p:sp>
      <p:sp>
        <p:nvSpPr>
          <p:cNvPr id="46" name="TextBox 45">
            <a:extLst>
              <a:ext uri="{FF2B5EF4-FFF2-40B4-BE49-F238E27FC236}">
                <a16:creationId xmlns:a16="http://schemas.microsoft.com/office/drawing/2014/main" id="{6A3DDE5D-DF25-3F1A-95A6-E514ACE90846}"/>
              </a:ext>
            </a:extLst>
          </p:cNvPr>
          <p:cNvSpPr txBox="1"/>
          <p:nvPr/>
        </p:nvSpPr>
        <p:spPr>
          <a:xfrm>
            <a:off x="6227966" y="4089983"/>
            <a:ext cx="5503430" cy="646331"/>
          </a:xfrm>
          <a:prstGeom prst="rect">
            <a:avLst/>
          </a:prstGeom>
          <a:noFill/>
        </p:spPr>
        <p:txBody>
          <a:bodyPr wrap="none" rtlCol="0">
            <a:spAutoFit/>
          </a:bodyPr>
          <a:lstStyle/>
          <a:p>
            <a:r>
              <a:rPr lang="en-US" sz="3600" b="1">
                <a:solidFill>
                  <a:schemeClr val="accent6"/>
                </a:solidFill>
              </a:rPr>
              <a:t>Lập Trình Rất Chán :)</a:t>
            </a:r>
          </a:p>
        </p:txBody>
      </p:sp>
      <p:sp>
        <p:nvSpPr>
          <p:cNvPr id="4" name="TextBox 3">
            <a:extLst>
              <a:ext uri="{FF2B5EF4-FFF2-40B4-BE49-F238E27FC236}">
                <a16:creationId xmlns:a16="http://schemas.microsoft.com/office/drawing/2014/main" id="{0E38D950-8613-ECEA-172B-0D43C0477285}"/>
              </a:ext>
            </a:extLst>
          </p:cNvPr>
          <p:cNvSpPr txBox="1"/>
          <p:nvPr/>
        </p:nvSpPr>
        <p:spPr>
          <a:xfrm>
            <a:off x="831576" y="850958"/>
            <a:ext cx="10644169" cy="954107"/>
          </a:xfrm>
          <a:prstGeom prst="rect">
            <a:avLst/>
          </a:prstGeom>
          <a:noFill/>
        </p:spPr>
        <p:txBody>
          <a:bodyPr wrap="square" rtlCol="0">
            <a:spAutoFit/>
          </a:bodyPr>
          <a:lstStyle/>
          <a:p>
            <a:r>
              <a:rPr lang="en-US" sz="2800" b="1">
                <a:solidFill>
                  <a:schemeClr val="bg2"/>
                </a:solidFill>
              </a:rPr>
              <a:t>Khi con trỏ file trỏ tới vị trí nào trong file thì dữ liệu tại vị trí đó có thể được đọc hoặc ghi thêm</a:t>
            </a:r>
          </a:p>
        </p:txBody>
      </p:sp>
    </p:spTree>
    <p:extLst>
      <p:ext uri="{BB962C8B-B14F-4D97-AF65-F5344CB8AC3E}">
        <p14:creationId xmlns:p14="http://schemas.microsoft.com/office/powerpoint/2010/main" val="414870125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par>
                          <p:cTn id="24" fill="hold">
                            <p:stCondLst>
                              <p:cond delay="3000"/>
                            </p:stCondLst>
                            <p:childTnLst>
                              <p:par>
                                <p:cTn id="25" presetID="42" presetClass="path" presetSubtype="0" accel="50000" decel="50000" fill="hold" nodeType="afterEffect">
                                  <p:stCondLst>
                                    <p:cond delay="0"/>
                                  </p:stCondLst>
                                  <p:childTnLst>
                                    <p:animMotion origin="layout" path="M 3.95833E-6 -7.40741E-7 L 0.075 -7.40741E-7 " pathEditMode="relative" rAng="0" ptsTypes="AA">
                                      <p:cBhvr>
                                        <p:cTn id="26" dur="500" fill="hold"/>
                                        <p:tgtEl>
                                          <p:spTgt spid="42"/>
                                        </p:tgtEl>
                                        <p:attrNameLst>
                                          <p:attrName>ppt_x</p:attrName>
                                          <p:attrName>ppt_y</p:attrName>
                                        </p:attrNameLst>
                                      </p:cBhvr>
                                      <p:rCtr x="3750" y="0"/>
                                    </p:animMotion>
                                  </p:childTnLst>
                                </p:cTn>
                              </p:par>
                            </p:childTnLst>
                          </p:cTn>
                        </p:par>
                        <p:par>
                          <p:cTn id="27" fill="hold">
                            <p:stCondLst>
                              <p:cond delay="3500"/>
                            </p:stCondLst>
                            <p:childTnLst>
                              <p:par>
                                <p:cTn id="28" presetID="42" presetClass="path" presetSubtype="0" accel="50000" decel="50000" fill="hold" nodeType="afterEffect">
                                  <p:stCondLst>
                                    <p:cond delay="0"/>
                                  </p:stCondLst>
                                  <p:childTnLst>
                                    <p:animMotion origin="layout" path="M 0.075 -7.40741E-7 L 0.16015 -7.40741E-7 " pathEditMode="relative" rAng="0" ptsTypes="AA">
                                      <p:cBhvr>
                                        <p:cTn id="29" dur="500" fill="hold"/>
                                        <p:tgtEl>
                                          <p:spTgt spid="42"/>
                                        </p:tgtEl>
                                        <p:attrNameLst>
                                          <p:attrName>ppt_x</p:attrName>
                                          <p:attrName>ppt_y</p:attrName>
                                        </p:attrNameLst>
                                      </p:cBhvr>
                                      <p:rCtr x="4258" y="0"/>
                                    </p:animMotion>
                                  </p:childTnLst>
                                </p:cTn>
                              </p:par>
                            </p:childTnLst>
                          </p:cTn>
                        </p:par>
                        <p:par>
                          <p:cTn id="30" fill="hold">
                            <p:stCondLst>
                              <p:cond delay="4000"/>
                            </p:stCondLst>
                            <p:childTnLst>
                              <p:par>
                                <p:cTn id="31" presetID="42" presetClass="path" presetSubtype="0" accel="50000" decel="50000" fill="hold" nodeType="afterEffect">
                                  <p:stCondLst>
                                    <p:cond delay="0"/>
                                  </p:stCondLst>
                                  <p:childTnLst>
                                    <p:animMotion origin="layout" path="M 0.16015 -7.40741E-7 L 0.24401 -7.40741E-7 " pathEditMode="relative" rAng="0" ptsTypes="AA">
                                      <p:cBhvr>
                                        <p:cTn id="32" dur="500" fill="hold"/>
                                        <p:tgtEl>
                                          <p:spTgt spid="42"/>
                                        </p:tgtEl>
                                        <p:attrNameLst>
                                          <p:attrName>ppt_x</p:attrName>
                                          <p:attrName>ppt_y</p:attrName>
                                        </p:attrNameLst>
                                      </p:cBhvr>
                                      <p:rCtr x="4193" y="0"/>
                                    </p:animMotion>
                                  </p:childTnLst>
                                </p:cTn>
                              </p:par>
                            </p:childTnLst>
                          </p:cTn>
                        </p:par>
                        <p:par>
                          <p:cTn id="33" fill="hold">
                            <p:stCondLst>
                              <p:cond delay="4500"/>
                            </p:stCondLst>
                            <p:childTnLst>
                              <p:par>
                                <p:cTn id="34" presetID="42" presetClass="path" presetSubtype="0" accel="50000" decel="50000" fill="hold" nodeType="afterEffect">
                                  <p:stCondLst>
                                    <p:cond delay="0"/>
                                  </p:stCondLst>
                                  <p:childTnLst>
                                    <p:animMotion origin="layout" path="M 0.24401 -7.40741E-7 L 0.31901 -7.40741E-7 " pathEditMode="relative" rAng="0" ptsTypes="AA">
                                      <p:cBhvr>
                                        <p:cTn id="35" dur="500" fill="hold"/>
                                        <p:tgtEl>
                                          <p:spTgt spid="42"/>
                                        </p:tgtEl>
                                        <p:attrNameLst>
                                          <p:attrName>ppt_x</p:attrName>
                                          <p:attrName>ppt_y</p:attrName>
                                        </p:attrNameLst>
                                      </p:cBhvr>
                                      <p:rCtr x="3750" y="0"/>
                                    </p:animMotion>
                                  </p:childTnLst>
                                </p:cTn>
                              </p:par>
                            </p:childTnLst>
                          </p:cTn>
                        </p:par>
                        <p:par>
                          <p:cTn id="36" fill="hold">
                            <p:stCondLst>
                              <p:cond delay="5000"/>
                            </p:stCondLst>
                            <p:childTnLst>
                              <p:par>
                                <p:cTn id="37" presetID="10" presetClass="entr" presetSubtype="0" fill="hold" grpId="0"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9" grpId="0"/>
      <p:bldP spid="41" grpId="0"/>
      <p:bldP spid="44" grpId="0"/>
      <p:bldP spid="45" grpId="0"/>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A25AB866-584F-84F4-09D1-7E0FCD667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282" y="1238959"/>
            <a:ext cx="3447745" cy="3447745"/>
          </a:xfrm>
          <a:prstGeom prst="rect">
            <a:avLst/>
          </a:prstGeom>
        </p:spPr>
      </p:pic>
      <p:pic>
        <p:nvPicPr>
          <p:cNvPr id="7" name="Picture 6" descr="Icon&#10;&#10;Description automatically generated">
            <a:extLst>
              <a:ext uri="{FF2B5EF4-FFF2-40B4-BE49-F238E27FC236}">
                <a16:creationId xmlns:a16="http://schemas.microsoft.com/office/drawing/2014/main" id="{82B79EA1-A1DC-EB6C-1861-2A6F2B088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606" y="806558"/>
            <a:ext cx="1841391" cy="1841391"/>
          </a:xfrm>
          <a:prstGeom prst="rect">
            <a:avLst/>
          </a:prstGeom>
        </p:spPr>
      </p:pic>
      <p:pic>
        <p:nvPicPr>
          <p:cNvPr id="9" name="Picture 8" descr="Icon&#10;&#10;Description automatically generated">
            <a:extLst>
              <a:ext uri="{FF2B5EF4-FFF2-40B4-BE49-F238E27FC236}">
                <a16:creationId xmlns:a16="http://schemas.microsoft.com/office/drawing/2014/main" id="{2E55D28C-8F1A-7B82-BE5E-2D60CF738C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3605" y="4254304"/>
            <a:ext cx="1841391" cy="1841391"/>
          </a:xfrm>
          <a:prstGeom prst="rect">
            <a:avLst/>
          </a:prstGeom>
        </p:spPr>
      </p:pic>
      <p:pic>
        <p:nvPicPr>
          <p:cNvPr id="13" name="Picture 12" descr="Arrow&#10;&#10;Description automatically generated">
            <a:extLst>
              <a:ext uri="{FF2B5EF4-FFF2-40B4-BE49-F238E27FC236}">
                <a16:creationId xmlns:a16="http://schemas.microsoft.com/office/drawing/2014/main" id="{29FAA304-AAC4-2BE4-D6D3-2963A6AA9C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4956" y="1217933"/>
            <a:ext cx="1841392" cy="1217247"/>
          </a:xfrm>
          <a:prstGeom prst="rect">
            <a:avLst/>
          </a:prstGeom>
        </p:spPr>
      </p:pic>
      <p:pic>
        <p:nvPicPr>
          <p:cNvPr id="14" name="Picture 13" descr="Arrow&#10;&#10;Description automatically generated">
            <a:extLst>
              <a:ext uri="{FF2B5EF4-FFF2-40B4-BE49-F238E27FC236}">
                <a16:creationId xmlns:a16="http://schemas.microsoft.com/office/drawing/2014/main" id="{CC237EF1-65FC-9F43-5A44-3D4B320AA7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88285">
            <a:off x="4490020" y="2909431"/>
            <a:ext cx="2285323" cy="1217247"/>
          </a:xfrm>
          <a:prstGeom prst="rect">
            <a:avLst/>
          </a:prstGeom>
        </p:spPr>
      </p:pic>
      <p:sp>
        <p:nvSpPr>
          <p:cNvPr id="15" name="TextBox 14">
            <a:extLst>
              <a:ext uri="{FF2B5EF4-FFF2-40B4-BE49-F238E27FC236}">
                <a16:creationId xmlns:a16="http://schemas.microsoft.com/office/drawing/2014/main" id="{0804B55A-7C6F-F5DF-24DE-833652F803A5}"/>
              </a:ext>
            </a:extLst>
          </p:cNvPr>
          <p:cNvSpPr txBox="1"/>
          <p:nvPr/>
        </p:nvSpPr>
        <p:spPr>
          <a:xfrm>
            <a:off x="617889" y="5141588"/>
            <a:ext cx="4020529" cy="954107"/>
          </a:xfrm>
          <a:prstGeom prst="rect">
            <a:avLst/>
          </a:prstGeom>
          <a:noFill/>
        </p:spPr>
        <p:txBody>
          <a:bodyPr wrap="square" rtlCol="0">
            <a:spAutoFit/>
          </a:bodyPr>
          <a:lstStyle/>
          <a:p>
            <a:pPr algn="ctr"/>
            <a:r>
              <a:rPr lang="en-US" sz="2800" b="1">
                <a:solidFill>
                  <a:schemeClr val="bg2"/>
                </a:solidFill>
              </a:rPr>
              <a:t>CÁC TÁC VỤ CHỦ YẾU KHI XỬ LÝ FILE</a:t>
            </a:r>
          </a:p>
        </p:txBody>
      </p:sp>
      <p:sp>
        <p:nvSpPr>
          <p:cNvPr id="16" name="TextBox 15">
            <a:extLst>
              <a:ext uri="{FF2B5EF4-FFF2-40B4-BE49-F238E27FC236}">
                <a16:creationId xmlns:a16="http://schemas.microsoft.com/office/drawing/2014/main" id="{5A26C7DF-B24A-2143-7B06-3E06B39C8DE0}"/>
              </a:ext>
            </a:extLst>
          </p:cNvPr>
          <p:cNvSpPr txBox="1"/>
          <p:nvPr/>
        </p:nvSpPr>
        <p:spPr>
          <a:xfrm>
            <a:off x="9354555" y="1465643"/>
            <a:ext cx="1762021" cy="523220"/>
          </a:xfrm>
          <a:prstGeom prst="rect">
            <a:avLst/>
          </a:prstGeom>
          <a:noFill/>
        </p:spPr>
        <p:txBody>
          <a:bodyPr wrap="none" rtlCol="0">
            <a:spAutoFit/>
          </a:bodyPr>
          <a:lstStyle/>
          <a:p>
            <a:r>
              <a:rPr lang="en-US" sz="2800" b="1">
                <a:solidFill>
                  <a:schemeClr val="bg2"/>
                </a:solidFill>
              </a:rPr>
              <a:t>ĐỌC FILE</a:t>
            </a:r>
          </a:p>
        </p:txBody>
      </p:sp>
      <p:sp>
        <p:nvSpPr>
          <p:cNvPr id="17" name="TextBox 16">
            <a:extLst>
              <a:ext uri="{FF2B5EF4-FFF2-40B4-BE49-F238E27FC236}">
                <a16:creationId xmlns:a16="http://schemas.microsoft.com/office/drawing/2014/main" id="{1F20D1CD-7F89-7AFA-13FD-315210D97A44}"/>
              </a:ext>
            </a:extLst>
          </p:cNvPr>
          <p:cNvSpPr txBox="1"/>
          <p:nvPr/>
        </p:nvSpPr>
        <p:spPr>
          <a:xfrm>
            <a:off x="9354555" y="5095421"/>
            <a:ext cx="1762021" cy="523220"/>
          </a:xfrm>
          <a:prstGeom prst="rect">
            <a:avLst/>
          </a:prstGeom>
          <a:noFill/>
        </p:spPr>
        <p:txBody>
          <a:bodyPr wrap="none" rtlCol="0">
            <a:spAutoFit/>
          </a:bodyPr>
          <a:lstStyle/>
          <a:p>
            <a:r>
              <a:rPr lang="en-US" sz="2800" b="1">
                <a:solidFill>
                  <a:schemeClr val="bg2"/>
                </a:solidFill>
              </a:rPr>
              <a:t>GHI FILE</a:t>
            </a:r>
          </a:p>
        </p:txBody>
      </p:sp>
    </p:spTree>
    <p:extLst>
      <p:ext uri="{BB962C8B-B14F-4D97-AF65-F5344CB8AC3E}">
        <p14:creationId xmlns:p14="http://schemas.microsoft.com/office/powerpoint/2010/main" val="15056930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65AA0EC1-C94D-BEEE-A515-5E2C6175A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5389" y="2579800"/>
            <a:ext cx="7406640" cy="7406640"/>
          </a:xfrm>
          <a:prstGeom prst="rect">
            <a:avLst/>
          </a:prstGeom>
        </p:spPr>
      </p:pic>
      <p:pic>
        <p:nvPicPr>
          <p:cNvPr id="5" name="Picture 4" descr="Icon&#10;&#10;Description automatically generated">
            <a:extLst>
              <a:ext uri="{FF2B5EF4-FFF2-40B4-BE49-F238E27FC236}">
                <a16:creationId xmlns:a16="http://schemas.microsoft.com/office/drawing/2014/main" id="{5F49F88F-7E31-2FDC-8271-15EE3D38E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189" y="1458468"/>
            <a:ext cx="3941064" cy="3941064"/>
          </a:xfrm>
          <a:prstGeom prst="rect">
            <a:avLst/>
          </a:prstGeom>
        </p:spPr>
      </p:pic>
      <p:pic>
        <p:nvPicPr>
          <p:cNvPr id="6" name="Picture 5" descr="Icon&#10;&#10;Description automatically generated">
            <a:extLst>
              <a:ext uri="{FF2B5EF4-FFF2-40B4-BE49-F238E27FC236}">
                <a16:creationId xmlns:a16="http://schemas.microsoft.com/office/drawing/2014/main" id="{90C1E4F9-C779-1227-5978-8F57E9F74A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011" y="8978840"/>
            <a:ext cx="3941064" cy="3941064"/>
          </a:xfrm>
          <a:prstGeom prst="rect">
            <a:avLst/>
          </a:prstGeom>
        </p:spPr>
      </p:pic>
      <p:pic>
        <p:nvPicPr>
          <p:cNvPr id="7" name="Picture 6" descr="Arrow&#10;&#10;Description automatically generated">
            <a:extLst>
              <a:ext uri="{FF2B5EF4-FFF2-40B4-BE49-F238E27FC236}">
                <a16:creationId xmlns:a16="http://schemas.microsoft.com/office/drawing/2014/main" id="{EC558685-09E3-93ED-E767-2BE4769F71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6925" y="2416778"/>
            <a:ext cx="3942290" cy="2606040"/>
          </a:xfrm>
          <a:prstGeom prst="rect">
            <a:avLst/>
          </a:prstGeom>
        </p:spPr>
      </p:pic>
      <p:pic>
        <p:nvPicPr>
          <p:cNvPr id="8" name="Picture 7" descr="Arrow&#10;&#10;Description automatically generated">
            <a:extLst>
              <a:ext uri="{FF2B5EF4-FFF2-40B4-BE49-F238E27FC236}">
                <a16:creationId xmlns:a16="http://schemas.microsoft.com/office/drawing/2014/main" id="{13BCB804-3CBE-BF14-BC8B-8373B16DBE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88285">
            <a:off x="-4512137" y="6059598"/>
            <a:ext cx="4892715" cy="2606040"/>
          </a:xfrm>
          <a:prstGeom prst="rect">
            <a:avLst/>
          </a:prstGeom>
        </p:spPr>
      </p:pic>
      <p:sp>
        <p:nvSpPr>
          <p:cNvPr id="9" name="TextBox 8">
            <a:extLst>
              <a:ext uri="{FF2B5EF4-FFF2-40B4-BE49-F238E27FC236}">
                <a16:creationId xmlns:a16="http://schemas.microsoft.com/office/drawing/2014/main" id="{024FDF62-2F0A-D059-DF35-855D8E122646}"/>
              </a:ext>
            </a:extLst>
          </p:cNvPr>
          <p:cNvSpPr txBox="1"/>
          <p:nvPr/>
        </p:nvSpPr>
        <p:spPr>
          <a:xfrm>
            <a:off x="-13677769" y="10544588"/>
            <a:ext cx="9383489" cy="1938992"/>
          </a:xfrm>
          <a:prstGeom prst="rect">
            <a:avLst/>
          </a:prstGeom>
          <a:noFill/>
        </p:spPr>
        <p:txBody>
          <a:bodyPr wrap="square" rtlCol="0">
            <a:spAutoFit/>
          </a:bodyPr>
          <a:lstStyle/>
          <a:p>
            <a:pPr algn="ctr"/>
            <a:r>
              <a:rPr lang="en-US" sz="6000" b="1">
                <a:solidFill>
                  <a:schemeClr val="bg2"/>
                </a:solidFill>
              </a:rPr>
              <a:t>CÁC TÁC VỤ CHỦ YẾU KHI XỬ LÝ FILE</a:t>
            </a:r>
          </a:p>
        </p:txBody>
      </p:sp>
      <p:sp>
        <p:nvSpPr>
          <p:cNvPr id="10" name="TextBox 9">
            <a:extLst>
              <a:ext uri="{FF2B5EF4-FFF2-40B4-BE49-F238E27FC236}">
                <a16:creationId xmlns:a16="http://schemas.microsoft.com/office/drawing/2014/main" id="{E41AD664-EC60-F1AD-7AC7-F72A080346A3}"/>
              </a:ext>
            </a:extLst>
          </p:cNvPr>
          <p:cNvSpPr txBox="1"/>
          <p:nvPr/>
        </p:nvSpPr>
        <p:spPr>
          <a:xfrm>
            <a:off x="6371006" y="2921168"/>
            <a:ext cx="3570208" cy="1015663"/>
          </a:xfrm>
          <a:prstGeom prst="rect">
            <a:avLst/>
          </a:prstGeom>
          <a:noFill/>
        </p:spPr>
        <p:txBody>
          <a:bodyPr wrap="none" rtlCol="0">
            <a:spAutoFit/>
          </a:bodyPr>
          <a:lstStyle/>
          <a:p>
            <a:r>
              <a:rPr lang="en-US" sz="6000" b="1">
                <a:solidFill>
                  <a:schemeClr val="bg2"/>
                </a:solidFill>
              </a:rPr>
              <a:t>ĐỌC FILE</a:t>
            </a:r>
          </a:p>
        </p:txBody>
      </p:sp>
      <p:sp>
        <p:nvSpPr>
          <p:cNvPr id="11" name="TextBox 10">
            <a:extLst>
              <a:ext uri="{FF2B5EF4-FFF2-40B4-BE49-F238E27FC236}">
                <a16:creationId xmlns:a16="http://schemas.microsoft.com/office/drawing/2014/main" id="{EE7658B2-A7B9-44B7-1952-F7BF1C98094A}"/>
              </a:ext>
            </a:extLst>
          </p:cNvPr>
          <p:cNvSpPr txBox="1"/>
          <p:nvPr/>
        </p:nvSpPr>
        <p:spPr>
          <a:xfrm>
            <a:off x="6371006" y="10441540"/>
            <a:ext cx="3570208" cy="1015663"/>
          </a:xfrm>
          <a:prstGeom prst="rect">
            <a:avLst/>
          </a:prstGeom>
          <a:noFill/>
        </p:spPr>
        <p:txBody>
          <a:bodyPr wrap="none" rtlCol="0">
            <a:spAutoFit/>
          </a:bodyPr>
          <a:lstStyle/>
          <a:p>
            <a:r>
              <a:rPr lang="en-US" sz="6000" b="1">
                <a:solidFill>
                  <a:schemeClr val="bg2"/>
                </a:solidFill>
              </a:rPr>
              <a:t>GHI FILE</a:t>
            </a:r>
          </a:p>
        </p:txBody>
      </p:sp>
    </p:spTree>
    <p:extLst>
      <p:ext uri="{BB962C8B-B14F-4D97-AF65-F5344CB8AC3E}">
        <p14:creationId xmlns:p14="http://schemas.microsoft.com/office/powerpoint/2010/main" val="200629870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ECAFAB-8CEE-FB88-66EB-A6E859A2F8E6}"/>
              </a:ext>
            </a:extLst>
          </p:cNvPr>
          <p:cNvSpPr txBox="1"/>
          <p:nvPr/>
        </p:nvSpPr>
        <p:spPr>
          <a:xfrm>
            <a:off x="4248379" y="2105561"/>
            <a:ext cx="3926075" cy="2646878"/>
          </a:xfrm>
          <a:prstGeom prst="rect">
            <a:avLst/>
          </a:prstGeom>
          <a:noFill/>
        </p:spPr>
        <p:txBody>
          <a:bodyPr wrap="none" rtlCol="0">
            <a:spAutoFit/>
          </a:bodyPr>
          <a:lstStyle/>
          <a:p>
            <a:r>
              <a:rPr lang="en-US" sz="16600" b="1" spc="600">
                <a:solidFill>
                  <a:schemeClr val="bg2"/>
                </a:solidFill>
              </a:rPr>
              <a:t>WAR</a:t>
            </a:r>
          </a:p>
        </p:txBody>
      </p:sp>
      <p:pic>
        <p:nvPicPr>
          <p:cNvPr id="6" name="Picture 5" descr="Icon&#10;&#10;Description automatically generated">
            <a:extLst>
              <a:ext uri="{FF2B5EF4-FFF2-40B4-BE49-F238E27FC236}">
                <a16:creationId xmlns:a16="http://schemas.microsoft.com/office/drawing/2014/main" id="{6256A12A-E41F-0B45-E396-104DBCE74FB6}"/>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1542745" y="3429000"/>
            <a:ext cx="4876190" cy="4876190"/>
          </a:xfrm>
          <a:prstGeom prst="rect">
            <a:avLst/>
          </a:prstGeom>
        </p:spPr>
      </p:pic>
      <p:pic>
        <p:nvPicPr>
          <p:cNvPr id="7" name="Picture 6" descr="Icon&#10;&#10;Description automatically generated">
            <a:extLst>
              <a:ext uri="{FF2B5EF4-FFF2-40B4-BE49-F238E27FC236}">
                <a16:creationId xmlns:a16="http://schemas.microsoft.com/office/drawing/2014/main" id="{F2E34E90-F47C-915B-FEA4-CEDC0C3BEA36}"/>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9753905" y="-2618229"/>
            <a:ext cx="4876190" cy="4876190"/>
          </a:xfrm>
          <a:prstGeom prst="rect">
            <a:avLst/>
          </a:prstGeom>
        </p:spPr>
      </p:pic>
    </p:spTree>
    <p:extLst>
      <p:ext uri="{BB962C8B-B14F-4D97-AF65-F5344CB8AC3E}">
        <p14:creationId xmlns:p14="http://schemas.microsoft.com/office/powerpoint/2010/main" val="35351821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E473C7-8598-9FD6-EFD6-B6CC85092771}"/>
              </a:ext>
            </a:extLst>
          </p:cNvPr>
          <p:cNvSpPr txBox="1"/>
          <p:nvPr/>
        </p:nvSpPr>
        <p:spPr>
          <a:xfrm>
            <a:off x="4317610" y="195809"/>
            <a:ext cx="4541628" cy="1862048"/>
          </a:xfrm>
          <a:prstGeom prst="rect">
            <a:avLst/>
          </a:prstGeom>
          <a:noFill/>
        </p:spPr>
        <p:txBody>
          <a:bodyPr wrap="none" rtlCol="0">
            <a:spAutoFit/>
          </a:bodyPr>
          <a:lstStyle/>
          <a:p>
            <a:r>
              <a:rPr lang="en-US" sz="11500" b="1" spc="5000">
                <a:solidFill>
                  <a:schemeClr val="bg2"/>
                </a:solidFill>
              </a:rPr>
              <a:t>WAR</a:t>
            </a:r>
          </a:p>
        </p:txBody>
      </p:sp>
      <p:grpSp>
        <p:nvGrpSpPr>
          <p:cNvPr id="7" name="Group 6">
            <a:extLst>
              <a:ext uri="{FF2B5EF4-FFF2-40B4-BE49-F238E27FC236}">
                <a16:creationId xmlns:a16="http://schemas.microsoft.com/office/drawing/2014/main" id="{6A0FC762-AE1F-E36D-8F66-25B9F2B41503}"/>
              </a:ext>
            </a:extLst>
          </p:cNvPr>
          <p:cNvGrpSpPr/>
          <p:nvPr/>
        </p:nvGrpSpPr>
        <p:grpSpPr>
          <a:xfrm>
            <a:off x="4576619" y="2122715"/>
            <a:ext cx="3088769" cy="3712735"/>
            <a:chOff x="4576619" y="2122715"/>
            <a:chExt cx="3088769" cy="3712735"/>
          </a:xfrm>
        </p:grpSpPr>
        <p:pic>
          <p:nvPicPr>
            <p:cNvPr id="13" name="Picture 12" descr="Icon&#10;&#10;Description automatically generated">
              <a:extLst>
                <a:ext uri="{FF2B5EF4-FFF2-40B4-BE49-F238E27FC236}">
                  <a16:creationId xmlns:a16="http://schemas.microsoft.com/office/drawing/2014/main" id="{1B4F6020-A2CE-CFA4-BE69-E2B57F629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5897" y="3036233"/>
              <a:ext cx="1639491" cy="1639491"/>
            </a:xfrm>
            <a:prstGeom prst="rect">
              <a:avLst/>
            </a:prstGeom>
          </p:spPr>
        </p:pic>
        <p:grpSp>
          <p:nvGrpSpPr>
            <p:cNvPr id="4" name="Group 3">
              <a:extLst>
                <a:ext uri="{FF2B5EF4-FFF2-40B4-BE49-F238E27FC236}">
                  <a16:creationId xmlns:a16="http://schemas.microsoft.com/office/drawing/2014/main" id="{4CBBAA6B-7FF8-C558-67E5-BB72CF5083E0}"/>
                </a:ext>
              </a:extLst>
            </p:cNvPr>
            <p:cNvGrpSpPr/>
            <p:nvPr/>
          </p:nvGrpSpPr>
          <p:grpSpPr>
            <a:xfrm>
              <a:off x="4576619" y="2122715"/>
              <a:ext cx="2898556" cy="3712735"/>
              <a:chOff x="4576619" y="2122715"/>
              <a:chExt cx="2898556" cy="3712735"/>
            </a:xfrm>
          </p:grpSpPr>
          <p:sp>
            <p:nvSpPr>
              <p:cNvPr id="12" name="TextBox 11">
                <a:extLst>
                  <a:ext uri="{FF2B5EF4-FFF2-40B4-BE49-F238E27FC236}">
                    <a16:creationId xmlns:a16="http://schemas.microsoft.com/office/drawing/2014/main" id="{71DF2373-5CE1-B5D2-1030-6B7DDEF107B2}"/>
                  </a:ext>
                </a:extLst>
              </p:cNvPr>
              <p:cNvSpPr txBox="1"/>
              <p:nvPr/>
            </p:nvSpPr>
            <p:spPr>
              <a:xfrm>
                <a:off x="4830293" y="2122715"/>
                <a:ext cx="2353529" cy="523220"/>
              </a:xfrm>
              <a:prstGeom prst="rect">
                <a:avLst/>
              </a:prstGeom>
              <a:noFill/>
            </p:spPr>
            <p:txBody>
              <a:bodyPr wrap="none" rtlCol="0">
                <a:spAutoFit/>
              </a:bodyPr>
              <a:lstStyle/>
              <a:p>
                <a:r>
                  <a:rPr lang="en-US" sz="2800" b="1">
                    <a:solidFill>
                      <a:schemeClr val="bg2"/>
                    </a:solidFill>
                  </a:rPr>
                  <a:t>Append File</a:t>
                </a:r>
              </a:p>
            </p:txBody>
          </p:sp>
          <p:pic>
            <p:nvPicPr>
              <p:cNvPr id="14" name="Picture 13" descr="Icon&#10;&#10;Description automatically generated">
                <a:extLst>
                  <a:ext uri="{FF2B5EF4-FFF2-40B4-BE49-F238E27FC236}">
                    <a16:creationId xmlns:a16="http://schemas.microsoft.com/office/drawing/2014/main" id="{62FACE9D-AAAA-BD32-3F5A-6DE7204270A5}"/>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4603224" y="3449579"/>
                <a:ext cx="652152" cy="652152"/>
              </a:xfrm>
              <a:prstGeom prst="rect">
                <a:avLst/>
              </a:prstGeom>
            </p:spPr>
          </p:pic>
          <p:sp>
            <p:nvSpPr>
              <p:cNvPr id="15" name="TextBox 14">
                <a:extLst>
                  <a:ext uri="{FF2B5EF4-FFF2-40B4-BE49-F238E27FC236}">
                    <a16:creationId xmlns:a16="http://schemas.microsoft.com/office/drawing/2014/main" id="{A6638F9D-35F0-78AA-D363-78C9B9BBCFF6}"/>
                  </a:ext>
                </a:extLst>
              </p:cNvPr>
              <p:cNvSpPr txBox="1"/>
              <p:nvPr/>
            </p:nvSpPr>
            <p:spPr>
              <a:xfrm>
                <a:off x="4576619" y="5004453"/>
                <a:ext cx="2898556" cy="830997"/>
              </a:xfrm>
              <a:prstGeom prst="rect">
                <a:avLst/>
              </a:prstGeom>
              <a:noFill/>
            </p:spPr>
            <p:txBody>
              <a:bodyPr wrap="square" rtlCol="0">
                <a:spAutoFit/>
              </a:bodyPr>
              <a:lstStyle/>
              <a:p>
                <a:pPr algn="just"/>
                <a:r>
                  <a:rPr lang="en-US" sz="2400" b="1">
                    <a:solidFill>
                      <a:schemeClr val="bg2"/>
                    </a:solidFill>
                  </a:rPr>
                  <a:t>Dữ liệu mới mở rộng dữ liệu cũ</a:t>
                </a:r>
              </a:p>
            </p:txBody>
          </p:sp>
          <p:cxnSp>
            <p:nvCxnSpPr>
              <p:cNvPr id="17" name="Straight Arrow Connector 16">
                <a:extLst>
                  <a:ext uri="{FF2B5EF4-FFF2-40B4-BE49-F238E27FC236}">
                    <a16:creationId xmlns:a16="http://schemas.microsoft.com/office/drawing/2014/main" id="{00441150-7B23-0D80-BB03-31971A8AAE53}"/>
                  </a:ext>
                </a:extLst>
              </p:cNvPr>
              <p:cNvCxnSpPr>
                <a:cxnSpLocks/>
              </p:cNvCxnSpPr>
              <p:nvPr/>
            </p:nvCxnSpPr>
            <p:spPr>
              <a:xfrm>
                <a:off x="5439433" y="3775655"/>
                <a:ext cx="548574"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73BA5FC0-595E-3B0C-012D-AB0B72C4B472}"/>
              </a:ext>
            </a:extLst>
          </p:cNvPr>
          <p:cNvGrpSpPr/>
          <p:nvPr/>
        </p:nvGrpSpPr>
        <p:grpSpPr>
          <a:xfrm>
            <a:off x="1021183" y="2122715"/>
            <a:ext cx="2898556" cy="4038429"/>
            <a:chOff x="1021183" y="2122715"/>
            <a:chExt cx="2898556" cy="4038429"/>
          </a:xfrm>
        </p:grpSpPr>
        <p:sp>
          <p:nvSpPr>
            <p:cNvPr id="2" name="TextBox 1">
              <a:extLst>
                <a:ext uri="{FF2B5EF4-FFF2-40B4-BE49-F238E27FC236}">
                  <a16:creationId xmlns:a16="http://schemas.microsoft.com/office/drawing/2014/main" id="{4EA0DB20-A761-FEC9-56A8-042A3C81E56A}"/>
                </a:ext>
              </a:extLst>
            </p:cNvPr>
            <p:cNvSpPr txBox="1"/>
            <p:nvPr/>
          </p:nvSpPr>
          <p:spPr>
            <a:xfrm>
              <a:off x="1307587" y="2122715"/>
              <a:ext cx="2156360" cy="523220"/>
            </a:xfrm>
            <a:prstGeom prst="rect">
              <a:avLst/>
            </a:prstGeom>
            <a:noFill/>
          </p:spPr>
          <p:txBody>
            <a:bodyPr wrap="none" rtlCol="0">
              <a:spAutoFit/>
            </a:bodyPr>
            <a:lstStyle/>
            <a:p>
              <a:r>
                <a:rPr lang="en-US" sz="2800" b="1">
                  <a:solidFill>
                    <a:schemeClr val="bg2"/>
                  </a:solidFill>
                </a:rPr>
                <a:t>Write File</a:t>
              </a:r>
            </a:p>
          </p:txBody>
        </p:sp>
        <p:pic>
          <p:nvPicPr>
            <p:cNvPr id="10" name="Picture 9" descr="Icon&#10;&#10;Description automatically generated">
              <a:extLst>
                <a:ext uri="{FF2B5EF4-FFF2-40B4-BE49-F238E27FC236}">
                  <a16:creationId xmlns:a16="http://schemas.microsoft.com/office/drawing/2014/main" id="{9875F85D-DBAA-2398-4D23-A46DEF211159}"/>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378477" y="2776848"/>
              <a:ext cx="1091984" cy="1091984"/>
            </a:xfrm>
            <a:prstGeom prst="rect">
              <a:avLst/>
            </a:prstGeom>
          </p:spPr>
        </p:pic>
        <p:sp>
          <p:nvSpPr>
            <p:cNvPr id="11" name="TextBox 10">
              <a:extLst>
                <a:ext uri="{FF2B5EF4-FFF2-40B4-BE49-F238E27FC236}">
                  <a16:creationId xmlns:a16="http://schemas.microsoft.com/office/drawing/2014/main" id="{61A0D410-1A80-88A6-6CD1-9661B8342AC7}"/>
                </a:ext>
              </a:extLst>
            </p:cNvPr>
            <p:cNvSpPr txBox="1"/>
            <p:nvPr/>
          </p:nvSpPr>
          <p:spPr>
            <a:xfrm>
              <a:off x="1021183" y="4960815"/>
              <a:ext cx="2898556" cy="1200329"/>
            </a:xfrm>
            <a:prstGeom prst="rect">
              <a:avLst/>
            </a:prstGeom>
            <a:noFill/>
          </p:spPr>
          <p:txBody>
            <a:bodyPr wrap="square" rtlCol="0">
              <a:spAutoFit/>
            </a:bodyPr>
            <a:lstStyle/>
            <a:p>
              <a:pPr algn="just"/>
              <a:r>
                <a:rPr lang="en-US" sz="2400" b="1">
                  <a:solidFill>
                    <a:schemeClr val="bg2"/>
                  </a:solidFill>
                </a:rPr>
                <a:t>Dữ liệu cũ sẽ bị xoá và thay thế bởi dữ liệu mới</a:t>
              </a:r>
            </a:p>
          </p:txBody>
        </p:sp>
        <p:pic>
          <p:nvPicPr>
            <p:cNvPr id="8" name="Picture 7" descr="Icon&#10;&#10;Description automatically generated">
              <a:extLst>
                <a:ext uri="{FF2B5EF4-FFF2-40B4-BE49-F238E27FC236}">
                  <a16:creationId xmlns:a16="http://schemas.microsoft.com/office/drawing/2014/main" id="{3DB5759C-9DFF-FC5E-0BA4-399E1DC8E5DB}"/>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669661" y="3049085"/>
              <a:ext cx="1639491" cy="1639491"/>
            </a:xfrm>
            <a:prstGeom prst="rect">
              <a:avLst/>
            </a:prstGeom>
          </p:spPr>
        </p:pic>
      </p:grpSp>
      <p:grpSp>
        <p:nvGrpSpPr>
          <p:cNvPr id="6" name="Group 5">
            <a:extLst>
              <a:ext uri="{FF2B5EF4-FFF2-40B4-BE49-F238E27FC236}">
                <a16:creationId xmlns:a16="http://schemas.microsoft.com/office/drawing/2014/main" id="{F18AA55B-71A8-317D-2766-52D900FE2D13}"/>
              </a:ext>
            </a:extLst>
          </p:cNvPr>
          <p:cNvGrpSpPr/>
          <p:nvPr/>
        </p:nvGrpSpPr>
        <p:grpSpPr>
          <a:xfrm>
            <a:off x="8322268" y="2122715"/>
            <a:ext cx="2898556" cy="3712735"/>
            <a:chOff x="8322268" y="2122715"/>
            <a:chExt cx="2898556" cy="3712735"/>
          </a:xfrm>
        </p:grpSpPr>
        <p:pic>
          <p:nvPicPr>
            <p:cNvPr id="20" name="Picture 19" descr="Icon&#10;&#10;Description automatically generated">
              <a:extLst>
                <a:ext uri="{FF2B5EF4-FFF2-40B4-BE49-F238E27FC236}">
                  <a16:creationId xmlns:a16="http://schemas.microsoft.com/office/drawing/2014/main" id="{4DF2C89F-9CEA-9107-4B9E-6F1FCEFB51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4032" y="3049086"/>
              <a:ext cx="1639491" cy="1639491"/>
            </a:xfrm>
            <a:prstGeom prst="rect">
              <a:avLst/>
            </a:prstGeom>
          </p:spPr>
        </p:pic>
        <p:sp>
          <p:nvSpPr>
            <p:cNvPr id="21" name="TextBox 20">
              <a:extLst>
                <a:ext uri="{FF2B5EF4-FFF2-40B4-BE49-F238E27FC236}">
                  <a16:creationId xmlns:a16="http://schemas.microsoft.com/office/drawing/2014/main" id="{ECFE4175-6197-263D-BC9D-CB5B8DC48949}"/>
                </a:ext>
              </a:extLst>
            </p:cNvPr>
            <p:cNvSpPr txBox="1"/>
            <p:nvPr/>
          </p:nvSpPr>
          <p:spPr>
            <a:xfrm>
              <a:off x="8835765" y="2122715"/>
              <a:ext cx="1959191" cy="523220"/>
            </a:xfrm>
            <a:prstGeom prst="rect">
              <a:avLst/>
            </a:prstGeom>
            <a:noFill/>
          </p:spPr>
          <p:txBody>
            <a:bodyPr wrap="none" rtlCol="0">
              <a:spAutoFit/>
            </a:bodyPr>
            <a:lstStyle/>
            <a:p>
              <a:r>
                <a:rPr lang="en-US" sz="2800" b="1">
                  <a:solidFill>
                    <a:schemeClr val="bg2"/>
                  </a:solidFill>
                </a:rPr>
                <a:t>Read File</a:t>
              </a:r>
            </a:p>
          </p:txBody>
        </p:sp>
        <p:sp>
          <p:nvSpPr>
            <p:cNvPr id="24" name="TextBox 23">
              <a:extLst>
                <a:ext uri="{FF2B5EF4-FFF2-40B4-BE49-F238E27FC236}">
                  <a16:creationId xmlns:a16="http://schemas.microsoft.com/office/drawing/2014/main" id="{0E0D9F73-C757-7CBA-ADEF-19171121A2EB}"/>
                </a:ext>
              </a:extLst>
            </p:cNvPr>
            <p:cNvSpPr txBox="1"/>
            <p:nvPr/>
          </p:nvSpPr>
          <p:spPr>
            <a:xfrm>
              <a:off x="8322268" y="5004453"/>
              <a:ext cx="2898556" cy="830997"/>
            </a:xfrm>
            <a:prstGeom prst="rect">
              <a:avLst/>
            </a:prstGeom>
            <a:noFill/>
          </p:spPr>
          <p:txBody>
            <a:bodyPr wrap="square" rtlCol="0">
              <a:spAutoFit/>
            </a:bodyPr>
            <a:lstStyle/>
            <a:p>
              <a:pPr algn="just"/>
              <a:r>
                <a:rPr lang="en-US" sz="2400" b="1">
                  <a:solidFill>
                    <a:schemeClr val="bg2"/>
                  </a:solidFill>
                </a:rPr>
                <a:t>Dữ liệu được đọc từ file</a:t>
              </a:r>
            </a:p>
          </p:txBody>
        </p:sp>
      </p:grpSp>
    </p:spTree>
    <p:extLst>
      <p:ext uri="{BB962C8B-B14F-4D97-AF65-F5344CB8AC3E}">
        <p14:creationId xmlns:p14="http://schemas.microsoft.com/office/powerpoint/2010/main" val="109673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C989A4-16E4-39CF-115A-5EBA5E26A4C4}"/>
              </a:ext>
            </a:extLst>
          </p:cNvPr>
          <p:cNvSpPr txBox="1"/>
          <p:nvPr/>
        </p:nvSpPr>
        <p:spPr>
          <a:xfrm>
            <a:off x="2381274" y="977443"/>
            <a:ext cx="7677103" cy="523220"/>
          </a:xfrm>
          <a:prstGeom prst="rect">
            <a:avLst/>
          </a:prstGeom>
          <a:noFill/>
        </p:spPr>
        <p:txBody>
          <a:bodyPr wrap="none" rtlCol="0">
            <a:spAutoFit/>
          </a:bodyPr>
          <a:lstStyle/>
          <a:p>
            <a:pPr algn="ctr"/>
            <a:r>
              <a:rPr lang="en-US" sz="2800" b="1">
                <a:solidFill>
                  <a:schemeClr val="bg2"/>
                </a:solidFill>
              </a:rPr>
              <a:t>Để mở một file ta sử dụng hàm fopen():</a:t>
            </a:r>
          </a:p>
        </p:txBody>
      </p:sp>
      <p:sp>
        <p:nvSpPr>
          <p:cNvPr id="5" name="TextBox 4">
            <a:extLst>
              <a:ext uri="{FF2B5EF4-FFF2-40B4-BE49-F238E27FC236}">
                <a16:creationId xmlns:a16="http://schemas.microsoft.com/office/drawing/2014/main" id="{607C2339-98AB-C0A6-5BF7-B44A0226673B}"/>
              </a:ext>
            </a:extLst>
          </p:cNvPr>
          <p:cNvSpPr txBox="1"/>
          <p:nvPr/>
        </p:nvSpPr>
        <p:spPr>
          <a:xfrm>
            <a:off x="1095375" y="2044243"/>
            <a:ext cx="10807767" cy="584775"/>
          </a:xfrm>
          <a:prstGeom prst="rect">
            <a:avLst/>
          </a:prstGeom>
          <a:noFill/>
        </p:spPr>
        <p:txBody>
          <a:bodyPr wrap="none" rtlCol="0">
            <a:spAutoFit/>
          </a:bodyPr>
          <a:lstStyle/>
          <a:p>
            <a:r>
              <a:rPr lang="en-US" sz="3200" b="1">
                <a:solidFill>
                  <a:srgbClr val="00EFD1"/>
                </a:solidFill>
              </a:rPr>
              <a:t>FILE*</a:t>
            </a:r>
            <a:r>
              <a:rPr lang="en-US" sz="3200" b="1">
                <a:solidFill>
                  <a:schemeClr val="bg2"/>
                </a:solidFill>
              </a:rPr>
              <a:t> fopen(</a:t>
            </a:r>
            <a:r>
              <a:rPr lang="en-US" sz="3200" b="1">
                <a:solidFill>
                  <a:srgbClr val="00EFD1"/>
                </a:solidFill>
              </a:rPr>
              <a:t>const char* </a:t>
            </a:r>
            <a:r>
              <a:rPr lang="en-US" sz="3200" b="1">
                <a:solidFill>
                  <a:schemeClr val="accent2"/>
                </a:solidFill>
              </a:rPr>
              <a:t>name</a:t>
            </a:r>
            <a:r>
              <a:rPr lang="en-US" sz="3200" b="1">
                <a:solidFill>
                  <a:schemeClr val="bg2"/>
                </a:solidFill>
              </a:rPr>
              <a:t>, </a:t>
            </a:r>
            <a:r>
              <a:rPr lang="en-US" sz="3200" b="1">
                <a:solidFill>
                  <a:srgbClr val="00EFD1"/>
                </a:solidFill>
              </a:rPr>
              <a:t>const char* </a:t>
            </a:r>
            <a:r>
              <a:rPr lang="en-US" sz="3200" b="1">
                <a:solidFill>
                  <a:schemeClr val="accent2"/>
                </a:solidFill>
              </a:rPr>
              <a:t>mode</a:t>
            </a:r>
            <a:r>
              <a:rPr lang="en-US" sz="3200" b="1">
                <a:solidFill>
                  <a:schemeClr val="bg2"/>
                </a:solidFill>
              </a:rPr>
              <a:t>)</a:t>
            </a:r>
          </a:p>
        </p:txBody>
      </p:sp>
      <p:grpSp>
        <p:nvGrpSpPr>
          <p:cNvPr id="19" name="Group 18">
            <a:extLst>
              <a:ext uri="{FF2B5EF4-FFF2-40B4-BE49-F238E27FC236}">
                <a16:creationId xmlns:a16="http://schemas.microsoft.com/office/drawing/2014/main" id="{6D53B879-02AA-F4B0-1920-5C26A6D73E14}"/>
              </a:ext>
            </a:extLst>
          </p:cNvPr>
          <p:cNvGrpSpPr/>
          <p:nvPr/>
        </p:nvGrpSpPr>
        <p:grpSpPr>
          <a:xfrm>
            <a:off x="485775" y="2844343"/>
            <a:ext cx="2533650" cy="2292579"/>
            <a:chOff x="485775" y="2844343"/>
            <a:chExt cx="2533650" cy="2292579"/>
          </a:xfrm>
        </p:grpSpPr>
        <p:sp>
          <p:nvSpPr>
            <p:cNvPr id="6" name="TextBox 5">
              <a:extLst>
                <a:ext uri="{FF2B5EF4-FFF2-40B4-BE49-F238E27FC236}">
                  <a16:creationId xmlns:a16="http://schemas.microsoft.com/office/drawing/2014/main" id="{30C5474E-846B-D548-A09C-F541295FF7DF}"/>
                </a:ext>
              </a:extLst>
            </p:cNvPr>
            <p:cNvSpPr txBox="1"/>
            <p:nvPr/>
          </p:nvSpPr>
          <p:spPr>
            <a:xfrm>
              <a:off x="485775" y="4182815"/>
              <a:ext cx="2533650" cy="954107"/>
            </a:xfrm>
            <a:prstGeom prst="rect">
              <a:avLst/>
            </a:prstGeom>
            <a:noFill/>
          </p:spPr>
          <p:txBody>
            <a:bodyPr wrap="square" rtlCol="0">
              <a:spAutoFit/>
            </a:bodyPr>
            <a:lstStyle/>
            <a:p>
              <a:pPr algn="ctr"/>
              <a:r>
                <a:rPr lang="en-US" sz="2800" b="1">
                  <a:solidFill>
                    <a:schemeClr val="bg2"/>
                  </a:solidFill>
                </a:rPr>
                <a:t>Kiểu dữ liệu trả về</a:t>
              </a:r>
            </a:p>
          </p:txBody>
        </p:sp>
        <p:cxnSp>
          <p:nvCxnSpPr>
            <p:cNvPr id="10" name="Straight Arrow Connector 9">
              <a:extLst>
                <a:ext uri="{FF2B5EF4-FFF2-40B4-BE49-F238E27FC236}">
                  <a16:creationId xmlns:a16="http://schemas.microsoft.com/office/drawing/2014/main" id="{9A836AC1-149A-B1D5-D1CA-AED200CF4957}"/>
                </a:ext>
              </a:extLst>
            </p:cNvPr>
            <p:cNvCxnSpPr>
              <a:cxnSpLocks/>
            </p:cNvCxnSpPr>
            <p:nvPr/>
          </p:nvCxnSpPr>
          <p:spPr>
            <a:xfrm>
              <a:off x="1752600" y="2844343"/>
              <a:ext cx="0" cy="1292305"/>
            </a:xfrm>
            <a:prstGeom prst="straightConnector1">
              <a:avLst/>
            </a:prstGeom>
            <a:ln w="76200">
              <a:solidFill>
                <a:schemeClr val="bg2"/>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B99EC942-2069-2B99-6898-417BDD2752A3}"/>
              </a:ext>
            </a:extLst>
          </p:cNvPr>
          <p:cNvGrpSpPr/>
          <p:nvPr/>
        </p:nvGrpSpPr>
        <p:grpSpPr>
          <a:xfrm>
            <a:off x="4229100" y="2844343"/>
            <a:ext cx="3981450" cy="2292579"/>
            <a:chOff x="4229100" y="2844343"/>
            <a:chExt cx="3981450" cy="2292579"/>
          </a:xfrm>
        </p:grpSpPr>
        <p:sp>
          <p:nvSpPr>
            <p:cNvPr id="7" name="TextBox 6">
              <a:extLst>
                <a:ext uri="{FF2B5EF4-FFF2-40B4-BE49-F238E27FC236}">
                  <a16:creationId xmlns:a16="http://schemas.microsoft.com/office/drawing/2014/main" id="{AB61224A-9D1D-9315-F4BC-764CD6842579}"/>
                </a:ext>
              </a:extLst>
            </p:cNvPr>
            <p:cNvSpPr txBox="1"/>
            <p:nvPr/>
          </p:nvSpPr>
          <p:spPr>
            <a:xfrm>
              <a:off x="4229100" y="4182815"/>
              <a:ext cx="3981450" cy="954107"/>
            </a:xfrm>
            <a:prstGeom prst="rect">
              <a:avLst/>
            </a:prstGeom>
            <a:noFill/>
          </p:spPr>
          <p:txBody>
            <a:bodyPr wrap="square" rtlCol="0">
              <a:spAutoFit/>
            </a:bodyPr>
            <a:lstStyle/>
            <a:p>
              <a:pPr algn="ctr"/>
              <a:r>
                <a:rPr lang="en-US" sz="2800" b="1">
                  <a:solidFill>
                    <a:schemeClr val="bg2"/>
                  </a:solidFill>
                </a:rPr>
                <a:t>Tên file hoặc đường dẫn tới file</a:t>
              </a:r>
            </a:p>
          </p:txBody>
        </p:sp>
        <p:cxnSp>
          <p:nvCxnSpPr>
            <p:cNvPr id="13" name="Straight Arrow Connector 12">
              <a:extLst>
                <a:ext uri="{FF2B5EF4-FFF2-40B4-BE49-F238E27FC236}">
                  <a16:creationId xmlns:a16="http://schemas.microsoft.com/office/drawing/2014/main" id="{5DBB5FEA-705B-145E-756D-0BA9ADCBF285}"/>
                </a:ext>
              </a:extLst>
            </p:cNvPr>
            <p:cNvCxnSpPr>
              <a:cxnSpLocks/>
              <a:endCxn id="7" idx="0"/>
            </p:cNvCxnSpPr>
            <p:nvPr/>
          </p:nvCxnSpPr>
          <p:spPr>
            <a:xfrm>
              <a:off x="5895975" y="2844343"/>
              <a:ext cx="323850" cy="1338472"/>
            </a:xfrm>
            <a:prstGeom prst="straightConnector1">
              <a:avLst/>
            </a:prstGeom>
            <a:ln w="76200">
              <a:solidFill>
                <a:schemeClr val="bg2"/>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E5AE45D5-0FAA-F816-B00F-F2504478950F}"/>
              </a:ext>
            </a:extLst>
          </p:cNvPr>
          <p:cNvGrpSpPr/>
          <p:nvPr/>
        </p:nvGrpSpPr>
        <p:grpSpPr>
          <a:xfrm>
            <a:off x="8334375" y="2839135"/>
            <a:ext cx="3981450" cy="1872675"/>
            <a:chOff x="8334375" y="2839135"/>
            <a:chExt cx="3981450" cy="1872675"/>
          </a:xfrm>
        </p:grpSpPr>
        <p:sp>
          <p:nvSpPr>
            <p:cNvPr id="8" name="TextBox 7">
              <a:extLst>
                <a:ext uri="{FF2B5EF4-FFF2-40B4-BE49-F238E27FC236}">
                  <a16:creationId xmlns:a16="http://schemas.microsoft.com/office/drawing/2014/main" id="{57462CB5-13AD-BD26-8DAF-990F9317F28C}"/>
                </a:ext>
              </a:extLst>
            </p:cNvPr>
            <p:cNvSpPr txBox="1"/>
            <p:nvPr/>
          </p:nvSpPr>
          <p:spPr>
            <a:xfrm>
              <a:off x="8334375" y="4188590"/>
              <a:ext cx="3981450" cy="523220"/>
            </a:xfrm>
            <a:prstGeom prst="rect">
              <a:avLst/>
            </a:prstGeom>
            <a:noFill/>
          </p:spPr>
          <p:txBody>
            <a:bodyPr wrap="square" rtlCol="0">
              <a:spAutoFit/>
            </a:bodyPr>
            <a:lstStyle/>
            <a:p>
              <a:pPr algn="ctr"/>
              <a:r>
                <a:rPr lang="en-US" sz="2800" b="1">
                  <a:solidFill>
                    <a:schemeClr val="bg2"/>
                  </a:solidFill>
                </a:rPr>
                <a:t>Chế độ </a:t>
              </a:r>
            </a:p>
          </p:txBody>
        </p:sp>
        <p:cxnSp>
          <p:nvCxnSpPr>
            <p:cNvPr id="16" name="Straight Arrow Connector 15">
              <a:extLst>
                <a:ext uri="{FF2B5EF4-FFF2-40B4-BE49-F238E27FC236}">
                  <a16:creationId xmlns:a16="http://schemas.microsoft.com/office/drawing/2014/main" id="{F05A03BC-26EA-935D-4F11-0AA7F0510EAC}"/>
                </a:ext>
              </a:extLst>
            </p:cNvPr>
            <p:cNvCxnSpPr>
              <a:cxnSpLocks/>
            </p:cNvCxnSpPr>
            <p:nvPr/>
          </p:nvCxnSpPr>
          <p:spPr>
            <a:xfrm>
              <a:off x="9877425" y="2839135"/>
              <a:ext cx="447675" cy="1297513"/>
            </a:xfrm>
            <a:prstGeom prst="straightConnector1">
              <a:avLst/>
            </a:prstGeom>
            <a:ln w="76200">
              <a:solidFill>
                <a:schemeClr val="bg2"/>
              </a:solidFill>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3530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C989A4-16E4-39CF-115A-5EBA5E26A4C4}"/>
              </a:ext>
            </a:extLst>
          </p:cNvPr>
          <p:cNvSpPr txBox="1"/>
          <p:nvPr/>
        </p:nvSpPr>
        <p:spPr>
          <a:xfrm>
            <a:off x="977866" y="2491450"/>
            <a:ext cx="10236267" cy="1384995"/>
          </a:xfrm>
          <a:prstGeom prst="rect">
            <a:avLst/>
          </a:prstGeom>
          <a:noFill/>
        </p:spPr>
        <p:txBody>
          <a:bodyPr wrap="square" rtlCol="0">
            <a:spAutoFit/>
          </a:bodyPr>
          <a:lstStyle/>
          <a:p>
            <a:pPr algn="just"/>
            <a:r>
              <a:rPr lang="en-US" sz="2800" b="1">
                <a:solidFill>
                  <a:schemeClr val="bg2"/>
                </a:solidFill>
              </a:rPr>
              <a:t>Để đọc một file ta có rất nhiều hàm phục vụ việc đọc. Tuy nhiên có hai dạng chính là đọc có cấu trúc và đọc một chuỗi ký tự.</a:t>
            </a:r>
          </a:p>
        </p:txBody>
      </p:sp>
    </p:spTree>
    <p:extLst>
      <p:ext uri="{BB962C8B-B14F-4D97-AF65-F5344CB8AC3E}">
        <p14:creationId xmlns:p14="http://schemas.microsoft.com/office/powerpoint/2010/main" val="2837020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D89AD9-89D2-CC18-DFD5-982D41BCFEBA}"/>
              </a:ext>
            </a:extLst>
          </p:cNvPr>
          <p:cNvSpPr txBox="1"/>
          <p:nvPr/>
        </p:nvSpPr>
        <p:spPr>
          <a:xfrm>
            <a:off x="977866" y="3123535"/>
            <a:ext cx="10581743" cy="584775"/>
          </a:xfrm>
          <a:prstGeom prst="rect">
            <a:avLst/>
          </a:prstGeom>
          <a:noFill/>
        </p:spPr>
        <p:txBody>
          <a:bodyPr wrap="none" rtlCol="0">
            <a:spAutoFit/>
          </a:bodyPr>
          <a:lstStyle/>
          <a:p>
            <a:r>
              <a:rPr lang="en-US" sz="3200" b="1">
                <a:solidFill>
                  <a:srgbClr val="00EFD1"/>
                </a:solidFill>
              </a:rPr>
              <a:t>int</a:t>
            </a:r>
            <a:r>
              <a:rPr lang="en-US" sz="3200" b="1">
                <a:solidFill>
                  <a:schemeClr val="bg2"/>
                </a:solidFill>
              </a:rPr>
              <a:t> fscanf(</a:t>
            </a:r>
            <a:r>
              <a:rPr lang="en-US" sz="3200" b="1">
                <a:solidFill>
                  <a:srgbClr val="00EFD1"/>
                </a:solidFill>
              </a:rPr>
              <a:t>FILE* </a:t>
            </a:r>
            <a:r>
              <a:rPr lang="en-US" sz="3200" b="1">
                <a:solidFill>
                  <a:schemeClr val="accent2"/>
                </a:solidFill>
              </a:rPr>
              <a:t>stream</a:t>
            </a:r>
            <a:r>
              <a:rPr lang="en-US" sz="3200" b="1">
                <a:solidFill>
                  <a:schemeClr val="bg2"/>
                </a:solidFill>
              </a:rPr>
              <a:t>, </a:t>
            </a:r>
            <a:r>
              <a:rPr lang="en-US" sz="3200" b="1">
                <a:solidFill>
                  <a:srgbClr val="00EFD1"/>
                </a:solidFill>
              </a:rPr>
              <a:t>const char* </a:t>
            </a:r>
            <a:r>
              <a:rPr lang="en-US" sz="3200" b="1">
                <a:solidFill>
                  <a:schemeClr val="accent2"/>
                </a:solidFill>
              </a:rPr>
              <a:t>format</a:t>
            </a:r>
            <a:r>
              <a:rPr lang="en-US" sz="3200" b="1">
                <a:solidFill>
                  <a:schemeClr val="bg2"/>
                </a:solidFill>
              </a:rPr>
              <a:t>,…)</a:t>
            </a:r>
          </a:p>
        </p:txBody>
      </p:sp>
      <p:sp>
        <p:nvSpPr>
          <p:cNvPr id="5" name="TextBox 4">
            <a:extLst>
              <a:ext uri="{FF2B5EF4-FFF2-40B4-BE49-F238E27FC236}">
                <a16:creationId xmlns:a16="http://schemas.microsoft.com/office/drawing/2014/main" id="{4C66AF52-F1A4-3E59-D00E-C190D6AFFFA7}"/>
              </a:ext>
            </a:extLst>
          </p:cNvPr>
          <p:cNvSpPr txBox="1"/>
          <p:nvPr/>
        </p:nvSpPr>
        <p:spPr>
          <a:xfrm>
            <a:off x="977866" y="1082374"/>
            <a:ext cx="10236267" cy="1384995"/>
          </a:xfrm>
          <a:prstGeom prst="rect">
            <a:avLst/>
          </a:prstGeom>
          <a:noFill/>
        </p:spPr>
        <p:txBody>
          <a:bodyPr wrap="square" rtlCol="0">
            <a:spAutoFit/>
          </a:bodyPr>
          <a:lstStyle/>
          <a:p>
            <a:pPr algn="just"/>
            <a:r>
              <a:rPr lang="en-US" sz="2800" b="1">
                <a:solidFill>
                  <a:schemeClr val="bg2"/>
                </a:solidFill>
              </a:rPr>
              <a:t>fscanf() là hàm đọc dữ liệu từ một luồng và lưu trữ chúng theo một định dạng (formatted) vào các địa chỉ biến trong dãy địa chỉ biến theo sau.</a:t>
            </a:r>
          </a:p>
        </p:txBody>
      </p:sp>
      <p:sp>
        <p:nvSpPr>
          <p:cNvPr id="6" name="TextBox 5">
            <a:extLst>
              <a:ext uri="{FF2B5EF4-FFF2-40B4-BE49-F238E27FC236}">
                <a16:creationId xmlns:a16="http://schemas.microsoft.com/office/drawing/2014/main" id="{A27B7676-746A-2A5D-B405-E9B557EDBB1B}"/>
              </a:ext>
            </a:extLst>
          </p:cNvPr>
          <p:cNvSpPr txBox="1"/>
          <p:nvPr/>
        </p:nvSpPr>
        <p:spPr>
          <a:xfrm>
            <a:off x="977866" y="4562591"/>
            <a:ext cx="10236267" cy="954107"/>
          </a:xfrm>
          <a:prstGeom prst="rect">
            <a:avLst/>
          </a:prstGeom>
          <a:noFill/>
        </p:spPr>
        <p:txBody>
          <a:bodyPr wrap="square" rtlCol="0">
            <a:spAutoFit/>
          </a:bodyPr>
          <a:lstStyle/>
          <a:p>
            <a:pPr algn="just"/>
            <a:r>
              <a:rPr lang="en-US" sz="2800" b="1">
                <a:solidFill>
                  <a:schemeClr val="bg2"/>
                </a:solidFill>
              </a:rPr>
              <a:t>Ta sử dụng fscanf() khi ta biết được định dạng dữ liệu được lưu trữ trong file.</a:t>
            </a:r>
          </a:p>
        </p:txBody>
      </p:sp>
    </p:spTree>
    <p:extLst>
      <p:ext uri="{BB962C8B-B14F-4D97-AF65-F5344CB8AC3E}">
        <p14:creationId xmlns:p14="http://schemas.microsoft.com/office/powerpoint/2010/main" val="35983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8B7951DB-B15F-C708-C797-F3C8C2AF9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05" y="228905"/>
            <a:ext cx="2018995" cy="2018995"/>
          </a:xfrm>
          <a:prstGeom prst="rect">
            <a:avLst/>
          </a:prstGeom>
        </p:spPr>
      </p:pic>
      <p:sp>
        <p:nvSpPr>
          <p:cNvPr id="6" name="TextBox 5">
            <a:extLst>
              <a:ext uri="{FF2B5EF4-FFF2-40B4-BE49-F238E27FC236}">
                <a16:creationId xmlns:a16="http://schemas.microsoft.com/office/drawing/2014/main" id="{13E2B1AA-69DD-7438-0C82-4ADF374A9861}"/>
              </a:ext>
            </a:extLst>
          </p:cNvPr>
          <p:cNvSpPr txBox="1"/>
          <p:nvPr/>
        </p:nvSpPr>
        <p:spPr>
          <a:xfrm>
            <a:off x="3082473" y="577203"/>
            <a:ext cx="8381694" cy="1384995"/>
          </a:xfrm>
          <a:prstGeom prst="rect">
            <a:avLst/>
          </a:prstGeom>
          <a:noFill/>
        </p:spPr>
        <p:txBody>
          <a:bodyPr wrap="square" rtlCol="0">
            <a:spAutoFit/>
          </a:bodyPr>
          <a:lstStyle/>
          <a:p>
            <a:pPr algn="just"/>
            <a:r>
              <a:rPr lang="en-US" sz="2800" b="1">
                <a:solidFill>
                  <a:schemeClr val="bg2"/>
                </a:solidFill>
              </a:rPr>
              <a:t>Đọc một dãy số từ file </a:t>
            </a:r>
            <a:r>
              <a:rPr lang="en-US" sz="2800" b="1">
                <a:solidFill>
                  <a:schemeClr val="accent2"/>
                </a:solidFill>
              </a:rPr>
              <a:t>input.txt </a:t>
            </a:r>
            <a:r>
              <a:rPr lang="en-US" sz="2800" b="1">
                <a:solidFill>
                  <a:schemeClr val="bg2"/>
                </a:solidFill>
              </a:rPr>
              <a:t>nằm cùng thư mục với file </a:t>
            </a:r>
            <a:r>
              <a:rPr lang="en-US" sz="2800" b="1">
                <a:solidFill>
                  <a:schemeClr val="accent2"/>
                </a:solidFill>
              </a:rPr>
              <a:t>“.c”</a:t>
            </a:r>
            <a:r>
              <a:rPr lang="en-US" sz="2800" b="1">
                <a:solidFill>
                  <a:schemeClr val="bg2"/>
                </a:solidFill>
              </a:rPr>
              <a:t>. Sau đó sắp xếp lại dãy và in ra màn hình dãy sau sắp xếp. </a:t>
            </a:r>
          </a:p>
        </p:txBody>
      </p:sp>
      <p:grpSp>
        <p:nvGrpSpPr>
          <p:cNvPr id="28" name="Group 27">
            <a:extLst>
              <a:ext uri="{FF2B5EF4-FFF2-40B4-BE49-F238E27FC236}">
                <a16:creationId xmlns:a16="http://schemas.microsoft.com/office/drawing/2014/main" id="{7E795DE0-5BC0-65AC-7E42-E8FD5039BEBE}"/>
              </a:ext>
            </a:extLst>
          </p:cNvPr>
          <p:cNvGrpSpPr/>
          <p:nvPr/>
        </p:nvGrpSpPr>
        <p:grpSpPr>
          <a:xfrm>
            <a:off x="1282258" y="2680821"/>
            <a:ext cx="4813742" cy="3599976"/>
            <a:chOff x="1466217" y="2704821"/>
            <a:chExt cx="4813742" cy="3599976"/>
          </a:xfrm>
        </p:grpSpPr>
        <p:cxnSp>
          <p:nvCxnSpPr>
            <p:cNvPr id="10" name="Straight Connector 9">
              <a:extLst>
                <a:ext uri="{FF2B5EF4-FFF2-40B4-BE49-F238E27FC236}">
                  <a16:creationId xmlns:a16="http://schemas.microsoft.com/office/drawing/2014/main" id="{0E48ABC9-F180-2BD3-1C12-B8D87C7B3926}"/>
                </a:ext>
              </a:extLst>
            </p:cNvPr>
            <p:cNvCxnSpPr>
              <a:cxnSpLocks/>
            </p:cNvCxnSpPr>
            <p:nvPr/>
          </p:nvCxnSpPr>
          <p:spPr>
            <a:xfrm>
              <a:off x="2063873" y="3711446"/>
              <a:ext cx="0" cy="2254401"/>
            </a:xfrm>
            <a:prstGeom prst="line">
              <a:avLst/>
            </a:prstGeom>
            <a:ln w="76200">
              <a:solidFill>
                <a:schemeClr val="bg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3D7DB94-455C-2918-9BE5-8D399419FF1F}"/>
                </a:ext>
              </a:extLst>
            </p:cNvPr>
            <p:cNvCxnSpPr>
              <a:cxnSpLocks/>
            </p:cNvCxnSpPr>
            <p:nvPr/>
          </p:nvCxnSpPr>
          <p:spPr>
            <a:xfrm>
              <a:off x="2063872" y="5965847"/>
              <a:ext cx="1188994" cy="0"/>
            </a:xfrm>
            <a:prstGeom prst="line">
              <a:avLst/>
            </a:prstGeom>
            <a:ln w="76200">
              <a:solidFill>
                <a:schemeClr val="bg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9C0980C-37B6-4AAA-1E5D-59BF7B1FA22A}"/>
                </a:ext>
              </a:extLst>
            </p:cNvPr>
            <p:cNvCxnSpPr>
              <a:cxnSpLocks/>
            </p:cNvCxnSpPr>
            <p:nvPr/>
          </p:nvCxnSpPr>
          <p:spPr>
            <a:xfrm>
              <a:off x="2063872" y="4838646"/>
              <a:ext cx="1174003" cy="0"/>
            </a:xfrm>
            <a:prstGeom prst="line">
              <a:avLst/>
            </a:prstGeom>
            <a:ln w="76200">
              <a:solidFill>
                <a:schemeClr val="bg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8" name="Picture 7" descr="Icon&#10;&#10;Description automatically generated">
              <a:extLst>
                <a:ext uri="{FF2B5EF4-FFF2-40B4-BE49-F238E27FC236}">
                  <a16:creationId xmlns:a16="http://schemas.microsoft.com/office/drawing/2014/main" id="{E1FF40CE-8848-BE64-A013-AF5DC3138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217" y="2704821"/>
              <a:ext cx="1195311" cy="1195311"/>
            </a:xfrm>
            <a:prstGeom prst="rect">
              <a:avLst/>
            </a:prstGeom>
          </p:spPr>
        </p:pic>
        <p:pic>
          <p:nvPicPr>
            <p:cNvPr id="23" name="Picture 22" descr="Icon&#10;&#10;Description automatically generated">
              <a:extLst>
                <a:ext uri="{FF2B5EF4-FFF2-40B4-BE49-F238E27FC236}">
                  <a16:creationId xmlns:a16="http://schemas.microsoft.com/office/drawing/2014/main" id="{E6E310CE-4082-B9C4-79CE-3F9F1EBBB7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592" y="4485076"/>
              <a:ext cx="707140" cy="707140"/>
            </a:xfrm>
            <a:prstGeom prst="rect">
              <a:avLst/>
            </a:prstGeom>
          </p:spPr>
        </p:pic>
        <p:pic>
          <p:nvPicPr>
            <p:cNvPr id="24" name="Picture 23" descr="Icon&#10;&#10;Description automatically generated">
              <a:extLst>
                <a:ext uri="{FF2B5EF4-FFF2-40B4-BE49-F238E27FC236}">
                  <a16:creationId xmlns:a16="http://schemas.microsoft.com/office/drawing/2014/main" id="{704A92BE-B366-8D19-A951-9248369A50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2592" y="5597657"/>
              <a:ext cx="707140" cy="707140"/>
            </a:xfrm>
            <a:prstGeom prst="rect">
              <a:avLst/>
            </a:prstGeom>
          </p:spPr>
        </p:pic>
        <p:sp>
          <p:nvSpPr>
            <p:cNvPr id="25" name="TextBox 24">
              <a:extLst>
                <a:ext uri="{FF2B5EF4-FFF2-40B4-BE49-F238E27FC236}">
                  <a16:creationId xmlns:a16="http://schemas.microsoft.com/office/drawing/2014/main" id="{1C2AA67D-B760-80C9-DD4D-B04889C04C06}"/>
                </a:ext>
              </a:extLst>
            </p:cNvPr>
            <p:cNvSpPr txBox="1"/>
            <p:nvPr/>
          </p:nvSpPr>
          <p:spPr>
            <a:xfrm>
              <a:off x="4320768" y="4577036"/>
              <a:ext cx="1170513" cy="523220"/>
            </a:xfrm>
            <a:prstGeom prst="rect">
              <a:avLst/>
            </a:prstGeom>
            <a:noFill/>
          </p:spPr>
          <p:txBody>
            <a:bodyPr wrap="none" rtlCol="0">
              <a:spAutoFit/>
            </a:bodyPr>
            <a:lstStyle/>
            <a:p>
              <a:r>
                <a:rPr lang="en-US" sz="2800" b="1">
                  <a:solidFill>
                    <a:schemeClr val="accent6"/>
                  </a:solidFill>
                </a:rPr>
                <a:t>Ex1.c</a:t>
              </a:r>
            </a:p>
          </p:txBody>
        </p:sp>
        <p:sp>
          <p:nvSpPr>
            <p:cNvPr id="26" name="TextBox 25">
              <a:extLst>
                <a:ext uri="{FF2B5EF4-FFF2-40B4-BE49-F238E27FC236}">
                  <a16:creationId xmlns:a16="http://schemas.microsoft.com/office/drawing/2014/main" id="{4BB95ED2-C416-DC40-B8DF-201044C78B7E}"/>
                </a:ext>
              </a:extLst>
            </p:cNvPr>
            <p:cNvSpPr txBox="1"/>
            <p:nvPr/>
          </p:nvSpPr>
          <p:spPr>
            <a:xfrm>
              <a:off x="4320768" y="5689617"/>
              <a:ext cx="1959191" cy="523220"/>
            </a:xfrm>
            <a:prstGeom prst="rect">
              <a:avLst/>
            </a:prstGeom>
            <a:noFill/>
          </p:spPr>
          <p:txBody>
            <a:bodyPr wrap="none" rtlCol="0">
              <a:spAutoFit/>
            </a:bodyPr>
            <a:lstStyle/>
            <a:p>
              <a:r>
                <a:rPr lang="en-US" sz="2800" b="1">
                  <a:solidFill>
                    <a:schemeClr val="accent6"/>
                  </a:solidFill>
                </a:rPr>
                <a:t>input.txt</a:t>
              </a:r>
            </a:p>
          </p:txBody>
        </p:sp>
        <p:sp>
          <p:nvSpPr>
            <p:cNvPr id="27" name="TextBox 26">
              <a:extLst>
                <a:ext uri="{FF2B5EF4-FFF2-40B4-BE49-F238E27FC236}">
                  <a16:creationId xmlns:a16="http://schemas.microsoft.com/office/drawing/2014/main" id="{A2E711D2-9960-DE86-BD3F-2B1C1D9FAD11}"/>
                </a:ext>
              </a:extLst>
            </p:cNvPr>
            <p:cNvSpPr txBox="1"/>
            <p:nvPr/>
          </p:nvSpPr>
          <p:spPr>
            <a:xfrm>
              <a:off x="2937335" y="3136646"/>
              <a:ext cx="1959191" cy="523220"/>
            </a:xfrm>
            <a:prstGeom prst="rect">
              <a:avLst/>
            </a:prstGeom>
            <a:noFill/>
          </p:spPr>
          <p:txBody>
            <a:bodyPr wrap="none" rtlCol="0">
              <a:spAutoFit/>
            </a:bodyPr>
            <a:lstStyle/>
            <a:p>
              <a:r>
                <a:rPr lang="en-US" sz="2800" b="1">
                  <a:solidFill>
                    <a:schemeClr val="accent6"/>
                  </a:solidFill>
                </a:rPr>
                <a:t>Read File</a:t>
              </a:r>
            </a:p>
          </p:txBody>
        </p:sp>
      </p:grpSp>
      <p:sp>
        <p:nvSpPr>
          <p:cNvPr id="31" name="TextBox 30">
            <a:extLst>
              <a:ext uri="{FF2B5EF4-FFF2-40B4-BE49-F238E27FC236}">
                <a16:creationId xmlns:a16="http://schemas.microsoft.com/office/drawing/2014/main" id="{4A7F8E26-6E12-4B74-004C-2AD9EDAEBE86}"/>
              </a:ext>
            </a:extLst>
          </p:cNvPr>
          <p:cNvSpPr txBox="1"/>
          <p:nvPr/>
        </p:nvSpPr>
        <p:spPr>
          <a:xfrm>
            <a:off x="6884680" y="3140652"/>
            <a:ext cx="4719562" cy="1815882"/>
          </a:xfrm>
          <a:prstGeom prst="rect">
            <a:avLst/>
          </a:prstGeom>
          <a:noFill/>
        </p:spPr>
        <p:txBody>
          <a:bodyPr wrap="none" rtlCol="0">
            <a:spAutoFit/>
          </a:bodyPr>
          <a:lstStyle/>
          <a:p>
            <a:r>
              <a:rPr lang="en-US" sz="2800" b="1">
                <a:solidFill>
                  <a:schemeClr val="accent6"/>
                </a:solidFill>
              </a:rPr>
              <a:t>input.txt:</a:t>
            </a:r>
          </a:p>
          <a:p>
            <a:endParaRPr lang="en-US" sz="2800" b="1">
              <a:solidFill>
                <a:schemeClr val="accent6"/>
              </a:solidFill>
            </a:endParaRPr>
          </a:p>
          <a:p>
            <a:r>
              <a:rPr lang="en-US" sz="2800" b="1">
                <a:solidFill>
                  <a:schemeClr val="accent6"/>
                </a:solidFill>
              </a:rPr>
              <a:t>10</a:t>
            </a:r>
          </a:p>
          <a:p>
            <a:r>
              <a:rPr lang="en-US" sz="2800" b="1">
                <a:solidFill>
                  <a:schemeClr val="accent6"/>
                </a:solidFill>
              </a:rPr>
              <a:t>-1 2 5 9 6 8 1 20 -15 7</a:t>
            </a:r>
          </a:p>
        </p:txBody>
      </p:sp>
    </p:spTree>
    <p:extLst>
      <p:ext uri="{BB962C8B-B14F-4D97-AF65-F5344CB8AC3E}">
        <p14:creationId xmlns:p14="http://schemas.microsoft.com/office/powerpoint/2010/main" val="359590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D8008F31-30B5-CD8E-52AF-B3B84DBF5C53}"/>
              </a:ext>
            </a:extLst>
          </p:cNvPr>
          <p:cNvGrpSpPr/>
          <p:nvPr/>
        </p:nvGrpSpPr>
        <p:grpSpPr>
          <a:xfrm>
            <a:off x="1256295" y="1281024"/>
            <a:ext cx="9679409" cy="3647408"/>
            <a:chOff x="1256294" y="1052424"/>
            <a:chExt cx="9679409" cy="3647408"/>
          </a:xfrm>
        </p:grpSpPr>
        <p:sp>
          <p:nvSpPr>
            <p:cNvPr id="4" name="TextBox 3">
              <a:extLst>
                <a:ext uri="{FF2B5EF4-FFF2-40B4-BE49-F238E27FC236}">
                  <a16:creationId xmlns:a16="http://schemas.microsoft.com/office/drawing/2014/main" id="{2F0751A6-2BBF-247F-A4C2-F81127515EFE}"/>
                </a:ext>
              </a:extLst>
            </p:cNvPr>
            <p:cNvSpPr txBox="1"/>
            <p:nvPr/>
          </p:nvSpPr>
          <p:spPr>
            <a:xfrm>
              <a:off x="1256294" y="1052424"/>
              <a:ext cx="9679409" cy="954107"/>
            </a:xfrm>
            <a:prstGeom prst="rect">
              <a:avLst/>
            </a:prstGeom>
            <a:noFill/>
          </p:spPr>
          <p:txBody>
            <a:bodyPr wrap="square" rtlCol="0">
              <a:spAutoFit/>
            </a:bodyPr>
            <a:lstStyle/>
            <a:p>
              <a:pPr algn="ctr"/>
              <a:r>
                <a:rPr lang="en-US" sz="2800" b="1">
                  <a:solidFill>
                    <a:schemeClr val="bg2"/>
                  </a:solidFill>
                </a:rPr>
                <a:t>Nhằm phục vụ bài học, chúng ta cần nắm vững các kiến thức liên quan đến hàm.</a:t>
              </a:r>
            </a:p>
          </p:txBody>
        </p:sp>
        <p:grpSp>
          <p:nvGrpSpPr>
            <p:cNvPr id="5" name="Group 4">
              <a:extLst>
                <a:ext uri="{FF2B5EF4-FFF2-40B4-BE49-F238E27FC236}">
                  <a16:creationId xmlns:a16="http://schemas.microsoft.com/office/drawing/2014/main" id="{6D7CDC0C-B5DA-28A9-3B0C-DA216D374DEC}"/>
                </a:ext>
              </a:extLst>
            </p:cNvPr>
            <p:cNvGrpSpPr/>
            <p:nvPr/>
          </p:nvGrpSpPr>
          <p:grpSpPr>
            <a:xfrm>
              <a:off x="3750037" y="2361367"/>
              <a:ext cx="4691921" cy="2338465"/>
              <a:chOff x="3750039" y="2576156"/>
              <a:chExt cx="4691921" cy="2338465"/>
            </a:xfrm>
            <a:solidFill>
              <a:schemeClr val="bg2"/>
            </a:solidFill>
          </p:grpSpPr>
          <p:sp>
            <p:nvSpPr>
              <p:cNvPr id="6" name="Rectangle 5">
                <a:extLst>
                  <a:ext uri="{FF2B5EF4-FFF2-40B4-BE49-F238E27FC236}">
                    <a16:creationId xmlns:a16="http://schemas.microsoft.com/office/drawing/2014/main" id="{75A428D9-4136-613A-2F98-14E424140A40}"/>
                  </a:ext>
                </a:extLst>
              </p:cNvPr>
              <p:cNvSpPr/>
              <p:nvPr/>
            </p:nvSpPr>
            <p:spPr>
              <a:xfrm>
                <a:off x="3750039" y="2576156"/>
                <a:ext cx="4691921" cy="2338465"/>
              </a:xfrm>
              <a:prstGeom prst="rect">
                <a:avLst/>
              </a:prstGeom>
              <a:grpFill/>
              <a:ln>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a:p>
            </p:txBody>
          </p:sp>
          <p:sp>
            <p:nvSpPr>
              <p:cNvPr id="7" name="TextBox 6">
                <a:extLst>
                  <a:ext uri="{FF2B5EF4-FFF2-40B4-BE49-F238E27FC236}">
                    <a16:creationId xmlns:a16="http://schemas.microsoft.com/office/drawing/2014/main" id="{5365ED54-7F7C-E9C5-6E1C-0D0C2618F1F5}"/>
                  </a:ext>
                </a:extLst>
              </p:cNvPr>
              <p:cNvSpPr txBox="1"/>
              <p:nvPr/>
            </p:nvSpPr>
            <p:spPr>
              <a:xfrm>
                <a:off x="4743136" y="3145223"/>
                <a:ext cx="2705725" cy="1200329"/>
              </a:xfrm>
              <a:prstGeom prst="rect">
                <a:avLst/>
              </a:prstGeom>
              <a:grpFill/>
            </p:spPr>
            <p:txBody>
              <a:bodyPr wrap="square" rtlCol="0">
                <a:spAutoFit/>
              </a:bodyPr>
              <a:lstStyle/>
              <a:p>
                <a:pPr algn="ctr"/>
                <a:r>
                  <a:rPr lang="en-US" sz="3600" b="1"/>
                  <a:t>FUNCTION IN C</a:t>
                </a:r>
              </a:p>
            </p:txBody>
          </p:sp>
        </p:grpSp>
      </p:grpSp>
      <p:pic>
        <p:nvPicPr>
          <p:cNvPr id="8" name="Picture 7" descr="Shape&#10;&#10;Description automatically generated with low confidence">
            <a:extLst>
              <a:ext uri="{FF2B5EF4-FFF2-40B4-BE49-F238E27FC236}">
                <a16:creationId xmlns:a16="http://schemas.microsoft.com/office/drawing/2014/main" id="{214E941F-A555-D565-453A-FA22DCB5494E}"/>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rot="15452355">
            <a:off x="-4196901" y="6398474"/>
            <a:ext cx="4124930" cy="4124930"/>
          </a:xfrm>
          <a:prstGeom prst="rect">
            <a:avLst/>
          </a:prstGeom>
        </p:spPr>
      </p:pic>
      <p:sp>
        <p:nvSpPr>
          <p:cNvPr id="10" name="Oval 9">
            <a:extLst>
              <a:ext uri="{FF2B5EF4-FFF2-40B4-BE49-F238E27FC236}">
                <a16:creationId xmlns:a16="http://schemas.microsoft.com/office/drawing/2014/main" id="{B2659B35-CD46-AB04-A21A-E8446A0D8125}"/>
              </a:ext>
            </a:extLst>
          </p:cNvPr>
          <p:cNvSpPr/>
          <p:nvPr/>
        </p:nvSpPr>
        <p:spPr>
          <a:xfrm>
            <a:off x="-265471" y="7787148"/>
            <a:ext cx="530942" cy="530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hape&#10;&#10;Description automatically generated with low confidence">
            <a:extLst>
              <a:ext uri="{FF2B5EF4-FFF2-40B4-BE49-F238E27FC236}">
                <a16:creationId xmlns:a16="http://schemas.microsoft.com/office/drawing/2014/main" id="{C713B669-0F5D-C5B4-EF73-C83ED47680A3}"/>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rot="18067144">
            <a:off x="13600466" y="-2670480"/>
            <a:ext cx="4124930" cy="4124930"/>
          </a:xfrm>
          <a:prstGeom prst="rect">
            <a:avLst/>
          </a:prstGeom>
        </p:spPr>
      </p:pic>
    </p:spTree>
    <p:extLst>
      <p:ext uri="{BB962C8B-B14F-4D97-AF65-F5344CB8AC3E}">
        <p14:creationId xmlns:p14="http://schemas.microsoft.com/office/powerpoint/2010/main" val="384351880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3E2B1AA-69DD-7438-0C82-4ADF374A9861}"/>
              </a:ext>
            </a:extLst>
          </p:cNvPr>
          <p:cNvSpPr txBox="1"/>
          <p:nvPr/>
        </p:nvSpPr>
        <p:spPr>
          <a:xfrm>
            <a:off x="3227759" y="482573"/>
            <a:ext cx="8381694" cy="2308324"/>
          </a:xfrm>
          <a:prstGeom prst="rect">
            <a:avLst/>
          </a:prstGeom>
          <a:noFill/>
        </p:spPr>
        <p:txBody>
          <a:bodyPr wrap="square" rtlCol="0">
            <a:spAutoFit/>
          </a:bodyPr>
          <a:lstStyle/>
          <a:p>
            <a:pPr algn="just"/>
            <a:r>
              <a:rPr lang="en-US" sz="2400" b="1">
                <a:solidFill>
                  <a:schemeClr val="bg2"/>
                </a:solidFill>
              </a:rPr>
              <a:t>Đọc một ma trận 10 x 7 từ file </a:t>
            </a:r>
            <a:r>
              <a:rPr lang="en-US" sz="2400" b="1">
                <a:solidFill>
                  <a:schemeClr val="accent2"/>
                </a:solidFill>
              </a:rPr>
              <a:t>coordinate.txt </a:t>
            </a:r>
            <a:r>
              <a:rPr lang="en-US" sz="2400" b="1">
                <a:solidFill>
                  <a:schemeClr val="bg2"/>
                </a:solidFill>
              </a:rPr>
              <a:t>nằm cùng thư mục với file </a:t>
            </a:r>
            <a:r>
              <a:rPr lang="en-US" sz="2400" b="1">
                <a:solidFill>
                  <a:schemeClr val="accent2"/>
                </a:solidFill>
              </a:rPr>
              <a:t>“.c”</a:t>
            </a:r>
            <a:r>
              <a:rPr lang="en-US" sz="2400" b="1">
                <a:solidFill>
                  <a:schemeClr val="bg2"/>
                </a:solidFill>
              </a:rPr>
              <a:t>. Cho biết mỗi ô số 1 là vị trí tàu địch, ô số 0 là biển. Ta được phép thả 1 thuỷ lôi đi theo một hàng hoặc cột. Tìm vị trí thả thuỷ lôi gây thiệt hại cho đội tàu địch nhất.</a:t>
            </a:r>
          </a:p>
        </p:txBody>
      </p:sp>
      <p:sp>
        <p:nvSpPr>
          <p:cNvPr id="31" name="TextBox 30">
            <a:extLst>
              <a:ext uri="{FF2B5EF4-FFF2-40B4-BE49-F238E27FC236}">
                <a16:creationId xmlns:a16="http://schemas.microsoft.com/office/drawing/2014/main" id="{4A7F8E26-6E12-4B74-004C-2AD9EDAEBE86}"/>
              </a:ext>
            </a:extLst>
          </p:cNvPr>
          <p:cNvSpPr txBox="1"/>
          <p:nvPr/>
        </p:nvSpPr>
        <p:spPr>
          <a:xfrm>
            <a:off x="6998980" y="2405109"/>
            <a:ext cx="3930884" cy="3970318"/>
          </a:xfrm>
          <a:prstGeom prst="rect">
            <a:avLst/>
          </a:prstGeom>
          <a:noFill/>
        </p:spPr>
        <p:txBody>
          <a:bodyPr wrap="none" rtlCol="0">
            <a:spAutoFit/>
          </a:bodyPr>
          <a:lstStyle/>
          <a:p>
            <a:endParaRPr lang="en-US" sz="2800" b="1">
              <a:solidFill>
                <a:schemeClr val="accent6"/>
              </a:solidFill>
            </a:endParaRPr>
          </a:p>
          <a:p>
            <a:r>
              <a:rPr lang="en-US" sz="2800" b="1">
                <a:solidFill>
                  <a:schemeClr val="accent6"/>
                </a:solidFill>
              </a:rPr>
              <a:t>10 10</a:t>
            </a:r>
          </a:p>
          <a:p>
            <a:r>
              <a:rPr lang="en-US" sz="2800" b="1">
                <a:solidFill>
                  <a:schemeClr val="accent6"/>
                </a:solidFill>
              </a:rPr>
              <a:t>0 0 0 1 1 0 0 0 0 0</a:t>
            </a:r>
          </a:p>
          <a:p>
            <a:r>
              <a:rPr lang="en-US" sz="2800" b="1">
                <a:solidFill>
                  <a:schemeClr val="accent6"/>
                </a:solidFill>
              </a:rPr>
              <a:t>0 0 0 0 0 0 0 0 1 0</a:t>
            </a:r>
          </a:p>
          <a:p>
            <a:r>
              <a:rPr lang="en-US" sz="2800" b="1">
                <a:solidFill>
                  <a:schemeClr val="accent6"/>
                </a:solidFill>
              </a:rPr>
              <a:t>0 0 0 0 1 0 0 0 1 0</a:t>
            </a:r>
          </a:p>
          <a:p>
            <a:r>
              <a:rPr lang="en-US" sz="2800" b="1">
                <a:solidFill>
                  <a:schemeClr val="accent6"/>
                </a:solidFill>
              </a:rPr>
              <a:t>0 0 1 0 0 1 0 0 1 0</a:t>
            </a:r>
          </a:p>
          <a:p>
            <a:r>
              <a:rPr lang="en-US" sz="2800" b="1">
                <a:solidFill>
                  <a:schemeClr val="accent6"/>
                </a:solidFill>
              </a:rPr>
              <a:t>0 0 1 0 0 0 1 0 1 0</a:t>
            </a:r>
          </a:p>
          <a:p>
            <a:r>
              <a:rPr lang="en-US" sz="2800" b="1">
                <a:solidFill>
                  <a:schemeClr val="accent6"/>
                </a:solidFill>
              </a:rPr>
              <a:t>0 0 0 0 0 0 0 1 0 0</a:t>
            </a:r>
          </a:p>
          <a:p>
            <a:r>
              <a:rPr lang="en-US" sz="2800" b="1">
                <a:solidFill>
                  <a:schemeClr val="accent6"/>
                </a:solidFill>
              </a:rPr>
              <a:t>0 0 0 0 0 0 0 0 0 0</a:t>
            </a:r>
          </a:p>
        </p:txBody>
      </p:sp>
      <p:pic>
        <p:nvPicPr>
          <p:cNvPr id="3" name="Picture 2" descr="Logo&#10;&#10;Description automatically generated">
            <a:extLst>
              <a:ext uri="{FF2B5EF4-FFF2-40B4-BE49-F238E27FC236}">
                <a16:creationId xmlns:a16="http://schemas.microsoft.com/office/drawing/2014/main" id="{D7947737-689B-CF36-0788-89D548B9F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399" y="514365"/>
            <a:ext cx="2103507" cy="2103507"/>
          </a:xfrm>
          <a:prstGeom prst="rect">
            <a:avLst/>
          </a:prstGeom>
        </p:spPr>
      </p:pic>
      <p:pic>
        <p:nvPicPr>
          <p:cNvPr id="7" name="Picture 6">
            <a:extLst>
              <a:ext uri="{FF2B5EF4-FFF2-40B4-BE49-F238E27FC236}">
                <a16:creationId xmlns:a16="http://schemas.microsoft.com/office/drawing/2014/main" id="{D01E14A8-E2E0-C0DB-A53B-967E34B812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54335" y="2790897"/>
            <a:ext cx="3581141" cy="3581141"/>
          </a:xfrm>
          <a:prstGeom prst="rect">
            <a:avLst/>
          </a:prstGeom>
        </p:spPr>
      </p:pic>
    </p:spTree>
    <p:extLst>
      <p:ext uri="{BB962C8B-B14F-4D97-AF65-F5344CB8AC3E}">
        <p14:creationId xmlns:p14="http://schemas.microsoft.com/office/powerpoint/2010/main" val="289359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9ACC1D-5DA6-06FB-E687-56DBE63932B9}"/>
              </a:ext>
            </a:extLst>
          </p:cNvPr>
          <p:cNvGrpSpPr/>
          <p:nvPr/>
        </p:nvGrpSpPr>
        <p:grpSpPr>
          <a:xfrm>
            <a:off x="7582205" y="1310882"/>
            <a:ext cx="3466795" cy="4236236"/>
            <a:chOff x="7372655" y="819455"/>
            <a:chExt cx="3466795" cy="4236236"/>
          </a:xfrm>
        </p:grpSpPr>
        <p:pic>
          <p:nvPicPr>
            <p:cNvPr id="5" name="Picture 4" descr="Icon&#10;&#10;Description automatically generated">
              <a:extLst>
                <a:ext uri="{FF2B5EF4-FFF2-40B4-BE49-F238E27FC236}">
                  <a16:creationId xmlns:a16="http://schemas.microsoft.com/office/drawing/2014/main" id="{E1B457E4-998B-4AAF-2753-8FE963A8A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2655" y="819455"/>
              <a:ext cx="3466795" cy="3466795"/>
            </a:xfrm>
            <a:prstGeom prst="rect">
              <a:avLst/>
            </a:prstGeom>
          </p:spPr>
        </p:pic>
        <p:sp>
          <p:nvSpPr>
            <p:cNvPr id="6" name="TextBox 5">
              <a:extLst>
                <a:ext uri="{FF2B5EF4-FFF2-40B4-BE49-F238E27FC236}">
                  <a16:creationId xmlns:a16="http://schemas.microsoft.com/office/drawing/2014/main" id="{23D0C764-131B-E7A8-BBC2-E0A11F1864FC}"/>
                </a:ext>
              </a:extLst>
            </p:cNvPr>
            <p:cNvSpPr txBox="1"/>
            <p:nvPr/>
          </p:nvSpPr>
          <p:spPr>
            <a:xfrm>
              <a:off x="8236262" y="4286250"/>
              <a:ext cx="1739579" cy="769441"/>
            </a:xfrm>
            <a:prstGeom prst="rect">
              <a:avLst/>
            </a:prstGeom>
            <a:noFill/>
          </p:spPr>
          <p:txBody>
            <a:bodyPr wrap="none" rtlCol="0">
              <a:spAutoFit/>
            </a:bodyPr>
            <a:lstStyle/>
            <a:p>
              <a:r>
                <a:rPr lang="en-US" sz="4400" b="1">
                  <a:solidFill>
                    <a:schemeClr val="bg2"/>
                  </a:solidFill>
                </a:rPr>
                <a:t>CHÚ Ý</a:t>
              </a:r>
            </a:p>
          </p:txBody>
        </p:sp>
      </p:grpSp>
      <p:sp>
        <p:nvSpPr>
          <p:cNvPr id="8" name="TextBox 7">
            <a:extLst>
              <a:ext uri="{FF2B5EF4-FFF2-40B4-BE49-F238E27FC236}">
                <a16:creationId xmlns:a16="http://schemas.microsoft.com/office/drawing/2014/main" id="{C5B40340-3694-B5A5-C510-4E23028F1362}"/>
              </a:ext>
            </a:extLst>
          </p:cNvPr>
          <p:cNvSpPr txBox="1"/>
          <p:nvPr/>
        </p:nvSpPr>
        <p:spPr>
          <a:xfrm>
            <a:off x="1143000" y="2015732"/>
            <a:ext cx="5524500" cy="2246769"/>
          </a:xfrm>
          <a:prstGeom prst="rect">
            <a:avLst/>
          </a:prstGeom>
          <a:noFill/>
        </p:spPr>
        <p:txBody>
          <a:bodyPr wrap="square" rtlCol="0">
            <a:spAutoFit/>
          </a:bodyPr>
          <a:lstStyle/>
          <a:p>
            <a:pPr algn="just"/>
            <a:r>
              <a:rPr lang="en-US" sz="2800" b="1">
                <a:solidFill>
                  <a:schemeClr val="bg2"/>
                </a:solidFill>
              </a:rPr>
              <a:t>Sau khi sử dụng xong file ở bất kỳ thao tác nào ta cần phải đóng file:</a:t>
            </a:r>
          </a:p>
          <a:p>
            <a:pPr algn="just"/>
            <a:endParaRPr lang="en-US" sz="2800" b="1">
              <a:solidFill>
                <a:schemeClr val="bg2"/>
              </a:solidFill>
            </a:endParaRPr>
          </a:p>
          <a:p>
            <a:pPr algn="ctr"/>
            <a:r>
              <a:rPr lang="en-US" sz="2800" b="1">
                <a:solidFill>
                  <a:schemeClr val="bg2"/>
                </a:solidFill>
              </a:rPr>
              <a:t>fclose(</a:t>
            </a:r>
            <a:r>
              <a:rPr lang="en-US" sz="2800" b="1">
                <a:solidFill>
                  <a:srgbClr val="00EFD1"/>
                </a:solidFill>
              </a:rPr>
              <a:t>FILE* </a:t>
            </a:r>
            <a:r>
              <a:rPr lang="en-US" sz="2800" b="1">
                <a:solidFill>
                  <a:schemeClr val="accent2"/>
                </a:solidFill>
              </a:rPr>
              <a:t>file_name</a:t>
            </a:r>
            <a:r>
              <a:rPr lang="en-US" sz="2800" b="1">
                <a:solidFill>
                  <a:schemeClr val="bg2"/>
                </a:solidFill>
              </a:rPr>
              <a:t>);</a:t>
            </a:r>
          </a:p>
        </p:txBody>
      </p:sp>
    </p:spTree>
    <p:extLst>
      <p:ext uri="{BB962C8B-B14F-4D97-AF65-F5344CB8AC3E}">
        <p14:creationId xmlns:p14="http://schemas.microsoft.com/office/powerpoint/2010/main" val="1589677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B0A2F3-0A7C-3567-463E-4E455D32C6E1}"/>
              </a:ext>
            </a:extLst>
          </p:cNvPr>
          <p:cNvSpPr txBox="1"/>
          <p:nvPr/>
        </p:nvSpPr>
        <p:spPr>
          <a:xfrm>
            <a:off x="761018" y="3177915"/>
            <a:ext cx="10355720" cy="584775"/>
          </a:xfrm>
          <a:prstGeom prst="rect">
            <a:avLst/>
          </a:prstGeom>
          <a:noFill/>
        </p:spPr>
        <p:txBody>
          <a:bodyPr wrap="none" rtlCol="0">
            <a:spAutoFit/>
          </a:bodyPr>
          <a:lstStyle/>
          <a:p>
            <a:r>
              <a:rPr lang="en-US" sz="3200" b="1">
                <a:solidFill>
                  <a:srgbClr val="00EFD1"/>
                </a:solidFill>
              </a:rPr>
              <a:t>char*</a:t>
            </a:r>
            <a:r>
              <a:rPr lang="en-US" sz="3200" b="1">
                <a:solidFill>
                  <a:schemeClr val="bg2"/>
                </a:solidFill>
              </a:rPr>
              <a:t> fgets(</a:t>
            </a:r>
            <a:r>
              <a:rPr lang="en-US" sz="3200" b="1">
                <a:solidFill>
                  <a:srgbClr val="00EFD1"/>
                </a:solidFill>
              </a:rPr>
              <a:t>char* </a:t>
            </a:r>
            <a:r>
              <a:rPr lang="en-US" sz="3200" b="1">
                <a:solidFill>
                  <a:schemeClr val="accent2"/>
                </a:solidFill>
              </a:rPr>
              <a:t>str</a:t>
            </a:r>
            <a:r>
              <a:rPr lang="en-US" sz="3200" b="1">
                <a:solidFill>
                  <a:schemeClr val="bg2"/>
                </a:solidFill>
              </a:rPr>
              <a:t>, </a:t>
            </a:r>
            <a:r>
              <a:rPr lang="en-US" sz="3200" b="1">
                <a:solidFill>
                  <a:srgbClr val="00EFD1"/>
                </a:solidFill>
              </a:rPr>
              <a:t>int </a:t>
            </a:r>
            <a:r>
              <a:rPr lang="en-US" sz="3200" b="1">
                <a:solidFill>
                  <a:schemeClr val="accent2"/>
                </a:solidFill>
              </a:rPr>
              <a:t>num</a:t>
            </a:r>
            <a:r>
              <a:rPr lang="en-US" sz="3200" b="1">
                <a:solidFill>
                  <a:schemeClr val="bg2"/>
                </a:solidFill>
              </a:rPr>
              <a:t>,</a:t>
            </a:r>
            <a:r>
              <a:rPr lang="en-US" sz="3200" b="1">
                <a:solidFill>
                  <a:srgbClr val="00EFD1"/>
                </a:solidFill>
              </a:rPr>
              <a:t> FILE*</a:t>
            </a:r>
            <a:r>
              <a:rPr lang="en-US" sz="3200" b="1">
                <a:solidFill>
                  <a:schemeClr val="accent2"/>
                </a:solidFill>
              </a:rPr>
              <a:t> stream</a:t>
            </a:r>
            <a:r>
              <a:rPr lang="en-US" sz="3200" b="1">
                <a:solidFill>
                  <a:schemeClr val="bg2"/>
                </a:solidFill>
              </a:rPr>
              <a:t>)</a:t>
            </a:r>
          </a:p>
        </p:txBody>
      </p:sp>
      <p:sp>
        <p:nvSpPr>
          <p:cNvPr id="5" name="TextBox 4">
            <a:extLst>
              <a:ext uri="{FF2B5EF4-FFF2-40B4-BE49-F238E27FC236}">
                <a16:creationId xmlns:a16="http://schemas.microsoft.com/office/drawing/2014/main" id="{40988EE6-3DEA-226A-769A-BBE050268911}"/>
              </a:ext>
            </a:extLst>
          </p:cNvPr>
          <p:cNvSpPr txBox="1"/>
          <p:nvPr/>
        </p:nvSpPr>
        <p:spPr>
          <a:xfrm>
            <a:off x="761019" y="887502"/>
            <a:ext cx="10789413" cy="1815882"/>
          </a:xfrm>
          <a:prstGeom prst="rect">
            <a:avLst/>
          </a:prstGeom>
          <a:noFill/>
        </p:spPr>
        <p:txBody>
          <a:bodyPr wrap="square" rtlCol="0">
            <a:spAutoFit/>
          </a:bodyPr>
          <a:lstStyle/>
          <a:p>
            <a:pPr algn="just"/>
            <a:r>
              <a:rPr lang="en-US" sz="2800" b="1">
                <a:solidFill>
                  <a:schemeClr val="bg2"/>
                </a:solidFill>
              </a:rPr>
              <a:t>fgets() là hàm đọc dữ liệu từ một luồng và lưu trữ chúng dưới dạng chuỗi trong C cho tới khi có (num – 1) ký tự được đọc, đọc tới ký tự xuống dòng hoặc kết thúc file, tuỳ theo điều kiện nào tới trước.</a:t>
            </a:r>
          </a:p>
        </p:txBody>
      </p:sp>
      <p:sp>
        <p:nvSpPr>
          <p:cNvPr id="6" name="TextBox 5">
            <a:extLst>
              <a:ext uri="{FF2B5EF4-FFF2-40B4-BE49-F238E27FC236}">
                <a16:creationId xmlns:a16="http://schemas.microsoft.com/office/drawing/2014/main" id="{07E3BB23-1506-3B59-1726-32B240736ECA}"/>
              </a:ext>
            </a:extLst>
          </p:cNvPr>
          <p:cNvSpPr txBox="1"/>
          <p:nvPr/>
        </p:nvSpPr>
        <p:spPr>
          <a:xfrm>
            <a:off x="761018" y="4259548"/>
            <a:ext cx="10789413" cy="954107"/>
          </a:xfrm>
          <a:prstGeom prst="rect">
            <a:avLst/>
          </a:prstGeom>
          <a:noFill/>
        </p:spPr>
        <p:txBody>
          <a:bodyPr wrap="square" rtlCol="0">
            <a:spAutoFit/>
          </a:bodyPr>
          <a:lstStyle/>
          <a:p>
            <a:pPr algn="just"/>
            <a:r>
              <a:rPr lang="en-US" sz="2800" b="1">
                <a:solidFill>
                  <a:schemeClr val="bg2"/>
                </a:solidFill>
              </a:rPr>
              <a:t>Ta sử dụng fgets() thường để đọc một dòng văn bản từ file như họ tên, mã sinh viên, địa chỉ,…</a:t>
            </a:r>
          </a:p>
        </p:txBody>
      </p:sp>
    </p:spTree>
    <p:extLst>
      <p:ext uri="{BB962C8B-B14F-4D97-AF65-F5344CB8AC3E}">
        <p14:creationId xmlns:p14="http://schemas.microsoft.com/office/powerpoint/2010/main" val="273224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982C9E7-7BD4-7218-6A38-573835F0D580}"/>
              </a:ext>
            </a:extLst>
          </p:cNvPr>
          <p:cNvGrpSpPr/>
          <p:nvPr/>
        </p:nvGrpSpPr>
        <p:grpSpPr>
          <a:xfrm>
            <a:off x="1076474" y="1310882"/>
            <a:ext cx="3466795" cy="4236236"/>
            <a:chOff x="7372655" y="819455"/>
            <a:chExt cx="3466795" cy="4236236"/>
          </a:xfrm>
        </p:grpSpPr>
        <p:pic>
          <p:nvPicPr>
            <p:cNvPr id="5" name="Picture 4" descr="Icon&#10;&#10;Description automatically generated">
              <a:extLst>
                <a:ext uri="{FF2B5EF4-FFF2-40B4-BE49-F238E27FC236}">
                  <a16:creationId xmlns:a16="http://schemas.microsoft.com/office/drawing/2014/main" id="{318F2226-902E-BF71-61E9-8A83E330A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2655" y="819455"/>
              <a:ext cx="3466795" cy="3466795"/>
            </a:xfrm>
            <a:prstGeom prst="rect">
              <a:avLst/>
            </a:prstGeom>
          </p:spPr>
        </p:pic>
        <p:sp>
          <p:nvSpPr>
            <p:cNvPr id="6" name="TextBox 5">
              <a:extLst>
                <a:ext uri="{FF2B5EF4-FFF2-40B4-BE49-F238E27FC236}">
                  <a16:creationId xmlns:a16="http://schemas.microsoft.com/office/drawing/2014/main" id="{D950A99C-0A44-0A97-97AE-62693C59AC5E}"/>
                </a:ext>
              </a:extLst>
            </p:cNvPr>
            <p:cNvSpPr txBox="1"/>
            <p:nvPr/>
          </p:nvSpPr>
          <p:spPr>
            <a:xfrm>
              <a:off x="8236262" y="4286250"/>
              <a:ext cx="1739579" cy="769441"/>
            </a:xfrm>
            <a:prstGeom prst="rect">
              <a:avLst/>
            </a:prstGeom>
            <a:noFill/>
          </p:spPr>
          <p:txBody>
            <a:bodyPr wrap="none" rtlCol="0">
              <a:spAutoFit/>
            </a:bodyPr>
            <a:lstStyle/>
            <a:p>
              <a:r>
                <a:rPr lang="en-US" sz="4400" b="1">
                  <a:solidFill>
                    <a:schemeClr val="bg2"/>
                  </a:solidFill>
                </a:rPr>
                <a:t>CHÚ Ý</a:t>
              </a:r>
            </a:p>
          </p:txBody>
        </p:sp>
      </p:grpSp>
      <p:sp>
        <p:nvSpPr>
          <p:cNvPr id="7" name="TextBox 6">
            <a:extLst>
              <a:ext uri="{FF2B5EF4-FFF2-40B4-BE49-F238E27FC236}">
                <a16:creationId xmlns:a16="http://schemas.microsoft.com/office/drawing/2014/main" id="{40FC8EA7-18FE-55D2-2B6F-300C9D4FAE10}"/>
              </a:ext>
            </a:extLst>
          </p:cNvPr>
          <p:cNvSpPr txBox="1"/>
          <p:nvPr/>
        </p:nvSpPr>
        <p:spPr>
          <a:xfrm>
            <a:off x="5406876" y="1543868"/>
            <a:ext cx="5524500" cy="3770263"/>
          </a:xfrm>
          <a:prstGeom prst="rect">
            <a:avLst/>
          </a:prstGeom>
          <a:noFill/>
        </p:spPr>
        <p:txBody>
          <a:bodyPr wrap="square" rtlCol="0">
            <a:spAutoFit/>
          </a:bodyPr>
          <a:lstStyle/>
          <a:p>
            <a:pPr algn="just">
              <a:spcAft>
                <a:spcPts val="1800"/>
              </a:spcAft>
            </a:pPr>
            <a:r>
              <a:rPr lang="en-US" sz="2800" b="1">
                <a:solidFill>
                  <a:schemeClr val="bg2"/>
                </a:solidFill>
              </a:rPr>
              <a:t>Ký tự xuống dòng cũng được coi là ký tự hợp lệ và cũng sẽ được đọc. Do đó tuỳ theo nhu cầu mà ta sẽ loại bỏ hoặc giữ nguyên ký tự đó.</a:t>
            </a:r>
          </a:p>
          <a:p>
            <a:pPr algn="just"/>
            <a:r>
              <a:rPr lang="en-US" sz="2800" b="1">
                <a:solidFill>
                  <a:schemeClr val="bg2"/>
                </a:solidFill>
              </a:rPr>
              <a:t>Ký tự kết thúc chuỗi sẽ được tự động thêm vào cuối chuỗi được đọc</a:t>
            </a:r>
          </a:p>
        </p:txBody>
      </p:sp>
    </p:spTree>
    <p:extLst>
      <p:ext uri="{BB962C8B-B14F-4D97-AF65-F5344CB8AC3E}">
        <p14:creationId xmlns:p14="http://schemas.microsoft.com/office/powerpoint/2010/main" val="15798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C1DE6B-20DD-B2E2-6140-07E64C820A9E}"/>
              </a:ext>
            </a:extLst>
          </p:cNvPr>
          <p:cNvSpPr txBox="1"/>
          <p:nvPr/>
        </p:nvSpPr>
        <p:spPr>
          <a:xfrm>
            <a:off x="556742" y="3700725"/>
            <a:ext cx="4661940" cy="2677656"/>
          </a:xfrm>
          <a:prstGeom prst="rect">
            <a:avLst/>
          </a:prstGeom>
          <a:noFill/>
        </p:spPr>
        <p:txBody>
          <a:bodyPr wrap="square" rtlCol="0">
            <a:spAutoFit/>
          </a:bodyPr>
          <a:lstStyle/>
          <a:p>
            <a:pPr algn="just"/>
            <a:r>
              <a:rPr lang="en-US" sz="2800" b="1">
                <a:solidFill>
                  <a:schemeClr val="bg2"/>
                </a:solidFill>
              </a:rPr>
              <a:t>Cho file văn bản </a:t>
            </a:r>
            <a:r>
              <a:rPr lang="en-US" sz="2800" b="1">
                <a:solidFill>
                  <a:schemeClr val="accent2"/>
                </a:solidFill>
              </a:rPr>
              <a:t>sinhvien.txt</a:t>
            </a:r>
            <a:r>
              <a:rPr lang="en-US" sz="2800" b="1">
                <a:solidFill>
                  <a:schemeClr val="bg2"/>
                </a:solidFill>
              </a:rPr>
              <a:t>. Đọc file và in ra họ tên cùng ba loại điểm của sinh viên có điểm trung bình cao nhất.</a:t>
            </a:r>
          </a:p>
        </p:txBody>
      </p:sp>
      <p:pic>
        <p:nvPicPr>
          <p:cNvPr id="6" name="Picture 5" descr="Icon&#10;&#10;Description automatically generated">
            <a:extLst>
              <a:ext uri="{FF2B5EF4-FFF2-40B4-BE49-F238E27FC236}">
                <a16:creationId xmlns:a16="http://schemas.microsoft.com/office/drawing/2014/main" id="{556F1526-74B9-9471-1329-D7F0B4762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1319" y="433073"/>
            <a:ext cx="2995927" cy="2995927"/>
          </a:xfrm>
          <a:prstGeom prst="rect">
            <a:avLst/>
          </a:prstGeom>
        </p:spPr>
      </p:pic>
      <p:sp>
        <p:nvSpPr>
          <p:cNvPr id="7" name="TextBox 6">
            <a:extLst>
              <a:ext uri="{FF2B5EF4-FFF2-40B4-BE49-F238E27FC236}">
                <a16:creationId xmlns:a16="http://schemas.microsoft.com/office/drawing/2014/main" id="{D6D2AC29-BF6A-E755-7858-28F7CF44FD15}"/>
              </a:ext>
            </a:extLst>
          </p:cNvPr>
          <p:cNvSpPr txBox="1"/>
          <p:nvPr/>
        </p:nvSpPr>
        <p:spPr>
          <a:xfrm>
            <a:off x="6567797" y="366623"/>
            <a:ext cx="4422884" cy="6124754"/>
          </a:xfrm>
          <a:prstGeom prst="rect">
            <a:avLst/>
          </a:prstGeom>
          <a:noFill/>
        </p:spPr>
        <p:txBody>
          <a:bodyPr wrap="square" rtlCol="0">
            <a:spAutoFit/>
          </a:bodyPr>
          <a:lstStyle/>
          <a:p>
            <a:pPr algn="just"/>
            <a:r>
              <a:rPr lang="en-US" sz="2800" b="1">
                <a:solidFill>
                  <a:schemeClr val="accent6"/>
                </a:solidFill>
              </a:rPr>
              <a:t>sinhvien.txt:</a:t>
            </a:r>
          </a:p>
          <a:p>
            <a:pPr algn="just"/>
            <a:endParaRPr lang="en-US" sz="2800" b="1">
              <a:solidFill>
                <a:schemeClr val="accent6"/>
              </a:solidFill>
            </a:endParaRPr>
          </a:p>
          <a:p>
            <a:pPr algn="just"/>
            <a:r>
              <a:rPr lang="en-US" sz="2800" b="1">
                <a:solidFill>
                  <a:schemeClr val="accent6"/>
                </a:solidFill>
              </a:rPr>
              <a:t>Nguyen Van An</a:t>
            </a:r>
          </a:p>
          <a:p>
            <a:pPr algn="just"/>
            <a:r>
              <a:rPr lang="en-US" sz="2800" b="1">
                <a:solidFill>
                  <a:schemeClr val="accent6"/>
                </a:solidFill>
              </a:rPr>
              <a:t>10 7 9.5</a:t>
            </a:r>
          </a:p>
          <a:p>
            <a:pPr algn="just"/>
            <a:r>
              <a:rPr lang="en-US" sz="2800" b="1">
                <a:solidFill>
                  <a:schemeClr val="accent6"/>
                </a:solidFill>
              </a:rPr>
              <a:t>Le Van Binh</a:t>
            </a:r>
          </a:p>
          <a:p>
            <a:pPr algn="just"/>
            <a:r>
              <a:rPr lang="en-US" sz="2800" b="1">
                <a:solidFill>
                  <a:schemeClr val="accent6"/>
                </a:solidFill>
              </a:rPr>
              <a:t>7 8 8.5</a:t>
            </a:r>
          </a:p>
          <a:p>
            <a:pPr algn="just"/>
            <a:r>
              <a:rPr lang="en-US" sz="2800" b="1">
                <a:solidFill>
                  <a:schemeClr val="accent6"/>
                </a:solidFill>
              </a:rPr>
              <a:t>Nguyen Thi Y Nhi</a:t>
            </a:r>
          </a:p>
          <a:p>
            <a:pPr algn="just"/>
            <a:r>
              <a:rPr lang="en-US" sz="2800" b="1">
                <a:solidFill>
                  <a:schemeClr val="accent6"/>
                </a:solidFill>
              </a:rPr>
              <a:t>9.5 9.5 9</a:t>
            </a:r>
          </a:p>
          <a:p>
            <a:pPr algn="just"/>
            <a:r>
              <a:rPr lang="en-US" sz="2800" b="1">
                <a:solidFill>
                  <a:schemeClr val="accent6"/>
                </a:solidFill>
              </a:rPr>
              <a:t>Ho Quang Hieu</a:t>
            </a:r>
          </a:p>
          <a:p>
            <a:pPr algn="just"/>
            <a:r>
              <a:rPr lang="en-US" sz="2800" b="1">
                <a:solidFill>
                  <a:schemeClr val="accent6"/>
                </a:solidFill>
              </a:rPr>
              <a:t>10 10 4.5</a:t>
            </a:r>
          </a:p>
          <a:p>
            <a:pPr algn="just"/>
            <a:r>
              <a:rPr lang="en-US" sz="2800" b="1">
                <a:solidFill>
                  <a:schemeClr val="accent6"/>
                </a:solidFill>
              </a:rPr>
              <a:t>Luong Thanh Xuan</a:t>
            </a:r>
          </a:p>
          <a:p>
            <a:pPr algn="just"/>
            <a:r>
              <a:rPr lang="en-US" sz="2800" b="1">
                <a:solidFill>
                  <a:schemeClr val="accent6"/>
                </a:solidFill>
              </a:rPr>
              <a:t>9 9 8</a:t>
            </a:r>
          </a:p>
          <a:p>
            <a:pPr algn="just"/>
            <a:r>
              <a:rPr lang="en-US" sz="2800" b="1">
                <a:solidFill>
                  <a:schemeClr val="accent6"/>
                </a:solidFill>
              </a:rPr>
              <a:t>Ta Thi Hong Diep</a:t>
            </a:r>
          </a:p>
          <a:p>
            <a:pPr algn="just"/>
            <a:r>
              <a:rPr lang="en-US" sz="2800" b="1">
                <a:solidFill>
                  <a:schemeClr val="accent6"/>
                </a:solidFill>
              </a:rPr>
              <a:t>8 8.5 8</a:t>
            </a:r>
          </a:p>
        </p:txBody>
      </p:sp>
    </p:spTree>
    <p:extLst>
      <p:ext uri="{BB962C8B-B14F-4D97-AF65-F5344CB8AC3E}">
        <p14:creationId xmlns:p14="http://schemas.microsoft.com/office/powerpoint/2010/main" val="372431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65AA0EC1-C94D-BEEE-A515-5E2C6175A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5389" y="2579800"/>
            <a:ext cx="7406640" cy="7406640"/>
          </a:xfrm>
          <a:prstGeom prst="rect">
            <a:avLst/>
          </a:prstGeom>
        </p:spPr>
      </p:pic>
      <p:pic>
        <p:nvPicPr>
          <p:cNvPr id="5" name="Picture 4" descr="Icon&#10;&#10;Description automatically generated">
            <a:extLst>
              <a:ext uri="{FF2B5EF4-FFF2-40B4-BE49-F238E27FC236}">
                <a16:creationId xmlns:a16="http://schemas.microsoft.com/office/drawing/2014/main" id="{5F49F88F-7E31-2FDC-8271-15EE3D38E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189" y="1458468"/>
            <a:ext cx="3941064" cy="3941064"/>
          </a:xfrm>
          <a:prstGeom prst="rect">
            <a:avLst/>
          </a:prstGeom>
        </p:spPr>
      </p:pic>
      <p:pic>
        <p:nvPicPr>
          <p:cNvPr id="6" name="Picture 5" descr="Icon&#10;&#10;Description automatically generated">
            <a:extLst>
              <a:ext uri="{FF2B5EF4-FFF2-40B4-BE49-F238E27FC236}">
                <a16:creationId xmlns:a16="http://schemas.microsoft.com/office/drawing/2014/main" id="{90C1E4F9-C779-1227-5978-8F57E9F74A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011" y="8978840"/>
            <a:ext cx="3941064" cy="3941064"/>
          </a:xfrm>
          <a:prstGeom prst="rect">
            <a:avLst/>
          </a:prstGeom>
        </p:spPr>
      </p:pic>
      <p:pic>
        <p:nvPicPr>
          <p:cNvPr id="7" name="Picture 6" descr="Arrow&#10;&#10;Description automatically generated">
            <a:extLst>
              <a:ext uri="{FF2B5EF4-FFF2-40B4-BE49-F238E27FC236}">
                <a16:creationId xmlns:a16="http://schemas.microsoft.com/office/drawing/2014/main" id="{EC558685-09E3-93ED-E767-2BE4769F71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6925" y="2416778"/>
            <a:ext cx="3942290" cy="2606040"/>
          </a:xfrm>
          <a:prstGeom prst="rect">
            <a:avLst/>
          </a:prstGeom>
        </p:spPr>
      </p:pic>
      <p:pic>
        <p:nvPicPr>
          <p:cNvPr id="8" name="Picture 7" descr="Arrow&#10;&#10;Description automatically generated">
            <a:extLst>
              <a:ext uri="{FF2B5EF4-FFF2-40B4-BE49-F238E27FC236}">
                <a16:creationId xmlns:a16="http://schemas.microsoft.com/office/drawing/2014/main" id="{13BCB804-3CBE-BF14-BC8B-8373B16DBE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88285">
            <a:off x="-4512137" y="6059598"/>
            <a:ext cx="4892715" cy="2606040"/>
          </a:xfrm>
          <a:prstGeom prst="rect">
            <a:avLst/>
          </a:prstGeom>
        </p:spPr>
      </p:pic>
      <p:sp>
        <p:nvSpPr>
          <p:cNvPr id="9" name="TextBox 8">
            <a:extLst>
              <a:ext uri="{FF2B5EF4-FFF2-40B4-BE49-F238E27FC236}">
                <a16:creationId xmlns:a16="http://schemas.microsoft.com/office/drawing/2014/main" id="{024FDF62-2F0A-D059-DF35-855D8E122646}"/>
              </a:ext>
            </a:extLst>
          </p:cNvPr>
          <p:cNvSpPr txBox="1"/>
          <p:nvPr/>
        </p:nvSpPr>
        <p:spPr>
          <a:xfrm>
            <a:off x="-13677769" y="10544588"/>
            <a:ext cx="9383489" cy="1938992"/>
          </a:xfrm>
          <a:prstGeom prst="rect">
            <a:avLst/>
          </a:prstGeom>
          <a:noFill/>
        </p:spPr>
        <p:txBody>
          <a:bodyPr wrap="square" rtlCol="0">
            <a:spAutoFit/>
          </a:bodyPr>
          <a:lstStyle/>
          <a:p>
            <a:pPr algn="ctr"/>
            <a:r>
              <a:rPr lang="en-US" sz="6000" b="1">
                <a:solidFill>
                  <a:schemeClr val="bg2"/>
                </a:solidFill>
              </a:rPr>
              <a:t>CÁC TÁC VỤ CHỦ YẾU KHI XỬ LÝ FILE</a:t>
            </a:r>
          </a:p>
        </p:txBody>
      </p:sp>
      <p:sp>
        <p:nvSpPr>
          <p:cNvPr id="10" name="TextBox 9">
            <a:extLst>
              <a:ext uri="{FF2B5EF4-FFF2-40B4-BE49-F238E27FC236}">
                <a16:creationId xmlns:a16="http://schemas.microsoft.com/office/drawing/2014/main" id="{E41AD664-EC60-F1AD-7AC7-F72A080346A3}"/>
              </a:ext>
            </a:extLst>
          </p:cNvPr>
          <p:cNvSpPr txBox="1"/>
          <p:nvPr/>
        </p:nvSpPr>
        <p:spPr>
          <a:xfrm>
            <a:off x="6371006" y="2921168"/>
            <a:ext cx="3570208" cy="1015663"/>
          </a:xfrm>
          <a:prstGeom prst="rect">
            <a:avLst/>
          </a:prstGeom>
          <a:noFill/>
        </p:spPr>
        <p:txBody>
          <a:bodyPr wrap="none" rtlCol="0">
            <a:spAutoFit/>
          </a:bodyPr>
          <a:lstStyle/>
          <a:p>
            <a:r>
              <a:rPr lang="en-US" sz="6000" b="1">
                <a:solidFill>
                  <a:schemeClr val="bg2"/>
                </a:solidFill>
              </a:rPr>
              <a:t>ĐỌC FILE</a:t>
            </a:r>
          </a:p>
        </p:txBody>
      </p:sp>
      <p:sp>
        <p:nvSpPr>
          <p:cNvPr id="11" name="TextBox 10">
            <a:extLst>
              <a:ext uri="{FF2B5EF4-FFF2-40B4-BE49-F238E27FC236}">
                <a16:creationId xmlns:a16="http://schemas.microsoft.com/office/drawing/2014/main" id="{EE7658B2-A7B9-44B7-1952-F7BF1C98094A}"/>
              </a:ext>
            </a:extLst>
          </p:cNvPr>
          <p:cNvSpPr txBox="1"/>
          <p:nvPr/>
        </p:nvSpPr>
        <p:spPr>
          <a:xfrm>
            <a:off x="6371006" y="10441540"/>
            <a:ext cx="3570208" cy="1015663"/>
          </a:xfrm>
          <a:prstGeom prst="rect">
            <a:avLst/>
          </a:prstGeom>
          <a:noFill/>
        </p:spPr>
        <p:txBody>
          <a:bodyPr wrap="none" rtlCol="0">
            <a:spAutoFit/>
          </a:bodyPr>
          <a:lstStyle/>
          <a:p>
            <a:r>
              <a:rPr lang="en-US" sz="6000" b="1">
                <a:solidFill>
                  <a:schemeClr val="bg2"/>
                </a:solidFill>
              </a:rPr>
              <a:t>GHI FILE</a:t>
            </a:r>
          </a:p>
        </p:txBody>
      </p:sp>
    </p:spTree>
    <p:extLst>
      <p:ext uri="{BB962C8B-B14F-4D97-AF65-F5344CB8AC3E}">
        <p14:creationId xmlns:p14="http://schemas.microsoft.com/office/powerpoint/2010/main" val="1554231647"/>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A25AB866-584F-84F4-09D1-7E0FCD6678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282" y="1238959"/>
            <a:ext cx="3447745" cy="3447745"/>
          </a:xfrm>
          <a:prstGeom prst="rect">
            <a:avLst/>
          </a:prstGeom>
        </p:spPr>
      </p:pic>
      <p:pic>
        <p:nvPicPr>
          <p:cNvPr id="7" name="Picture 6" descr="Icon&#10;&#10;Description automatically generated">
            <a:extLst>
              <a:ext uri="{FF2B5EF4-FFF2-40B4-BE49-F238E27FC236}">
                <a16:creationId xmlns:a16="http://schemas.microsoft.com/office/drawing/2014/main" id="{82B79EA1-A1DC-EB6C-1861-2A6F2B088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606" y="806558"/>
            <a:ext cx="1841391" cy="1841391"/>
          </a:xfrm>
          <a:prstGeom prst="rect">
            <a:avLst/>
          </a:prstGeom>
        </p:spPr>
      </p:pic>
      <p:pic>
        <p:nvPicPr>
          <p:cNvPr id="9" name="Picture 8" descr="Icon&#10;&#10;Description automatically generated">
            <a:extLst>
              <a:ext uri="{FF2B5EF4-FFF2-40B4-BE49-F238E27FC236}">
                <a16:creationId xmlns:a16="http://schemas.microsoft.com/office/drawing/2014/main" id="{2E55D28C-8F1A-7B82-BE5E-2D60CF738C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3605" y="4254304"/>
            <a:ext cx="1841391" cy="1841391"/>
          </a:xfrm>
          <a:prstGeom prst="rect">
            <a:avLst/>
          </a:prstGeom>
        </p:spPr>
      </p:pic>
      <p:pic>
        <p:nvPicPr>
          <p:cNvPr id="13" name="Picture 12" descr="Arrow&#10;&#10;Description automatically generated">
            <a:extLst>
              <a:ext uri="{FF2B5EF4-FFF2-40B4-BE49-F238E27FC236}">
                <a16:creationId xmlns:a16="http://schemas.microsoft.com/office/drawing/2014/main" id="{29FAA304-AAC4-2BE4-D6D3-2963A6AA9C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4956" y="1217933"/>
            <a:ext cx="1841392" cy="1217247"/>
          </a:xfrm>
          <a:prstGeom prst="rect">
            <a:avLst/>
          </a:prstGeom>
        </p:spPr>
      </p:pic>
      <p:pic>
        <p:nvPicPr>
          <p:cNvPr id="14" name="Picture 13" descr="Arrow&#10;&#10;Description automatically generated">
            <a:extLst>
              <a:ext uri="{FF2B5EF4-FFF2-40B4-BE49-F238E27FC236}">
                <a16:creationId xmlns:a16="http://schemas.microsoft.com/office/drawing/2014/main" id="{CC237EF1-65FC-9F43-5A44-3D4B320AA7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88285">
            <a:off x="4490020" y="2909431"/>
            <a:ext cx="2285323" cy="1217247"/>
          </a:xfrm>
          <a:prstGeom prst="rect">
            <a:avLst/>
          </a:prstGeom>
        </p:spPr>
      </p:pic>
      <p:sp>
        <p:nvSpPr>
          <p:cNvPr id="15" name="TextBox 14">
            <a:extLst>
              <a:ext uri="{FF2B5EF4-FFF2-40B4-BE49-F238E27FC236}">
                <a16:creationId xmlns:a16="http://schemas.microsoft.com/office/drawing/2014/main" id="{0804B55A-7C6F-F5DF-24DE-833652F803A5}"/>
              </a:ext>
            </a:extLst>
          </p:cNvPr>
          <p:cNvSpPr txBox="1"/>
          <p:nvPr/>
        </p:nvSpPr>
        <p:spPr>
          <a:xfrm>
            <a:off x="617889" y="5141588"/>
            <a:ext cx="4020529" cy="954107"/>
          </a:xfrm>
          <a:prstGeom prst="rect">
            <a:avLst/>
          </a:prstGeom>
          <a:noFill/>
        </p:spPr>
        <p:txBody>
          <a:bodyPr wrap="square" rtlCol="0">
            <a:spAutoFit/>
          </a:bodyPr>
          <a:lstStyle/>
          <a:p>
            <a:pPr algn="ctr"/>
            <a:r>
              <a:rPr lang="en-US" sz="2800" b="1">
                <a:solidFill>
                  <a:schemeClr val="bg2"/>
                </a:solidFill>
              </a:rPr>
              <a:t>CÁC TÁC VỤ CHỦ YẾU KHI XỬ LÝ FILE</a:t>
            </a:r>
          </a:p>
        </p:txBody>
      </p:sp>
      <p:sp>
        <p:nvSpPr>
          <p:cNvPr id="16" name="TextBox 15">
            <a:extLst>
              <a:ext uri="{FF2B5EF4-FFF2-40B4-BE49-F238E27FC236}">
                <a16:creationId xmlns:a16="http://schemas.microsoft.com/office/drawing/2014/main" id="{5A26C7DF-B24A-2143-7B06-3E06B39C8DE0}"/>
              </a:ext>
            </a:extLst>
          </p:cNvPr>
          <p:cNvSpPr txBox="1"/>
          <p:nvPr/>
        </p:nvSpPr>
        <p:spPr>
          <a:xfrm>
            <a:off x="9354555" y="1465643"/>
            <a:ext cx="1762021" cy="523220"/>
          </a:xfrm>
          <a:prstGeom prst="rect">
            <a:avLst/>
          </a:prstGeom>
          <a:noFill/>
        </p:spPr>
        <p:txBody>
          <a:bodyPr wrap="none" rtlCol="0">
            <a:spAutoFit/>
          </a:bodyPr>
          <a:lstStyle/>
          <a:p>
            <a:r>
              <a:rPr lang="en-US" sz="2800" b="1">
                <a:solidFill>
                  <a:schemeClr val="bg2"/>
                </a:solidFill>
              </a:rPr>
              <a:t>ĐỌC FILE</a:t>
            </a:r>
          </a:p>
        </p:txBody>
      </p:sp>
      <p:sp>
        <p:nvSpPr>
          <p:cNvPr id="17" name="TextBox 16">
            <a:extLst>
              <a:ext uri="{FF2B5EF4-FFF2-40B4-BE49-F238E27FC236}">
                <a16:creationId xmlns:a16="http://schemas.microsoft.com/office/drawing/2014/main" id="{1F20D1CD-7F89-7AFA-13FD-315210D97A44}"/>
              </a:ext>
            </a:extLst>
          </p:cNvPr>
          <p:cNvSpPr txBox="1"/>
          <p:nvPr/>
        </p:nvSpPr>
        <p:spPr>
          <a:xfrm>
            <a:off x="9354555" y="5095421"/>
            <a:ext cx="1762021" cy="523220"/>
          </a:xfrm>
          <a:prstGeom prst="rect">
            <a:avLst/>
          </a:prstGeom>
          <a:noFill/>
        </p:spPr>
        <p:txBody>
          <a:bodyPr wrap="none" rtlCol="0">
            <a:spAutoFit/>
          </a:bodyPr>
          <a:lstStyle/>
          <a:p>
            <a:r>
              <a:rPr lang="en-US" sz="2800" b="1">
                <a:solidFill>
                  <a:schemeClr val="bg2"/>
                </a:solidFill>
              </a:rPr>
              <a:t>GHI FILE</a:t>
            </a:r>
          </a:p>
        </p:txBody>
      </p:sp>
    </p:spTree>
    <p:extLst>
      <p:ext uri="{BB962C8B-B14F-4D97-AF65-F5344CB8AC3E}">
        <p14:creationId xmlns:p14="http://schemas.microsoft.com/office/powerpoint/2010/main" val="3906809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65AA0EC1-C94D-BEEE-A515-5E2C6175A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8989" y="-4837000"/>
            <a:ext cx="7406640" cy="7406640"/>
          </a:xfrm>
          <a:prstGeom prst="rect">
            <a:avLst/>
          </a:prstGeom>
        </p:spPr>
      </p:pic>
      <p:pic>
        <p:nvPicPr>
          <p:cNvPr id="5" name="Picture 4" descr="Icon&#10;&#10;Description automatically generated">
            <a:extLst>
              <a:ext uri="{FF2B5EF4-FFF2-40B4-BE49-F238E27FC236}">
                <a16:creationId xmlns:a16="http://schemas.microsoft.com/office/drawing/2014/main" id="{5F49F88F-7E31-2FDC-8271-15EE3D38E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589" y="-5958332"/>
            <a:ext cx="3941064" cy="3941064"/>
          </a:xfrm>
          <a:prstGeom prst="rect">
            <a:avLst/>
          </a:prstGeom>
        </p:spPr>
      </p:pic>
      <p:pic>
        <p:nvPicPr>
          <p:cNvPr id="6" name="Picture 5" descr="Icon&#10;&#10;Description automatically generated">
            <a:extLst>
              <a:ext uri="{FF2B5EF4-FFF2-40B4-BE49-F238E27FC236}">
                <a16:creationId xmlns:a16="http://schemas.microsoft.com/office/drawing/2014/main" id="{90C1E4F9-C779-1227-5978-8F57E9F74A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411" y="1562040"/>
            <a:ext cx="3941064" cy="3941064"/>
          </a:xfrm>
          <a:prstGeom prst="rect">
            <a:avLst/>
          </a:prstGeom>
        </p:spPr>
      </p:pic>
      <p:pic>
        <p:nvPicPr>
          <p:cNvPr id="7" name="Picture 6" descr="Arrow&#10;&#10;Description automatically generated">
            <a:extLst>
              <a:ext uri="{FF2B5EF4-FFF2-40B4-BE49-F238E27FC236}">
                <a16:creationId xmlns:a16="http://schemas.microsoft.com/office/drawing/2014/main" id="{EC558685-09E3-93ED-E767-2BE4769F71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0525" y="-5000022"/>
            <a:ext cx="3942290" cy="2606040"/>
          </a:xfrm>
          <a:prstGeom prst="rect">
            <a:avLst/>
          </a:prstGeom>
        </p:spPr>
      </p:pic>
      <p:pic>
        <p:nvPicPr>
          <p:cNvPr id="8" name="Picture 7" descr="Arrow&#10;&#10;Description automatically generated">
            <a:extLst>
              <a:ext uri="{FF2B5EF4-FFF2-40B4-BE49-F238E27FC236}">
                <a16:creationId xmlns:a16="http://schemas.microsoft.com/office/drawing/2014/main" id="{13BCB804-3CBE-BF14-BC8B-8373B16DBE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188285">
            <a:off x="-4105737" y="-1357202"/>
            <a:ext cx="4892715" cy="2606040"/>
          </a:xfrm>
          <a:prstGeom prst="rect">
            <a:avLst/>
          </a:prstGeom>
        </p:spPr>
      </p:pic>
      <p:sp>
        <p:nvSpPr>
          <p:cNvPr id="9" name="TextBox 8">
            <a:extLst>
              <a:ext uri="{FF2B5EF4-FFF2-40B4-BE49-F238E27FC236}">
                <a16:creationId xmlns:a16="http://schemas.microsoft.com/office/drawing/2014/main" id="{024FDF62-2F0A-D059-DF35-855D8E122646}"/>
              </a:ext>
            </a:extLst>
          </p:cNvPr>
          <p:cNvSpPr txBox="1"/>
          <p:nvPr/>
        </p:nvSpPr>
        <p:spPr>
          <a:xfrm>
            <a:off x="-13271369" y="3127788"/>
            <a:ext cx="9383489" cy="1938992"/>
          </a:xfrm>
          <a:prstGeom prst="rect">
            <a:avLst/>
          </a:prstGeom>
          <a:noFill/>
        </p:spPr>
        <p:txBody>
          <a:bodyPr wrap="square" rtlCol="0">
            <a:spAutoFit/>
          </a:bodyPr>
          <a:lstStyle/>
          <a:p>
            <a:pPr algn="ctr"/>
            <a:r>
              <a:rPr lang="en-US" sz="6000" b="1">
                <a:solidFill>
                  <a:schemeClr val="bg2"/>
                </a:solidFill>
              </a:rPr>
              <a:t>CÁC TÁC VỤ CHỦ YẾU KHI XỬ LÝ FILE</a:t>
            </a:r>
          </a:p>
        </p:txBody>
      </p:sp>
      <p:sp>
        <p:nvSpPr>
          <p:cNvPr id="10" name="TextBox 9">
            <a:extLst>
              <a:ext uri="{FF2B5EF4-FFF2-40B4-BE49-F238E27FC236}">
                <a16:creationId xmlns:a16="http://schemas.microsoft.com/office/drawing/2014/main" id="{E41AD664-EC60-F1AD-7AC7-F72A080346A3}"/>
              </a:ext>
            </a:extLst>
          </p:cNvPr>
          <p:cNvSpPr txBox="1"/>
          <p:nvPr/>
        </p:nvSpPr>
        <p:spPr>
          <a:xfrm>
            <a:off x="6777406" y="-4495632"/>
            <a:ext cx="3570208" cy="1015663"/>
          </a:xfrm>
          <a:prstGeom prst="rect">
            <a:avLst/>
          </a:prstGeom>
          <a:noFill/>
        </p:spPr>
        <p:txBody>
          <a:bodyPr wrap="none" rtlCol="0">
            <a:spAutoFit/>
          </a:bodyPr>
          <a:lstStyle/>
          <a:p>
            <a:r>
              <a:rPr lang="en-US" sz="6000" b="1">
                <a:solidFill>
                  <a:schemeClr val="bg2"/>
                </a:solidFill>
              </a:rPr>
              <a:t>ĐỌC FILE</a:t>
            </a:r>
          </a:p>
        </p:txBody>
      </p:sp>
      <p:sp>
        <p:nvSpPr>
          <p:cNvPr id="11" name="TextBox 10">
            <a:extLst>
              <a:ext uri="{FF2B5EF4-FFF2-40B4-BE49-F238E27FC236}">
                <a16:creationId xmlns:a16="http://schemas.microsoft.com/office/drawing/2014/main" id="{EE7658B2-A7B9-44B7-1952-F7BF1C98094A}"/>
              </a:ext>
            </a:extLst>
          </p:cNvPr>
          <p:cNvSpPr txBox="1"/>
          <p:nvPr/>
        </p:nvSpPr>
        <p:spPr>
          <a:xfrm>
            <a:off x="6777406" y="3024740"/>
            <a:ext cx="3570208" cy="1015663"/>
          </a:xfrm>
          <a:prstGeom prst="rect">
            <a:avLst/>
          </a:prstGeom>
          <a:noFill/>
        </p:spPr>
        <p:txBody>
          <a:bodyPr wrap="none" rtlCol="0">
            <a:spAutoFit/>
          </a:bodyPr>
          <a:lstStyle/>
          <a:p>
            <a:r>
              <a:rPr lang="en-US" sz="6000" b="1">
                <a:solidFill>
                  <a:schemeClr val="bg2"/>
                </a:solidFill>
              </a:rPr>
              <a:t>GHI FILE</a:t>
            </a:r>
          </a:p>
        </p:txBody>
      </p:sp>
    </p:spTree>
    <p:extLst>
      <p:ext uri="{BB962C8B-B14F-4D97-AF65-F5344CB8AC3E}">
        <p14:creationId xmlns:p14="http://schemas.microsoft.com/office/powerpoint/2010/main" val="7136677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B80AE8-FC42-595C-561F-CB29D1459A04}"/>
              </a:ext>
            </a:extLst>
          </p:cNvPr>
          <p:cNvSpPr txBox="1"/>
          <p:nvPr/>
        </p:nvSpPr>
        <p:spPr>
          <a:xfrm>
            <a:off x="1391193" y="1702327"/>
            <a:ext cx="4661940" cy="3108543"/>
          </a:xfrm>
          <a:prstGeom prst="rect">
            <a:avLst/>
          </a:prstGeom>
          <a:noFill/>
        </p:spPr>
        <p:txBody>
          <a:bodyPr wrap="square" rtlCol="0">
            <a:spAutoFit/>
          </a:bodyPr>
          <a:lstStyle/>
          <a:p>
            <a:pPr algn="just"/>
            <a:r>
              <a:rPr lang="en-US" sz="2800" b="1">
                <a:solidFill>
                  <a:schemeClr val="bg2"/>
                </a:solidFill>
              </a:rPr>
              <a:t>Để lưu trữ dữ liệu ta cần phải lưu dữ liệu vào trong file. Do đó công đoạn ghi file là cần thiết để dữ liệu được lưu trữ vào bộ nhớ</a:t>
            </a:r>
          </a:p>
        </p:txBody>
      </p:sp>
      <p:pic>
        <p:nvPicPr>
          <p:cNvPr id="6" name="Picture 5" descr="Icon&#10;&#10;Description automatically generated">
            <a:extLst>
              <a:ext uri="{FF2B5EF4-FFF2-40B4-BE49-F238E27FC236}">
                <a16:creationId xmlns:a16="http://schemas.microsoft.com/office/drawing/2014/main" id="{8882914E-FDE7-E5F0-B63C-C89CE2897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0856" y="1616622"/>
            <a:ext cx="3279951" cy="3279951"/>
          </a:xfrm>
          <a:prstGeom prst="rect">
            <a:avLst/>
          </a:prstGeom>
        </p:spPr>
      </p:pic>
    </p:spTree>
    <p:extLst>
      <p:ext uri="{BB962C8B-B14F-4D97-AF65-F5344CB8AC3E}">
        <p14:creationId xmlns:p14="http://schemas.microsoft.com/office/powerpoint/2010/main" val="2710470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F8DC12-2CAE-DC18-F4C5-2DA1607635B5}"/>
              </a:ext>
            </a:extLst>
          </p:cNvPr>
          <p:cNvSpPr txBox="1"/>
          <p:nvPr/>
        </p:nvSpPr>
        <p:spPr>
          <a:xfrm>
            <a:off x="1011112" y="787926"/>
            <a:ext cx="10019873" cy="1692771"/>
          </a:xfrm>
          <a:prstGeom prst="rect">
            <a:avLst/>
          </a:prstGeom>
          <a:noFill/>
        </p:spPr>
        <p:txBody>
          <a:bodyPr wrap="square" rtlCol="0">
            <a:spAutoFit/>
          </a:bodyPr>
          <a:lstStyle/>
          <a:p>
            <a:pPr algn="just">
              <a:spcAft>
                <a:spcPts val="2400"/>
              </a:spcAft>
            </a:pPr>
            <a:r>
              <a:rPr lang="en-US" sz="2800" b="1">
                <a:solidFill>
                  <a:schemeClr val="bg2"/>
                </a:solidFill>
              </a:rPr>
              <a:t>Có hai kiểu ghi file tương tự đọc file: Lưu một chuỗi và lưu dưới dạng định dạng:</a:t>
            </a:r>
          </a:p>
          <a:p>
            <a:pPr algn="just"/>
            <a:r>
              <a:rPr lang="en-US" sz="2800" b="1">
                <a:solidFill>
                  <a:schemeClr val="bg2"/>
                </a:solidFill>
              </a:rPr>
              <a:t>Ghi một chuỗi ký tự:</a:t>
            </a:r>
          </a:p>
        </p:txBody>
      </p:sp>
      <p:sp>
        <p:nvSpPr>
          <p:cNvPr id="5" name="TextBox 4">
            <a:extLst>
              <a:ext uri="{FF2B5EF4-FFF2-40B4-BE49-F238E27FC236}">
                <a16:creationId xmlns:a16="http://schemas.microsoft.com/office/drawing/2014/main" id="{88B20705-A6F9-9CB9-E1F1-659FC25F6E08}"/>
              </a:ext>
            </a:extLst>
          </p:cNvPr>
          <p:cNvSpPr txBox="1"/>
          <p:nvPr/>
        </p:nvSpPr>
        <p:spPr>
          <a:xfrm>
            <a:off x="1011112" y="2846574"/>
            <a:ext cx="9451626" cy="584775"/>
          </a:xfrm>
          <a:prstGeom prst="rect">
            <a:avLst/>
          </a:prstGeom>
          <a:noFill/>
        </p:spPr>
        <p:txBody>
          <a:bodyPr wrap="none" rtlCol="0">
            <a:spAutoFit/>
          </a:bodyPr>
          <a:lstStyle/>
          <a:p>
            <a:r>
              <a:rPr lang="en-US" sz="3200" b="1">
                <a:solidFill>
                  <a:srgbClr val="00EFD1"/>
                </a:solidFill>
              </a:rPr>
              <a:t>int</a:t>
            </a:r>
            <a:r>
              <a:rPr lang="en-US" sz="3200" b="1">
                <a:solidFill>
                  <a:schemeClr val="bg2"/>
                </a:solidFill>
              </a:rPr>
              <a:t> fputs(</a:t>
            </a:r>
            <a:r>
              <a:rPr lang="en-US" sz="3200" b="1">
                <a:solidFill>
                  <a:srgbClr val="00EFD1"/>
                </a:solidFill>
              </a:rPr>
              <a:t>const</a:t>
            </a:r>
            <a:r>
              <a:rPr lang="en-US" sz="3200" b="1">
                <a:solidFill>
                  <a:schemeClr val="bg2"/>
                </a:solidFill>
              </a:rPr>
              <a:t> </a:t>
            </a:r>
            <a:r>
              <a:rPr lang="en-US" sz="3200" b="1">
                <a:solidFill>
                  <a:srgbClr val="00EFD1"/>
                </a:solidFill>
              </a:rPr>
              <a:t>char* </a:t>
            </a:r>
            <a:r>
              <a:rPr lang="en-US" sz="3200" b="1">
                <a:solidFill>
                  <a:schemeClr val="accent2"/>
                </a:solidFill>
              </a:rPr>
              <a:t>str</a:t>
            </a:r>
            <a:r>
              <a:rPr lang="en-US" sz="3200" b="1">
                <a:solidFill>
                  <a:schemeClr val="bg2"/>
                </a:solidFill>
              </a:rPr>
              <a:t>,</a:t>
            </a:r>
            <a:r>
              <a:rPr lang="en-US" sz="3200" b="1">
                <a:solidFill>
                  <a:srgbClr val="00EFD1"/>
                </a:solidFill>
              </a:rPr>
              <a:t> FILE*</a:t>
            </a:r>
            <a:r>
              <a:rPr lang="en-US" sz="3200" b="1">
                <a:solidFill>
                  <a:schemeClr val="accent2"/>
                </a:solidFill>
              </a:rPr>
              <a:t> stream</a:t>
            </a:r>
            <a:r>
              <a:rPr lang="en-US" sz="3200" b="1">
                <a:solidFill>
                  <a:schemeClr val="bg2"/>
                </a:solidFill>
              </a:rPr>
              <a:t>)</a:t>
            </a:r>
          </a:p>
        </p:txBody>
      </p:sp>
      <p:sp>
        <p:nvSpPr>
          <p:cNvPr id="6" name="TextBox 5">
            <a:extLst>
              <a:ext uri="{FF2B5EF4-FFF2-40B4-BE49-F238E27FC236}">
                <a16:creationId xmlns:a16="http://schemas.microsoft.com/office/drawing/2014/main" id="{3FD01695-2873-E351-795D-397B9F16CCD1}"/>
              </a:ext>
            </a:extLst>
          </p:cNvPr>
          <p:cNvSpPr txBox="1"/>
          <p:nvPr/>
        </p:nvSpPr>
        <p:spPr>
          <a:xfrm>
            <a:off x="1011112" y="4733346"/>
            <a:ext cx="11033790" cy="584775"/>
          </a:xfrm>
          <a:prstGeom prst="rect">
            <a:avLst/>
          </a:prstGeom>
          <a:noFill/>
        </p:spPr>
        <p:txBody>
          <a:bodyPr wrap="none" rtlCol="0">
            <a:spAutoFit/>
          </a:bodyPr>
          <a:lstStyle/>
          <a:p>
            <a:r>
              <a:rPr lang="en-US" sz="3200" b="1">
                <a:solidFill>
                  <a:srgbClr val="00EFD1"/>
                </a:solidFill>
              </a:rPr>
              <a:t>int</a:t>
            </a:r>
            <a:r>
              <a:rPr lang="en-US" sz="3200" b="1">
                <a:solidFill>
                  <a:schemeClr val="bg2"/>
                </a:solidFill>
              </a:rPr>
              <a:t> fprintf(</a:t>
            </a:r>
            <a:r>
              <a:rPr lang="en-US" sz="3200" b="1">
                <a:solidFill>
                  <a:srgbClr val="00EFD1"/>
                </a:solidFill>
              </a:rPr>
              <a:t>FILE*</a:t>
            </a:r>
            <a:r>
              <a:rPr lang="en-US" sz="3200" b="1">
                <a:solidFill>
                  <a:schemeClr val="accent2"/>
                </a:solidFill>
              </a:rPr>
              <a:t> stream, </a:t>
            </a:r>
            <a:r>
              <a:rPr lang="en-US" sz="3200" b="1">
                <a:solidFill>
                  <a:srgbClr val="00EFD1"/>
                </a:solidFill>
              </a:rPr>
              <a:t>const</a:t>
            </a:r>
            <a:r>
              <a:rPr lang="en-US" sz="3200" b="1">
                <a:solidFill>
                  <a:schemeClr val="bg2"/>
                </a:solidFill>
              </a:rPr>
              <a:t> </a:t>
            </a:r>
            <a:r>
              <a:rPr lang="en-US" sz="3200" b="1">
                <a:solidFill>
                  <a:srgbClr val="00EFD1"/>
                </a:solidFill>
              </a:rPr>
              <a:t>char* </a:t>
            </a:r>
            <a:r>
              <a:rPr lang="en-US" sz="3200" b="1">
                <a:solidFill>
                  <a:schemeClr val="accent2"/>
                </a:solidFill>
              </a:rPr>
              <a:t>format</a:t>
            </a:r>
            <a:r>
              <a:rPr lang="en-US" sz="3200" b="1">
                <a:solidFill>
                  <a:schemeClr val="bg2"/>
                </a:solidFill>
              </a:rPr>
              <a:t>,…)</a:t>
            </a:r>
          </a:p>
        </p:txBody>
      </p:sp>
      <p:sp>
        <p:nvSpPr>
          <p:cNvPr id="7" name="TextBox 6">
            <a:extLst>
              <a:ext uri="{FF2B5EF4-FFF2-40B4-BE49-F238E27FC236}">
                <a16:creationId xmlns:a16="http://schemas.microsoft.com/office/drawing/2014/main" id="{13F8F3DE-C8A2-BF43-C981-002A555D3718}"/>
              </a:ext>
            </a:extLst>
          </p:cNvPr>
          <p:cNvSpPr txBox="1"/>
          <p:nvPr/>
        </p:nvSpPr>
        <p:spPr>
          <a:xfrm>
            <a:off x="1011112" y="3835640"/>
            <a:ext cx="10019873" cy="523220"/>
          </a:xfrm>
          <a:prstGeom prst="rect">
            <a:avLst/>
          </a:prstGeom>
          <a:noFill/>
        </p:spPr>
        <p:txBody>
          <a:bodyPr wrap="square" rtlCol="0">
            <a:spAutoFit/>
          </a:bodyPr>
          <a:lstStyle/>
          <a:p>
            <a:pPr algn="just">
              <a:spcAft>
                <a:spcPts val="2400"/>
              </a:spcAft>
            </a:pPr>
            <a:r>
              <a:rPr lang="en-US" sz="2800" b="1">
                <a:solidFill>
                  <a:schemeClr val="bg2"/>
                </a:solidFill>
              </a:rPr>
              <a:t>Ghi một chuỗi có định dạng:</a:t>
            </a:r>
          </a:p>
        </p:txBody>
      </p:sp>
    </p:spTree>
    <p:extLst>
      <p:ext uri="{BB962C8B-B14F-4D97-AF65-F5344CB8AC3E}">
        <p14:creationId xmlns:p14="http://schemas.microsoft.com/office/powerpoint/2010/main" val="201465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F9D4B062-21AB-04E5-27C0-BA08E1367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175" y="1647087"/>
            <a:ext cx="4363925" cy="4363925"/>
          </a:xfrm>
          <a:prstGeom prst="rect">
            <a:avLst/>
          </a:prstGeom>
        </p:spPr>
      </p:pic>
      <p:pic>
        <p:nvPicPr>
          <p:cNvPr id="9" name="Picture 8" descr="A child looking at the camera&#10;&#10;Description automatically generated with medium confidence">
            <a:extLst>
              <a:ext uri="{FF2B5EF4-FFF2-40B4-BE49-F238E27FC236}">
                <a16:creationId xmlns:a16="http://schemas.microsoft.com/office/drawing/2014/main" id="{5521EAA0-7FB6-2F68-1BBB-2D990D88E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4386" y="1625152"/>
            <a:ext cx="3975100" cy="4385860"/>
          </a:xfrm>
          <a:prstGeom prst="rect">
            <a:avLst/>
          </a:prstGeom>
        </p:spPr>
      </p:pic>
      <p:sp>
        <p:nvSpPr>
          <p:cNvPr id="2" name="TextBox 1">
            <a:extLst>
              <a:ext uri="{FF2B5EF4-FFF2-40B4-BE49-F238E27FC236}">
                <a16:creationId xmlns:a16="http://schemas.microsoft.com/office/drawing/2014/main" id="{FC877652-25A6-9031-2ADF-DE05DD4AD867}"/>
              </a:ext>
            </a:extLst>
          </p:cNvPr>
          <p:cNvSpPr txBox="1"/>
          <p:nvPr/>
        </p:nvSpPr>
        <p:spPr>
          <a:xfrm>
            <a:off x="2060280" y="585378"/>
            <a:ext cx="8071440" cy="523220"/>
          </a:xfrm>
          <a:prstGeom prst="rect">
            <a:avLst/>
          </a:prstGeom>
          <a:noFill/>
        </p:spPr>
        <p:txBody>
          <a:bodyPr wrap="none" rtlCol="0">
            <a:spAutoFit/>
          </a:bodyPr>
          <a:lstStyle/>
          <a:p>
            <a:r>
              <a:rPr lang="en-US" sz="2800" b="1">
                <a:solidFill>
                  <a:schemeClr val="bg2"/>
                </a:solidFill>
              </a:rPr>
              <a:t>Lưu trữ dữ liệu trên file rất quan trọng</a:t>
            </a:r>
          </a:p>
        </p:txBody>
      </p:sp>
    </p:spTree>
    <p:extLst>
      <p:ext uri="{BB962C8B-B14F-4D97-AF65-F5344CB8AC3E}">
        <p14:creationId xmlns:p14="http://schemas.microsoft.com/office/powerpoint/2010/main" val="739152794"/>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clipart&#10;&#10;Description automatically generated">
            <a:extLst>
              <a:ext uri="{FF2B5EF4-FFF2-40B4-BE49-F238E27FC236}">
                <a16:creationId xmlns:a16="http://schemas.microsoft.com/office/drawing/2014/main" id="{91E977F6-A003-EB30-9742-239EAC415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414" y="499672"/>
            <a:ext cx="1374848" cy="1374848"/>
          </a:xfrm>
          <a:prstGeom prst="ellipse">
            <a:avLst/>
          </a:prstGeom>
          <a:ln w="76200">
            <a:solidFill>
              <a:schemeClr val="bg2"/>
            </a:solidFill>
          </a:ln>
        </p:spPr>
      </p:pic>
      <p:sp>
        <p:nvSpPr>
          <p:cNvPr id="6" name="TextBox 5">
            <a:extLst>
              <a:ext uri="{FF2B5EF4-FFF2-40B4-BE49-F238E27FC236}">
                <a16:creationId xmlns:a16="http://schemas.microsoft.com/office/drawing/2014/main" id="{B353BE88-28B8-53AA-1559-B2DB2687703E}"/>
              </a:ext>
            </a:extLst>
          </p:cNvPr>
          <p:cNvSpPr txBox="1"/>
          <p:nvPr/>
        </p:nvSpPr>
        <p:spPr>
          <a:xfrm>
            <a:off x="3021872" y="489525"/>
            <a:ext cx="8606247" cy="1384995"/>
          </a:xfrm>
          <a:prstGeom prst="rect">
            <a:avLst/>
          </a:prstGeom>
          <a:noFill/>
        </p:spPr>
        <p:txBody>
          <a:bodyPr wrap="square" rtlCol="0">
            <a:spAutoFit/>
          </a:bodyPr>
          <a:lstStyle/>
          <a:p>
            <a:pPr algn="just"/>
            <a:r>
              <a:rPr lang="en-US" sz="2800" b="1">
                <a:solidFill>
                  <a:schemeClr val="bg2"/>
                </a:solidFill>
              </a:rPr>
              <a:t>Đọc hai ma trận từ file </a:t>
            </a:r>
            <a:r>
              <a:rPr lang="en-US" sz="2800" b="1">
                <a:solidFill>
                  <a:schemeClr val="accent2"/>
                </a:solidFill>
              </a:rPr>
              <a:t>matrix.txt</a:t>
            </a:r>
            <a:r>
              <a:rPr lang="en-US" sz="2800" b="1">
                <a:solidFill>
                  <a:schemeClr val="bg2"/>
                </a:solidFill>
              </a:rPr>
              <a:t>. Thực hiện nhân hai ma trận và in kết quả ra file </a:t>
            </a:r>
            <a:r>
              <a:rPr lang="en-US" sz="2800" b="1">
                <a:solidFill>
                  <a:schemeClr val="accent2"/>
                </a:solidFill>
              </a:rPr>
              <a:t>matrix_result.txt</a:t>
            </a:r>
          </a:p>
        </p:txBody>
      </p:sp>
      <p:sp>
        <p:nvSpPr>
          <p:cNvPr id="7" name="TextBox 6">
            <a:extLst>
              <a:ext uri="{FF2B5EF4-FFF2-40B4-BE49-F238E27FC236}">
                <a16:creationId xmlns:a16="http://schemas.microsoft.com/office/drawing/2014/main" id="{48EFE94C-4A97-F132-697C-015FE9391B6A}"/>
              </a:ext>
            </a:extLst>
          </p:cNvPr>
          <p:cNvSpPr txBox="1"/>
          <p:nvPr/>
        </p:nvSpPr>
        <p:spPr>
          <a:xfrm>
            <a:off x="1263828" y="2398157"/>
            <a:ext cx="3516088" cy="3970318"/>
          </a:xfrm>
          <a:prstGeom prst="rect">
            <a:avLst/>
          </a:prstGeom>
          <a:noFill/>
        </p:spPr>
        <p:txBody>
          <a:bodyPr wrap="square" rtlCol="0">
            <a:spAutoFit/>
          </a:bodyPr>
          <a:lstStyle/>
          <a:p>
            <a:pPr algn="just"/>
            <a:r>
              <a:rPr lang="en-US" sz="2800" b="1">
                <a:solidFill>
                  <a:schemeClr val="accent6"/>
                </a:solidFill>
              </a:rPr>
              <a:t>matrix.txt:</a:t>
            </a:r>
          </a:p>
          <a:p>
            <a:pPr algn="just"/>
            <a:r>
              <a:rPr lang="en-US" sz="2800" b="1">
                <a:solidFill>
                  <a:schemeClr val="accent6"/>
                </a:solidFill>
              </a:rPr>
              <a:t>2</a:t>
            </a:r>
          </a:p>
          <a:p>
            <a:pPr algn="just"/>
            <a:r>
              <a:rPr lang="en-US" sz="2800" b="1">
                <a:solidFill>
                  <a:schemeClr val="accent6"/>
                </a:solidFill>
              </a:rPr>
              <a:t>2 3</a:t>
            </a:r>
          </a:p>
          <a:p>
            <a:pPr algn="just"/>
            <a:r>
              <a:rPr lang="en-US" sz="2800" b="1">
                <a:solidFill>
                  <a:schemeClr val="accent6"/>
                </a:solidFill>
              </a:rPr>
              <a:t>1 2 3</a:t>
            </a:r>
          </a:p>
          <a:p>
            <a:pPr algn="just"/>
            <a:r>
              <a:rPr lang="en-US" sz="2800" b="1">
                <a:solidFill>
                  <a:schemeClr val="accent6"/>
                </a:solidFill>
              </a:rPr>
              <a:t>4 5 6</a:t>
            </a:r>
          </a:p>
          <a:p>
            <a:pPr algn="just"/>
            <a:r>
              <a:rPr lang="en-US" sz="2800" b="1">
                <a:solidFill>
                  <a:schemeClr val="accent6"/>
                </a:solidFill>
              </a:rPr>
              <a:t>3 1</a:t>
            </a:r>
          </a:p>
          <a:p>
            <a:pPr algn="just"/>
            <a:r>
              <a:rPr lang="en-US" sz="2800" b="1">
                <a:solidFill>
                  <a:schemeClr val="accent6"/>
                </a:solidFill>
              </a:rPr>
              <a:t>5</a:t>
            </a:r>
          </a:p>
          <a:p>
            <a:pPr algn="just"/>
            <a:r>
              <a:rPr lang="en-US" sz="2800" b="1">
                <a:solidFill>
                  <a:schemeClr val="accent6"/>
                </a:solidFill>
              </a:rPr>
              <a:t>8</a:t>
            </a:r>
          </a:p>
          <a:p>
            <a:pPr algn="just"/>
            <a:r>
              <a:rPr lang="en-US" sz="2800" b="1">
                <a:solidFill>
                  <a:schemeClr val="accent6"/>
                </a:solidFill>
              </a:rPr>
              <a:t>9</a:t>
            </a:r>
          </a:p>
        </p:txBody>
      </p:sp>
      <p:sp>
        <p:nvSpPr>
          <p:cNvPr id="8" name="TextBox 7">
            <a:extLst>
              <a:ext uri="{FF2B5EF4-FFF2-40B4-BE49-F238E27FC236}">
                <a16:creationId xmlns:a16="http://schemas.microsoft.com/office/drawing/2014/main" id="{83195288-D9CE-B8DD-5A17-980AABA57A34}"/>
              </a:ext>
            </a:extLst>
          </p:cNvPr>
          <p:cNvSpPr txBox="1"/>
          <p:nvPr/>
        </p:nvSpPr>
        <p:spPr>
          <a:xfrm>
            <a:off x="6978828" y="3398521"/>
            <a:ext cx="5213172" cy="1384995"/>
          </a:xfrm>
          <a:prstGeom prst="rect">
            <a:avLst/>
          </a:prstGeom>
          <a:noFill/>
        </p:spPr>
        <p:txBody>
          <a:bodyPr wrap="square" rtlCol="0">
            <a:spAutoFit/>
          </a:bodyPr>
          <a:lstStyle/>
          <a:p>
            <a:pPr algn="just"/>
            <a:r>
              <a:rPr lang="en-US" sz="2800" b="1">
                <a:solidFill>
                  <a:schemeClr val="accent6"/>
                </a:solidFill>
              </a:rPr>
              <a:t>matrix_result.txt:</a:t>
            </a:r>
          </a:p>
          <a:p>
            <a:pPr algn="just"/>
            <a:r>
              <a:rPr lang="en-US" sz="2800" b="1">
                <a:solidFill>
                  <a:schemeClr val="accent6"/>
                </a:solidFill>
              </a:rPr>
              <a:t>48</a:t>
            </a:r>
          </a:p>
          <a:p>
            <a:pPr algn="just"/>
            <a:r>
              <a:rPr lang="en-US" sz="2800" b="1">
                <a:solidFill>
                  <a:schemeClr val="accent6"/>
                </a:solidFill>
              </a:rPr>
              <a:t>114</a:t>
            </a:r>
          </a:p>
        </p:txBody>
      </p:sp>
      <p:cxnSp>
        <p:nvCxnSpPr>
          <p:cNvPr id="10" name="Straight Arrow Connector 9">
            <a:extLst>
              <a:ext uri="{FF2B5EF4-FFF2-40B4-BE49-F238E27FC236}">
                <a16:creationId xmlns:a16="http://schemas.microsoft.com/office/drawing/2014/main" id="{AC055469-ADF6-86AF-B2A8-7CEC13A927E9}"/>
              </a:ext>
            </a:extLst>
          </p:cNvPr>
          <p:cNvCxnSpPr>
            <a:cxnSpLocks/>
          </p:cNvCxnSpPr>
          <p:nvPr/>
        </p:nvCxnSpPr>
        <p:spPr>
          <a:xfrm>
            <a:off x="4876800" y="4185196"/>
            <a:ext cx="944880" cy="0"/>
          </a:xfrm>
          <a:prstGeom prst="straightConnector1">
            <a:avLst/>
          </a:prstGeom>
          <a:ln w="76200">
            <a:solidFill>
              <a:schemeClr val="accent6"/>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459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2185AEAE-7D5D-BC94-8985-F3F6D760E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265" y="1653692"/>
            <a:ext cx="3550615" cy="3550615"/>
          </a:xfrm>
          <a:prstGeom prst="rect">
            <a:avLst/>
          </a:prstGeom>
        </p:spPr>
      </p:pic>
      <p:sp>
        <p:nvSpPr>
          <p:cNvPr id="6" name="TextBox 5">
            <a:extLst>
              <a:ext uri="{FF2B5EF4-FFF2-40B4-BE49-F238E27FC236}">
                <a16:creationId xmlns:a16="http://schemas.microsoft.com/office/drawing/2014/main" id="{17861834-4EAB-788A-A1A5-678014CCE439}"/>
              </a:ext>
            </a:extLst>
          </p:cNvPr>
          <p:cNvSpPr txBox="1"/>
          <p:nvPr/>
        </p:nvSpPr>
        <p:spPr>
          <a:xfrm>
            <a:off x="6096000" y="2736501"/>
            <a:ext cx="4661940" cy="1384995"/>
          </a:xfrm>
          <a:prstGeom prst="rect">
            <a:avLst/>
          </a:prstGeom>
          <a:noFill/>
        </p:spPr>
        <p:txBody>
          <a:bodyPr wrap="square" rtlCol="0">
            <a:spAutoFit/>
          </a:bodyPr>
          <a:lstStyle/>
          <a:p>
            <a:pPr algn="just"/>
            <a:r>
              <a:rPr lang="en-US" sz="2800" b="1">
                <a:solidFill>
                  <a:schemeClr val="bg2"/>
                </a:solidFill>
              </a:rPr>
              <a:t>Liệu làm sao để biết được là file đã kết thúc?</a:t>
            </a:r>
          </a:p>
        </p:txBody>
      </p:sp>
    </p:spTree>
    <p:extLst>
      <p:ext uri="{BB962C8B-B14F-4D97-AF65-F5344CB8AC3E}">
        <p14:creationId xmlns:p14="http://schemas.microsoft.com/office/powerpoint/2010/main" val="4280900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8E0DE356-8978-4D83-3E84-9B0F945EE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1" y="620167"/>
            <a:ext cx="1863954" cy="1863954"/>
          </a:xfrm>
          <a:prstGeom prst="rect">
            <a:avLst/>
          </a:prstGeom>
        </p:spPr>
      </p:pic>
      <p:sp>
        <p:nvSpPr>
          <p:cNvPr id="6" name="TextBox 5">
            <a:extLst>
              <a:ext uri="{FF2B5EF4-FFF2-40B4-BE49-F238E27FC236}">
                <a16:creationId xmlns:a16="http://schemas.microsoft.com/office/drawing/2014/main" id="{CE1316F8-A0A6-BAC4-1875-3710ECD3FA89}"/>
              </a:ext>
            </a:extLst>
          </p:cNvPr>
          <p:cNvSpPr txBox="1"/>
          <p:nvPr/>
        </p:nvSpPr>
        <p:spPr>
          <a:xfrm>
            <a:off x="3021872" y="1075090"/>
            <a:ext cx="8606247" cy="954107"/>
          </a:xfrm>
          <a:prstGeom prst="rect">
            <a:avLst/>
          </a:prstGeom>
          <a:noFill/>
        </p:spPr>
        <p:txBody>
          <a:bodyPr wrap="square" rtlCol="0">
            <a:spAutoFit/>
          </a:bodyPr>
          <a:lstStyle/>
          <a:p>
            <a:pPr algn="just"/>
            <a:r>
              <a:rPr lang="en-US" sz="2800" b="1">
                <a:solidFill>
                  <a:schemeClr val="bg2"/>
                </a:solidFill>
              </a:rPr>
              <a:t>Hàm feof() được sử dụng để kiểm tra xem con trỏ file đã tới cuối file hay chưa</a:t>
            </a:r>
            <a:endParaRPr lang="en-US" sz="2800" b="1">
              <a:solidFill>
                <a:schemeClr val="accent2"/>
              </a:solidFill>
            </a:endParaRPr>
          </a:p>
        </p:txBody>
      </p:sp>
      <p:sp>
        <p:nvSpPr>
          <p:cNvPr id="7" name="TextBox 6">
            <a:extLst>
              <a:ext uri="{FF2B5EF4-FFF2-40B4-BE49-F238E27FC236}">
                <a16:creationId xmlns:a16="http://schemas.microsoft.com/office/drawing/2014/main" id="{F5ACA802-A3EE-F3AD-C3B1-45D73D9A6671}"/>
              </a:ext>
            </a:extLst>
          </p:cNvPr>
          <p:cNvSpPr txBox="1"/>
          <p:nvPr/>
        </p:nvSpPr>
        <p:spPr>
          <a:xfrm>
            <a:off x="3021872" y="2694174"/>
            <a:ext cx="5157181" cy="584775"/>
          </a:xfrm>
          <a:prstGeom prst="rect">
            <a:avLst/>
          </a:prstGeom>
          <a:noFill/>
        </p:spPr>
        <p:txBody>
          <a:bodyPr wrap="none" rtlCol="0">
            <a:spAutoFit/>
          </a:bodyPr>
          <a:lstStyle/>
          <a:p>
            <a:r>
              <a:rPr lang="en-US" sz="3200" b="1">
                <a:solidFill>
                  <a:srgbClr val="00EFD1"/>
                </a:solidFill>
              </a:rPr>
              <a:t>int</a:t>
            </a:r>
            <a:r>
              <a:rPr lang="en-US" sz="3200" b="1">
                <a:solidFill>
                  <a:schemeClr val="bg2"/>
                </a:solidFill>
              </a:rPr>
              <a:t> feof(</a:t>
            </a:r>
            <a:r>
              <a:rPr lang="en-US" sz="3200" b="1">
                <a:solidFill>
                  <a:srgbClr val="00EFD1"/>
                </a:solidFill>
              </a:rPr>
              <a:t>FILE*</a:t>
            </a:r>
            <a:r>
              <a:rPr lang="en-US" sz="3200" b="1">
                <a:solidFill>
                  <a:schemeClr val="accent2"/>
                </a:solidFill>
              </a:rPr>
              <a:t> stream</a:t>
            </a:r>
            <a:r>
              <a:rPr lang="en-US" sz="3200" b="1">
                <a:solidFill>
                  <a:schemeClr val="bg2"/>
                </a:solidFill>
              </a:rPr>
              <a:t>)</a:t>
            </a:r>
          </a:p>
        </p:txBody>
      </p:sp>
      <p:sp>
        <p:nvSpPr>
          <p:cNvPr id="8" name="TextBox 7">
            <a:extLst>
              <a:ext uri="{FF2B5EF4-FFF2-40B4-BE49-F238E27FC236}">
                <a16:creationId xmlns:a16="http://schemas.microsoft.com/office/drawing/2014/main" id="{94D961AF-CA82-DA58-76CC-212717DCFFAC}"/>
              </a:ext>
            </a:extLst>
          </p:cNvPr>
          <p:cNvSpPr txBox="1"/>
          <p:nvPr/>
        </p:nvSpPr>
        <p:spPr>
          <a:xfrm>
            <a:off x="1297338" y="4092610"/>
            <a:ext cx="10330781" cy="954107"/>
          </a:xfrm>
          <a:prstGeom prst="rect">
            <a:avLst/>
          </a:prstGeom>
          <a:noFill/>
        </p:spPr>
        <p:txBody>
          <a:bodyPr wrap="square" rtlCol="0">
            <a:spAutoFit/>
          </a:bodyPr>
          <a:lstStyle/>
          <a:p>
            <a:pPr algn="just"/>
            <a:r>
              <a:rPr lang="en-US" sz="2800" b="1">
                <a:solidFill>
                  <a:schemeClr val="bg2"/>
                </a:solidFill>
              </a:rPr>
              <a:t>Hàm feof() thường dùng trong trường hợp đọc dữ liệu là văn bản hoặc các file không có định dạng cụ thể.</a:t>
            </a:r>
            <a:endParaRPr lang="en-US" sz="2800" b="1">
              <a:solidFill>
                <a:schemeClr val="accent2"/>
              </a:solidFill>
            </a:endParaRPr>
          </a:p>
        </p:txBody>
      </p:sp>
    </p:spTree>
    <p:extLst>
      <p:ext uri="{BB962C8B-B14F-4D97-AF65-F5344CB8AC3E}">
        <p14:creationId xmlns:p14="http://schemas.microsoft.com/office/powerpoint/2010/main" val="93408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035F962C-6A56-C632-8513-F0EABD036900}"/>
              </a:ext>
            </a:extLst>
          </p:cNvPr>
          <p:cNvGrpSpPr/>
          <p:nvPr/>
        </p:nvGrpSpPr>
        <p:grpSpPr>
          <a:xfrm>
            <a:off x="740618" y="3816318"/>
            <a:ext cx="10901125" cy="2380554"/>
            <a:chOff x="740618" y="3515632"/>
            <a:chExt cx="10901125" cy="2380554"/>
          </a:xfrm>
        </p:grpSpPr>
        <p:sp>
          <p:nvSpPr>
            <p:cNvPr id="28" name="Rectangle: Rounded Corners 27">
              <a:extLst>
                <a:ext uri="{FF2B5EF4-FFF2-40B4-BE49-F238E27FC236}">
                  <a16:creationId xmlns:a16="http://schemas.microsoft.com/office/drawing/2014/main" id="{398A6587-C8BF-3937-6342-73A4F14B133D}"/>
                </a:ext>
              </a:extLst>
            </p:cNvPr>
            <p:cNvSpPr/>
            <p:nvPr/>
          </p:nvSpPr>
          <p:spPr>
            <a:xfrm>
              <a:off x="740618" y="452458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9" name="Rectangle: Rounded Corners 28">
              <a:extLst>
                <a:ext uri="{FF2B5EF4-FFF2-40B4-BE49-F238E27FC236}">
                  <a16:creationId xmlns:a16="http://schemas.microsoft.com/office/drawing/2014/main" id="{88B7B899-5E91-B8A1-1406-5C093ADFF6E7}"/>
                </a:ext>
              </a:extLst>
            </p:cNvPr>
            <p:cNvSpPr/>
            <p:nvPr/>
          </p:nvSpPr>
          <p:spPr>
            <a:xfrm>
              <a:off x="1726096" y="452458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0" name="Rectangle: Rounded Corners 29">
              <a:extLst>
                <a:ext uri="{FF2B5EF4-FFF2-40B4-BE49-F238E27FC236}">
                  <a16:creationId xmlns:a16="http://schemas.microsoft.com/office/drawing/2014/main" id="{C356110D-7E66-5AA6-1877-237E8985B41C}"/>
                </a:ext>
              </a:extLst>
            </p:cNvPr>
            <p:cNvSpPr/>
            <p:nvPr/>
          </p:nvSpPr>
          <p:spPr>
            <a:xfrm flipV="1">
              <a:off x="740618" y="3515632"/>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1" name="Rectangle: Rounded Corners 30">
              <a:extLst>
                <a:ext uri="{FF2B5EF4-FFF2-40B4-BE49-F238E27FC236}">
                  <a16:creationId xmlns:a16="http://schemas.microsoft.com/office/drawing/2014/main" id="{527FCD6B-E359-24D5-869C-5817B0CB5080}"/>
                </a:ext>
              </a:extLst>
            </p:cNvPr>
            <p:cNvSpPr/>
            <p:nvPr/>
          </p:nvSpPr>
          <p:spPr>
            <a:xfrm flipV="1">
              <a:off x="1726096" y="3515632"/>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4" name="Rectangle: Rounded Corners 33">
              <a:extLst>
                <a:ext uri="{FF2B5EF4-FFF2-40B4-BE49-F238E27FC236}">
                  <a16:creationId xmlns:a16="http://schemas.microsoft.com/office/drawing/2014/main" id="{17B60538-B581-999C-760C-E8A5C37B5A0C}"/>
                </a:ext>
              </a:extLst>
            </p:cNvPr>
            <p:cNvSpPr/>
            <p:nvPr/>
          </p:nvSpPr>
          <p:spPr>
            <a:xfrm>
              <a:off x="2742054" y="452458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5" name="Rectangle: Rounded Corners 34">
              <a:extLst>
                <a:ext uri="{FF2B5EF4-FFF2-40B4-BE49-F238E27FC236}">
                  <a16:creationId xmlns:a16="http://schemas.microsoft.com/office/drawing/2014/main" id="{EF2ED4EB-ECD6-F864-B8DF-23C6EBA7B67E}"/>
                </a:ext>
              </a:extLst>
            </p:cNvPr>
            <p:cNvSpPr/>
            <p:nvPr/>
          </p:nvSpPr>
          <p:spPr>
            <a:xfrm>
              <a:off x="3727532" y="452458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6" name="Rectangle: Rounded Corners 35">
              <a:extLst>
                <a:ext uri="{FF2B5EF4-FFF2-40B4-BE49-F238E27FC236}">
                  <a16:creationId xmlns:a16="http://schemas.microsoft.com/office/drawing/2014/main" id="{1B3D42E4-0CD8-D4CE-FA27-0DB21819BA09}"/>
                </a:ext>
              </a:extLst>
            </p:cNvPr>
            <p:cNvSpPr/>
            <p:nvPr/>
          </p:nvSpPr>
          <p:spPr>
            <a:xfrm flipV="1">
              <a:off x="2742054" y="3515632"/>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7" name="Rectangle: Rounded Corners 36">
              <a:extLst>
                <a:ext uri="{FF2B5EF4-FFF2-40B4-BE49-F238E27FC236}">
                  <a16:creationId xmlns:a16="http://schemas.microsoft.com/office/drawing/2014/main" id="{633B6D52-9795-81A5-67F6-4C238C424741}"/>
                </a:ext>
              </a:extLst>
            </p:cNvPr>
            <p:cNvSpPr/>
            <p:nvPr/>
          </p:nvSpPr>
          <p:spPr>
            <a:xfrm flipV="1">
              <a:off x="3727532" y="3515632"/>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9" name="Rectangle: Rounded Corners 38">
              <a:extLst>
                <a:ext uri="{FF2B5EF4-FFF2-40B4-BE49-F238E27FC236}">
                  <a16:creationId xmlns:a16="http://schemas.microsoft.com/office/drawing/2014/main" id="{7262BF24-61E1-2EDB-5485-888AFD4F86E5}"/>
                </a:ext>
              </a:extLst>
            </p:cNvPr>
            <p:cNvSpPr/>
            <p:nvPr/>
          </p:nvSpPr>
          <p:spPr>
            <a:xfrm>
              <a:off x="4713010" y="4524586"/>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40" name="Rectangle: Rounded Corners 39">
              <a:extLst>
                <a:ext uri="{FF2B5EF4-FFF2-40B4-BE49-F238E27FC236}">
                  <a16:creationId xmlns:a16="http://schemas.microsoft.com/office/drawing/2014/main" id="{FFA0321B-FE76-DC10-9612-B2C39769EEC5}"/>
                </a:ext>
              </a:extLst>
            </p:cNvPr>
            <p:cNvSpPr/>
            <p:nvPr/>
          </p:nvSpPr>
          <p:spPr>
            <a:xfrm flipV="1">
              <a:off x="4713010" y="3515632"/>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pic>
          <p:nvPicPr>
            <p:cNvPr id="41" name="Picture 40" descr="Icon&#10;&#10;Description automatically generated">
              <a:extLst>
                <a:ext uri="{FF2B5EF4-FFF2-40B4-BE49-F238E27FC236}">
                  <a16:creationId xmlns:a16="http://schemas.microsoft.com/office/drawing/2014/main" id="{5DABECFF-484E-E9DD-4200-1984480CF11E}"/>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4985474" y="4981786"/>
              <a:ext cx="914400" cy="914400"/>
            </a:xfrm>
            <a:prstGeom prst="rect">
              <a:avLst/>
            </a:prstGeom>
            <a:ln>
              <a:noFill/>
            </a:ln>
          </p:spPr>
        </p:pic>
        <p:sp>
          <p:nvSpPr>
            <p:cNvPr id="42" name="TextBox 41">
              <a:extLst>
                <a:ext uri="{FF2B5EF4-FFF2-40B4-BE49-F238E27FC236}">
                  <a16:creationId xmlns:a16="http://schemas.microsoft.com/office/drawing/2014/main" id="{D692AA2F-B4D5-448A-8A83-F3FAAE653E00}"/>
                </a:ext>
              </a:extLst>
            </p:cNvPr>
            <p:cNvSpPr txBox="1"/>
            <p:nvPr/>
          </p:nvSpPr>
          <p:spPr>
            <a:xfrm>
              <a:off x="7040380" y="4232199"/>
              <a:ext cx="2847254" cy="584775"/>
            </a:xfrm>
            <a:prstGeom prst="rect">
              <a:avLst/>
            </a:prstGeom>
            <a:noFill/>
          </p:spPr>
          <p:txBody>
            <a:bodyPr wrap="none" rtlCol="0">
              <a:spAutoFit/>
            </a:bodyPr>
            <a:lstStyle/>
            <a:p>
              <a:r>
                <a:rPr lang="en-US" sz="3200" b="1">
                  <a:solidFill>
                    <a:schemeClr val="bg2"/>
                  </a:solidFill>
                </a:rPr>
                <a:t>feof(f) </a:t>
              </a:r>
              <a:r>
                <a:rPr lang="en-US" sz="3200" b="1">
                  <a:solidFill>
                    <a:schemeClr val="bg2"/>
                  </a:solidFill>
                  <a:sym typeface="Wingdings" panose="05000000000000000000" pitchFamily="2" charset="2"/>
                </a:rPr>
                <a:t> </a:t>
              </a:r>
              <a:r>
                <a:rPr lang="en-US" sz="3200" b="1">
                  <a:solidFill>
                    <a:srgbClr val="00EFD1"/>
                  </a:solidFill>
                  <a:sym typeface="Wingdings" panose="05000000000000000000" pitchFamily="2" charset="2"/>
                </a:rPr>
                <a:t>1</a:t>
              </a:r>
              <a:endParaRPr lang="en-US" sz="3200" b="1">
                <a:solidFill>
                  <a:srgbClr val="00EFD1"/>
                </a:solidFill>
              </a:endParaRPr>
            </a:p>
          </p:txBody>
        </p:sp>
        <p:pic>
          <p:nvPicPr>
            <p:cNvPr id="44" name="Picture 43" descr="Icon&#10;&#10;Description automatically generated">
              <a:extLst>
                <a:ext uri="{FF2B5EF4-FFF2-40B4-BE49-F238E27FC236}">
                  <a16:creationId xmlns:a16="http://schemas.microsoft.com/office/drawing/2014/main" id="{43528629-9A6D-F05E-3EEB-808717B6DB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83801" y="3895615"/>
              <a:ext cx="1257942" cy="1257942"/>
            </a:xfrm>
            <a:prstGeom prst="rect">
              <a:avLst/>
            </a:prstGeom>
          </p:spPr>
        </p:pic>
      </p:grpSp>
      <p:grpSp>
        <p:nvGrpSpPr>
          <p:cNvPr id="47" name="Group 46">
            <a:extLst>
              <a:ext uri="{FF2B5EF4-FFF2-40B4-BE49-F238E27FC236}">
                <a16:creationId xmlns:a16="http://schemas.microsoft.com/office/drawing/2014/main" id="{EECD70EF-48C6-9952-03C0-3D5936411DC0}"/>
              </a:ext>
            </a:extLst>
          </p:cNvPr>
          <p:cNvGrpSpPr/>
          <p:nvPr/>
        </p:nvGrpSpPr>
        <p:grpSpPr>
          <a:xfrm>
            <a:off x="740618" y="899455"/>
            <a:ext cx="11030040" cy="1923355"/>
            <a:chOff x="740618" y="504614"/>
            <a:chExt cx="11030040" cy="1923355"/>
          </a:xfrm>
        </p:grpSpPr>
        <p:sp>
          <p:nvSpPr>
            <p:cNvPr id="4" name="Rectangle: Rounded Corners 3">
              <a:extLst>
                <a:ext uri="{FF2B5EF4-FFF2-40B4-BE49-F238E27FC236}">
                  <a16:creationId xmlns:a16="http://schemas.microsoft.com/office/drawing/2014/main" id="{CBED630E-5FDE-600A-347D-4976E2EAE48C}"/>
                </a:ext>
              </a:extLst>
            </p:cNvPr>
            <p:cNvSpPr/>
            <p:nvPr/>
          </p:nvSpPr>
          <p:spPr>
            <a:xfrm>
              <a:off x="740618" y="504614"/>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 name="Rectangle: Rounded Corners 4">
              <a:extLst>
                <a:ext uri="{FF2B5EF4-FFF2-40B4-BE49-F238E27FC236}">
                  <a16:creationId xmlns:a16="http://schemas.microsoft.com/office/drawing/2014/main" id="{4C1FD570-3ED1-8700-4B0D-3A2764D8407F}"/>
                </a:ext>
              </a:extLst>
            </p:cNvPr>
            <p:cNvSpPr/>
            <p:nvPr/>
          </p:nvSpPr>
          <p:spPr>
            <a:xfrm>
              <a:off x="1726096" y="504614"/>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8" name="Rectangle: Rounded Corners 7">
              <a:extLst>
                <a:ext uri="{FF2B5EF4-FFF2-40B4-BE49-F238E27FC236}">
                  <a16:creationId xmlns:a16="http://schemas.microsoft.com/office/drawing/2014/main" id="{C87A50E2-E5DD-D6D6-F505-A2621B757364}"/>
                </a:ext>
              </a:extLst>
            </p:cNvPr>
            <p:cNvSpPr/>
            <p:nvPr/>
          </p:nvSpPr>
          <p:spPr>
            <a:xfrm>
              <a:off x="740618" y="1513569"/>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9" name="Rectangle: Rounded Corners 8">
              <a:extLst>
                <a:ext uri="{FF2B5EF4-FFF2-40B4-BE49-F238E27FC236}">
                  <a16:creationId xmlns:a16="http://schemas.microsoft.com/office/drawing/2014/main" id="{AEB9E215-75A2-D11D-C86F-D442D14D4D2A}"/>
                </a:ext>
              </a:extLst>
            </p:cNvPr>
            <p:cNvSpPr/>
            <p:nvPr/>
          </p:nvSpPr>
          <p:spPr>
            <a:xfrm>
              <a:off x="1726096" y="1513569"/>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0" name="Rectangle: Rounded Corners 9">
              <a:extLst>
                <a:ext uri="{FF2B5EF4-FFF2-40B4-BE49-F238E27FC236}">
                  <a16:creationId xmlns:a16="http://schemas.microsoft.com/office/drawing/2014/main" id="{381D6B20-ABB6-DDCE-A5CE-54F1C5425EF3}"/>
                </a:ext>
              </a:extLst>
            </p:cNvPr>
            <p:cNvSpPr/>
            <p:nvPr/>
          </p:nvSpPr>
          <p:spPr>
            <a:xfrm>
              <a:off x="2742054" y="504614"/>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1" name="Rectangle: Rounded Corners 10">
              <a:extLst>
                <a:ext uri="{FF2B5EF4-FFF2-40B4-BE49-F238E27FC236}">
                  <a16:creationId xmlns:a16="http://schemas.microsoft.com/office/drawing/2014/main" id="{6E17A002-4AC4-BB31-CCFF-4CA0994E5A20}"/>
                </a:ext>
              </a:extLst>
            </p:cNvPr>
            <p:cNvSpPr/>
            <p:nvPr/>
          </p:nvSpPr>
          <p:spPr>
            <a:xfrm>
              <a:off x="3727532" y="504614"/>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4" name="Rectangle: Rounded Corners 13">
              <a:extLst>
                <a:ext uri="{FF2B5EF4-FFF2-40B4-BE49-F238E27FC236}">
                  <a16:creationId xmlns:a16="http://schemas.microsoft.com/office/drawing/2014/main" id="{B6CCE42E-3F5D-ADB1-A394-F63E5B7AACF8}"/>
                </a:ext>
              </a:extLst>
            </p:cNvPr>
            <p:cNvSpPr/>
            <p:nvPr/>
          </p:nvSpPr>
          <p:spPr>
            <a:xfrm>
              <a:off x="2742054" y="1513569"/>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5" name="Rectangle: Rounded Corners 14">
              <a:extLst>
                <a:ext uri="{FF2B5EF4-FFF2-40B4-BE49-F238E27FC236}">
                  <a16:creationId xmlns:a16="http://schemas.microsoft.com/office/drawing/2014/main" id="{0678D92B-BB72-C011-1B7F-058E8E48A6BA}"/>
                </a:ext>
              </a:extLst>
            </p:cNvPr>
            <p:cNvSpPr/>
            <p:nvPr/>
          </p:nvSpPr>
          <p:spPr>
            <a:xfrm>
              <a:off x="3727532" y="1513569"/>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6" name="Rectangle: Rounded Corners 15">
              <a:extLst>
                <a:ext uri="{FF2B5EF4-FFF2-40B4-BE49-F238E27FC236}">
                  <a16:creationId xmlns:a16="http://schemas.microsoft.com/office/drawing/2014/main" id="{48FA9645-7150-43CD-9952-5E3C9DC2ABFB}"/>
                </a:ext>
              </a:extLst>
            </p:cNvPr>
            <p:cNvSpPr/>
            <p:nvPr/>
          </p:nvSpPr>
          <p:spPr>
            <a:xfrm>
              <a:off x="4713010" y="504614"/>
              <a:ext cx="914400" cy="914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Rectangle: Rounded Corners 17">
              <a:extLst>
                <a:ext uri="{FF2B5EF4-FFF2-40B4-BE49-F238E27FC236}">
                  <a16:creationId xmlns:a16="http://schemas.microsoft.com/office/drawing/2014/main" id="{D563FA3B-22F3-2F12-A619-9D2D1A147285}"/>
                </a:ext>
              </a:extLst>
            </p:cNvPr>
            <p:cNvSpPr/>
            <p:nvPr/>
          </p:nvSpPr>
          <p:spPr>
            <a:xfrm>
              <a:off x="4713010" y="1513569"/>
              <a:ext cx="914400" cy="914400"/>
            </a:xfrm>
            <a:prstGeom prst="roundRect">
              <a:avLst/>
            </a:prstGeom>
            <a:gradFill flip="none" rotWithShape="1">
              <a:gsLst>
                <a:gs pos="0">
                  <a:schemeClr val="accent6"/>
                </a:gs>
                <a:gs pos="83000">
                  <a:srgbClr val="262626"/>
                </a:gs>
                <a:gs pos="24000">
                  <a:schemeClr val="accent6"/>
                </a:gs>
                <a:gs pos="64000">
                  <a:schemeClr val="accent6">
                    <a:lumMod val="50000"/>
                  </a:schemeClr>
                </a:gs>
                <a:gs pos="100000">
                  <a:srgbClr val="26262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pic>
          <p:nvPicPr>
            <p:cNvPr id="19" name="Picture 18" descr="Icon&#10;&#10;Description automatically generated">
              <a:extLst>
                <a:ext uri="{FF2B5EF4-FFF2-40B4-BE49-F238E27FC236}">
                  <a16:creationId xmlns:a16="http://schemas.microsoft.com/office/drawing/2014/main" id="{F8A76D0E-25D8-9D5C-C8B9-9788A3798F66}"/>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186654" y="1007111"/>
              <a:ext cx="914400" cy="914400"/>
            </a:xfrm>
            <a:prstGeom prst="rect">
              <a:avLst/>
            </a:prstGeom>
            <a:ln>
              <a:noFill/>
            </a:ln>
          </p:spPr>
        </p:pic>
        <p:sp>
          <p:nvSpPr>
            <p:cNvPr id="25" name="TextBox 24">
              <a:extLst>
                <a:ext uri="{FF2B5EF4-FFF2-40B4-BE49-F238E27FC236}">
                  <a16:creationId xmlns:a16="http://schemas.microsoft.com/office/drawing/2014/main" id="{80950659-A5AF-1886-1598-606D817E094F}"/>
                </a:ext>
              </a:extLst>
            </p:cNvPr>
            <p:cNvSpPr txBox="1"/>
            <p:nvPr/>
          </p:nvSpPr>
          <p:spPr>
            <a:xfrm>
              <a:off x="7040380" y="1171922"/>
              <a:ext cx="2847254" cy="584775"/>
            </a:xfrm>
            <a:prstGeom prst="rect">
              <a:avLst/>
            </a:prstGeom>
            <a:noFill/>
          </p:spPr>
          <p:txBody>
            <a:bodyPr wrap="none" rtlCol="0">
              <a:spAutoFit/>
            </a:bodyPr>
            <a:lstStyle/>
            <a:p>
              <a:r>
                <a:rPr lang="en-US" sz="3200" b="1">
                  <a:solidFill>
                    <a:schemeClr val="bg2"/>
                  </a:solidFill>
                </a:rPr>
                <a:t>feof(f) </a:t>
              </a:r>
              <a:r>
                <a:rPr lang="en-US" sz="3200" b="1">
                  <a:solidFill>
                    <a:schemeClr val="bg2"/>
                  </a:solidFill>
                  <a:sym typeface="Wingdings" panose="05000000000000000000" pitchFamily="2" charset="2"/>
                </a:rPr>
                <a:t> </a:t>
              </a:r>
              <a:r>
                <a:rPr lang="en-US" sz="3200" b="1">
                  <a:solidFill>
                    <a:srgbClr val="00EFD1"/>
                  </a:solidFill>
                  <a:sym typeface="Wingdings" panose="05000000000000000000" pitchFamily="2" charset="2"/>
                </a:rPr>
                <a:t>0</a:t>
              </a:r>
              <a:endParaRPr lang="en-US" sz="3200" b="1">
                <a:solidFill>
                  <a:srgbClr val="00EFD1"/>
                </a:solidFill>
              </a:endParaRPr>
            </a:p>
          </p:txBody>
        </p:sp>
        <p:pic>
          <p:nvPicPr>
            <p:cNvPr id="46" name="Picture 45" descr="Shape&#10;&#10;Description automatically generated with low confidence">
              <a:extLst>
                <a:ext uri="{FF2B5EF4-FFF2-40B4-BE49-F238E27FC236}">
                  <a16:creationId xmlns:a16="http://schemas.microsoft.com/office/drawing/2014/main" id="{4E606FCE-EB71-50A2-6E4F-AA69881546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4886" y="661128"/>
              <a:ext cx="1515772" cy="1515772"/>
            </a:xfrm>
            <a:prstGeom prst="rect">
              <a:avLst/>
            </a:prstGeom>
          </p:spPr>
        </p:pic>
      </p:grpSp>
    </p:spTree>
    <p:extLst>
      <p:ext uri="{BB962C8B-B14F-4D97-AF65-F5344CB8AC3E}">
        <p14:creationId xmlns:p14="http://schemas.microsoft.com/office/powerpoint/2010/main" val="127590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51D5E9-3E55-19A5-49EC-CA3B1E589CE6}"/>
              </a:ext>
            </a:extLst>
          </p:cNvPr>
          <p:cNvSpPr txBox="1"/>
          <p:nvPr/>
        </p:nvSpPr>
        <p:spPr>
          <a:xfrm>
            <a:off x="668522" y="1020358"/>
            <a:ext cx="11203180" cy="4431983"/>
          </a:xfrm>
          <a:prstGeom prst="rect">
            <a:avLst/>
          </a:prstGeom>
          <a:noFill/>
        </p:spPr>
        <p:txBody>
          <a:bodyPr wrap="square" rtlCol="0">
            <a:spAutoFit/>
          </a:bodyPr>
          <a:lstStyle/>
          <a:p>
            <a:pPr>
              <a:spcAft>
                <a:spcPts val="600"/>
              </a:spcAft>
            </a:pPr>
            <a:r>
              <a:rPr lang="en-US" sz="2800" b="1">
                <a:solidFill>
                  <a:schemeClr val="bg2"/>
                </a:solidFill>
              </a:rPr>
              <a:t>Hàm đặt một con trỏ vào vị trí offset xác định trong tập tin:</a:t>
            </a:r>
          </a:p>
          <a:p>
            <a:pPr algn="ctr">
              <a:spcAft>
                <a:spcPts val="600"/>
              </a:spcAft>
            </a:pPr>
            <a:r>
              <a:rPr lang="en-US" sz="2800" b="1">
                <a:solidFill>
                  <a:srgbClr val="00EFD1"/>
                </a:solidFill>
              </a:rPr>
              <a:t>int</a:t>
            </a:r>
            <a:r>
              <a:rPr lang="en-US" sz="2800" b="1">
                <a:solidFill>
                  <a:schemeClr val="bg2"/>
                </a:solidFill>
              </a:rPr>
              <a:t> fseek(</a:t>
            </a:r>
            <a:r>
              <a:rPr lang="en-US" sz="2800" b="1">
                <a:solidFill>
                  <a:srgbClr val="00EFD1"/>
                </a:solidFill>
              </a:rPr>
              <a:t>FILE*</a:t>
            </a:r>
            <a:r>
              <a:rPr lang="en-US" sz="2800" b="1">
                <a:solidFill>
                  <a:schemeClr val="accent2"/>
                </a:solidFill>
              </a:rPr>
              <a:t> stream, </a:t>
            </a:r>
            <a:r>
              <a:rPr lang="en-US" sz="2800" b="1">
                <a:solidFill>
                  <a:srgbClr val="00EFD1"/>
                </a:solidFill>
              </a:rPr>
              <a:t>long int </a:t>
            </a:r>
            <a:r>
              <a:rPr lang="en-US" sz="2800" b="1">
                <a:solidFill>
                  <a:schemeClr val="accent2"/>
                </a:solidFill>
              </a:rPr>
              <a:t>offset, </a:t>
            </a:r>
            <a:r>
              <a:rPr lang="en-US" sz="2800" b="1">
                <a:solidFill>
                  <a:srgbClr val="00EFD1"/>
                </a:solidFill>
              </a:rPr>
              <a:t>int</a:t>
            </a:r>
            <a:r>
              <a:rPr lang="en-US" sz="2800" b="1">
                <a:solidFill>
                  <a:schemeClr val="accent2"/>
                </a:solidFill>
              </a:rPr>
              <a:t> origin</a:t>
            </a:r>
            <a:r>
              <a:rPr lang="en-US" sz="2800" b="1">
                <a:solidFill>
                  <a:schemeClr val="bg2"/>
                </a:solidFill>
              </a:rPr>
              <a:t>)</a:t>
            </a:r>
          </a:p>
          <a:p>
            <a:r>
              <a:rPr lang="en-US" sz="2800" b="1">
                <a:solidFill>
                  <a:schemeClr val="bg2"/>
                </a:solidFill>
              </a:rPr>
              <a:t>Trong đó: </a:t>
            </a:r>
            <a:r>
              <a:rPr lang="en-US" sz="2800" b="1">
                <a:solidFill>
                  <a:schemeClr val="accent2"/>
                </a:solidFill>
              </a:rPr>
              <a:t>origin</a:t>
            </a:r>
            <a:r>
              <a:rPr lang="en-US" sz="2800" b="1">
                <a:solidFill>
                  <a:schemeClr val="bg2"/>
                </a:solidFill>
              </a:rPr>
              <a:t> có 3 giá trị đặc biệt:</a:t>
            </a:r>
          </a:p>
          <a:p>
            <a:r>
              <a:rPr lang="en-US" sz="2800" b="1">
                <a:solidFill>
                  <a:srgbClr val="00EFD1"/>
                </a:solidFill>
              </a:rPr>
              <a:t>	SEEK_SET</a:t>
            </a:r>
            <a:r>
              <a:rPr lang="en-US" sz="2800" b="1">
                <a:solidFill>
                  <a:schemeClr val="bg2"/>
                </a:solidFill>
              </a:rPr>
              <a:t>: tính offset từ vị trí bắt đầu file.</a:t>
            </a:r>
          </a:p>
          <a:p>
            <a:r>
              <a:rPr lang="en-US" sz="2800" b="1">
                <a:solidFill>
                  <a:srgbClr val="00EFD1"/>
                </a:solidFill>
              </a:rPr>
              <a:t>	SEEK_CUR</a:t>
            </a:r>
            <a:r>
              <a:rPr lang="en-US" sz="2800" b="1">
                <a:solidFill>
                  <a:schemeClr val="bg2"/>
                </a:solidFill>
              </a:rPr>
              <a:t>: Tính offset từ vị trí con trỏ hiện tại.</a:t>
            </a:r>
          </a:p>
          <a:p>
            <a:pPr>
              <a:spcAft>
                <a:spcPts val="1800"/>
              </a:spcAft>
            </a:pPr>
            <a:r>
              <a:rPr lang="en-US" sz="2800" b="1">
                <a:solidFill>
                  <a:srgbClr val="00EFD1"/>
                </a:solidFill>
              </a:rPr>
              <a:t>	SEEK_END</a:t>
            </a:r>
            <a:r>
              <a:rPr lang="en-US" sz="2800" b="1">
                <a:solidFill>
                  <a:schemeClr val="bg2"/>
                </a:solidFill>
              </a:rPr>
              <a:t>: Tính offset từ vị trí cuối file.</a:t>
            </a:r>
          </a:p>
          <a:p>
            <a:pPr>
              <a:spcAft>
                <a:spcPts val="600"/>
              </a:spcAft>
            </a:pPr>
            <a:r>
              <a:rPr lang="en-US" sz="2800" b="1">
                <a:solidFill>
                  <a:schemeClr val="bg2"/>
                </a:solidFill>
              </a:rPr>
              <a:t>Hàm đặt vị trí con trỏ tại điểm bắt đầu file:</a:t>
            </a:r>
          </a:p>
          <a:p>
            <a:pPr algn="ctr"/>
            <a:r>
              <a:rPr lang="en-US" sz="2800" b="1">
                <a:solidFill>
                  <a:srgbClr val="00EFD1"/>
                </a:solidFill>
              </a:rPr>
              <a:t>void</a:t>
            </a:r>
            <a:r>
              <a:rPr lang="en-US" sz="2800" b="1">
                <a:solidFill>
                  <a:schemeClr val="bg2"/>
                </a:solidFill>
              </a:rPr>
              <a:t> rewind(</a:t>
            </a:r>
            <a:r>
              <a:rPr lang="en-US" sz="2800" b="1">
                <a:solidFill>
                  <a:srgbClr val="00EFD1"/>
                </a:solidFill>
              </a:rPr>
              <a:t>FILE* </a:t>
            </a:r>
            <a:r>
              <a:rPr lang="en-US" sz="2800" b="1">
                <a:solidFill>
                  <a:schemeClr val="accent2"/>
                </a:solidFill>
              </a:rPr>
              <a:t>stream</a:t>
            </a:r>
            <a:r>
              <a:rPr lang="en-US" sz="2800" b="1">
                <a:solidFill>
                  <a:schemeClr val="bg2"/>
                </a:solidFill>
              </a:rPr>
              <a:t>)</a:t>
            </a:r>
          </a:p>
        </p:txBody>
      </p:sp>
      <p:sp>
        <p:nvSpPr>
          <p:cNvPr id="6" name="TextBox 5">
            <a:extLst>
              <a:ext uri="{FF2B5EF4-FFF2-40B4-BE49-F238E27FC236}">
                <a16:creationId xmlns:a16="http://schemas.microsoft.com/office/drawing/2014/main" id="{1EF30B0C-F6BB-2364-0A46-15EFB4847D9B}"/>
              </a:ext>
            </a:extLst>
          </p:cNvPr>
          <p:cNvSpPr txBox="1"/>
          <p:nvPr/>
        </p:nvSpPr>
        <p:spPr>
          <a:xfrm>
            <a:off x="1792875" y="331171"/>
            <a:ext cx="8606247" cy="523220"/>
          </a:xfrm>
          <a:prstGeom prst="rect">
            <a:avLst/>
          </a:prstGeom>
          <a:noFill/>
        </p:spPr>
        <p:txBody>
          <a:bodyPr wrap="square" rtlCol="0">
            <a:spAutoFit/>
          </a:bodyPr>
          <a:lstStyle/>
          <a:p>
            <a:pPr algn="ctr"/>
            <a:r>
              <a:rPr lang="en-US" sz="2800" b="1">
                <a:solidFill>
                  <a:schemeClr val="bg2"/>
                </a:solidFill>
              </a:rPr>
              <a:t>Một số hàm đặc biệt bổ sung:</a:t>
            </a:r>
            <a:endParaRPr lang="en-US" sz="2800" b="1">
              <a:solidFill>
                <a:schemeClr val="accent2"/>
              </a:solidFill>
            </a:endParaRPr>
          </a:p>
        </p:txBody>
      </p:sp>
    </p:spTree>
    <p:extLst>
      <p:ext uri="{BB962C8B-B14F-4D97-AF65-F5344CB8AC3E}">
        <p14:creationId xmlns:p14="http://schemas.microsoft.com/office/powerpoint/2010/main" val="159067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93EC7CF-609A-AD66-F8AF-813563AA67D9}"/>
              </a:ext>
            </a:extLst>
          </p:cNvPr>
          <p:cNvSpPr txBox="1"/>
          <p:nvPr/>
        </p:nvSpPr>
        <p:spPr>
          <a:xfrm>
            <a:off x="4981405" y="2459504"/>
            <a:ext cx="7645800" cy="1938992"/>
          </a:xfrm>
          <a:prstGeom prst="rect">
            <a:avLst/>
          </a:prstGeom>
          <a:noFill/>
        </p:spPr>
        <p:txBody>
          <a:bodyPr wrap="square" rtlCol="0">
            <a:spAutoFit/>
          </a:bodyPr>
          <a:lstStyle/>
          <a:p>
            <a:r>
              <a:rPr lang="en-US" sz="6000" b="1">
                <a:solidFill>
                  <a:schemeClr val="bg2"/>
                </a:solidFill>
              </a:rPr>
              <a:t>A SIMPLE ASCII CONSOLE PRINTER </a:t>
            </a:r>
          </a:p>
        </p:txBody>
      </p:sp>
      <p:sp>
        <p:nvSpPr>
          <p:cNvPr id="10" name="Rectangle 9">
            <a:extLst>
              <a:ext uri="{FF2B5EF4-FFF2-40B4-BE49-F238E27FC236}">
                <a16:creationId xmlns:a16="http://schemas.microsoft.com/office/drawing/2014/main" id="{B4DC472A-F9EF-ECD1-69F9-D32D2507188C}"/>
              </a:ext>
            </a:extLst>
          </p:cNvPr>
          <p:cNvSpPr/>
          <p:nvPr/>
        </p:nvSpPr>
        <p:spPr>
          <a:xfrm>
            <a:off x="0" y="1709522"/>
            <a:ext cx="4362450" cy="3438955"/>
          </a:xfrm>
          <a:custGeom>
            <a:avLst/>
            <a:gdLst>
              <a:gd name="connsiteX0" fmla="*/ 0 w 4362450"/>
              <a:gd name="connsiteY0" fmla="*/ 0 h 3438955"/>
              <a:gd name="connsiteX1" fmla="*/ 4362450 w 4362450"/>
              <a:gd name="connsiteY1" fmla="*/ 0 h 3438955"/>
              <a:gd name="connsiteX2" fmla="*/ 4362450 w 4362450"/>
              <a:gd name="connsiteY2" fmla="*/ 3438955 h 3438955"/>
              <a:gd name="connsiteX3" fmla="*/ 0 w 4362450"/>
              <a:gd name="connsiteY3" fmla="*/ 3438955 h 3438955"/>
              <a:gd name="connsiteX4" fmla="*/ 0 w 4362450"/>
              <a:gd name="connsiteY4" fmla="*/ 0 h 3438955"/>
              <a:gd name="connsiteX0" fmla="*/ 0 w 4362450"/>
              <a:gd name="connsiteY0" fmla="*/ 0 h 3438955"/>
              <a:gd name="connsiteX1" fmla="*/ 3600450 w 4362450"/>
              <a:gd name="connsiteY1" fmla="*/ 0 h 3438955"/>
              <a:gd name="connsiteX2" fmla="*/ 4362450 w 4362450"/>
              <a:gd name="connsiteY2" fmla="*/ 3438955 h 3438955"/>
              <a:gd name="connsiteX3" fmla="*/ 0 w 4362450"/>
              <a:gd name="connsiteY3" fmla="*/ 3438955 h 3438955"/>
              <a:gd name="connsiteX4" fmla="*/ 0 w 4362450"/>
              <a:gd name="connsiteY4" fmla="*/ 0 h 3438955"/>
              <a:gd name="connsiteX0" fmla="*/ 0 w 4362450"/>
              <a:gd name="connsiteY0" fmla="*/ 0 h 3438955"/>
              <a:gd name="connsiteX1" fmla="*/ 3600450 w 4362450"/>
              <a:gd name="connsiteY1" fmla="*/ 0 h 3438955"/>
              <a:gd name="connsiteX2" fmla="*/ 3695700 w 4362450"/>
              <a:gd name="connsiteY2" fmla="*/ 1395628 h 3438955"/>
              <a:gd name="connsiteX3" fmla="*/ 4362450 w 4362450"/>
              <a:gd name="connsiteY3" fmla="*/ 3438955 h 3438955"/>
              <a:gd name="connsiteX4" fmla="*/ 0 w 4362450"/>
              <a:gd name="connsiteY4" fmla="*/ 3438955 h 3438955"/>
              <a:gd name="connsiteX5" fmla="*/ 0 w 4362450"/>
              <a:gd name="connsiteY5" fmla="*/ 0 h 343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62450" h="3438955">
                <a:moveTo>
                  <a:pt x="0" y="0"/>
                </a:moveTo>
                <a:lnTo>
                  <a:pt x="3600450" y="0"/>
                </a:lnTo>
                <a:cubicBezTo>
                  <a:pt x="3676650" y="331859"/>
                  <a:pt x="3619500" y="1063769"/>
                  <a:pt x="3695700" y="1395628"/>
                </a:cubicBezTo>
                <a:lnTo>
                  <a:pt x="4362450" y="3438955"/>
                </a:lnTo>
                <a:lnTo>
                  <a:pt x="0" y="3438955"/>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F3C177C2-F33E-783F-6EFF-71E00152A1B8}"/>
              </a:ext>
            </a:extLst>
          </p:cNvPr>
          <p:cNvGrpSpPr/>
          <p:nvPr/>
        </p:nvGrpSpPr>
        <p:grpSpPr>
          <a:xfrm>
            <a:off x="923495" y="1647297"/>
            <a:ext cx="3438955" cy="3563406"/>
            <a:chOff x="790145" y="1866999"/>
            <a:chExt cx="3563406" cy="3563406"/>
          </a:xfrm>
        </p:grpSpPr>
        <p:pic>
          <p:nvPicPr>
            <p:cNvPr id="7" name="Picture 6" descr="Icon&#10;&#10;Description automatically generated">
              <a:extLst>
                <a:ext uri="{FF2B5EF4-FFF2-40B4-BE49-F238E27FC236}">
                  <a16:creationId xmlns:a16="http://schemas.microsoft.com/office/drawing/2014/main" id="{714B6FD5-010B-4704-1813-697EC0D83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145" y="1866999"/>
              <a:ext cx="3563406" cy="3563406"/>
            </a:xfrm>
            <a:prstGeom prst="rect">
              <a:avLst/>
            </a:prstGeom>
          </p:spPr>
        </p:pic>
        <p:pic>
          <p:nvPicPr>
            <p:cNvPr id="5" name="Picture 4" descr="Icon&#10;&#10;Description automatically generated">
              <a:extLst>
                <a:ext uri="{FF2B5EF4-FFF2-40B4-BE49-F238E27FC236}">
                  <a16:creationId xmlns:a16="http://schemas.microsoft.com/office/drawing/2014/main" id="{01C930AA-E13F-671A-DC94-33FCFF2CB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1221" y="1981299"/>
              <a:ext cx="1319354" cy="1038704"/>
            </a:xfrm>
            <a:prstGeom prst="rect">
              <a:avLst/>
            </a:prstGeom>
          </p:spPr>
        </p:pic>
      </p:grpSp>
    </p:spTree>
    <p:extLst>
      <p:ext uri="{BB962C8B-B14F-4D97-AF65-F5344CB8AC3E}">
        <p14:creationId xmlns:p14="http://schemas.microsoft.com/office/powerpoint/2010/main" val="3083899709"/>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4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2" accel="100000" fill="hold" grpId="1" nodeType="clickEffect">
                                  <p:stCondLst>
                                    <p:cond delay="0"/>
                                  </p:stCondLst>
                                  <p:childTnLst>
                                    <p:anim calcmode="lin" valueType="num">
                                      <p:cBhvr additive="base">
                                        <p:cTn id="16" dur="500"/>
                                        <p:tgtEl>
                                          <p:spTgt spid="9"/>
                                        </p:tgtEl>
                                        <p:attrNameLst>
                                          <p:attrName>ppt_x</p:attrName>
                                        </p:attrNameLst>
                                      </p:cBhvr>
                                      <p:tavLst>
                                        <p:tav tm="0">
                                          <p:val>
                                            <p:strVal val="ppt_x"/>
                                          </p:val>
                                        </p:tav>
                                        <p:tav tm="100000">
                                          <p:val>
                                            <p:strVal val="1+ppt_w/2"/>
                                          </p:val>
                                        </p:tav>
                                      </p:tavLst>
                                    </p:anim>
                                    <p:anim calcmode="lin" valueType="num">
                                      <p:cBhvr additive="base">
                                        <p:cTn id="17" dur="500"/>
                                        <p:tgtEl>
                                          <p:spTgt spid="9"/>
                                        </p:tgtEl>
                                        <p:attrNameLst>
                                          <p:attrName>ppt_y</p:attrName>
                                        </p:attrNameLst>
                                      </p:cBhvr>
                                      <p:tavLst>
                                        <p:tav tm="0">
                                          <p:val>
                                            <p:strVal val="ppt_y"/>
                                          </p:val>
                                        </p:tav>
                                        <p:tav tm="100000">
                                          <p:val>
                                            <p:strVal val="ppt_y"/>
                                          </p:val>
                                        </p:tav>
                                      </p:tavLst>
                                    </p:anim>
                                    <p:set>
                                      <p:cBhvr>
                                        <p:cTn id="18" dur="1" fill="hold">
                                          <p:stCondLst>
                                            <p:cond delay="499"/>
                                          </p:stCondLst>
                                        </p:cTn>
                                        <p:tgtEl>
                                          <p:spTgt spid="9"/>
                                        </p:tgtEl>
                                        <p:attrNameLst>
                                          <p:attrName>style.visibility</p:attrName>
                                        </p:attrNameLst>
                                      </p:cBhvr>
                                      <p:to>
                                        <p:strVal val="hidden"/>
                                      </p:to>
                                    </p:set>
                                  </p:childTnLst>
                                </p:cTn>
                              </p:par>
                              <p:par>
                                <p:cTn id="19" presetID="2" presetClass="exit" presetSubtype="2" accel="100000" fill="hold" nodeType="withEffect">
                                  <p:stCondLst>
                                    <p:cond delay="200"/>
                                  </p:stCondLst>
                                  <p:childTnLst>
                                    <p:anim calcmode="lin" valueType="num">
                                      <p:cBhvr additive="base">
                                        <p:cTn id="20" dur="500"/>
                                        <p:tgtEl>
                                          <p:spTgt spid="8"/>
                                        </p:tgtEl>
                                        <p:attrNameLst>
                                          <p:attrName>ppt_x</p:attrName>
                                        </p:attrNameLst>
                                      </p:cBhvr>
                                      <p:tavLst>
                                        <p:tav tm="0">
                                          <p:val>
                                            <p:strVal val="ppt_x"/>
                                          </p:val>
                                        </p:tav>
                                        <p:tav tm="100000">
                                          <p:val>
                                            <p:strVal val="1+ppt_w/2"/>
                                          </p:val>
                                        </p:tav>
                                      </p:tavLst>
                                    </p:anim>
                                    <p:anim calcmode="lin" valueType="num">
                                      <p:cBhvr additive="base">
                                        <p:cTn id="21" dur="500"/>
                                        <p:tgtEl>
                                          <p:spTgt spid="8"/>
                                        </p:tgtEl>
                                        <p:attrNameLst>
                                          <p:attrName>ppt_y</p:attrName>
                                        </p:attrNameLst>
                                      </p:cBhvr>
                                      <p:tavLst>
                                        <p:tav tm="0">
                                          <p:val>
                                            <p:strVal val="ppt_y"/>
                                          </p:val>
                                        </p:tav>
                                        <p:tav tm="100000">
                                          <p:val>
                                            <p:strVal val="ppt_y"/>
                                          </p:val>
                                        </p:tav>
                                      </p:tavLst>
                                    </p:anim>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8768E54F-7C28-93A8-60BB-80AA8EABA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724" y="1923484"/>
            <a:ext cx="2086544" cy="2086544"/>
          </a:xfrm>
          <a:prstGeom prst="rect">
            <a:avLst/>
          </a:prstGeom>
        </p:spPr>
      </p:pic>
      <p:pic>
        <p:nvPicPr>
          <p:cNvPr id="7" name="Picture 6" descr="Icon&#10;&#10;Description automatically generated">
            <a:extLst>
              <a:ext uri="{FF2B5EF4-FFF2-40B4-BE49-F238E27FC236}">
                <a16:creationId xmlns:a16="http://schemas.microsoft.com/office/drawing/2014/main" id="{7021FDB4-4DF7-6CDD-3BE8-DCFB02C72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0071" y="1790132"/>
            <a:ext cx="2209954" cy="2209954"/>
          </a:xfrm>
          <a:prstGeom prst="rect">
            <a:avLst/>
          </a:prstGeom>
        </p:spPr>
      </p:pic>
      <p:pic>
        <p:nvPicPr>
          <p:cNvPr id="9" name="Picture 8" descr="Icon&#10;&#10;Description automatically generated">
            <a:extLst>
              <a:ext uri="{FF2B5EF4-FFF2-40B4-BE49-F238E27FC236}">
                <a16:creationId xmlns:a16="http://schemas.microsoft.com/office/drawing/2014/main" id="{DD20F57D-5908-0C7D-6FEB-CC0EDE1470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4833" y="1777962"/>
            <a:ext cx="2355888" cy="2355888"/>
          </a:xfrm>
          <a:prstGeom prst="rect">
            <a:avLst/>
          </a:prstGeom>
        </p:spPr>
      </p:pic>
      <p:pic>
        <p:nvPicPr>
          <p:cNvPr id="11" name="Picture 10" descr="Arrow&#10;&#10;Description automatically generated">
            <a:extLst>
              <a:ext uri="{FF2B5EF4-FFF2-40B4-BE49-F238E27FC236}">
                <a16:creationId xmlns:a16="http://schemas.microsoft.com/office/drawing/2014/main" id="{A157BFFD-D53E-D5F1-B228-C140E30D38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7939" y="2280673"/>
            <a:ext cx="1372166" cy="1372166"/>
          </a:xfrm>
          <a:prstGeom prst="rect">
            <a:avLst/>
          </a:prstGeom>
        </p:spPr>
      </p:pic>
      <p:pic>
        <p:nvPicPr>
          <p:cNvPr id="12" name="Picture 11" descr="Arrow&#10;&#10;Description automatically generated">
            <a:extLst>
              <a:ext uri="{FF2B5EF4-FFF2-40B4-BE49-F238E27FC236}">
                <a16:creationId xmlns:a16="http://schemas.microsoft.com/office/drawing/2014/main" id="{D3315937-5587-6561-66F0-A541EF87C1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1346" y="2280673"/>
            <a:ext cx="1372166" cy="1372166"/>
          </a:xfrm>
          <a:prstGeom prst="rect">
            <a:avLst/>
          </a:prstGeom>
        </p:spPr>
      </p:pic>
      <p:sp>
        <p:nvSpPr>
          <p:cNvPr id="13" name="TextBox 12">
            <a:extLst>
              <a:ext uri="{FF2B5EF4-FFF2-40B4-BE49-F238E27FC236}">
                <a16:creationId xmlns:a16="http://schemas.microsoft.com/office/drawing/2014/main" id="{B054E3A6-4CC1-3998-402F-B124E06F932C}"/>
              </a:ext>
            </a:extLst>
          </p:cNvPr>
          <p:cNvSpPr txBox="1"/>
          <p:nvPr/>
        </p:nvSpPr>
        <p:spPr>
          <a:xfrm>
            <a:off x="968928" y="4239319"/>
            <a:ext cx="1992853" cy="1077218"/>
          </a:xfrm>
          <a:prstGeom prst="rect">
            <a:avLst/>
          </a:prstGeom>
          <a:noFill/>
        </p:spPr>
        <p:txBody>
          <a:bodyPr wrap="none" rtlCol="0">
            <a:spAutoFit/>
          </a:bodyPr>
          <a:lstStyle/>
          <a:p>
            <a:pPr algn="ctr"/>
            <a:r>
              <a:rPr lang="en-US" sz="3200" b="1">
                <a:solidFill>
                  <a:schemeClr val="bg2"/>
                </a:solidFill>
              </a:rPr>
              <a:t>Original</a:t>
            </a:r>
          </a:p>
          <a:p>
            <a:pPr algn="ctr"/>
            <a:r>
              <a:rPr lang="en-US" sz="3200" b="1">
                <a:solidFill>
                  <a:schemeClr val="bg2"/>
                </a:solidFill>
              </a:rPr>
              <a:t>Image</a:t>
            </a:r>
          </a:p>
        </p:txBody>
      </p:sp>
      <p:sp>
        <p:nvSpPr>
          <p:cNvPr id="14" name="TextBox 13">
            <a:extLst>
              <a:ext uri="{FF2B5EF4-FFF2-40B4-BE49-F238E27FC236}">
                <a16:creationId xmlns:a16="http://schemas.microsoft.com/office/drawing/2014/main" id="{193B0924-09B8-85DC-D227-1CB527BFDC06}"/>
              </a:ext>
            </a:extLst>
          </p:cNvPr>
          <p:cNvSpPr txBox="1"/>
          <p:nvPr/>
        </p:nvSpPr>
        <p:spPr>
          <a:xfrm>
            <a:off x="5251633" y="4485541"/>
            <a:ext cx="1766830" cy="584775"/>
          </a:xfrm>
          <a:prstGeom prst="rect">
            <a:avLst/>
          </a:prstGeom>
          <a:noFill/>
        </p:spPr>
        <p:txBody>
          <a:bodyPr wrap="none" rtlCol="0">
            <a:spAutoFit/>
          </a:bodyPr>
          <a:lstStyle/>
          <a:p>
            <a:r>
              <a:rPr lang="en-US" sz="3200" b="1">
                <a:solidFill>
                  <a:schemeClr val="bg2"/>
                </a:solidFill>
              </a:rPr>
              <a:t>Printer</a:t>
            </a:r>
          </a:p>
        </p:txBody>
      </p:sp>
      <p:sp>
        <p:nvSpPr>
          <p:cNvPr id="15" name="TextBox 14">
            <a:extLst>
              <a:ext uri="{FF2B5EF4-FFF2-40B4-BE49-F238E27FC236}">
                <a16:creationId xmlns:a16="http://schemas.microsoft.com/office/drawing/2014/main" id="{6ED89AD5-69C7-5B79-1666-A2EEB13213E0}"/>
              </a:ext>
            </a:extLst>
          </p:cNvPr>
          <p:cNvSpPr txBox="1"/>
          <p:nvPr/>
        </p:nvSpPr>
        <p:spPr>
          <a:xfrm>
            <a:off x="8917315" y="4485541"/>
            <a:ext cx="2670924" cy="584775"/>
          </a:xfrm>
          <a:prstGeom prst="rect">
            <a:avLst/>
          </a:prstGeom>
          <a:noFill/>
        </p:spPr>
        <p:txBody>
          <a:bodyPr wrap="none" rtlCol="0">
            <a:spAutoFit/>
          </a:bodyPr>
          <a:lstStyle/>
          <a:p>
            <a:r>
              <a:rPr lang="en-US" sz="3200" b="1">
                <a:solidFill>
                  <a:schemeClr val="bg2"/>
                </a:solidFill>
              </a:rPr>
              <a:t>Ascii Image</a:t>
            </a:r>
          </a:p>
        </p:txBody>
      </p:sp>
    </p:spTree>
    <p:extLst>
      <p:ext uri="{BB962C8B-B14F-4D97-AF65-F5344CB8AC3E}">
        <p14:creationId xmlns:p14="http://schemas.microsoft.com/office/powerpoint/2010/main" val="87973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15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2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25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35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65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website&#10;&#10;Description automatically generated">
            <a:extLst>
              <a:ext uri="{FF2B5EF4-FFF2-40B4-BE49-F238E27FC236}">
                <a16:creationId xmlns:a16="http://schemas.microsoft.com/office/drawing/2014/main" id="{A2072E3C-443F-5DBA-49A0-C0EADB17E09C}"/>
              </a:ext>
            </a:extLst>
          </p:cNvPr>
          <p:cNvPicPr>
            <a:picLocks noChangeAspect="1"/>
          </p:cNvPicPr>
          <p:nvPr/>
        </p:nvPicPr>
        <p:blipFill rotWithShape="1">
          <a:blip r:embed="rId2">
            <a:extLst>
              <a:ext uri="{28A0092B-C50C-407E-A947-70E740481C1C}">
                <a14:useLocalDpi xmlns:a14="http://schemas.microsoft.com/office/drawing/2010/main" val="0"/>
              </a:ext>
            </a:extLst>
          </a:blip>
          <a:srcRect r="12835"/>
          <a:stretch/>
        </p:blipFill>
        <p:spPr>
          <a:xfrm>
            <a:off x="0" y="0"/>
            <a:ext cx="7448550" cy="6858000"/>
          </a:xfrm>
          <a:prstGeom prst="rect">
            <a:avLst/>
          </a:prstGeom>
        </p:spPr>
      </p:pic>
      <p:pic>
        <p:nvPicPr>
          <p:cNvPr id="6" name="Picture 5" descr="Icon&#10;&#10;Description automatically generated">
            <a:extLst>
              <a:ext uri="{FF2B5EF4-FFF2-40B4-BE49-F238E27FC236}">
                <a16:creationId xmlns:a16="http://schemas.microsoft.com/office/drawing/2014/main" id="{EC86519C-388B-09F2-0967-FF76CB66F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623" y="1015815"/>
            <a:ext cx="2826126" cy="2826126"/>
          </a:xfrm>
          <a:prstGeom prst="rect">
            <a:avLst/>
          </a:prstGeom>
        </p:spPr>
      </p:pic>
      <p:sp>
        <p:nvSpPr>
          <p:cNvPr id="7" name="TextBox 6">
            <a:extLst>
              <a:ext uri="{FF2B5EF4-FFF2-40B4-BE49-F238E27FC236}">
                <a16:creationId xmlns:a16="http://schemas.microsoft.com/office/drawing/2014/main" id="{E14BAB4A-D68D-8D55-938D-0FCEBE185CF0}"/>
              </a:ext>
            </a:extLst>
          </p:cNvPr>
          <p:cNvSpPr txBox="1"/>
          <p:nvPr/>
        </p:nvSpPr>
        <p:spPr>
          <a:xfrm>
            <a:off x="7995955" y="3841941"/>
            <a:ext cx="3851463" cy="1815882"/>
          </a:xfrm>
          <a:prstGeom prst="rect">
            <a:avLst/>
          </a:prstGeom>
          <a:noFill/>
        </p:spPr>
        <p:txBody>
          <a:bodyPr wrap="square" rtlCol="0">
            <a:spAutoFit/>
          </a:bodyPr>
          <a:lstStyle/>
          <a:p>
            <a:pPr algn="just"/>
            <a:r>
              <a:rPr lang="en-US" sz="2800" b="1">
                <a:solidFill>
                  <a:schemeClr val="bg2"/>
                </a:solidFill>
              </a:rPr>
              <a:t>Sử dụng một công cụ chuyển hoá ảnh gốc thành ảnh dạng Ascii</a:t>
            </a:r>
          </a:p>
        </p:txBody>
      </p:sp>
    </p:spTree>
    <p:extLst>
      <p:ext uri="{BB962C8B-B14F-4D97-AF65-F5344CB8AC3E}">
        <p14:creationId xmlns:p14="http://schemas.microsoft.com/office/powerpoint/2010/main" val="5419837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12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9D4474-BC08-4872-C7D0-F1F5A35E558B}"/>
              </a:ext>
            </a:extLst>
          </p:cNvPr>
          <p:cNvSpPr txBox="1"/>
          <p:nvPr/>
        </p:nvSpPr>
        <p:spPr>
          <a:xfrm>
            <a:off x="372568" y="862175"/>
            <a:ext cx="5133623" cy="1384995"/>
          </a:xfrm>
          <a:prstGeom prst="rect">
            <a:avLst/>
          </a:prstGeom>
          <a:noFill/>
        </p:spPr>
        <p:txBody>
          <a:bodyPr wrap="square" rtlCol="0">
            <a:spAutoFit/>
          </a:bodyPr>
          <a:lstStyle/>
          <a:p>
            <a:pPr algn="just"/>
            <a:r>
              <a:rPr lang="en-US" sz="2800" b="1">
                <a:solidFill>
                  <a:schemeClr val="bg2"/>
                </a:solidFill>
              </a:rPr>
              <a:t>Ta sử dụng hàm eof() để kiểm tra con trỏ đã tới điểm kết thúc chưa:</a:t>
            </a:r>
          </a:p>
        </p:txBody>
      </p:sp>
      <p:sp>
        <p:nvSpPr>
          <p:cNvPr id="6" name="Rectangle 1">
            <a:extLst>
              <a:ext uri="{FF2B5EF4-FFF2-40B4-BE49-F238E27FC236}">
                <a16:creationId xmlns:a16="http://schemas.microsoft.com/office/drawing/2014/main" id="{990D443D-6DA1-9295-867D-284F1C12476B}"/>
              </a:ext>
            </a:extLst>
          </p:cNvPr>
          <p:cNvSpPr>
            <a:spLocks noChangeArrowheads="1"/>
          </p:cNvSpPr>
          <p:nvPr/>
        </p:nvSpPr>
        <p:spPr bwMode="auto">
          <a:xfrm>
            <a:off x="5753099" y="-57894"/>
            <a:ext cx="6438901" cy="69698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443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nsolas" panose="020B0609020204030204" pitchFamily="49" charset="0"/>
              </a:rPr>
              <a:t>7777777???555555555YYYYJJJJ???!!!!777Y55YJYYJ777777~7JJJ???J5Y5J?!777????JJJJJ????????????77777777777777777777777777!!!!!!!!!!!!!!!!77777777777777777777777777777777777777????7777!!~~7??J?7!77J!!77~:~~^^^^!7777777???JJJJYYYYYYY5?77!!!!!!!!!!7~~~~~~YG#&amp;GP55555B&amp;#BGPPP&amp;7777777??J5555555555YYYJJJ????!!!!77~75PP5JY5J777777~7JJJ???J5Y5J7!777????JJJJJ??????????????777777777777777??77777777777!!!!!!!!!777777777777777777777777777777777777777?????7777!!~7?JJJ!!!!7J~!7!:~~^^^^!7777777??????JJYYYYYYYYJ77!!!!!!!!!!7!~~~~~?BGGPPP55P##BGPPPPP&amp;#7777777??J555555555YYYYJJJJ???!!!!7!!~Y#PPPJJ5J777777~!JJ?7??Y5Y5J7!77?????JJJJ????????????????777777777???????7777777777777777777777777777777777777777777777777777777777????7777!!!!?YJJ7!!7!!Y77!:^!^^^^~7777777777????JJJYYYYYYYY77!!!!!!!!!!7!~~~~~!GGPPPPPG#BPPPPPPPP#&amp;7777777??YP5555555YYYYYJJJJ???!!!!7!~~JB#GPPYJ5Y?777!7~~JJJ7??J5Y5J7!77?????JJJJ????????????????777777????????????777777777777777777777777777777777777777777777777777777?????7777!!!7JJY7!!7??~77!^^~^:^^~7!777777777????JJJYYYYYYYY777!!!!!!!!!!!~~~~~~PGPPPPBBPPPPPPPPPPB&amp;7777777??YP5555555YYYYYJJJJ???!!!!7!~~YGGBBPP5JYY77!!!7~~JJJ7??J5Y5Y?777????JJJJJ??J??????????????????????????????777777777777777777777777777777777777777777777777777777????7777!!!7JJJJ777!?7~!7^^~^:^^~7!7???77?77?????JJJYYYYYYYY?77!!!!!!!!!!7~~~~~~5GPPGBGPPPPPPPPPPPG&amp;7777777??Y55555555YYYYJJJJJ???!!!!7!!~5BPGBBPPPJJY?!!!!7!~?JJ??JJY55Y?777????JJJJJ??JJJ?????????????????????????????777777777777777777777777777777777777777777777777777????77777!!7JYJY777777?!7~^~^:^:^!!77??7??J?77?????JJYYYYYYYY?77!!!!!!!!!!7~~~~~~YBGGGPPPPPPPPPPPPPG&amp;7777777??Y5555555YYYYYJJJJJ???!!!!7!!~P&amp;PPPGBGPPJJY?!!!!7!~?JJ?J?J5Y5J?77?????JJJJJ?JJJJ?????????????????????77777777777777777777777777777777777777777777777777777777777?777777!!!?YYY?7??J7!77~:~^:::^!!!7??7???!7777????JJYYYYYYYYJ77!!!!!!!!!~7!~~~~~?BGGPPPPPPPPPPPGGPP#7777777??55555555YYYYYJJJJ????!!!!7!!~G&amp;55PPGBGPPY?Y?!!!!7!~?JJ???J555Y?77????JJJJJJ?J???????????????????77?777777777777777777777777777777777777777777777777777777777777777777!!!?YYY?7??7?7!7!:~~:::^!!!7??7???!~!777????JJYYYYYYYYY77!!!!!!!!!!7!~~~~~!GBGPPPPPPPPPGGBBGPB7777777??55555555YYYYYJJJJJ???!!!!7!!~GB#GPPP5GBPPY?YJ!!!!77~?JJ???Y555Y?77????JJJJJ?????????????????????777777777777777777777777777777777777777777777777777777777777777777777!!7JYYY???J777!!:~~:::^!!!7??7???!!^~?77????JJYYYYYYYYY77!!!!!!!!!!!7~~~~~~PGGGPPGGGPGGBBBGPPG777777???555555555YYYYJJJJ????!!!!7~~!GPP##PPP5G#GP5?JY7!!!77~7JJ???J555Y?77?????????????????????77777777777777777777777777!!77!!!7!!!!!!!!!!!!!!!!!!!!!!!!!!!!!!!!!!!!!!!!!!!!!?YY5J???Y7!7!:^~::::!!!7??7???!~~^^7777???JJJYYYYYYYY?!7!!!!!!!!!!7!!~~~~YBGPPPPPGBBBBB5YYPG777777???555555555YYYYJJJJ???7!!!!7~~!GPY5&amp;&amp;GGP5G#GP5??Y7!!!77~7JJJJJJP55Y?77??????????777777777777777777777777!!!!!!!!!!!!!!!!!!!!!!!!!!!!!!!!!!!!!!!!!!!!!!!!!!!!!!!!!!!!!!!!?YYYJ???7??77^^!::::!!!7?77YY55~^~^^7777????JJJYYYYYYY?!7!!!!!!!!!!7!~~~~~?BGGGPGGBBBBPYJJ?PG777777???555555555YYYJJJJJ???7!!!!7!~!GPYYB&amp;BGBPPPBBPPJ?Y?!!!!7!!JJJJJY555Y77777777777777777777777!!!!!!!!!!!!!!!!!!!!!!~!!!!!!!!!!!!!!!!!!!!!!!!!!!!!!!!!!!!!!!!!7!~!!!!!!!!!7JYYY???Y?777~^!:..:!!!7??7YY5#G:^~^^77777???JJJYYYYYYYJ!7!!!!!!!!!!7!~~~~~!BGGGGBB##PYYJ???PG777777??J555555555YYYJJJJJ???7!!!!7~~7GPYYB&amp;GBGPGGPB#GPY?JJ!!!!7!!JJJJJY555Y?77777777777?????????????????????????????????????????????JJJJJJJJJJJJJJJJJJJ?????JYY555Y?????JJJYYJY55JJ????7?!^!^:.:~!!7??7YY5BBG^^^~^!7777???JJJYYYYYYYJ77!!!!!!!!!!7!~~~~~~GGGGG##&amp;#5YJ????5G777777??J55555555YYYYYJJJJJ??7~!!77~~7GP55B&amp;GPPBBGGGGBGP5?JJ!!!!77!JJJJJY555YYYYJJJJJJJJ5PPP5YJJJJJJJJJJJJJ?J???????????777777777777777777777777777777777777777Y55555PPGGGGGGPYY5J?JJ?7??!^!^:::~!!7?77YY5#BGG~:^~^!77777??JJJYYYYYYYY7!!!!!!!!!!!!!~~~~~~PGGGG##&amp;&amp;P5J??JJYG777777??J5555555YYYYYYJJJJJ??7!!!7!!~?G555#&amp;G55P##GGGGBBP5?JJ7!!!77!JJJJY55555GGGGGGGGGP5PPP5??????????????????777777777777777777777777777777777777777777777!!ddddddd</a:t>
            </a:r>
            <a:endParaRPr kumimoji="0" lang="en-US" altLang="en-US" sz="2400" b="0" i="0" u="none" strike="noStrike" cap="none" normalizeH="0" baseline="0">
              <a:ln>
                <a:noFill/>
              </a:ln>
              <a:effectLst/>
              <a:latin typeface="Arial" panose="020B0604020202020204" pitchFamily="34" charset="0"/>
            </a:endParaRPr>
          </a:p>
        </p:txBody>
      </p:sp>
      <p:grpSp>
        <p:nvGrpSpPr>
          <p:cNvPr id="11" name="Group 10">
            <a:extLst>
              <a:ext uri="{FF2B5EF4-FFF2-40B4-BE49-F238E27FC236}">
                <a16:creationId xmlns:a16="http://schemas.microsoft.com/office/drawing/2014/main" id="{9A8CD3CF-4A56-8E00-595D-51C12A5F56EB}"/>
              </a:ext>
            </a:extLst>
          </p:cNvPr>
          <p:cNvGrpSpPr/>
          <p:nvPr/>
        </p:nvGrpSpPr>
        <p:grpSpPr>
          <a:xfrm>
            <a:off x="372568" y="2512708"/>
            <a:ext cx="5133623" cy="1696300"/>
            <a:chOff x="987164" y="2272865"/>
            <a:chExt cx="5548886" cy="1696300"/>
          </a:xfrm>
        </p:grpSpPr>
        <p:sp>
          <p:nvSpPr>
            <p:cNvPr id="7" name="TextBox 6">
              <a:extLst>
                <a:ext uri="{FF2B5EF4-FFF2-40B4-BE49-F238E27FC236}">
                  <a16:creationId xmlns:a16="http://schemas.microsoft.com/office/drawing/2014/main" id="{F215E158-9F54-0198-E648-99933EF51FDF}"/>
                </a:ext>
              </a:extLst>
            </p:cNvPr>
            <p:cNvSpPr txBox="1"/>
            <p:nvPr/>
          </p:nvSpPr>
          <p:spPr>
            <a:xfrm>
              <a:off x="987164" y="2903807"/>
              <a:ext cx="1849423" cy="523220"/>
            </a:xfrm>
            <a:prstGeom prst="rect">
              <a:avLst/>
            </a:prstGeom>
            <a:noFill/>
          </p:spPr>
          <p:txBody>
            <a:bodyPr wrap="square" rtlCol="0">
              <a:spAutoFit/>
            </a:bodyPr>
            <a:lstStyle/>
            <a:p>
              <a:pPr algn="ctr"/>
              <a:r>
                <a:rPr lang="en-US" sz="2800" b="1">
                  <a:solidFill>
                    <a:schemeClr val="accent2"/>
                  </a:solidFill>
                </a:rPr>
                <a:t>eof(f)=</a:t>
              </a:r>
            </a:p>
          </p:txBody>
        </p:sp>
        <p:sp>
          <p:nvSpPr>
            <p:cNvPr id="8" name="Left Brace 7">
              <a:extLst>
                <a:ext uri="{FF2B5EF4-FFF2-40B4-BE49-F238E27FC236}">
                  <a16:creationId xmlns:a16="http://schemas.microsoft.com/office/drawing/2014/main" id="{60FFCE9B-E9AE-83AA-F500-6B4F7AD5C1E3}"/>
                </a:ext>
              </a:extLst>
            </p:cNvPr>
            <p:cNvSpPr/>
            <p:nvPr/>
          </p:nvSpPr>
          <p:spPr>
            <a:xfrm>
              <a:off x="2836587" y="2623279"/>
              <a:ext cx="419725" cy="1084276"/>
            </a:xfrm>
            <a:prstGeom prst="leftBrace">
              <a:avLst>
                <a:gd name="adj1" fmla="val 29321"/>
                <a:gd name="adj2" fmla="val 52308"/>
              </a:avLst>
            </a:prstGeom>
            <a:ln w="381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accent2"/>
                </a:solidFill>
              </a:endParaRPr>
            </a:p>
          </p:txBody>
        </p:sp>
        <p:sp>
          <p:nvSpPr>
            <p:cNvPr id="9" name="TextBox 8">
              <a:extLst>
                <a:ext uri="{FF2B5EF4-FFF2-40B4-BE49-F238E27FC236}">
                  <a16:creationId xmlns:a16="http://schemas.microsoft.com/office/drawing/2014/main" id="{B0B04571-1370-585A-DE8E-72481C0CB3D9}"/>
                </a:ext>
              </a:extLst>
            </p:cNvPr>
            <p:cNvSpPr txBox="1"/>
            <p:nvPr/>
          </p:nvSpPr>
          <p:spPr>
            <a:xfrm>
              <a:off x="3323168" y="2272865"/>
              <a:ext cx="3212882" cy="892552"/>
            </a:xfrm>
            <a:prstGeom prst="rect">
              <a:avLst/>
            </a:prstGeom>
            <a:noFill/>
          </p:spPr>
          <p:txBody>
            <a:bodyPr wrap="square" rtlCol="0">
              <a:spAutoFit/>
            </a:bodyPr>
            <a:lstStyle/>
            <a:p>
              <a:r>
                <a:rPr lang="en-US" sz="2800" b="1">
                  <a:solidFill>
                    <a:schemeClr val="accent2"/>
                  </a:solidFill>
                </a:rPr>
                <a:t>1 </a:t>
              </a:r>
              <a:r>
                <a:rPr lang="en-US" sz="2400" b="1">
                  <a:solidFill>
                    <a:schemeClr val="accent2"/>
                  </a:solidFill>
                </a:rPr>
                <a:t>nếu con trỏ đã tới cuối file  </a:t>
              </a:r>
              <a:endParaRPr lang="en-US" sz="2800" b="1">
                <a:solidFill>
                  <a:schemeClr val="accent2"/>
                </a:solidFill>
              </a:endParaRPr>
            </a:p>
          </p:txBody>
        </p:sp>
        <p:sp>
          <p:nvSpPr>
            <p:cNvPr id="10" name="TextBox 9">
              <a:extLst>
                <a:ext uri="{FF2B5EF4-FFF2-40B4-BE49-F238E27FC236}">
                  <a16:creationId xmlns:a16="http://schemas.microsoft.com/office/drawing/2014/main" id="{573730DC-5B85-F4C6-95CF-A54B3C25F299}"/>
                </a:ext>
              </a:extLst>
            </p:cNvPr>
            <p:cNvSpPr txBox="1"/>
            <p:nvPr/>
          </p:nvSpPr>
          <p:spPr>
            <a:xfrm>
              <a:off x="3323168" y="3445945"/>
              <a:ext cx="3013462" cy="523220"/>
            </a:xfrm>
            <a:prstGeom prst="rect">
              <a:avLst/>
            </a:prstGeom>
            <a:noFill/>
          </p:spPr>
          <p:txBody>
            <a:bodyPr wrap="none" rtlCol="0">
              <a:spAutoFit/>
            </a:bodyPr>
            <a:lstStyle/>
            <a:p>
              <a:r>
                <a:rPr lang="en-US" sz="2800" b="1">
                  <a:solidFill>
                    <a:schemeClr val="accent2"/>
                  </a:solidFill>
                </a:rPr>
                <a:t>0 </a:t>
              </a:r>
              <a:r>
                <a:rPr lang="en-US" sz="2400" b="1">
                  <a:solidFill>
                    <a:schemeClr val="accent2"/>
                  </a:solidFill>
                </a:rPr>
                <a:t>nếu ngược lại</a:t>
              </a:r>
              <a:endParaRPr lang="en-US" sz="2800" b="1">
                <a:solidFill>
                  <a:schemeClr val="accent2"/>
                </a:solidFill>
              </a:endParaRPr>
            </a:p>
          </p:txBody>
        </p:sp>
      </p:grpSp>
      <p:sp>
        <p:nvSpPr>
          <p:cNvPr id="12" name="TextBox 11">
            <a:extLst>
              <a:ext uri="{FF2B5EF4-FFF2-40B4-BE49-F238E27FC236}">
                <a16:creationId xmlns:a16="http://schemas.microsoft.com/office/drawing/2014/main" id="{4CD25B5D-839E-7891-B3CA-54CCA8BED1B3}"/>
              </a:ext>
            </a:extLst>
          </p:cNvPr>
          <p:cNvSpPr txBox="1"/>
          <p:nvPr/>
        </p:nvSpPr>
        <p:spPr>
          <a:xfrm>
            <a:off x="372567" y="4513877"/>
            <a:ext cx="5133623" cy="1384995"/>
          </a:xfrm>
          <a:prstGeom prst="rect">
            <a:avLst/>
          </a:prstGeom>
          <a:noFill/>
        </p:spPr>
        <p:txBody>
          <a:bodyPr wrap="square" rtlCol="0">
            <a:spAutoFit/>
          </a:bodyPr>
          <a:lstStyle/>
          <a:p>
            <a:pPr algn="just"/>
            <a:r>
              <a:rPr lang="en-US" sz="2800" b="1">
                <a:solidFill>
                  <a:schemeClr val="bg2"/>
                </a:solidFill>
              </a:rPr>
              <a:t>Sử dụng hàm getc() để đọc một ký tự tại vị trí con trỏ</a:t>
            </a:r>
          </a:p>
        </p:txBody>
      </p:sp>
    </p:spTree>
    <p:extLst>
      <p:ext uri="{BB962C8B-B14F-4D97-AF65-F5344CB8AC3E}">
        <p14:creationId xmlns:p14="http://schemas.microsoft.com/office/powerpoint/2010/main" val="220571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F25218-46E3-2A05-6586-BFE83E03456A}"/>
              </a:ext>
            </a:extLst>
          </p:cNvPr>
          <p:cNvSpPr txBox="1"/>
          <p:nvPr/>
        </p:nvSpPr>
        <p:spPr>
          <a:xfrm>
            <a:off x="4522492" y="2668249"/>
            <a:ext cx="3147015" cy="1015663"/>
          </a:xfrm>
          <a:prstGeom prst="rect">
            <a:avLst/>
          </a:prstGeom>
          <a:noFill/>
        </p:spPr>
        <p:txBody>
          <a:bodyPr wrap="none" rtlCol="0">
            <a:spAutoFit/>
          </a:bodyPr>
          <a:lstStyle/>
          <a:p>
            <a:r>
              <a:rPr lang="en-US" sz="6000" b="1">
                <a:solidFill>
                  <a:schemeClr val="bg2"/>
                </a:solidFill>
              </a:rPr>
              <a:t>THE END</a:t>
            </a:r>
          </a:p>
        </p:txBody>
      </p:sp>
    </p:spTree>
    <p:extLst>
      <p:ext uri="{BB962C8B-B14F-4D97-AF65-F5344CB8AC3E}">
        <p14:creationId xmlns:p14="http://schemas.microsoft.com/office/powerpoint/2010/main" val="87775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with medium confidence">
            <a:extLst>
              <a:ext uri="{FF2B5EF4-FFF2-40B4-BE49-F238E27FC236}">
                <a16:creationId xmlns:a16="http://schemas.microsoft.com/office/drawing/2014/main" id="{A319A2D8-EC2B-D6AD-9A9C-8D024E4B6D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141" y="1165582"/>
            <a:ext cx="2833619" cy="2833619"/>
          </a:xfrm>
          <a:prstGeom prst="rect">
            <a:avLst/>
          </a:prstGeom>
        </p:spPr>
      </p:pic>
      <p:pic>
        <p:nvPicPr>
          <p:cNvPr id="9" name="Picture 8" descr="A picture containing icon&#10;&#10;Description automatically generated">
            <a:extLst>
              <a:ext uri="{FF2B5EF4-FFF2-40B4-BE49-F238E27FC236}">
                <a16:creationId xmlns:a16="http://schemas.microsoft.com/office/drawing/2014/main" id="{FC453F06-672E-7EAB-A5A4-035BE57C22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8990" y="919282"/>
            <a:ext cx="3486361" cy="3486361"/>
          </a:xfrm>
          <a:prstGeom prst="rect">
            <a:avLst/>
          </a:prstGeom>
        </p:spPr>
      </p:pic>
      <p:sp>
        <p:nvSpPr>
          <p:cNvPr id="10" name="Arrow: Right 9">
            <a:extLst>
              <a:ext uri="{FF2B5EF4-FFF2-40B4-BE49-F238E27FC236}">
                <a16:creationId xmlns:a16="http://schemas.microsoft.com/office/drawing/2014/main" id="{D985B914-0CF2-905F-AD90-277EEDDB19A3}"/>
              </a:ext>
            </a:extLst>
          </p:cNvPr>
          <p:cNvSpPr/>
          <p:nvPr/>
        </p:nvSpPr>
        <p:spPr>
          <a:xfrm>
            <a:off x="4982209" y="2270576"/>
            <a:ext cx="1582332" cy="783772"/>
          </a:xfrm>
          <a:prstGeom prst="rightArrow">
            <a:avLst/>
          </a:prstGeom>
          <a:solidFill>
            <a:srgbClr val="00A5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2"/>
                </a:solidFill>
              </a:rPr>
              <a:t>STORE</a:t>
            </a:r>
          </a:p>
        </p:txBody>
      </p:sp>
      <p:sp>
        <p:nvSpPr>
          <p:cNvPr id="11" name="TextBox 10">
            <a:extLst>
              <a:ext uri="{FF2B5EF4-FFF2-40B4-BE49-F238E27FC236}">
                <a16:creationId xmlns:a16="http://schemas.microsoft.com/office/drawing/2014/main" id="{92E3C553-DA71-028A-F69A-6DA7598DF2FB}"/>
              </a:ext>
            </a:extLst>
          </p:cNvPr>
          <p:cNvSpPr txBox="1"/>
          <p:nvPr/>
        </p:nvSpPr>
        <p:spPr>
          <a:xfrm>
            <a:off x="7953828" y="3776435"/>
            <a:ext cx="564578" cy="369332"/>
          </a:xfrm>
          <a:prstGeom prst="rect">
            <a:avLst/>
          </a:prstGeom>
          <a:noFill/>
        </p:spPr>
        <p:txBody>
          <a:bodyPr wrap="none" rtlCol="0">
            <a:spAutoFit/>
          </a:bodyPr>
          <a:lstStyle/>
          <a:p>
            <a:r>
              <a:rPr lang="en-US"/>
              <a:t>RAM</a:t>
            </a:r>
          </a:p>
        </p:txBody>
      </p:sp>
      <p:sp>
        <p:nvSpPr>
          <p:cNvPr id="12" name="TextBox 11">
            <a:extLst>
              <a:ext uri="{FF2B5EF4-FFF2-40B4-BE49-F238E27FC236}">
                <a16:creationId xmlns:a16="http://schemas.microsoft.com/office/drawing/2014/main" id="{38C69043-2472-108F-2917-93C332B6B412}"/>
              </a:ext>
            </a:extLst>
          </p:cNvPr>
          <p:cNvSpPr txBox="1"/>
          <p:nvPr/>
        </p:nvSpPr>
        <p:spPr>
          <a:xfrm>
            <a:off x="7298511" y="3567635"/>
            <a:ext cx="3367318" cy="1446550"/>
          </a:xfrm>
          <a:prstGeom prst="rect">
            <a:avLst/>
          </a:prstGeom>
          <a:noFill/>
        </p:spPr>
        <p:txBody>
          <a:bodyPr wrap="square" rtlCol="0">
            <a:spAutoFit/>
          </a:bodyPr>
          <a:lstStyle/>
          <a:p>
            <a:pPr algn="ctr"/>
            <a:r>
              <a:rPr lang="en-US" sz="8800" b="1" kern="1500" spc="500">
                <a:solidFill>
                  <a:schemeClr val="bg2"/>
                </a:solidFill>
              </a:rPr>
              <a:t>RAM</a:t>
            </a:r>
          </a:p>
        </p:txBody>
      </p:sp>
      <p:sp>
        <p:nvSpPr>
          <p:cNvPr id="13" name="TextBox 12">
            <a:extLst>
              <a:ext uri="{FF2B5EF4-FFF2-40B4-BE49-F238E27FC236}">
                <a16:creationId xmlns:a16="http://schemas.microsoft.com/office/drawing/2014/main" id="{8643A212-C311-2717-ED26-2390F7BE86D0}"/>
              </a:ext>
            </a:extLst>
          </p:cNvPr>
          <p:cNvSpPr txBox="1"/>
          <p:nvPr/>
        </p:nvSpPr>
        <p:spPr>
          <a:xfrm>
            <a:off x="1207291" y="4145767"/>
            <a:ext cx="3367318" cy="769441"/>
          </a:xfrm>
          <a:prstGeom prst="rect">
            <a:avLst/>
          </a:prstGeom>
          <a:noFill/>
        </p:spPr>
        <p:txBody>
          <a:bodyPr wrap="square" rtlCol="0">
            <a:spAutoFit/>
          </a:bodyPr>
          <a:lstStyle/>
          <a:p>
            <a:pPr algn="ctr"/>
            <a:r>
              <a:rPr lang="en-US" sz="4400" b="1" kern="1500">
                <a:solidFill>
                  <a:schemeClr val="bg2"/>
                </a:solidFill>
              </a:rPr>
              <a:t>DATA</a:t>
            </a:r>
          </a:p>
        </p:txBody>
      </p:sp>
      <p:pic>
        <p:nvPicPr>
          <p:cNvPr id="14" name="Picture 13" descr="Icon&#10;&#10;Description automatically generated with medium confidence">
            <a:extLst>
              <a:ext uri="{FF2B5EF4-FFF2-40B4-BE49-F238E27FC236}">
                <a16:creationId xmlns:a16="http://schemas.microsoft.com/office/drawing/2014/main" id="{09F3CE18-E871-45AE-0F07-2F37CF5367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2279" y="1421319"/>
            <a:ext cx="2539782" cy="2539782"/>
          </a:xfrm>
          <a:prstGeom prst="rect">
            <a:avLst/>
          </a:prstGeom>
        </p:spPr>
      </p:pic>
      <p:sp>
        <p:nvSpPr>
          <p:cNvPr id="15" name="TextBox 14">
            <a:extLst>
              <a:ext uri="{FF2B5EF4-FFF2-40B4-BE49-F238E27FC236}">
                <a16:creationId xmlns:a16="http://schemas.microsoft.com/office/drawing/2014/main" id="{D965067A-118F-5FFB-4AC7-FC51104ACEA2}"/>
              </a:ext>
            </a:extLst>
          </p:cNvPr>
          <p:cNvSpPr txBox="1"/>
          <p:nvPr/>
        </p:nvSpPr>
        <p:spPr>
          <a:xfrm>
            <a:off x="1370187" y="5349518"/>
            <a:ext cx="9451626" cy="523220"/>
          </a:xfrm>
          <a:prstGeom prst="rect">
            <a:avLst/>
          </a:prstGeom>
          <a:noFill/>
        </p:spPr>
        <p:txBody>
          <a:bodyPr wrap="none" rtlCol="0">
            <a:spAutoFit/>
          </a:bodyPr>
          <a:lstStyle/>
          <a:p>
            <a:r>
              <a:rPr lang="en-US" sz="2800" b="1">
                <a:solidFill>
                  <a:schemeClr val="bg2"/>
                </a:solidFill>
              </a:rPr>
              <a:t>Dữ liệu trong RAM chỉ tồn tại khi có nguồn điện</a:t>
            </a:r>
          </a:p>
        </p:txBody>
      </p:sp>
    </p:spTree>
    <p:extLst>
      <p:ext uri="{BB962C8B-B14F-4D97-AF65-F5344CB8AC3E}">
        <p14:creationId xmlns:p14="http://schemas.microsoft.com/office/powerpoint/2010/main" val="93781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con&#10;&#10;Description automatically generated">
            <a:extLst>
              <a:ext uri="{FF2B5EF4-FFF2-40B4-BE49-F238E27FC236}">
                <a16:creationId xmlns:a16="http://schemas.microsoft.com/office/drawing/2014/main" id="{417BF5E4-B6A5-0CE5-1B51-49F19F420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426" y="1033254"/>
            <a:ext cx="3380930" cy="3380930"/>
          </a:xfrm>
          <a:prstGeom prst="rect">
            <a:avLst/>
          </a:prstGeom>
        </p:spPr>
      </p:pic>
      <p:sp>
        <p:nvSpPr>
          <p:cNvPr id="7" name="TextBox 6">
            <a:extLst>
              <a:ext uri="{FF2B5EF4-FFF2-40B4-BE49-F238E27FC236}">
                <a16:creationId xmlns:a16="http://schemas.microsoft.com/office/drawing/2014/main" id="{C8615AD8-1401-4ACB-DBE4-F2981694E815}"/>
              </a:ext>
            </a:extLst>
          </p:cNvPr>
          <p:cNvSpPr txBox="1"/>
          <p:nvPr/>
        </p:nvSpPr>
        <p:spPr>
          <a:xfrm>
            <a:off x="1412415" y="4651499"/>
            <a:ext cx="2444900" cy="584775"/>
          </a:xfrm>
          <a:prstGeom prst="rect">
            <a:avLst/>
          </a:prstGeom>
          <a:noFill/>
        </p:spPr>
        <p:txBody>
          <a:bodyPr wrap="none" rtlCol="0">
            <a:spAutoFit/>
          </a:bodyPr>
          <a:lstStyle/>
          <a:p>
            <a:r>
              <a:rPr lang="en-US" sz="3200" b="1">
                <a:solidFill>
                  <a:schemeClr val="bg2"/>
                </a:solidFill>
              </a:rPr>
              <a:t>HARD DRIVE</a:t>
            </a:r>
          </a:p>
        </p:txBody>
      </p:sp>
      <p:pic>
        <p:nvPicPr>
          <p:cNvPr id="9" name="Picture 8" descr="Logo&#10;&#10;Description automatically generated with medium confidence">
            <a:extLst>
              <a:ext uri="{FF2B5EF4-FFF2-40B4-BE49-F238E27FC236}">
                <a16:creationId xmlns:a16="http://schemas.microsoft.com/office/drawing/2014/main" id="{AE534347-70A0-6BF5-2BE4-2A86A0D83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4053" y="414281"/>
            <a:ext cx="1695145" cy="1695145"/>
          </a:xfrm>
          <a:prstGeom prst="rect">
            <a:avLst/>
          </a:prstGeom>
        </p:spPr>
      </p:pic>
      <p:pic>
        <p:nvPicPr>
          <p:cNvPr id="15" name="Picture 14" descr="Text, icon&#10;&#10;Description automatically generated with medium confidence">
            <a:extLst>
              <a:ext uri="{FF2B5EF4-FFF2-40B4-BE49-F238E27FC236}">
                <a16:creationId xmlns:a16="http://schemas.microsoft.com/office/drawing/2014/main" id="{A789E248-5B70-EDA6-D507-028E6AE63F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1727" y="3126578"/>
            <a:ext cx="1323823" cy="1323823"/>
          </a:xfrm>
          <a:prstGeom prst="rect">
            <a:avLst/>
          </a:prstGeom>
        </p:spPr>
      </p:pic>
      <p:pic>
        <p:nvPicPr>
          <p:cNvPr id="16" name="Picture 15" descr="Text, icon&#10;&#10;Description automatically generated with medium confidence">
            <a:extLst>
              <a:ext uri="{FF2B5EF4-FFF2-40B4-BE49-F238E27FC236}">
                <a16:creationId xmlns:a16="http://schemas.microsoft.com/office/drawing/2014/main" id="{CE418477-B2F3-4C08-AFF8-A857816DF5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9715" y="3090361"/>
            <a:ext cx="1323823" cy="1323823"/>
          </a:xfrm>
          <a:prstGeom prst="rect">
            <a:avLst/>
          </a:prstGeom>
        </p:spPr>
      </p:pic>
      <p:pic>
        <p:nvPicPr>
          <p:cNvPr id="17" name="Picture 16" descr="Text, icon&#10;&#10;Description automatically generated with medium confidence">
            <a:extLst>
              <a:ext uri="{FF2B5EF4-FFF2-40B4-BE49-F238E27FC236}">
                <a16:creationId xmlns:a16="http://schemas.microsoft.com/office/drawing/2014/main" id="{F7447869-4F94-55ED-FFE0-058B373C3B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7703" y="3124555"/>
            <a:ext cx="1323823" cy="1323823"/>
          </a:xfrm>
          <a:prstGeom prst="rect">
            <a:avLst/>
          </a:prstGeom>
        </p:spPr>
      </p:pic>
      <p:cxnSp>
        <p:nvCxnSpPr>
          <p:cNvPr id="19" name="Straight Arrow Connector 18">
            <a:extLst>
              <a:ext uri="{FF2B5EF4-FFF2-40B4-BE49-F238E27FC236}">
                <a16:creationId xmlns:a16="http://schemas.microsoft.com/office/drawing/2014/main" id="{6B490335-7683-43FF-6919-90F80E11210A}"/>
              </a:ext>
            </a:extLst>
          </p:cNvPr>
          <p:cNvCxnSpPr>
            <a:cxnSpLocks/>
          </p:cNvCxnSpPr>
          <p:nvPr/>
        </p:nvCxnSpPr>
        <p:spPr>
          <a:xfrm flipH="1">
            <a:off x="6096000" y="2221348"/>
            <a:ext cx="1390650" cy="829030"/>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967DC58-86F3-72EA-468D-161D44D5FBC9}"/>
              </a:ext>
            </a:extLst>
          </p:cNvPr>
          <p:cNvCxnSpPr>
            <a:cxnSpLocks/>
          </p:cNvCxnSpPr>
          <p:nvPr/>
        </p:nvCxnSpPr>
        <p:spPr>
          <a:xfrm>
            <a:off x="8439150" y="2221348"/>
            <a:ext cx="1390650" cy="829030"/>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9017CCA-E469-4F92-40D3-0458428CAEE5}"/>
              </a:ext>
            </a:extLst>
          </p:cNvPr>
          <p:cNvCxnSpPr>
            <a:cxnSpLocks/>
          </p:cNvCxnSpPr>
          <p:nvPr/>
        </p:nvCxnSpPr>
        <p:spPr>
          <a:xfrm>
            <a:off x="7991625" y="2183248"/>
            <a:ext cx="0" cy="829030"/>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8579BD1-A784-0452-FE0E-A15F8F749669}"/>
              </a:ext>
            </a:extLst>
          </p:cNvPr>
          <p:cNvSpPr txBox="1"/>
          <p:nvPr/>
        </p:nvSpPr>
        <p:spPr>
          <a:xfrm>
            <a:off x="5111904" y="4651499"/>
            <a:ext cx="1088760" cy="584775"/>
          </a:xfrm>
          <a:prstGeom prst="rect">
            <a:avLst/>
          </a:prstGeom>
          <a:noFill/>
        </p:spPr>
        <p:txBody>
          <a:bodyPr wrap="none" rtlCol="0">
            <a:spAutoFit/>
          </a:bodyPr>
          <a:lstStyle/>
          <a:p>
            <a:r>
              <a:rPr lang="en-US" sz="3200" b="1">
                <a:solidFill>
                  <a:schemeClr val="bg2"/>
                </a:solidFill>
              </a:rPr>
              <a:t>File</a:t>
            </a:r>
          </a:p>
        </p:txBody>
      </p:sp>
      <p:sp>
        <p:nvSpPr>
          <p:cNvPr id="27" name="TextBox 26">
            <a:extLst>
              <a:ext uri="{FF2B5EF4-FFF2-40B4-BE49-F238E27FC236}">
                <a16:creationId xmlns:a16="http://schemas.microsoft.com/office/drawing/2014/main" id="{DEDF871B-1444-39FC-4CCC-0CF1DF95DB3C}"/>
              </a:ext>
            </a:extLst>
          </p:cNvPr>
          <p:cNvSpPr txBox="1"/>
          <p:nvPr/>
        </p:nvSpPr>
        <p:spPr>
          <a:xfrm>
            <a:off x="7453569" y="4651499"/>
            <a:ext cx="1088760" cy="584775"/>
          </a:xfrm>
          <a:prstGeom prst="rect">
            <a:avLst/>
          </a:prstGeom>
          <a:noFill/>
        </p:spPr>
        <p:txBody>
          <a:bodyPr wrap="none" rtlCol="0">
            <a:spAutoFit/>
          </a:bodyPr>
          <a:lstStyle/>
          <a:p>
            <a:r>
              <a:rPr lang="en-US" sz="3200" b="1">
                <a:solidFill>
                  <a:schemeClr val="bg2"/>
                </a:solidFill>
              </a:rPr>
              <a:t>File</a:t>
            </a:r>
          </a:p>
        </p:txBody>
      </p:sp>
      <p:sp>
        <p:nvSpPr>
          <p:cNvPr id="28" name="TextBox 27">
            <a:extLst>
              <a:ext uri="{FF2B5EF4-FFF2-40B4-BE49-F238E27FC236}">
                <a16:creationId xmlns:a16="http://schemas.microsoft.com/office/drawing/2014/main" id="{F7A89BE8-6FC5-33CF-6DBB-A45015DEA70C}"/>
              </a:ext>
            </a:extLst>
          </p:cNvPr>
          <p:cNvSpPr txBox="1"/>
          <p:nvPr/>
        </p:nvSpPr>
        <p:spPr>
          <a:xfrm>
            <a:off x="9795234" y="4651498"/>
            <a:ext cx="1088760" cy="584775"/>
          </a:xfrm>
          <a:prstGeom prst="rect">
            <a:avLst/>
          </a:prstGeom>
          <a:noFill/>
        </p:spPr>
        <p:txBody>
          <a:bodyPr wrap="none" rtlCol="0">
            <a:spAutoFit/>
          </a:bodyPr>
          <a:lstStyle/>
          <a:p>
            <a:r>
              <a:rPr lang="en-US" sz="3200" b="1">
                <a:solidFill>
                  <a:schemeClr val="bg2"/>
                </a:solidFill>
              </a:rPr>
              <a:t>File</a:t>
            </a:r>
          </a:p>
        </p:txBody>
      </p:sp>
      <p:sp>
        <p:nvSpPr>
          <p:cNvPr id="31" name="TextBox 30">
            <a:extLst>
              <a:ext uri="{FF2B5EF4-FFF2-40B4-BE49-F238E27FC236}">
                <a16:creationId xmlns:a16="http://schemas.microsoft.com/office/drawing/2014/main" id="{7917E0B9-F8CF-362C-15C8-A63F78A68DB0}"/>
              </a:ext>
            </a:extLst>
          </p:cNvPr>
          <p:cNvSpPr txBox="1"/>
          <p:nvPr/>
        </p:nvSpPr>
        <p:spPr>
          <a:xfrm>
            <a:off x="2478042" y="5490369"/>
            <a:ext cx="7655016" cy="1077218"/>
          </a:xfrm>
          <a:prstGeom prst="rect">
            <a:avLst/>
          </a:prstGeom>
          <a:noFill/>
        </p:spPr>
        <p:txBody>
          <a:bodyPr wrap="square" rtlCol="0">
            <a:spAutoFit/>
          </a:bodyPr>
          <a:lstStyle/>
          <a:p>
            <a:pPr algn="ctr"/>
            <a:r>
              <a:rPr lang="en-US" sz="3200" b="1">
                <a:solidFill>
                  <a:schemeClr val="bg2"/>
                </a:solidFill>
              </a:rPr>
              <a:t>Dữ liệu được lưu trữ trong ổ cứng dưới dạng các file</a:t>
            </a:r>
          </a:p>
        </p:txBody>
      </p:sp>
    </p:spTree>
    <p:extLst>
      <p:ext uri="{BB962C8B-B14F-4D97-AF65-F5344CB8AC3E}">
        <p14:creationId xmlns:p14="http://schemas.microsoft.com/office/powerpoint/2010/main" val="244177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50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50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100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100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100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100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100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41">
            <a:extLst>
              <a:ext uri="{FF2B5EF4-FFF2-40B4-BE49-F238E27FC236}">
                <a16:creationId xmlns:a16="http://schemas.microsoft.com/office/drawing/2014/main" id="{2B2998C6-E9CB-8673-AB23-AE10500BB5DB}"/>
              </a:ext>
            </a:extLst>
          </p:cNvPr>
          <p:cNvCxnSpPr>
            <a:cxnSpLocks/>
          </p:cNvCxnSpPr>
          <p:nvPr/>
        </p:nvCxnSpPr>
        <p:spPr>
          <a:xfrm flipV="1">
            <a:off x="10667052" y="3106390"/>
            <a:ext cx="0" cy="403573"/>
          </a:xfrm>
          <a:prstGeom prst="line">
            <a:avLst/>
          </a:prstGeom>
          <a:ln w="76200">
            <a:solidFill>
              <a:schemeClr val="accent6"/>
            </a:solidFill>
            <a:headEnd type="oval" w="med" len="med"/>
            <a:tailEnd type="diamond" w="med" len="med"/>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7DACEBAB-EBF8-831B-591D-B57BAF9D80EF}"/>
              </a:ext>
            </a:extLst>
          </p:cNvPr>
          <p:cNvSpPr/>
          <p:nvPr/>
        </p:nvSpPr>
        <p:spPr>
          <a:xfrm>
            <a:off x="9790878" y="3772704"/>
            <a:ext cx="1752347" cy="30464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0BDDE9D1-569D-4057-CADA-CC99955BC00F}"/>
              </a:ext>
            </a:extLst>
          </p:cNvPr>
          <p:cNvCxnSpPr>
            <a:cxnSpLocks/>
            <a:endCxn id="13" idx="0"/>
          </p:cNvCxnSpPr>
          <p:nvPr/>
        </p:nvCxnSpPr>
        <p:spPr>
          <a:xfrm>
            <a:off x="7598669" y="3976688"/>
            <a:ext cx="1" cy="479080"/>
          </a:xfrm>
          <a:prstGeom prst="line">
            <a:avLst/>
          </a:prstGeom>
          <a:ln w="76200">
            <a:solidFill>
              <a:schemeClr val="accent6"/>
            </a:solidFill>
            <a:headEnd type="oval" w="med" len="med"/>
            <a:tailEnd type="diamond" w="med" len="med"/>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BCB050E-F3B2-5E4D-A45E-8037B4EAE0AD}"/>
              </a:ext>
            </a:extLst>
          </p:cNvPr>
          <p:cNvSpPr/>
          <p:nvPr/>
        </p:nvSpPr>
        <p:spPr>
          <a:xfrm>
            <a:off x="6712075" y="6848"/>
            <a:ext cx="1752347" cy="37696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6DF751EC-D613-D7D9-A985-4230157B8D52}"/>
              </a:ext>
            </a:extLst>
          </p:cNvPr>
          <p:cNvCxnSpPr>
            <a:cxnSpLocks/>
          </p:cNvCxnSpPr>
          <p:nvPr/>
        </p:nvCxnSpPr>
        <p:spPr>
          <a:xfrm flipV="1">
            <a:off x="4425991" y="3188442"/>
            <a:ext cx="0" cy="423914"/>
          </a:xfrm>
          <a:prstGeom prst="line">
            <a:avLst/>
          </a:prstGeom>
          <a:ln w="76200">
            <a:solidFill>
              <a:schemeClr val="accent6"/>
            </a:solidFill>
            <a:headEnd type="oval" w="med" len="med"/>
            <a:tailEnd type="diamond" w="med" len="med"/>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DF3C3C20-6FC9-662A-BBAF-01020B00A26C}"/>
              </a:ext>
            </a:extLst>
          </p:cNvPr>
          <p:cNvSpPr/>
          <p:nvPr/>
        </p:nvSpPr>
        <p:spPr>
          <a:xfrm>
            <a:off x="3578092" y="3811547"/>
            <a:ext cx="1752347" cy="30464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FCE051F-0B10-7EA7-7792-0282C75ADD64}"/>
              </a:ext>
            </a:extLst>
          </p:cNvPr>
          <p:cNvSpPr/>
          <p:nvPr/>
        </p:nvSpPr>
        <p:spPr>
          <a:xfrm>
            <a:off x="6628622" y="0"/>
            <a:ext cx="1752347" cy="38115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1124086B-F6BB-5824-BC4B-EE02E911C820}"/>
              </a:ext>
            </a:extLst>
          </p:cNvPr>
          <p:cNvCxnSpPr>
            <a:cxnSpLocks/>
          </p:cNvCxnSpPr>
          <p:nvPr/>
        </p:nvCxnSpPr>
        <p:spPr>
          <a:xfrm>
            <a:off x="1457801" y="3976688"/>
            <a:ext cx="3" cy="565332"/>
          </a:xfrm>
          <a:prstGeom prst="line">
            <a:avLst/>
          </a:prstGeom>
          <a:ln w="76200">
            <a:solidFill>
              <a:schemeClr val="accent6"/>
            </a:solidFill>
            <a:headEnd type="oval" w="med" len="med"/>
            <a:tailEnd type="diamond" w="med"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A08309B-0F2A-620D-A265-6EF8330EE3BE}"/>
              </a:ext>
            </a:extLst>
          </p:cNvPr>
          <p:cNvSpPr/>
          <p:nvPr/>
        </p:nvSpPr>
        <p:spPr>
          <a:xfrm>
            <a:off x="581628" y="41935"/>
            <a:ext cx="1752347" cy="37696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icon&#10;&#10;Description automatically generated">
            <a:extLst>
              <a:ext uri="{FF2B5EF4-FFF2-40B4-BE49-F238E27FC236}">
                <a16:creationId xmlns:a16="http://schemas.microsoft.com/office/drawing/2014/main" id="{A1C66121-1DD3-AD05-B710-842160210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110" y="2280427"/>
            <a:ext cx="1531120" cy="1531120"/>
          </a:xfrm>
          <a:prstGeom prst="rect">
            <a:avLst/>
          </a:prstGeom>
        </p:spPr>
      </p:pic>
      <p:pic>
        <p:nvPicPr>
          <p:cNvPr id="5" name="Picture 4" descr="Icon&#10;&#10;Description automatically generated">
            <a:extLst>
              <a:ext uri="{FF2B5EF4-FFF2-40B4-BE49-F238E27FC236}">
                <a16:creationId xmlns:a16="http://schemas.microsoft.com/office/drawing/2014/main" id="{F4C98BB6-8A21-A926-A405-B5E8DE371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0433" y="3776460"/>
            <a:ext cx="1531119" cy="1531119"/>
          </a:xfrm>
          <a:prstGeom prst="rect">
            <a:avLst/>
          </a:prstGeom>
        </p:spPr>
      </p:pic>
      <p:pic>
        <p:nvPicPr>
          <p:cNvPr id="7" name="Picture 6" descr="Icon&#10;&#10;Description automatically generated">
            <a:extLst>
              <a:ext uri="{FF2B5EF4-FFF2-40B4-BE49-F238E27FC236}">
                <a16:creationId xmlns:a16="http://schemas.microsoft.com/office/drawing/2014/main" id="{22B6B0EA-1C58-1D14-DDF8-9B26D4CD4C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0860" y="3446842"/>
            <a:ext cx="1808896" cy="1808896"/>
          </a:xfrm>
          <a:prstGeom prst="rect">
            <a:avLst/>
          </a:prstGeom>
        </p:spPr>
      </p:pic>
      <p:pic>
        <p:nvPicPr>
          <p:cNvPr id="9" name="Picture 8" descr="A picture containing text, sign, vector graphics&#10;&#10;Description automatically generated">
            <a:extLst>
              <a:ext uri="{FF2B5EF4-FFF2-40B4-BE49-F238E27FC236}">
                <a16:creationId xmlns:a16="http://schemas.microsoft.com/office/drawing/2014/main" id="{44764BFC-17CA-3161-4B5B-C3E63349D0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244" y="2376845"/>
            <a:ext cx="1531119" cy="1531119"/>
          </a:xfrm>
          <a:prstGeom prst="rect">
            <a:avLst/>
          </a:prstGeom>
        </p:spPr>
      </p:pic>
      <p:sp>
        <p:nvSpPr>
          <p:cNvPr id="10" name="TextBox 9">
            <a:extLst>
              <a:ext uri="{FF2B5EF4-FFF2-40B4-BE49-F238E27FC236}">
                <a16:creationId xmlns:a16="http://schemas.microsoft.com/office/drawing/2014/main" id="{5CC2CFE6-6D35-2A10-2873-04F974E328F0}"/>
              </a:ext>
            </a:extLst>
          </p:cNvPr>
          <p:cNvSpPr txBox="1"/>
          <p:nvPr/>
        </p:nvSpPr>
        <p:spPr>
          <a:xfrm>
            <a:off x="3144711" y="599607"/>
            <a:ext cx="5902578" cy="523220"/>
          </a:xfrm>
          <a:prstGeom prst="rect">
            <a:avLst/>
          </a:prstGeom>
          <a:noFill/>
        </p:spPr>
        <p:txBody>
          <a:bodyPr wrap="none" rtlCol="0">
            <a:spAutoFit/>
          </a:bodyPr>
          <a:lstStyle/>
          <a:p>
            <a:r>
              <a:rPr lang="en-US" sz="2800" b="1">
                <a:solidFill>
                  <a:schemeClr val="bg2"/>
                </a:solidFill>
              </a:rPr>
              <a:t>Lợi Ích Của Việc Sử Dụng File</a:t>
            </a:r>
          </a:p>
        </p:txBody>
      </p:sp>
      <p:sp>
        <p:nvSpPr>
          <p:cNvPr id="11" name="TextBox 10">
            <a:extLst>
              <a:ext uri="{FF2B5EF4-FFF2-40B4-BE49-F238E27FC236}">
                <a16:creationId xmlns:a16="http://schemas.microsoft.com/office/drawing/2014/main" id="{E491E4C3-A94E-ED2C-D9C8-E5B64F6C8AE2}"/>
              </a:ext>
            </a:extLst>
          </p:cNvPr>
          <p:cNvSpPr txBox="1"/>
          <p:nvPr/>
        </p:nvSpPr>
        <p:spPr>
          <a:xfrm>
            <a:off x="294627" y="4671212"/>
            <a:ext cx="2353529" cy="523220"/>
          </a:xfrm>
          <a:prstGeom prst="rect">
            <a:avLst/>
          </a:prstGeom>
          <a:noFill/>
        </p:spPr>
        <p:txBody>
          <a:bodyPr wrap="none" rtlCol="0">
            <a:spAutoFit/>
          </a:bodyPr>
          <a:lstStyle/>
          <a:p>
            <a:pPr>
              <a:spcBef>
                <a:spcPts val="600"/>
              </a:spcBef>
              <a:spcAft>
                <a:spcPts val="600"/>
              </a:spcAft>
            </a:pPr>
            <a:r>
              <a:rPr lang="en-US" sz="2800" b="1">
                <a:solidFill>
                  <a:schemeClr val="bg2"/>
                </a:solidFill>
              </a:rPr>
              <a:t>Tái sử dụng</a:t>
            </a:r>
          </a:p>
        </p:txBody>
      </p:sp>
      <p:sp>
        <p:nvSpPr>
          <p:cNvPr id="12" name="TextBox 11">
            <a:extLst>
              <a:ext uri="{FF2B5EF4-FFF2-40B4-BE49-F238E27FC236}">
                <a16:creationId xmlns:a16="http://schemas.microsoft.com/office/drawing/2014/main" id="{80609DD3-B2DB-5C64-0D38-FBD198D368DD}"/>
              </a:ext>
            </a:extLst>
          </p:cNvPr>
          <p:cNvSpPr txBox="1"/>
          <p:nvPr/>
        </p:nvSpPr>
        <p:spPr>
          <a:xfrm>
            <a:off x="2795930" y="2152283"/>
            <a:ext cx="3260123" cy="954107"/>
          </a:xfrm>
          <a:prstGeom prst="rect">
            <a:avLst/>
          </a:prstGeom>
          <a:noFill/>
        </p:spPr>
        <p:txBody>
          <a:bodyPr wrap="square" rtlCol="0">
            <a:spAutoFit/>
          </a:bodyPr>
          <a:lstStyle/>
          <a:p>
            <a:pPr algn="ctr"/>
            <a:r>
              <a:rPr lang="en-US" sz="2800" b="1">
                <a:solidFill>
                  <a:schemeClr val="bg2"/>
                </a:solidFill>
              </a:rPr>
              <a:t>Lưu trữ </a:t>
            </a:r>
          </a:p>
          <a:p>
            <a:pPr algn="ctr"/>
            <a:r>
              <a:rPr lang="en-US" sz="2800" b="1">
                <a:solidFill>
                  <a:schemeClr val="bg2"/>
                </a:solidFill>
              </a:rPr>
              <a:t>dung lượng lớn</a:t>
            </a:r>
          </a:p>
        </p:txBody>
      </p:sp>
      <p:sp>
        <p:nvSpPr>
          <p:cNvPr id="13" name="TextBox 12">
            <a:extLst>
              <a:ext uri="{FF2B5EF4-FFF2-40B4-BE49-F238E27FC236}">
                <a16:creationId xmlns:a16="http://schemas.microsoft.com/office/drawing/2014/main" id="{72D78DB2-BDAB-929A-42AD-065C81400CEE}"/>
              </a:ext>
            </a:extLst>
          </p:cNvPr>
          <p:cNvSpPr txBox="1"/>
          <p:nvPr/>
        </p:nvSpPr>
        <p:spPr>
          <a:xfrm>
            <a:off x="6464554" y="4455768"/>
            <a:ext cx="2268231" cy="954107"/>
          </a:xfrm>
          <a:prstGeom prst="rect">
            <a:avLst/>
          </a:prstGeom>
          <a:noFill/>
        </p:spPr>
        <p:txBody>
          <a:bodyPr wrap="square" rtlCol="0">
            <a:spAutoFit/>
          </a:bodyPr>
          <a:lstStyle/>
          <a:p>
            <a:pPr algn="ctr"/>
            <a:r>
              <a:rPr lang="en-US" sz="2800" b="1">
                <a:solidFill>
                  <a:schemeClr val="bg2"/>
                </a:solidFill>
              </a:rPr>
              <a:t>Tiết kiệm </a:t>
            </a:r>
          </a:p>
          <a:p>
            <a:pPr algn="ctr"/>
            <a:r>
              <a:rPr lang="en-US" sz="2800" b="1">
                <a:solidFill>
                  <a:schemeClr val="bg2"/>
                </a:solidFill>
              </a:rPr>
              <a:t>thời gian</a:t>
            </a:r>
          </a:p>
        </p:txBody>
      </p:sp>
      <p:sp>
        <p:nvSpPr>
          <p:cNvPr id="14" name="TextBox 13">
            <a:extLst>
              <a:ext uri="{FF2B5EF4-FFF2-40B4-BE49-F238E27FC236}">
                <a16:creationId xmlns:a16="http://schemas.microsoft.com/office/drawing/2014/main" id="{E66B2C19-3081-24DA-C937-26563C0A37C0}"/>
              </a:ext>
            </a:extLst>
          </p:cNvPr>
          <p:cNvSpPr txBox="1"/>
          <p:nvPr/>
        </p:nvSpPr>
        <p:spPr>
          <a:xfrm>
            <a:off x="8755977" y="2495870"/>
            <a:ext cx="3475457" cy="523220"/>
          </a:xfrm>
          <a:prstGeom prst="rect">
            <a:avLst/>
          </a:prstGeom>
          <a:noFill/>
        </p:spPr>
        <p:txBody>
          <a:bodyPr wrap="square" rtlCol="0">
            <a:spAutoFit/>
          </a:bodyPr>
          <a:lstStyle/>
          <a:p>
            <a:pPr algn="ctr"/>
            <a:r>
              <a:rPr lang="en-US" sz="2800" b="1">
                <a:solidFill>
                  <a:schemeClr val="bg2"/>
                </a:solidFill>
              </a:rPr>
              <a:t>Tính thuận tiện</a:t>
            </a:r>
          </a:p>
        </p:txBody>
      </p:sp>
    </p:spTree>
    <p:extLst>
      <p:ext uri="{BB962C8B-B14F-4D97-AF65-F5344CB8AC3E}">
        <p14:creationId xmlns:p14="http://schemas.microsoft.com/office/powerpoint/2010/main" val="2980525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1" decel="100000" fill="hold" nodeType="withEffect">
                                  <p:stCondLst>
                                    <p:cond delay="1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0-#ppt_h/2"/>
                                          </p:val>
                                        </p:tav>
                                        <p:tav tm="100000">
                                          <p:val>
                                            <p:strVal val="#ppt_y"/>
                                          </p:val>
                                        </p:tav>
                                      </p:tavLst>
                                    </p:anim>
                                  </p:childTnLst>
                                </p:cTn>
                              </p:par>
                            </p:childTnLst>
                          </p:cTn>
                        </p:par>
                        <p:par>
                          <p:cTn id="13" fill="hold">
                            <p:stCondLst>
                              <p:cond delay="6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1" decel="10000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0-#ppt_h/2"/>
                                          </p:val>
                                        </p:tav>
                                        <p:tav tm="100000">
                                          <p:val>
                                            <p:strVal val="#ppt_y"/>
                                          </p:val>
                                        </p:tav>
                                      </p:tavLst>
                                    </p:anim>
                                  </p:childTnLst>
                                </p:cTn>
                              </p:par>
                              <p:par>
                                <p:cTn id="23" presetID="2" presetClass="entr" presetSubtype="4" decel="100000" fill="hold" nodeType="withEffect">
                                  <p:stCondLst>
                                    <p:cond delay="10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par>
                          <p:cTn id="27" fill="hold">
                            <p:stCondLst>
                              <p:cond delay="600"/>
                            </p:stCondLst>
                            <p:childTnLst>
                              <p:par>
                                <p:cTn id="28" presetID="10" presetClass="entr" presetSubtype="0" fill="hold" grpId="1"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par>
                                <p:cTn id="37" presetID="2" presetClass="entr" presetSubtype="1" decel="100000" fill="hold" nodeType="withEffect">
                                  <p:stCondLst>
                                    <p:cond delay="10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0-#ppt_h/2"/>
                                          </p:val>
                                        </p:tav>
                                        <p:tav tm="100000">
                                          <p:val>
                                            <p:strVal val="#ppt_y"/>
                                          </p:val>
                                        </p:tav>
                                      </p:tavLst>
                                    </p:anim>
                                  </p:childTnLst>
                                </p:cTn>
                              </p:par>
                            </p:childTnLst>
                          </p:cTn>
                        </p:par>
                        <p:par>
                          <p:cTn id="41" fill="hold">
                            <p:stCondLst>
                              <p:cond delay="600"/>
                            </p:stCondLst>
                            <p:childTnLst>
                              <p:par>
                                <p:cTn id="42" presetID="10" presetClass="entr" presetSubtype="0" fill="hold" grpId="0"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1" decel="10000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0-#ppt_h/2"/>
                                          </p:val>
                                        </p:tav>
                                        <p:tav tm="100000">
                                          <p:val>
                                            <p:strVal val="#ppt_y"/>
                                          </p:val>
                                        </p:tav>
                                      </p:tavLst>
                                    </p:anim>
                                  </p:childTnLst>
                                </p:cTn>
                              </p:par>
                              <p:par>
                                <p:cTn id="51" presetID="2" presetClass="entr" presetSubtype="4" decel="100000" fill="hold" nodeType="withEffect">
                                  <p:stCondLst>
                                    <p:cond delay="100"/>
                                  </p:stCondLst>
                                  <p:childTnLst>
                                    <p:set>
                                      <p:cBhvr>
                                        <p:cTn id="52" dur="1" fill="hold">
                                          <p:stCondLst>
                                            <p:cond delay="0"/>
                                          </p:stCondLst>
                                        </p:cTn>
                                        <p:tgtEl>
                                          <p:spTgt spid="42"/>
                                        </p:tgtEl>
                                        <p:attrNameLst>
                                          <p:attrName>style.visibility</p:attrName>
                                        </p:attrNameLst>
                                      </p:cBhvr>
                                      <p:to>
                                        <p:strVal val="visible"/>
                                      </p:to>
                                    </p:set>
                                    <p:anim calcmode="lin" valueType="num">
                                      <p:cBhvr additive="base">
                                        <p:cTn id="53" dur="500" fill="hold"/>
                                        <p:tgtEl>
                                          <p:spTgt spid="42"/>
                                        </p:tgtEl>
                                        <p:attrNameLst>
                                          <p:attrName>ppt_x</p:attrName>
                                        </p:attrNameLst>
                                      </p:cBhvr>
                                      <p:tavLst>
                                        <p:tav tm="0">
                                          <p:val>
                                            <p:strVal val="#ppt_x"/>
                                          </p:val>
                                        </p:tav>
                                        <p:tav tm="100000">
                                          <p:val>
                                            <p:strVal val="#ppt_x"/>
                                          </p:val>
                                        </p:tav>
                                      </p:tavLst>
                                    </p:anim>
                                    <p:anim calcmode="lin" valueType="num">
                                      <p:cBhvr additive="base">
                                        <p:cTn id="54" dur="500" fill="hold"/>
                                        <p:tgtEl>
                                          <p:spTgt spid="42"/>
                                        </p:tgtEl>
                                        <p:attrNameLst>
                                          <p:attrName>ppt_y</p:attrName>
                                        </p:attrNameLst>
                                      </p:cBhvr>
                                      <p:tavLst>
                                        <p:tav tm="0">
                                          <p:val>
                                            <p:strVal val="1+#ppt_h/2"/>
                                          </p:val>
                                        </p:tav>
                                        <p:tav tm="100000">
                                          <p:val>
                                            <p:strVal val="#ppt_y"/>
                                          </p:val>
                                        </p:tav>
                                      </p:tavLst>
                                    </p:anim>
                                  </p:childTnLst>
                                </p:cTn>
                              </p:par>
                            </p:childTnLst>
                          </p:cTn>
                        </p:par>
                        <p:par>
                          <p:cTn id="55" fill="hold">
                            <p:stCondLst>
                              <p:cond delay="600"/>
                            </p:stCondLst>
                            <p:childTnLst>
                              <p:par>
                                <p:cTn id="56" presetID="10" presetClass="entr" presetSubtype="0"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1"/>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con&#10;&#10;Description automatically generated">
            <a:extLst>
              <a:ext uri="{FF2B5EF4-FFF2-40B4-BE49-F238E27FC236}">
                <a16:creationId xmlns:a16="http://schemas.microsoft.com/office/drawing/2014/main" id="{8F5151F3-C9C1-13CC-0D5F-484016990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205" y="1771802"/>
            <a:ext cx="3314395" cy="3314395"/>
          </a:xfrm>
          <a:prstGeom prst="rect">
            <a:avLst/>
          </a:prstGeom>
        </p:spPr>
      </p:pic>
      <p:sp>
        <p:nvSpPr>
          <p:cNvPr id="12" name="TextBox 11">
            <a:extLst>
              <a:ext uri="{FF2B5EF4-FFF2-40B4-BE49-F238E27FC236}">
                <a16:creationId xmlns:a16="http://schemas.microsoft.com/office/drawing/2014/main" id="{8E7F9F31-176D-0E0A-B68B-373B4C576361}"/>
              </a:ext>
            </a:extLst>
          </p:cNvPr>
          <p:cNvSpPr txBox="1"/>
          <p:nvPr/>
        </p:nvSpPr>
        <p:spPr>
          <a:xfrm>
            <a:off x="5657310" y="2459503"/>
            <a:ext cx="4839786" cy="1938992"/>
          </a:xfrm>
          <a:prstGeom prst="rect">
            <a:avLst/>
          </a:prstGeom>
          <a:noFill/>
        </p:spPr>
        <p:txBody>
          <a:bodyPr wrap="none" rtlCol="0">
            <a:spAutoFit/>
          </a:bodyPr>
          <a:lstStyle/>
          <a:p>
            <a:pPr algn="ctr"/>
            <a:r>
              <a:rPr lang="en-US" sz="6000" b="1">
                <a:solidFill>
                  <a:schemeClr val="bg2"/>
                </a:solidFill>
                <a:latin typeface="+mj-lt"/>
              </a:rPr>
              <a:t>XỬ LÝ FILE </a:t>
            </a:r>
          </a:p>
          <a:p>
            <a:pPr algn="ctr"/>
            <a:r>
              <a:rPr lang="en-US" sz="6000" b="1">
                <a:solidFill>
                  <a:schemeClr val="bg2"/>
                </a:solidFill>
                <a:latin typeface="+mj-lt"/>
              </a:rPr>
              <a:t>TRONG C</a:t>
            </a:r>
          </a:p>
        </p:txBody>
      </p:sp>
    </p:spTree>
    <p:extLst>
      <p:ext uri="{BB962C8B-B14F-4D97-AF65-F5344CB8AC3E}">
        <p14:creationId xmlns:p14="http://schemas.microsoft.com/office/powerpoint/2010/main" val="230047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Logo&#10;&#10;Description automatically generated">
            <a:extLst>
              <a:ext uri="{FF2B5EF4-FFF2-40B4-BE49-F238E27FC236}">
                <a16:creationId xmlns:a16="http://schemas.microsoft.com/office/drawing/2014/main" id="{7880B5F8-AB55-3698-7EA2-470B74BC1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5140" y="1437230"/>
            <a:ext cx="2764342" cy="2764342"/>
          </a:xfrm>
          <a:prstGeom prst="rect">
            <a:avLst/>
          </a:prstGeom>
        </p:spPr>
      </p:pic>
      <p:sp>
        <p:nvSpPr>
          <p:cNvPr id="17" name="Rectangle 16">
            <a:extLst>
              <a:ext uri="{FF2B5EF4-FFF2-40B4-BE49-F238E27FC236}">
                <a16:creationId xmlns:a16="http://schemas.microsoft.com/office/drawing/2014/main" id="{966820B9-BBA3-CBCF-2D71-9A5AF41F195A}"/>
              </a:ext>
            </a:extLst>
          </p:cNvPr>
          <p:cNvSpPr/>
          <p:nvPr/>
        </p:nvSpPr>
        <p:spPr>
          <a:xfrm>
            <a:off x="-4" y="766435"/>
            <a:ext cx="6096001" cy="6029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Text, icon&#10;&#10;Description automatically generated with medium confidence">
            <a:extLst>
              <a:ext uri="{FF2B5EF4-FFF2-40B4-BE49-F238E27FC236}">
                <a16:creationId xmlns:a16="http://schemas.microsoft.com/office/drawing/2014/main" id="{71CF46FF-6FA4-CCBB-74BC-548A52E6B8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9215" y="1437230"/>
            <a:ext cx="2764343" cy="2764343"/>
          </a:xfrm>
          <a:prstGeom prst="rect">
            <a:avLst/>
          </a:prstGeom>
        </p:spPr>
      </p:pic>
      <p:sp>
        <p:nvSpPr>
          <p:cNvPr id="16" name="Rectangle 15">
            <a:extLst>
              <a:ext uri="{FF2B5EF4-FFF2-40B4-BE49-F238E27FC236}">
                <a16:creationId xmlns:a16="http://schemas.microsoft.com/office/drawing/2014/main" id="{7253F071-1ACF-358C-034F-61873D050A45}"/>
              </a:ext>
            </a:extLst>
          </p:cNvPr>
          <p:cNvSpPr/>
          <p:nvPr/>
        </p:nvSpPr>
        <p:spPr>
          <a:xfrm>
            <a:off x="6095998" y="828020"/>
            <a:ext cx="6096001" cy="6029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0844466-0A02-4B96-780C-C8B939BA667A}"/>
              </a:ext>
            </a:extLst>
          </p:cNvPr>
          <p:cNvSpPr txBox="1"/>
          <p:nvPr/>
        </p:nvSpPr>
        <p:spPr>
          <a:xfrm>
            <a:off x="3933388" y="304800"/>
            <a:ext cx="4325223" cy="523220"/>
          </a:xfrm>
          <a:prstGeom prst="rect">
            <a:avLst/>
          </a:prstGeom>
          <a:noFill/>
        </p:spPr>
        <p:txBody>
          <a:bodyPr wrap="none" rtlCol="0">
            <a:spAutoFit/>
          </a:bodyPr>
          <a:lstStyle/>
          <a:p>
            <a:r>
              <a:rPr lang="en-US" sz="2800" b="1">
                <a:solidFill>
                  <a:schemeClr val="bg2"/>
                </a:solidFill>
              </a:rPr>
              <a:t>Các Kiểu File Trong C</a:t>
            </a:r>
          </a:p>
        </p:txBody>
      </p:sp>
      <p:cxnSp>
        <p:nvCxnSpPr>
          <p:cNvPr id="6" name="Straight Connector 5">
            <a:extLst>
              <a:ext uri="{FF2B5EF4-FFF2-40B4-BE49-F238E27FC236}">
                <a16:creationId xmlns:a16="http://schemas.microsoft.com/office/drawing/2014/main" id="{1C4A3B11-211E-0EDF-2DED-C962FDE1B93D}"/>
              </a:ext>
            </a:extLst>
          </p:cNvPr>
          <p:cNvCxnSpPr>
            <a:cxnSpLocks/>
          </p:cNvCxnSpPr>
          <p:nvPr/>
        </p:nvCxnSpPr>
        <p:spPr>
          <a:xfrm>
            <a:off x="6095999" y="1028700"/>
            <a:ext cx="0" cy="5505450"/>
          </a:xfrm>
          <a:prstGeom prst="line">
            <a:avLst/>
          </a:prstGeom>
          <a:ln w="76200">
            <a:solidFill>
              <a:schemeClr val="bg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85D20BB-14B1-0447-90F2-9D5927625BC7}"/>
              </a:ext>
            </a:extLst>
          </p:cNvPr>
          <p:cNvSpPr txBox="1"/>
          <p:nvPr/>
        </p:nvSpPr>
        <p:spPr>
          <a:xfrm>
            <a:off x="1961790" y="4897550"/>
            <a:ext cx="1959191" cy="523220"/>
          </a:xfrm>
          <a:prstGeom prst="rect">
            <a:avLst/>
          </a:prstGeom>
          <a:noFill/>
        </p:spPr>
        <p:txBody>
          <a:bodyPr wrap="none" rtlCol="0">
            <a:spAutoFit/>
          </a:bodyPr>
          <a:lstStyle/>
          <a:p>
            <a:r>
              <a:rPr lang="en-US" sz="2800" b="1">
                <a:solidFill>
                  <a:schemeClr val="bg2"/>
                </a:solidFill>
              </a:rPr>
              <a:t>TEXT FILE</a:t>
            </a:r>
          </a:p>
        </p:txBody>
      </p:sp>
      <p:sp>
        <p:nvSpPr>
          <p:cNvPr id="15" name="TextBox 14">
            <a:extLst>
              <a:ext uri="{FF2B5EF4-FFF2-40B4-BE49-F238E27FC236}">
                <a16:creationId xmlns:a16="http://schemas.microsoft.com/office/drawing/2014/main" id="{AD804C8B-6AB1-CDA1-58ED-80F91B2963AC}"/>
              </a:ext>
            </a:extLst>
          </p:cNvPr>
          <p:cNvSpPr txBox="1"/>
          <p:nvPr/>
        </p:nvSpPr>
        <p:spPr>
          <a:xfrm>
            <a:off x="8110546" y="4810782"/>
            <a:ext cx="2353529" cy="523220"/>
          </a:xfrm>
          <a:prstGeom prst="rect">
            <a:avLst/>
          </a:prstGeom>
          <a:noFill/>
        </p:spPr>
        <p:txBody>
          <a:bodyPr wrap="none" rtlCol="0">
            <a:spAutoFit/>
          </a:bodyPr>
          <a:lstStyle/>
          <a:p>
            <a:r>
              <a:rPr lang="en-US" sz="2800" b="1">
                <a:solidFill>
                  <a:schemeClr val="bg2"/>
                </a:solidFill>
              </a:rPr>
              <a:t>BINARY FILE</a:t>
            </a:r>
          </a:p>
        </p:txBody>
      </p:sp>
      <p:sp>
        <p:nvSpPr>
          <p:cNvPr id="18" name="Rectangle 17">
            <a:extLst>
              <a:ext uri="{FF2B5EF4-FFF2-40B4-BE49-F238E27FC236}">
                <a16:creationId xmlns:a16="http://schemas.microsoft.com/office/drawing/2014/main" id="{58ACA60F-FA0D-E576-D5E5-FB4B16ECA19A}"/>
              </a:ext>
            </a:extLst>
          </p:cNvPr>
          <p:cNvSpPr/>
          <p:nvPr/>
        </p:nvSpPr>
        <p:spPr>
          <a:xfrm>
            <a:off x="5105400" y="828020"/>
            <a:ext cx="2095500" cy="59683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91997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decel="100000" fill="hold" grpId="0" nodeType="withEffect">
                                  <p:stCondLst>
                                    <p:cond delay="0"/>
                                  </p:stCondLst>
                                  <p:childTnLst>
                                    <p:anim calcmode="lin" valueType="num">
                                      <p:cBhvr additive="base">
                                        <p:cTn id="6" dur="1000"/>
                                        <p:tgtEl>
                                          <p:spTgt spid="18"/>
                                        </p:tgtEl>
                                        <p:attrNameLst>
                                          <p:attrName>ppt_x</p:attrName>
                                        </p:attrNameLst>
                                      </p:cBhvr>
                                      <p:tavLst>
                                        <p:tav tm="0">
                                          <p:val>
                                            <p:strVal val="ppt_x"/>
                                          </p:val>
                                        </p:tav>
                                        <p:tav tm="100000">
                                          <p:val>
                                            <p:strVal val="ppt_x"/>
                                          </p:val>
                                        </p:tav>
                                      </p:tavLst>
                                    </p:anim>
                                    <p:anim calcmode="lin" valueType="num">
                                      <p:cBhvr additive="base">
                                        <p:cTn id="7" dur="1000"/>
                                        <p:tgtEl>
                                          <p:spTgt spid="18"/>
                                        </p:tgtEl>
                                        <p:attrNameLst>
                                          <p:attrName>ppt_y</p:attrName>
                                        </p:attrNameLst>
                                      </p:cBhvr>
                                      <p:tavLst>
                                        <p:tav tm="0">
                                          <p:val>
                                            <p:strVal val="ppt_y"/>
                                          </p:val>
                                        </p:tav>
                                        <p:tav tm="100000">
                                          <p:val>
                                            <p:strVal val="1+ppt_h/2"/>
                                          </p:val>
                                        </p:tav>
                                      </p:tavLst>
                                    </p:anim>
                                    <p:set>
                                      <p:cBhvr>
                                        <p:cTn id="8" dur="1" fill="hold">
                                          <p:stCondLst>
                                            <p:cond delay="999"/>
                                          </p:stCondLst>
                                        </p:cTn>
                                        <p:tgtEl>
                                          <p:spTgt spid="1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decel="10000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par>
                                <p:cTn id="15" presetID="2" presetClass="entr" presetSubtype="8" decel="100000" fill="hold" nodeType="withEffect">
                                  <p:stCondLst>
                                    <p:cond delay="18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0-#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1" presetClass="exit" presetSubtype="0" fill="hold" grpId="0" nodeType="withEffect">
                                  <p:stCondLst>
                                    <p:cond delay="350"/>
                                  </p:stCondLst>
                                  <p:childTnLst>
                                    <p:set>
                                      <p:cBhvr>
                                        <p:cTn id="20" dur="1" fill="hold">
                                          <p:stCondLst>
                                            <p:cond delay="0"/>
                                          </p:stCondLst>
                                        </p:cTn>
                                        <p:tgtEl>
                                          <p:spTgt spid="16"/>
                                        </p:tgtEl>
                                        <p:attrNameLst>
                                          <p:attrName>style.visibility</p:attrName>
                                        </p:attrNameLst>
                                      </p:cBhvr>
                                      <p:to>
                                        <p:strVal val="hidden"/>
                                      </p:to>
                                    </p:set>
                                  </p:childTnLst>
                                </p:cTn>
                              </p:par>
                              <p:par>
                                <p:cTn id="21" presetID="10" presetClass="entr" presetSubtype="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 presetClass="exit" presetSubtype="0" fill="hold" grpId="0" nodeType="withEffect">
                                  <p:stCondLst>
                                    <p:cond delay="550"/>
                                  </p:stCondLst>
                                  <p:childTnLst>
                                    <p:set>
                                      <p:cBhvr>
                                        <p:cTn id="25" dur="1" fill="hold">
                                          <p:stCondLst>
                                            <p:cond delay="0"/>
                                          </p:stCondLst>
                                        </p:cTn>
                                        <p:tgtEl>
                                          <p:spTgt spid="17"/>
                                        </p:tgtEl>
                                        <p:attrNameLst>
                                          <p:attrName>style.visibility</p:attrName>
                                        </p:attrNameLst>
                                      </p:cBhvr>
                                      <p:to>
                                        <p:strVal val="hidden"/>
                                      </p:to>
                                    </p:set>
                                  </p:childTnLst>
                                </p:cTn>
                              </p:par>
                              <p:par>
                                <p:cTn id="26" presetID="10" presetClass="entr" presetSubtype="0" fill="hold" grpId="0" nodeType="withEffect">
                                  <p:stCondLst>
                                    <p:cond delay="7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4" grpId="0"/>
      <p:bldP spid="15" grpId="0"/>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2936B130-FE6A-A716-F338-A65AC785387B}"/>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309021" y="1141644"/>
            <a:ext cx="2772636" cy="2772636"/>
          </a:xfrm>
          <a:prstGeom prst="rect">
            <a:avLst/>
          </a:prstGeom>
        </p:spPr>
      </p:pic>
      <p:sp>
        <p:nvSpPr>
          <p:cNvPr id="6" name="TextBox 5">
            <a:extLst>
              <a:ext uri="{FF2B5EF4-FFF2-40B4-BE49-F238E27FC236}">
                <a16:creationId xmlns:a16="http://schemas.microsoft.com/office/drawing/2014/main" id="{C494AE7B-6B5E-4DA3-9052-1620D2E5DCB7}"/>
              </a:ext>
            </a:extLst>
          </p:cNvPr>
          <p:cNvSpPr txBox="1"/>
          <p:nvPr/>
        </p:nvSpPr>
        <p:spPr>
          <a:xfrm>
            <a:off x="575041" y="1573855"/>
            <a:ext cx="6830646" cy="954107"/>
          </a:xfrm>
          <a:prstGeom prst="rect">
            <a:avLst/>
          </a:prstGeom>
          <a:noFill/>
        </p:spPr>
        <p:txBody>
          <a:bodyPr wrap="square" rtlCol="0">
            <a:spAutoFit/>
          </a:bodyPr>
          <a:lstStyle/>
          <a:p>
            <a:pPr algn="just"/>
            <a:r>
              <a:rPr lang="en-US" sz="2800" b="1">
                <a:solidFill>
                  <a:schemeClr val="bg2"/>
                </a:solidFill>
              </a:rPr>
              <a:t>Để làm việc với File, ta cần có một con trỏ file:</a:t>
            </a:r>
          </a:p>
        </p:txBody>
      </p:sp>
      <p:sp>
        <p:nvSpPr>
          <p:cNvPr id="7" name="TextBox 6">
            <a:extLst>
              <a:ext uri="{FF2B5EF4-FFF2-40B4-BE49-F238E27FC236}">
                <a16:creationId xmlns:a16="http://schemas.microsoft.com/office/drawing/2014/main" id="{CE799A9E-42DF-CA24-CB27-D10B7F0695B6}"/>
              </a:ext>
            </a:extLst>
          </p:cNvPr>
          <p:cNvSpPr txBox="1"/>
          <p:nvPr/>
        </p:nvSpPr>
        <p:spPr>
          <a:xfrm>
            <a:off x="575041" y="2922852"/>
            <a:ext cx="7385283" cy="923330"/>
          </a:xfrm>
          <a:prstGeom prst="rect">
            <a:avLst/>
          </a:prstGeom>
          <a:noFill/>
        </p:spPr>
        <p:txBody>
          <a:bodyPr wrap="square" rtlCol="0">
            <a:spAutoFit/>
          </a:bodyPr>
          <a:lstStyle/>
          <a:p>
            <a:r>
              <a:rPr lang="en-US" sz="5400" b="1">
                <a:solidFill>
                  <a:schemeClr val="accent2"/>
                </a:solidFill>
              </a:rPr>
              <a:t>FILE</a:t>
            </a:r>
            <a:r>
              <a:rPr lang="en-US" sz="5400" b="1">
                <a:solidFill>
                  <a:schemeClr val="bg2"/>
                </a:solidFill>
              </a:rPr>
              <a:t> </a:t>
            </a:r>
            <a:r>
              <a:rPr lang="en-US" sz="5400" b="1">
                <a:solidFill>
                  <a:schemeClr val="accent6"/>
                </a:solidFill>
              </a:rPr>
              <a:t>*file_pointer</a:t>
            </a:r>
          </a:p>
        </p:txBody>
      </p:sp>
      <p:sp>
        <p:nvSpPr>
          <p:cNvPr id="8" name="TextBox 7">
            <a:extLst>
              <a:ext uri="{FF2B5EF4-FFF2-40B4-BE49-F238E27FC236}">
                <a16:creationId xmlns:a16="http://schemas.microsoft.com/office/drawing/2014/main" id="{3DE26573-EC7B-4051-5B32-E4F1D8F19A42}"/>
              </a:ext>
            </a:extLst>
          </p:cNvPr>
          <p:cNvSpPr txBox="1"/>
          <p:nvPr/>
        </p:nvSpPr>
        <p:spPr>
          <a:xfrm>
            <a:off x="575040" y="4241072"/>
            <a:ext cx="6935577" cy="954107"/>
          </a:xfrm>
          <a:prstGeom prst="rect">
            <a:avLst/>
          </a:prstGeom>
          <a:noFill/>
        </p:spPr>
        <p:txBody>
          <a:bodyPr wrap="square" rtlCol="0">
            <a:spAutoFit/>
          </a:bodyPr>
          <a:lstStyle/>
          <a:p>
            <a:pPr algn="just"/>
            <a:r>
              <a:rPr lang="en-US" sz="2800" b="1">
                <a:solidFill>
                  <a:schemeClr val="bg2"/>
                </a:solidFill>
              </a:rPr>
              <a:t>Với FILE là tên một kiểu, không phải tên một cấu trúc (Struct)</a:t>
            </a:r>
          </a:p>
        </p:txBody>
      </p:sp>
    </p:spTree>
    <p:extLst>
      <p:ext uri="{BB962C8B-B14F-4D97-AF65-F5344CB8AC3E}">
        <p14:creationId xmlns:p14="http://schemas.microsoft.com/office/powerpoint/2010/main" val="303464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repeatCount="indefinite" fill="hold" nodeType="withEffect">
                                  <p:stCondLst>
                                    <p:cond delay="0"/>
                                  </p:stCondLst>
                                  <p:childTnLst>
                                    <p:animMotion origin="layout" path="M -0.05208 0.08773 C -0.04153 0.08773 -0.03255 0.10532 -0.03255 0.12754 C -0.03255 0.1493 -0.04153 0.16736 -0.05208 0.16736 C -0.06302 0.16736 -0.07161 0.1493 -0.07161 0.12754 C -0.07161 0.10532 -0.06302 0.08773 -0.05208 0.08773 Z " pathEditMode="relative" rAng="0" ptsTypes="AAAAA">
                                      <p:cBhvr>
                                        <p:cTn id="6" dur="1000" fill="hold"/>
                                        <p:tgtEl>
                                          <p:spTgt spid="5"/>
                                        </p:tgtEl>
                                        <p:attrNameLst>
                                          <p:attrName>ppt_x</p:attrName>
                                          <p:attrName>ppt_y</p:attrName>
                                        </p:attrNameLst>
                                      </p:cBhvr>
                                      <p:rCtr x="0" y="3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262626"/>
      </a:dk1>
      <a:lt1>
        <a:srgbClr val="BFBFBF"/>
      </a:lt1>
      <a:dk2>
        <a:srgbClr val="0C0C0C"/>
      </a:dk2>
      <a:lt2>
        <a:srgbClr val="FFFFFF"/>
      </a:lt2>
      <a:accent1>
        <a:srgbClr val="262626"/>
      </a:accent1>
      <a:accent2>
        <a:srgbClr val="ED7D31"/>
      </a:accent2>
      <a:accent3>
        <a:srgbClr val="0563C1"/>
      </a:accent3>
      <a:accent4>
        <a:srgbClr val="FFC000"/>
      </a:accent4>
      <a:accent5>
        <a:srgbClr val="5B9BD5"/>
      </a:accent5>
      <a:accent6>
        <a:srgbClr val="70AD47"/>
      </a:accent6>
      <a:hlink>
        <a:srgbClr val="00B050"/>
      </a:hlink>
      <a:folHlink>
        <a:srgbClr val="954F72"/>
      </a:folHlink>
    </a:clrScheme>
    <a:fontScheme name="Code_text">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1876</Words>
  <Application>Microsoft Office PowerPoint</Application>
  <PresentationFormat>Widescreen</PresentationFormat>
  <Paragraphs>166</Paragraphs>
  <Slides>39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LỖ NGUYỄN THÀNH VINH</dc:creator>
  <cp:lastModifiedBy>LỖ NGUYỄN THÀNH VINH</cp:lastModifiedBy>
  <cp:revision>11</cp:revision>
  <dcterms:created xsi:type="dcterms:W3CDTF">2022-06-18T17:37:49Z</dcterms:created>
  <dcterms:modified xsi:type="dcterms:W3CDTF">2022-07-11T11:18:40Z</dcterms:modified>
</cp:coreProperties>
</file>