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8" r:id="rId8"/>
    <p:sldId id="276" r:id="rId9"/>
    <p:sldId id="278" r:id="rId10"/>
    <p:sldId id="277" r:id="rId11"/>
    <p:sldId id="262" r:id="rId12"/>
    <p:sldId id="263" r:id="rId13"/>
    <p:sldId id="275" r:id="rId14"/>
    <p:sldId id="264" r:id="rId15"/>
    <p:sldId id="265" r:id="rId16"/>
    <p:sldId id="266" r:id="rId17"/>
    <p:sldId id="267"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2314234-2A64-48FB-A030-CCB4FB330BB8}">
          <p14:sldIdLst>
            <p14:sldId id="256"/>
          </p14:sldIdLst>
        </p14:section>
        <p14:section name="Prepare" id="{D6443BD7-91EF-477D-96EF-B35B4731E519}">
          <p14:sldIdLst/>
        </p14:section>
        <p14:section name="Definition" id="{3E4DD6A1-1315-4E0E-908F-73A4A73102E1}">
          <p14:sldIdLst>
            <p14:sldId id="257"/>
            <p14:sldId id="258"/>
            <p14:sldId id="259"/>
            <p14:sldId id="260"/>
            <p14:sldId id="261"/>
            <p14:sldId id="268"/>
          </p14:sldIdLst>
        </p14:section>
        <p14:section name="Dynamic Allocation" id="{78137997-6FC7-4E70-AA87-E39FE3498DA1}">
          <p14:sldIdLst>
            <p14:sldId id="276"/>
            <p14:sldId id="278"/>
            <p14:sldId id="277"/>
          </p14:sldIdLst>
        </p14:section>
        <p14:section name="Get And Put String" id="{1671D67B-BD8B-4ADA-84B2-BF4A3E11AB2C}">
          <p14:sldIdLst>
            <p14:sldId id="262"/>
            <p14:sldId id="263"/>
            <p14:sldId id="275"/>
          </p14:sldIdLst>
        </p14:section>
        <p14:section name="String.h Library" id="{6BA5A4AE-49E9-423E-B55E-8B0DF80893D0}">
          <p14:sldIdLst>
            <p14:sldId id="264"/>
            <p14:sldId id="265"/>
            <p14:sldId id="266"/>
            <p14:sldId id="267"/>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AB"/>
    <a:srgbClr val="FF5A21"/>
    <a:srgbClr val="007D93"/>
    <a:srgbClr val="FFB300"/>
    <a:srgbClr val="FFD648"/>
    <a:srgbClr val="262626"/>
    <a:srgbClr val="FC3C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AD595-A870-42B5-8129-B00420B587E7}"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E3023-8D56-4980-A1A7-D45E8C42C73A}" type="slidenum">
              <a:rPr lang="en-US" smtClean="0"/>
              <a:t>‹#›</a:t>
            </a:fld>
            <a:endParaRPr lang="en-US"/>
          </a:p>
        </p:txBody>
      </p:sp>
    </p:spTree>
    <p:extLst>
      <p:ext uri="{BB962C8B-B14F-4D97-AF65-F5344CB8AC3E}">
        <p14:creationId xmlns:p14="http://schemas.microsoft.com/office/powerpoint/2010/main" val="150089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4E3023-8D56-4980-A1A7-D45E8C42C73A}" type="slidenum">
              <a:rPr lang="en-US" smtClean="0"/>
              <a:t>4</a:t>
            </a:fld>
            <a:endParaRPr lang="en-US"/>
          </a:p>
        </p:txBody>
      </p:sp>
    </p:spTree>
    <p:extLst>
      <p:ext uri="{BB962C8B-B14F-4D97-AF65-F5344CB8AC3E}">
        <p14:creationId xmlns:p14="http://schemas.microsoft.com/office/powerpoint/2010/main" val="383176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D52C-ED81-8B8C-44AF-219EE3B14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0364C3-028B-BC98-6399-8EF110218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A23008-3655-6EC3-3495-955F9794258F}"/>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5" name="Footer Placeholder 4">
            <a:extLst>
              <a:ext uri="{FF2B5EF4-FFF2-40B4-BE49-F238E27FC236}">
                <a16:creationId xmlns:a16="http://schemas.microsoft.com/office/drawing/2014/main" id="{21AA0244-8840-F713-9E46-C7C99588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18516-5DB9-078F-2E2A-E05DC7E32D17}"/>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82752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F70A-7A84-67FA-902A-D53294AA7E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32943-1BF4-7BAA-3E9A-CF9910379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9C18-BE3E-8DFF-D19E-29F14EEDA423}"/>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5" name="Footer Placeholder 4">
            <a:extLst>
              <a:ext uri="{FF2B5EF4-FFF2-40B4-BE49-F238E27FC236}">
                <a16:creationId xmlns:a16="http://schemas.microsoft.com/office/drawing/2014/main" id="{2FA41DF3-EB8A-9202-EAF4-F3AC17770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B5853-65EA-A1A1-DAB1-DB8C1B9631C3}"/>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380644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A17B5-0093-B9BE-BC58-59289EF57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D0B4C6-4166-EB96-0361-0390EB82A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906CD-B8E5-71F7-B118-BF874D2C4A13}"/>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5" name="Footer Placeholder 4">
            <a:extLst>
              <a:ext uri="{FF2B5EF4-FFF2-40B4-BE49-F238E27FC236}">
                <a16:creationId xmlns:a16="http://schemas.microsoft.com/office/drawing/2014/main" id="{4AD3FB99-DBAA-5576-4181-C97B67A20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795B1-EA22-5720-F2CC-C8D98913BF97}"/>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137850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4D5A-36B5-2D31-FED2-E6D7D3815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AB3636-8531-E2B7-5857-65733F92F1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969DC-E1DB-E7EE-03DC-8E0A73802C15}"/>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5" name="Footer Placeholder 4">
            <a:extLst>
              <a:ext uri="{FF2B5EF4-FFF2-40B4-BE49-F238E27FC236}">
                <a16:creationId xmlns:a16="http://schemas.microsoft.com/office/drawing/2014/main" id="{4EB777EE-E1DC-4825-3D38-4B5640B5A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98419-70CE-9EB1-60A2-BB19E537D22C}"/>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317246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3EC3-8007-ACD9-1C76-5E88A1E67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58671E-8ECD-D149-D994-87F5AA86B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6CF00-80EE-7B62-BE94-CECB4078AD82}"/>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5" name="Footer Placeholder 4">
            <a:extLst>
              <a:ext uri="{FF2B5EF4-FFF2-40B4-BE49-F238E27FC236}">
                <a16:creationId xmlns:a16="http://schemas.microsoft.com/office/drawing/2014/main" id="{240856FF-8B58-4B33-177C-B94A29D06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3AD49-CE3A-CE9F-5FE3-CF0C802AA4E0}"/>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401681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91C7-5A8B-9123-A4DD-304582C3C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73921-276A-4397-9B16-6185C657A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B75E3-4543-E6BA-C1E6-0BC65A5D1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798286-2A37-F46F-2624-FA8BCB99C070}"/>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6" name="Footer Placeholder 5">
            <a:extLst>
              <a:ext uri="{FF2B5EF4-FFF2-40B4-BE49-F238E27FC236}">
                <a16:creationId xmlns:a16="http://schemas.microsoft.com/office/drawing/2014/main" id="{6AA8D19E-D72C-A980-E462-4CB45C030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8E808-DD4C-30E7-D36E-2D476F070584}"/>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235991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E43E-27F9-01B5-0295-12F2E2BC7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73A0E9-1E64-F47D-EAF8-69AB93A20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2D3A9-EBA9-9103-D5CA-5913E2BAF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195E2C-9D74-7EFE-439D-BA43055BD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CF2F8-B3BE-473A-7E78-6AE553A06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7991C-468A-B5AE-6CD9-ED438E9A88D2}"/>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8" name="Footer Placeholder 7">
            <a:extLst>
              <a:ext uri="{FF2B5EF4-FFF2-40B4-BE49-F238E27FC236}">
                <a16:creationId xmlns:a16="http://schemas.microsoft.com/office/drawing/2014/main" id="{0A2099FD-0FCF-8B34-5A1C-29B05E011E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EB52F8-6DCC-C195-1641-F4477153E75F}"/>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88842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EA7B-C156-1F0C-F38F-726F88C9D8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CA57D9-79EA-D3ED-2182-2ACC52ACA323}"/>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4" name="Footer Placeholder 3">
            <a:extLst>
              <a:ext uri="{FF2B5EF4-FFF2-40B4-BE49-F238E27FC236}">
                <a16:creationId xmlns:a16="http://schemas.microsoft.com/office/drawing/2014/main" id="{9520198A-EE0A-72F5-F1D5-715B06E94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39597-3537-AD19-87D8-8C63F40CAC4B}"/>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333088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F5E6A-0CC1-E781-AF58-2669744B9CCA}"/>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3" name="Footer Placeholder 2">
            <a:extLst>
              <a:ext uri="{FF2B5EF4-FFF2-40B4-BE49-F238E27FC236}">
                <a16:creationId xmlns:a16="http://schemas.microsoft.com/office/drawing/2014/main" id="{C1086604-46B0-57D2-705B-D589F16E4C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1B241A-E31B-3DC4-2760-E2E1F575BCBD}"/>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163848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A440-E5C8-767F-9B44-EFF915B80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73ED93-4F11-05F5-713C-47F9F67B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A8D1C-1B2D-6292-59FE-17BE49FA4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843BA-F46A-5C12-8F8C-B63F398260A6}"/>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6" name="Footer Placeholder 5">
            <a:extLst>
              <a:ext uri="{FF2B5EF4-FFF2-40B4-BE49-F238E27FC236}">
                <a16:creationId xmlns:a16="http://schemas.microsoft.com/office/drawing/2014/main" id="{94E9A486-47CD-035D-6CC1-C8DFB7EF2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095A7-E499-855D-2153-D7E7C752DEC0}"/>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359939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7F2E-385E-0CDD-EA1D-22DD25F01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7B8F3-0F27-A7C7-D677-B0CF551BD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757EA6-042F-848F-04EE-21AA3D58F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99CA3-0C55-BFE1-59AA-0A3D5782FDE0}"/>
              </a:ext>
            </a:extLst>
          </p:cNvPr>
          <p:cNvSpPr>
            <a:spLocks noGrp="1"/>
          </p:cNvSpPr>
          <p:nvPr>
            <p:ph type="dt" sz="half" idx="10"/>
          </p:nvPr>
        </p:nvSpPr>
        <p:spPr/>
        <p:txBody>
          <a:bodyPr/>
          <a:lstStyle/>
          <a:p>
            <a:fld id="{0E254A5B-F3C3-4F3C-B206-D42E0EA11236}" type="datetimeFigureOut">
              <a:rPr lang="en-US" smtClean="0"/>
              <a:t>7/15/2022</a:t>
            </a:fld>
            <a:endParaRPr lang="en-US"/>
          </a:p>
        </p:txBody>
      </p:sp>
      <p:sp>
        <p:nvSpPr>
          <p:cNvPr id="6" name="Footer Placeholder 5">
            <a:extLst>
              <a:ext uri="{FF2B5EF4-FFF2-40B4-BE49-F238E27FC236}">
                <a16:creationId xmlns:a16="http://schemas.microsoft.com/office/drawing/2014/main" id="{1E8BD56C-8175-85FE-C111-A40B7D123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AC272-A363-4076-FB2E-34828AD877C9}"/>
              </a:ext>
            </a:extLst>
          </p:cNvPr>
          <p:cNvSpPr>
            <a:spLocks noGrp="1"/>
          </p:cNvSpPr>
          <p:nvPr>
            <p:ph type="sldNum" sz="quarter" idx="12"/>
          </p:nvPr>
        </p:nvSpPr>
        <p:spPr/>
        <p:txBody>
          <a:bodyPr/>
          <a:lstStyle/>
          <a:p>
            <a:fld id="{28A5AC5B-16CE-48CC-AB3D-B3AB774CDB1D}" type="slidenum">
              <a:rPr lang="en-US" smtClean="0"/>
              <a:t>‹#›</a:t>
            </a:fld>
            <a:endParaRPr lang="en-US"/>
          </a:p>
        </p:txBody>
      </p:sp>
    </p:spTree>
    <p:extLst>
      <p:ext uri="{BB962C8B-B14F-4D97-AF65-F5344CB8AC3E}">
        <p14:creationId xmlns:p14="http://schemas.microsoft.com/office/powerpoint/2010/main" val="353852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B632B-393C-024A-863B-EA3A23F70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D604E7-DC5E-9139-E53F-508B499126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70621-9F3A-99FF-9173-9230EAAEA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54A5B-F3C3-4F3C-B206-D42E0EA11236}" type="datetimeFigureOut">
              <a:rPr lang="en-US" smtClean="0"/>
              <a:t>7/15/2022</a:t>
            </a:fld>
            <a:endParaRPr lang="en-US"/>
          </a:p>
        </p:txBody>
      </p:sp>
      <p:sp>
        <p:nvSpPr>
          <p:cNvPr id="5" name="Footer Placeholder 4">
            <a:extLst>
              <a:ext uri="{FF2B5EF4-FFF2-40B4-BE49-F238E27FC236}">
                <a16:creationId xmlns:a16="http://schemas.microsoft.com/office/drawing/2014/main" id="{FFEF8E1F-16A8-804E-4B3A-9B243EF8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55DFF-6B3D-C837-7389-6B3C4B02C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5AC5B-16CE-48CC-AB3D-B3AB774CDB1D}" type="slidenum">
              <a:rPr lang="en-US" smtClean="0"/>
              <a:t>‹#›</a:t>
            </a:fld>
            <a:endParaRPr lang="en-US"/>
          </a:p>
        </p:txBody>
      </p:sp>
    </p:spTree>
    <p:extLst>
      <p:ext uri="{BB962C8B-B14F-4D97-AF65-F5344CB8AC3E}">
        <p14:creationId xmlns:p14="http://schemas.microsoft.com/office/powerpoint/2010/main" val="2124775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6E70B1-024C-D6D5-4601-A648338D2ADD}"/>
              </a:ext>
            </a:extLst>
          </p:cNvPr>
          <p:cNvSpPr txBox="1"/>
          <p:nvPr/>
        </p:nvSpPr>
        <p:spPr>
          <a:xfrm>
            <a:off x="3676107" y="2683239"/>
            <a:ext cx="4839786" cy="1015663"/>
          </a:xfrm>
          <a:prstGeom prst="rect">
            <a:avLst/>
          </a:prstGeom>
          <a:noFill/>
        </p:spPr>
        <p:txBody>
          <a:bodyPr wrap="none" rtlCol="0">
            <a:spAutoFit/>
          </a:bodyPr>
          <a:lstStyle/>
          <a:p>
            <a:r>
              <a:rPr lang="en-US" sz="6000" b="1">
                <a:solidFill>
                  <a:schemeClr val="bg1"/>
                </a:solidFill>
              </a:rPr>
              <a:t>STRING IN C</a:t>
            </a:r>
          </a:p>
        </p:txBody>
      </p:sp>
      <p:pic>
        <p:nvPicPr>
          <p:cNvPr id="6" name="Picture 5" descr="Logo&#10;&#10;Description automatically generated">
            <a:extLst>
              <a:ext uri="{FF2B5EF4-FFF2-40B4-BE49-F238E27FC236}">
                <a16:creationId xmlns:a16="http://schemas.microsoft.com/office/drawing/2014/main" id="{48BCED31-86C5-2336-27BA-E1C997061F89}"/>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rot="19462745">
            <a:off x="-1492939" y="4381909"/>
            <a:ext cx="3455568" cy="3455568"/>
          </a:xfrm>
          <a:prstGeom prst="rect">
            <a:avLst/>
          </a:prstGeom>
        </p:spPr>
      </p:pic>
      <p:pic>
        <p:nvPicPr>
          <p:cNvPr id="7" name="Picture 6" descr="Logo&#10;&#10;Description automatically generated">
            <a:extLst>
              <a:ext uri="{FF2B5EF4-FFF2-40B4-BE49-F238E27FC236}">
                <a16:creationId xmlns:a16="http://schemas.microsoft.com/office/drawing/2014/main" id="{FBC7FEFD-337C-A94F-F186-AE48E52FF8AA}"/>
              </a:ext>
            </a:extLst>
          </p:cNvPr>
          <p:cNvPicPr>
            <a:picLocks noChangeAspect="1"/>
          </p:cNvPicPr>
          <p:nvPr/>
        </p:nvPicPr>
        <p:blipFill>
          <a:blip r:embed="rId2">
            <a:lum bright="70000" contrast="-70000"/>
            <a:alphaModFix amt="20000"/>
            <a:extLst>
              <a:ext uri="{28A0092B-C50C-407E-A947-70E740481C1C}">
                <a14:useLocalDpi xmlns:a14="http://schemas.microsoft.com/office/drawing/2010/main" val="0"/>
              </a:ext>
            </a:extLst>
          </a:blip>
          <a:stretch>
            <a:fillRect/>
          </a:stretch>
        </p:blipFill>
        <p:spPr>
          <a:xfrm rot="19462745">
            <a:off x="9550409" y="-1360314"/>
            <a:ext cx="3455568" cy="3455568"/>
          </a:xfrm>
          <a:prstGeom prst="rect">
            <a:avLst/>
          </a:prstGeom>
        </p:spPr>
      </p:pic>
    </p:spTree>
    <p:extLst>
      <p:ext uri="{BB962C8B-B14F-4D97-AF65-F5344CB8AC3E}">
        <p14:creationId xmlns:p14="http://schemas.microsoft.com/office/powerpoint/2010/main" val="184691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D45D9151-7AF2-B3F5-9FAE-9C4880ADF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03" y="463020"/>
            <a:ext cx="1515682" cy="1515682"/>
          </a:xfrm>
          <a:prstGeom prst="rect">
            <a:avLst/>
          </a:prstGeom>
        </p:spPr>
      </p:pic>
      <p:sp>
        <p:nvSpPr>
          <p:cNvPr id="6" name="TextBox 5">
            <a:extLst>
              <a:ext uri="{FF2B5EF4-FFF2-40B4-BE49-F238E27FC236}">
                <a16:creationId xmlns:a16="http://schemas.microsoft.com/office/drawing/2014/main" id="{50E68E71-3633-7497-5D98-F7722835E1BF}"/>
              </a:ext>
            </a:extLst>
          </p:cNvPr>
          <p:cNvSpPr txBox="1"/>
          <p:nvPr/>
        </p:nvSpPr>
        <p:spPr>
          <a:xfrm>
            <a:off x="2777963" y="770998"/>
            <a:ext cx="8547533" cy="584775"/>
          </a:xfrm>
          <a:prstGeom prst="rect">
            <a:avLst/>
          </a:prstGeom>
          <a:noFill/>
        </p:spPr>
        <p:txBody>
          <a:bodyPr wrap="none" rtlCol="0">
            <a:spAutoFit/>
          </a:bodyPr>
          <a:lstStyle/>
          <a:p>
            <a:r>
              <a:rPr lang="en-US" sz="3200" b="1">
                <a:solidFill>
                  <a:schemeClr val="bg1"/>
                </a:solidFill>
              </a:rPr>
              <a:t>Ví dụ về cấp phát động cho một chuỗi </a:t>
            </a:r>
          </a:p>
        </p:txBody>
      </p:sp>
      <p:sp>
        <p:nvSpPr>
          <p:cNvPr id="7" name="TextBox 6">
            <a:extLst>
              <a:ext uri="{FF2B5EF4-FFF2-40B4-BE49-F238E27FC236}">
                <a16:creationId xmlns:a16="http://schemas.microsoft.com/office/drawing/2014/main" id="{F4F32C34-8D92-606C-50D1-5DD3C58E6458}"/>
              </a:ext>
            </a:extLst>
          </p:cNvPr>
          <p:cNvSpPr txBox="1"/>
          <p:nvPr/>
        </p:nvSpPr>
        <p:spPr>
          <a:xfrm>
            <a:off x="716603" y="2196621"/>
            <a:ext cx="5779135" cy="4324261"/>
          </a:xfrm>
          <a:prstGeom prst="rect">
            <a:avLst/>
          </a:prstGeom>
          <a:noFill/>
        </p:spPr>
        <p:txBody>
          <a:bodyPr wrap="square" rtlCol="0">
            <a:spAutoFit/>
          </a:bodyPr>
          <a:lstStyle/>
          <a:p>
            <a:pPr>
              <a:spcAft>
                <a:spcPts val="600"/>
              </a:spcAft>
            </a:pPr>
            <a:r>
              <a:rPr lang="en-US" sz="2000" b="1">
                <a:solidFill>
                  <a:srgbClr val="007D93"/>
                </a:solidFill>
              </a:rPr>
              <a:t>// Khởi tạo con trỏ lưu chuỗi s</a:t>
            </a:r>
          </a:p>
          <a:p>
            <a:pPr>
              <a:spcAft>
                <a:spcPts val="600"/>
              </a:spcAft>
            </a:pPr>
            <a:r>
              <a:rPr lang="en-US" sz="2000" b="1">
                <a:solidFill>
                  <a:srgbClr val="FF5A21"/>
                </a:solidFill>
              </a:rPr>
              <a:t>char</a:t>
            </a:r>
            <a:r>
              <a:rPr lang="en-US" sz="2000" b="1">
                <a:solidFill>
                  <a:schemeClr val="bg1"/>
                </a:solidFill>
              </a:rPr>
              <a:t> *s = </a:t>
            </a:r>
            <a:r>
              <a:rPr lang="en-US" sz="2000" b="1">
                <a:solidFill>
                  <a:srgbClr val="7030A0"/>
                </a:solidFill>
              </a:rPr>
              <a:t>NULL</a:t>
            </a:r>
            <a:r>
              <a:rPr lang="en-US" sz="2000" b="1">
                <a:solidFill>
                  <a:schemeClr val="bg1"/>
                </a:solidFill>
              </a:rPr>
              <a:t>;</a:t>
            </a:r>
          </a:p>
          <a:p>
            <a:pPr>
              <a:spcAft>
                <a:spcPts val="600"/>
              </a:spcAft>
            </a:pPr>
            <a:r>
              <a:rPr lang="en-US" sz="2000" b="1">
                <a:solidFill>
                  <a:srgbClr val="007D93"/>
                </a:solidFill>
              </a:rPr>
              <a:t>// Cấp phát động kích thước chuỗi s. Có thể hiểu chuỗi s chứa tối đa 1024 ký tự</a:t>
            </a:r>
          </a:p>
          <a:p>
            <a:pPr>
              <a:spcAft>
                <a:spcPts val="600"/>
              </a:spcAft>
            </a:pPr>
            <a:r>
              <a:rPr lang="en-US" sz="2000" b="1">
                <a:solidFill>
                  <a:schemeClr val="bg1"/>
                </a:solidFill>
              </a:rPr>
              <a:t>s = (</a:t>
            </a:r>
            <a:r>
              <a:rPr lang="en-US" sz="2000" b="1">
                <a:solidFill>
                  <a:srgbClr val="FF5A21"/>
                </a:solidFill>
              </a:rPr>
              <a:t>char*</a:t>
            </a:r>
            <a:r>
              <a:rPr lang="en-US" sz="2000" b="1">
                <a:solidFill>
                  <a:schemeClr val="bg1"/>
                </a:solidFill>
              </a:rPr>
              <a:t>) malloc(</a:t>
            </a:r>
            <a:r>
              <a:rPr lang="en-US" sz="2000" b="1">
                <a:solidFill>
                  <a:srgbClr val="7030A0"/>
                </a:solidFill>
              </a:rPr>
              <a:t>1024</a:t>
            </a:r>
            <a:r>
              <a:rPr lang="en-US" sz="2000" b="1">
                <a:solidFill>
                  <a:schemeClr val="bg1"/>
                </a:solidFill>
              </a:rPr>
              <a:t> * sizeof(</a:t>
            </a:r>
            <a:r>
              <a:rPr lang="en-US" sz="2000" b="1">
                <a:solidFill>
                  <a:srgbClr val="FF5A21"/>
                </a:solidFill>
              </a:rPr>
              <a:t>char</a:t>
            </a:r>
            <a:r>
              <a:rPr lang="en-US" sz="2000" b="1">
                <a:solidFill>
                  <a:schemeClr val="bg1"/>
                </a:solidFill>
              </a:rPr>
              <a:t>));</a:t>
            </a:r>
          </a:p>
          <a:p>
            <a:pPr>
              <a:spcAft>
                <a:spcPts val="600"/>
              </a:spcAft>
            </a:pPr>
            <a:r>
              <a:rPr lang="en-US" sz="2000" b="1">
                <a:solidFill>
                  <a:schemeClr val="bg1"/>
                </a:solidFill>
              </a:rPr>
              <a:t>scanf(“</a:t>
            </a:r>
            <a:r>
              <a:rPr lang="en-US" sz="2000" b="1">
                <a:solidFill>
                  <a:srgbClr val="7030A0"/>
                </a:solidFill>
              </a:rPr>
              <a:t>%[^\n]s</a:t>
            </a:r>
            <a:r>
              <a:rPr lang="en-US" sz="2000" b="1">
                <a:solidFill>
                  <a:schemeClr val="bg1"/>
                </a:solidFill>
              </a:rPr>
              <a:t>”, s);</a:t>
            </a:r>
          </a:p>
          <a:p>
            <a:pPr>
              <a:spcAft>
                <a:spcPts val="600"/>
              </a:spcAft>
            </a:pPr>
            <a:r>
              <a:rPr lang="en-US" sz="2000" b="1">
                <a:solidFill>
                  <a:srgbClr val="007D93"/>
                </a:solidFill>
              </a:rPr>
              <a:t>// Tái cấp phát chuỗi s sao cho s chỉ quản lý vùng nhớ có kích thước vừa đủ bằng kích thước chuỗi, kể cả ký tự \0 (Do đó cần cộng thêm 1)</a:t>
            </a:r>
          </a:p>
          <a:p>
            <a:pPr>
              <a:spcAft>
                <a:spcPts val="600"/>
              </a:spcAft>
            </a:pPr>
            <a:r>
              <a:rPr lang="en-US" sz="2000" b="1">
                <a:solidFill>
                  <a:schemeClr val="bg1"/>
                </a:solidFill>
              </a:rPr>
              <a:t>s = (</a:t>
            </a:r>
            <a:r>
              <a:rPr lang="en-US" sz="2000" b="1">
                <a:solidFill>
                  <a:srgbClr val="FF5A21"/>
                </a:solidFill>
              </a:rPr>
              <a:t>char*</a:t>
            </a:r>
            <a:r>
              <a:rPr lang="en-US" sz="2000" b="1">
                <a:solidFill>
                  <a:schemeClr val="bg1"/>
                </a:solidFill>
              </a:rPr>
              <a:t>) realloc(s, strlen(s) + 1);</a:t>
            </a:r>
          </a:p>
          <a:p>
            <a:pPr>
              <a:spcAft>
                <a:spcPts val="600"/>
              </a:spcAft>
            </a:pPr>
            <a:r>
              <a:rPr lang="en-US" sz="2000" b="1">
                <a:solidFill>
                  <a:schemeClr val="bg1"/>
                </a:solidFill>
              </a:rPr>
              <a:t>printf(“String: </a:t>
            </a:r>
            <a:r>
              <a:rPr lang="en-US" sz="2000" b="1">
                <a:solidFill>
                  <a:srgbClr val="7030A0"/>
                </a:solidFill>
              </a:rPr>
              <a:t>%s</a:t>
            </a:r>
            <a:r>
              <a:rPr lang="en-US" sz="2000" b="1">
                <a:solidFill>
                  <a:schemeClr val="bg1"/>
                </a:solidFill>
              </a:rPr>
              <a:t>”, s);</a:t>
            </a:r>
          </a:p>
        </p:txBody>
      </p:sp>
      <p:sp>
        <p:nvSpPr>
          <p:cNvPr id="8" name="TextBox 7">
            <a:extLst>
              <a:ext uri="{FF2B5EF4-FFF2-40B4-BE49-F238E27FC236}">
                <a16:creationId xmlns:a16="http://schemas.microsoft.com/office/drawing/2014/main" id="{19BBDCA3-FE0F-1440-910A-5A7E15821D35}"/>
              </a:ext>
            </a:extLst>
          </p:cNvPr>
          <p:cNvSpPr txBox="1"/>
          <p:nvPr/>
        </p:nvSpPr>
        <p:spPr>
          <a:xfrm>
            <a:off x="7051729" y="2196621"/>
            <a:ext cx="3930884" cy="1815882"/>
          </a:xfrm>
          <a:prstGeom prst="rect">
            <a:avLst/>
          </a:prstGeom>
          <a:noFill/>
        </p:spPr>
        <p:txBody>
          <a:bodyPr wrap="none" rtlCol="0">
            <a:spAutoFit/>
          </a:bodyPr>
          <a:lstStyle/>
          <a:p>
            <a:r>
              <a:rPr lang="en-US" sz="2800" b="1">
                <a:solidFill>
                  <a:schemeClr val="bg1"/>
                </a:solidFill>
              </a:rPr>
              <a:t>OUTPUT:</a:t>
            </a:r>
          </a:p>
          <a:p>
            <a:r>
              <a:rPr lang="en-US" sz="2800" b="1">
                <a:solidFill>
                  <a:schemeClr val="bg1"/>
                </a:solidFill>
              </a:rPr>
              <a:t>&gt;&gt;&gt; Hello world</a:t>
            </a:r>
          </a:p>
          <a:p>
            <a:endParaRPr lang="en-US" sz="2800" b="1">
              <a:solidFill>
                <a:schemeClr val="bg1"/>
              </a:solidFill>
            </a:endParaRPr>
          </a:p>
          <a:p>
            <a:r>
              <a:rPr lang="en-US" sz="2800" b="1">
                <a:solidFill>
                  <a:schemeClr val="bg1"/>
                </a:solidFill>
              </a:rPr>
              <a:t>String: Hello world</a:t>
            </a:r>
          </a:p>
        </p:txBody>
      </p:sp>
    </p:spTree>
    <p:extLst>
      <p:ext uri="{BB962C8B-B14F-4D97-AF65-F5344CB8AC3E}">
        <p14:creationId xmlns:p14="http://schemas.microsoft.com/office/powerpoint/2010/main" val="234745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92BFC561-004F-2A07-D397-C53BA416F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89" y="1752363"/>
            <a:ext cx="3353273" cy="3353273"/>
          </a:xfrm>
          <a:prstGeom prst="rect">
            <a:avLst/>
          </a:prstGeom>
        </p:spPr>
      </p:pic>
      <p:sp>
        <p:nvSpPr>
          <p:cNvPr id="6" name="TextBox 5">
            <a:extLst>
              <a:ext uri="{FF2B5EF4-FFF2-40B4-BE49-F238E27FC236}">
                <a16:creationId xmlns:a16="http://schemas.microsoft.com/office/drawing/2014/main" id="{8C0938DF-0E98-4C7C-FC00-13FD623169A3}"/>
              </a:ext>
            </a:extLst>
          </p:cNvPr>
          <p:cNvSpPr txBox="1"/>
          <p:nvPr/>
        </p:nvSpPr>
        <p:spPr>
          <a:xfrm>
            <a:off x="4901783" y="2921167"/>
            <a:ext cx="6955750" cy="1015663"/>
          </a:xfrm>
          <a:prstGeom prst="rect">
            <a:avLst/>
          </a:prstGeom>
          <a:noFill/>
        </p:spPr>
        <p:txBody>
          <a:bodyPr wrap="none" rtlCol="0">
            <a:spAutoFit/>
          </a:bodyPr>
          <a:lstStyle/>
          <a:p>
            <a:r>
              <a:rPr lang="en-US" sz="6000" b="1">
                <a:solidFill>
                  <a:schemeClr val="bg1"/>
                </a:solidFill>
              </a:rPr>
              <a:t>ĐỌC VÀ GHI CHUỖI</a:t>
            </a:r>
          </a:p>
        </p:txBody>
      </p:sp>
    </p:spTree>
    <p:extLst>
      <p:ext uri="{BB962C8B-B14F-4D97-AF65-F5344CB8AC3E}">
        <p14:creationId xmlns:p14="http://schemas.microsoft.com/office/powerpoint/2010/main" val="110854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ED2D8449-1231-9249-F6A5-51782CDB3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05" y="366065"/>
            <a:ext cx="1645920" cy="1645920"/>
          </a:xfrm>
          <a:prstGeom prst="rect">
            <a:avLst/>
          </a:prstGeom>
        </p:spPr>
      </p:pic>
      <p:sp>
        <p:nvSpPr>
          <p:cNvPr id="4" name="TextBox 3">
            <a:extLst>
              <a:ext uri="{FF2B5EF4-FFF2-40B4-BE49-F238E27FC236}">
                <a16:creationId xmlns:a16="http://schemas.microsoft.com/office/drawing/2014/main" id="{4A14AF06-D3F6-5F00-D244-4D394E43C6D9}"/>
              </a:ext>
            </a:extLst>
          </p:cNvPr>
          <p:cNvSpPr txBox="1"/>
          <p:nvPr/>
        </p:nvSpPr>
        <p:spPr>
          <a:xfrm>
            <a:off x="3307080" y="865859"/>
            <a:ext cx="4743606" cy="646331"/>
          </a:xfrm>
          <a:prstGeom prst="rect">
            <a:avLst/>
          </a:prstGeom>
          <a:noFill/>
        </p:spPr>
        <p:txBody>
          <a:bodyPr wrap="none" rtlCol="0">
            <a:spAutoFit/>
          </a:bodyPr>
          <a:lstStyle/>
          <a:p>
            <a:r>
              <a:rPr lang="en-US" sz="3600" b="1">
                <a:solidFill>
                  <a:schemeClr val="bg1"/>
                </a:solidFill>
              </a:rPr>
              <a:t>ĐỌC CHUỖI TRONG C:</a:t>
            </a:r>
          </a:p>
        </p:txBody>
      </p:sp>
      <p:sp>
        <p:nvSpPr>
          <p:cNvPr id="5" name="TextBox 4">
            <a:extLst>
              <a:ext uri="{FF2B5EF4-FFF2-40B4-BE49-F238E27FC236}">
                <a16:creationId xmlns:a16="http://schemas.microsoft.com/office/drawing/2014/main" id="{55203C33-B521-8C54-DC76-EB09E440FC14}"/>
              </a:ext>
            </a:extLst>
          </p:cNvPr>
          <p:cNvSpPr txBox="1"/>
          <p:nvPr/>
        </p:nvSpPr>
        <p:spPr>
          <a:xfrm>
            <a:off x="686105" y="2220322"/>
            <a:ext cx="10829136" cy="3970318"/>
          </a:xfrm>
          <a:prstGeom prst="rect">
            <a:avLst/>
          </a:prstGeom>
          <a:noFill/>
        </p:spPr>
        <p:txBody>
          <a:bodyPr wrap="square" rtlCol="0">
            <a:spAutoFit/>
          </a:bodyPr>
          <a:lstStyle/>
          <a:p>
            <a:pPr marL="342900" indent="-342900" algn="just">
              <a:spcAft>
                <a:spcPts val="1800"/>
              </a:spcAft>
              <a:buFont typeface="Wingdings" panose="05000000000000000000" pitchFamily="2" charset="2"/>
              <a:buChar char="q"/>
            </a:pPr>
            <a:r>
              <a:rPr lang="en-US" sz="2400" b="1">
                <a:solidFill>
                  <a:srgbClr val="FF5A21"/>
                </a:solidFill>
              </a:rPr>
              <a:t>char*</a:t>
            </a:r>
            <a:r>
              <a:rPr lang="en-US" sz="2400" b="1">
                <a:solidFill>
                  <a:schemeClr val="bg1"/>
                </a:solidFill>
              </a:rPr>
              <a:t> gets(</a:t>
            </a:r>
            <a:r>
              <a:rPr lang="en-US" sz="2400" b="1">
                <a:solidFill>
                  <a:srgbClr val="FF5A21"/>
                </a:solidFill>
              </a:rPr>
              <a:t>char* </a:t>
            </a:r>
            <a:r>
              <a:rPr lang="en-US" sz="2400" b="1">
                <a:solidFill>
                  <a:schemeClr val="bg1"/>
                </a:solidFill>
              </a:rPr>
              <a:t>str); </a:t>
            </a:r>
            <a:r>
              <a:rPr lang="en-US" sz="2400" b="1">
                <a:solidFill>
                  <a:srgbClr val="007D93"/>
                </a:solidFill>
                <a:sym typeface="Wingdings" panose="05000000000000000000" pitchFamily="2" charset="2"/>
              </a:rPr>
              <a:t>// Đọc từ đầu vào chuẩn (stdin) cho tới khi gặp dấu </a:t>
            </a:r>
            <a:r>
              <a:rPr lang="en-US" sz="2400" b="1">
                <a:solidFill>
                  <a:srgbClr val="FFD648"/>
                </a:solidFill>
                <a:sym typeface="Wingdings" panose="05000000000000000000" pitchFamily="2" charset="2"/>
              </a:rPr>
              <a:t>\n </a:t>
            </a:r>
            <a:r>
              <a:rPr lang="en-US" sz="2400" b="1">
                <a:solidFill>
                  <a:srgbClr val="007D93"/>
                </a:solidFill>
                <a:sym typeface="Wingdings" panose="05000000000000000000" pitchFamily="2" charset="2"/>
              </a:rPr>
              <a:t>(Kém an toàn).</a:t>
            </a:r>
          </a:p>
          <a:p>
            <a:pPr marL="342900" indent="-342900" algn="just">
              <a:spcAft>
                <a:spcPts val="1800"/>
              </a:spcAft>
              <a:buFont typeface="Wingdings" panose="05000000000000000000" pitchFamily="2" charset="2"/>
              <a:buChar char="q"/>
            </a:pPr>
            <a:r>
              <a:rPr lang="en-US" sz="2400" b="1">
                <a:solidFill>
                  <a:srgbClr val="FF5A21"/>
                </a:solidFill>
                <a:sym typeface="Wingdings" panose="05000000000000000000" pitchFamily="2" charset="2"/>
              </a:rPr>
              <a:t>char* </a:t>
            </a:r>
            <a:r>
              <a:rPr lang="en-US" sz="2400" b="1">
                <a:solidFill>
                  <a:schemeClr val="bg1"/>
                </a:solidFill>
                <a:sym typeface="Wingdings" panose="05000000000000000000" pitchFamily="2" charset="2"/>
              </a:rPr>
              <a:t>fgets(</a:t>
            </a:r>
            <a:r>
              <a:rPr lang="en-US" sz="2400" b="1">
                <a:solidFill>
                  <a:srgbClr val="FF5A21"/>
                </a:solidFill>
                <a:sym typeface="Wingdings" panose="05000000000000000000" pitchFamily="2" charset="2"/>
              </a:rPr>
              <a:t>char* </a:t>
            </a:r>
            <a:r>
              <a:rPr lang="en-US" sz="2400" b="1">
                <a:solidFill>
                  <a:schemeClr val="bg1"/>
                </a:solidFill>
                <a:sym typeface="Wingdings" panose="05000000000000000000" pitchFamily="2" charset="2"/>
              </a:rPr>
              <a:t>str, </a:t>
            </a:r>
            <a:r>
              <a:rPr lang="en-US" sz="2400" b="1">
                <a:solidFill>
                  <a:srgbClr val="FF5A21"/>
                </a:solidFill>
                <a:sym typeface="Wingdings" panose="05000000000000000000" pitchFamily="2" charset="2"/>
              </a:rPr>
              <a:t>int</a:t>
            </a:r>
            <a:r>
              <a:rPr lang="en-US" sz="2400" b="1">
                <a:solidFill>
                  <a:schemeClr val="bg1"/>
                </a:solidFill>
                <a:sym typeface="Wingdings" panose="05000000000000000000" pitchFamily="2" charset="2"/>
              </a:rPr>
              <a:t> num, </a:t>
            </a:r>
            <a:r>
              <a:rPr lang="en-US" sz="2400" b="1">
                <a:solidFill>
                  <a:srgbClr val="FF5A21"/>
                </a:solidFill>
                <a:sym typeface="Wingdings" panose="05000000000000000000" pitchFamily="2" charset="2"/>
              </a:rPr>
              <a:t>FILE* </a:t>
            </a:r>
            <a:r>
              <a:rPr lang="en-US" sz="2400" b="1">
                <a:solidFill>
                  <a:schemeClr val="bg1"/>
                </a:solidFill>
                <a:sym typeface="Wingdings" panose="05000000000000000000" pitchFamily="2" charset="2"/>
              </a:rPr>
              <a:t>stream); </a:t>
            </a:r>
            <a:r>
              <a:rPr lang="en-US" sz="2400" b="1">
                <a:solidFill>
                  <a:srgbClr val="007D93"/>
                </a:solidFill>
                <a:sym typeface="Wingdings" panose="05000000000000000000" pitchFamily="2" charset="2"/>
              </a:rPr>
              <a:t>// Đọc từ luồng đầu vào (nếu cho stream = stdin thì là đầu vào chuẩn). Cho phép giới hạn số ký tự đọc (An toàn hơn).</a:t>
            </a:r>
          </a:p>
          <a:p>
            <a:pPr marL="342900" indent="-342900" algn="just">
              <a:spcAft>
                <a:spcPts val="1800"/>
              </a:spcAft>
              <a:buFont typeface="Wingdings" panose="05000000000000000000" pitchFamily="2" charset="2"/>
              <a:buChar char="q"/>
            </a:pPr>
            <a:r>
              <a:rPr lang="en-US" sz="2400" b="1">
                <a:solidFill>
                  <a:srgbClr val="FF5A21"/>
                </a:solidFill>
                <a:sym typeface="Wingdings" panose="05000000000000000000" pitchFamily="2" charset="2"/>
              </a:rPr>
              <a:t>int</a:t>
            </a:r>
            <a:r>
              <a:rPr lang="en-US" sz="2400" b="1">
                <a:solidFill>
                  <a:schemeClr val="bg1"/>
                </a:solidFill>
                <a:sym typeface="Wingdings" panose="05000000000000000000" pitchFamily="2" charset="2"/>
              </a:rPr>
              <a:t> scanf(</a:t>
            </a:r>
            <a:r>
              <a:rPr lang="en-US" sz="2400" b="1">
                <a:solidFill>
                  <a:srgbClr val="FF5A21"/>
                </a:solidFill>
                <a:sym typeface="Wingdings" panose="05000000000000000000" pitchFamily="2" charset="2"/>
              </a:rPr>
              <a:t>const char* </a:t>
            </a:r>
            <a:r>
              <a:rPr lang="en-US" sz="2400" b="1">
                <a:solidFill>
                  <a:schemeClr val="bg1"/>
                </a:solidFill>
                <a:sym typeface="Wingdings" panose="05000000000000000000" pitchFamily="2" charset="2"/>
              </a:rPr>
              <a:t>format,...); </a:t>
            </a:r>
            <a:r>
              <a:rPr lang="en-US" sz="2400" b="1">
                <a:solidFill>
                  <a:srgbClr val="007D93"/>
                </a:solidFill>
                <a:sym typeface="Wingdings" panose="05000000000000000000" pitchFamily="2" charset="2"/>
              </a:rPr>
              <a:t>/* Đọc từ đầu vào chuẩn:</a:t>
            </a:r>
          </a:p>
          <a:p>
            <a:pPr marL="800100" lvl="1" indent="-342900" algn="just">
              <a:spcAft>
                <a:spcPts val="1800"/>
              </a:spcAft>
              <a:buFont typeface="Arial" panose="020B0604020202020204" pitchFamily="34" charset="0"/>
              <a:buChar char="•"/>
            </a:pPr>
            <a:r>
              <a:rPr lang="en-US" sz="2400" b="1">
                <a:solidFill>
                  <a:srgbClr val="007D93"/>
                </a:solidFill>
                <a:sym typeface="Wingdings" panose="05000000000000000000" pitchFamily="2" charset="2"/>
              </a:rPr>
              <a:t>Để đọc một từ: format = </a:t>
            </a:r>
            <a:r>
              <a:rPr lang="en-US" sz="2400" b="1">
                <a:solidFill>
                  <a:srgbClr val="FFD648"/>
                </a:solidFill>
                <a:sym typeface="Wingdings" panose="05000000000000000000" pitchFamily="2" charset="2"/>
              </a:rPr>
              <a:t>“%s”</a:t>
            </a:r>
          </a:p>
          <a:p>
            <a:pPr marL="800100" lvl="1" indent="-342900" algn="just">
              <a:spcAft>
                <a:spcPts val="1800"/>
              </a:spcAft>
              <a:buFont typeface="Arial" panose="020B0604020202020204" pitchFamily="34" charset="0"/>
              <a:buChar char="•"/>
            </a:pPr>
            <a:r>
              <a:rPr lang="en-US" sz="2400" b="1">
                <a:solidFill>
                  <a:srgbClr val="007D93"/>
                </a:solidFill>
                <a:sym typeface="Wingdings" panose="05000000000000000000" pitchFamily="2" charset="2"/>
              </a:rPr>
              <a:t>Để đọc nhiều từ cách bởi dấu cách: format = </a:t>
            </a:r>
            <a:r>
              <a:rPr lang="en-US" sz="2400" b="1">
                <a:solidFill>
                  <a:srgbClr val="FFD648"/>
                </a:solidFill>
                <a:sym typeface="Wingdings" panose="05000000000000000000" pitchFamily="2" charset="2"/>
              </a:rPr>
              <a:t>“%[^\n]s” </a:t>
            </a:r>
            <a:r>
              <a:rPr lang="en-US" sz="2400" b="1">
                <a:solidFill>
                  <a:srgbClr val="007D93"/>
                </a:solidFill>
                <a:sym typeface="Wingdings" panose="05000000000000000000" pitchFamily="2" charset="2"/>
              </a:rPr>
              <a:t>*/</a:t>
            </a:r>
          </a:p>
        </p:txBody>
      </p:sp>
    </p:spTree>
    <p:extLst>
      <p:ext uri="{BB962C8B-B14F-4D97-AF65-F5344CB8AC3E}">
        <p14:creationId xmlns:p14="http://schemas.microsoft.com/office/powerpoint/2010/main" val="23578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4AF06-D3F6-5F00-D244-4D394E43C6D9}"/>
              </a:ext>
            </a:extLst>
          </p:cNvPr>
          <p:cNvSpPr txBox="1"/>
          <p:nvPr/>
        </p:nvSpPr>
        <p:spPr>
          <a:xfrm>
            <a:off x="3307080" y="865859"/>
            <a:ext cx="4490332" cy="646331"/>
          </a:xfrm>
          <a:prstGeom prst="rect">
            <a:avLst/>
          </a:prstGeom>
          <a:noFill/>
        </p:spPr>
        <p:txBody>
          <a:bodyPr wrap="none" rtlCol="0">
            <a:spAutoFit/>
          </a:bodyPr>
          <a:lstStyle/>
          <a:p>
            <a:r>
              <a:rPr lang="en-US" sz="3600" b="1">
                <a:solidFill>
                  <a:schemeClr val="bg1"/>
                </a:solidFill>
              </a:rPr>
              <a:t>IN CHUỖI TRONG C:</a:t>
            </a:r>
          </a:p>
        </p:txBody>
      </p:sp>
      <p:sp>
        <p:nvSpPr>
          <p:cNvPr id="5" name="TextBox 4">
            <a:extLst>
              <a:ext uri="{FF2B5EF4-FFF2-40B4-BE49-F238E27FC236}">
                <a16:creationId xmlns:a16="http://schemas.microsoft.com/office/drawing/2014/main" id="{55203C33-B521-8C54-DC76-EB09E440FC14}"/>
              </a:ext>
            </a:extLst>
          </p:cNvPr>
          <p:cNvSpPr txBox="1"/>
          <p:nvPr/>
        </p:nvSpPr>
        <p:spPr>
          <a:xfrm>
            <a:off x="686105" y="2621988"/>
            <a:ext cx="10829136" cy="3370153"/>
          </a:xfrm>
          <a:prstGeom prst="rect">
            <a:avLst/>
          </a:prstGeom>
          <a:noFill/>
        </p:spPr>
        <p:txBody>
          <a:bodyPr wrap="square" rtlCol="0">
            <a:spAutoFit/>
          </a:bodyPr>
          <a:lstStyle/>
          <a:p>
            <a:pPr marL="342900" indent="-342900" algn="just">
              <a:spcAft>
                <a:spcPts val="1800"/>
              </a:spcAft>
              <a:buFont typeface="Wingdings" panose="05000000000000000000" pitchFamily="2" charset="2"/>
              <a:buChar char="q"/>
            </a:pPr>
            <a:r>
              <a:rPr lang="en-US" sz="2400" b="1">
                <a:solidFill>
                  <a:srgbClr val="FF5A21"/>
                </a:solidFill>
              </a:rPr>
              <a:t>int </a:t>
            </a:r>
            <a:r>
              <a:rPr lang="en-US" sz="2400" b="1">
                <a:solidFill>
                  <a:schemeClr val="bg1"/>
                </a:solidFill>
              </a:rPr>
              <a:t>puts(</a:t>
            </a:r>
            <a:r>
              <a:rPr lang="en-US" sz="2400" b="1">
                <a:solidFill>
                  <a:srgbClr val="FF5A21"/>
                </a:solidFill>
              </a:rPr>
              <a:t>char* </a:t>
            </a:r>
            <a:r>
              <a:rPr lang="en-US" sz="2400" b="1">
                <a:solidFill>
                  <a:schemeClr val="bg1"/>
                </a:solidFill>
              </a:rPr>
              <a:t>str); </a:t>
            </a:r>
            <a:r>
              <a:rPr lang="en-US" sz="2400" b="1">
                <a:solidFill>
                  <a:srgbClr val="007D93"/>
                </a:solidFill>
                <a:sym typeface="Wingdings" panose="05000000000000000000" pitchFamily="2" charset="2"/>
              </a:rPr>
              <a:t>// Đưa chuỗi str ra màn hình.</a:t>
            </a:r>
          </a:p>
          <a:p>
            <a:pPr marL="342900" indent="-342900" algn="just">
              <a:spcAft>
                <a:spcPts val="1800"/>
              </a:spcAft>
              <a:buFont typeface="Wingdings" panose="05000000000000000000" pitchFamily="2" charset="2"/>
              <a:buChar char="q"/>
            </a:pPr>
            <a:r>
              <a:rPr lang="en-US" sz="2400" b="1">
                <a:solidFill>
                  <a:srgbClr val="FF5A21"/>
                </a:solidFill>
                <a:sym typeface="Wingdings" panose="05000000000000000000" pitchFamily="2" charset="2"/>
              </a:rPr>
              <a:t>int </a:t>
            </a:r>
            <a:r>
              <a:rPr lang="en-US" sz="2400" b="1">
                <a:solidFill>
                  <a:schemeClr val="bg1"/>
                </a:solidFill>
                <a:sym typeface="Wingdings" panose="05000000000000000000" pitchFamily="2" charset="2"/>
              </a:rPr>
              <a:t>printf(</a:t>
            </a:r>
            <a:r>
              <a:rPr lang="en-US" sz="2400" b="1">
                <a:solidFill>
                  <a:srgbClr val="FF5A21"/>
                </a:solidFill>
                <a:sym typeface="Wingdings" panose="05000000000000000000" pitchFamily="2" charset="2"/>
              </a:rPr>
              <a:t>const char* </a:t>
            </a:r>
            <a:r>
              <a:rPr lang="en-US" sz="2400" b="1">
                <a:solidFill>
                  <a:schemeClr val="bg1"/>
                </a:solidFill>
                <a:sym typeface="Wingdings" panose="05000000000000000000" pitchFamily="2" charset="2"/>
              </a:rPr>
              <a:t>format,...); </a:t>
            </a:r>
            <a:r>
              <a:rPr lang="en-US" sz="2400" b="1">
                <a:solidFill>
                  <a:srgbClr val="007D93"/>
                </a:solidFill>
                <a:sym typeface="Wingdings" panose="05000000000000000000" pitchFamily="2" charset="2"/>
              </a:rPr>
              <a:t>// In chuỗi ra màn hình theo định dạng.</a:t>
            </a:r>
          </a:p>
          <a:p>
            <a:pPr marL="342900" indent="-342900" algn="just">
              <a:spcAft>
                <a:spcPts val="1800"/>
              </a:spcAft>
              <a:buFont typeface="Wingdings" panose="05000000000000000000" pitchFamily="2" charset="2"/>
              <a:buChar char="q"/>
            </a:pPr>
            <a:r>
              <a:rPr lang="en-US" sz="2400" b="1">
                <a:solidFill>
                  <a:srgbClr val="FF5A21"/>
                </a:solidFill>
                <a:sym typeface="Wingdings" panose="05000000000000000000" pitchFamily="2" charset="2"/>
              </a:rPr>
              <a:t>int </a:t>
            </a:r>
            <a:r>
              <a:rPr lang="en-US" sz="2400" b="1">
                <a:solidFill>
                  <a:schemeClr val="bg1"/>
                </a:solidFill>
                <a:sym typeface="Wingdings" panose="05000000000000000000" pitchFamily="2" charset="2"/>
              </a:rPr>
              <a:t>fprintf(</a:t>
            </a:r>
            <a:r>
              <a:rPr lang="en-US" sz="2400" b="1">
                <a:solidFill>
                  <a:srgbClr val="FF5A21"/>
                </a:solidFill>
                <a:sym typeface="Wingdings" panose="05000000000000000000" pitchFamily="2" charset="2"/>
              </a:rPr>
              <a:t>FILE* </a:t>
            </a:r>
            <a:r>
              <a:rPr lang="en-US" sz="2400" b="1">
                <a:solidFill>
                  <a:schemeClr val="bg1"/>
                </a:solidFill>
                <a:sym typeface="Wingdings" panose="05000000000000000000" pitchFamily="2" charset="2"/>
              </a:rPr>
              <a:t>stream,</a:t>
            </a:r>
            <a:r>
              <a:rPr lang="en-US" sz="2400" b="1">
                <a:solidFill>
                  <a:srgbClr val="FF5A21"/>
                </a:solidFill>
                <a:sym typeface="Wingdings" panose="05000000000000000000" pitchFamily="2" charset="2"/>
              </a:rPr>
              <a:t> const char* </a:t>
            </a:r>
            <a:r>
              <a:rPr lang="en-US" sz="2400" b="1">
                <a:solidFill>
                  <a:schemeClr val="bg1"/>
                </a:solidFill>
                <a:sym typeface="Wingdings" panose="05000000000000000000" pitchFamily="2" charset="2"/>
              </a:rPr>
              <a:t>format,...);</a:t>
            </a:r>
            <a:r>
              <a:rPr lang="en-US" sz="2400" b="1">
                <a:solidFill>
                  <a:srgbClr val="FF5A21"/>
                </a:solidFill>
                <a:sym typeface="Wingdings" panose="05000000000000000000" pitchFamily="2" charset="2"/>
              </a:rPr>
              <a:t> </a:t>
            </a:r>
            <a:r>
              <a:rPr lang="en-US" sz="2400" b="1">
                <a:solidFill>
                  <a:srgbClr val="007D93"/>
                </a:solidFill>
                <a:sym typeface="Wingdings" panose="05000000000000000000" pitchFamily="2" charset="2"/>
              </a:rPr>
              <a:t>// In chuỗi lên luồng đầu ra theo định dạng.</a:t>
            </a:r>
          </a:p>
          <a:p>
            <a:pPr marL="342900" indent="-342900" algn="just">
              <a:spcAft>
                <a:spcPts val="1800"/>
              </a:spcAft>
              <a:buFont typeface="Wingdings" panose="05000000000000000000" pitchFamily="2" charset="2"/>
              <a:buChar char="q"/>
            </a:pPr>
            <a:r>
              <a:rPr lang="en-US" sz="2400" b="1">
                <a:solidFill>
                  <a:srgbClr val="FF5A21"/>
                </a:solidFill>
                <a:sym typeface="Wingdings" panose="05000000000000000000" pitchFamily="2" charset="2"/>
              </a:rPr>
              <a:t>int </a:t>
            </a:r>
            <a:r>
              <a:rPr lang="en-US" sz="2400" b="1">
                <a:solidFill>
                  <a:schemeClr val="bg1"/>
                </a:solidFill>
                <a:sym typeface="Wingdings" panose="05000000000000000000" pitchFamily="2" charset="2"/>
              </a:rPr>
              <a:t>fputs(</a:t>
            </a:r>
            <a:r>
              <a:rPr lang="en-US" sz="2400" b="1">
                <a:solidFill>
                  <a:srgbClr val="FF5A21"/>
                </a:solidFill>
                <a:sym typeface="Wingdings" panose="05000000000000000000" pitchFamily="2" charset="2"/>
              </a:rPr>
              <a:t>FILE* </a:t>
            </a:r>
            <a:r>
              <a:rPr lang="en-US" sz="2400" b="1">
                <a:solidFill>
                  <a:schemeClr val="bg1"/>
                </a:solidFill>
                <a:sym typeface="Wingdings" panose="05000000000000000000" pitchFamily="2" charset="2"/>
              </a:rPr>
              <a:t>stream,</a:t>
            </a:r>
            <a:r>
              <a:rPr lang="en-US" sz="2400" b="1">
                <a:solidFill>
                  <a:srgbClr val="FF5A21"/>
                </a:solidFill>
                <a:sym typeface="Wingdings" panose="05000000000000000000" pitchFamily="2" charset="2"/>
              </a:rPr>
              <a:t> char* </a:t>
            </a:r>
            <a:r>
              <a:rPr lang="en-US" sz="2400" b="1">
                <a:solidFill>
                  <a:schemeClr val="bg1"/>
                </a:solidFill>
                <a:sym typeface="Wingdings" panose="05000000000000000000" pitchFamily="2" charset="2"/>
              </a:rPr>
              <a:t>str); </a:t>
            </a:r>
            <a:r>
              <a:rPr lang="en-US" sz="2400" b="1">
                <a:solidFill>
                  <a:srgbClr val="007D93"/>
                </a:solidFill>
                <a:sym typeface="Wingdings" panose="05000000000000000000" pitchFamily="2" charset="2"/>
              </a:rPr>
              <a:t>// In chuỗi ra luồng đầu ra.</a:t>
            </a:r>
          </a:p>
        </p:txBody>
      </p:sp>
      <p:pic>
        <p:nvPicPr>
          <p:cNvPr id="6" name="Picture 5" descr="Icon&#10;&#10;Description automatically generated">
            <a:extLst>
              <a:ext uri="{FF2B5EF4-FFF2-40B4-BE49-F238E27FC236}">
                <a16:creationId xmlns:a16="http://schemas.microsoft.com/office/drawing/2014/main" id="{D036A5B8-144B-44D2-8C71-32F64B396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05" y="421169"/>
            <a:ext cx="1645920" cy="1645920"/>
          </a:xfrm>
          <a:prstGeom prst="rect">
            <a:avLst/>
          </a:prstGeom>
        </p:spPr>
      </p:pic>
    </p:spTree>
    <p:extLst>
      <p:ext uri="{BB962C8B-B14F-4D97-AF65-F5344CB8AC3E}">
        <p14:creationId xmlns:p14="http://schemas.microsoft.com/office/powerpoint/2010/main" val="26809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D93B7978-DE50-74F4-2739-342FDF04B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78" y="1783080"/>
            <a:ext cx="3291840" cy="3291840"/>
          </a:xfrm>
          <a:prstGeom prst="rect">
            <a:avLst/>
          </a:prstGeom>
        </p:spPr>
      </p:pic>
      <p:sp>
        <p:nvSpPr>
          <p:cNvPr id="6" name="TextBox 5">
            <a:extLst>
              <a:ext uri="{FF2B5EF4-FFF2-40B4-BE49-F238E27FC236}">
                <a16:creationId xmlns:a16="http://schemas.microsoft.com/office/drawing/2014/main" id="{E8436FDE-405A-7FEF-3F6F-E3BBE8322991}"/>
              </a:ext>
            </a:extLst>
          </p:cNvPr>
          <p:cNvSpPr txBox="1"/>
          <p:nvPr/>
        </p:nvSpPr>
        <p:spPr>
          <a:xfrm>
            <a:off x="5839812" y="1997839"/>
            <a:ext cx="5262979" cy="2862322"/>
          </a:xfrm>
          <a:prstGeom prst="rect">
            <a:avLst/>
          </a:prstGeom>
          <a:noFill/>
        </p:spPr>
        <p:txBody>
          <a:bodyPr wrap="none" rtlCol="0">
            <a:spAutoFit/>
          </a:bodyPr>
          <a:lstStyle/>
          <a:p>
            <a:pPr algn="just"/>
            <a:r>
              <a:rPr lang="en-US" sz="6000" b="1">
                <a:solidFill>
                  <a:schemeClr val="bg1"/>
                </a:solidFill>
              </a:rPr>
              <a:t>THƯ VIỆN </a:t>
            </a:r>
          </a:p>
          <a:p>
            <a:pPr algn="just"/>
            <a:r>
              <a:rPr lang="en-US" sz="6000" b="1">
                <a:solidFill>
                  <a:schemeClr val="bg1"/>
                </a:solidFill>
              </a:rPr>
              <a:t>XỬ LÝ CHUỖI </a:t>
            </a:r>
          </a:p>
          <a:p>
            <a:pPr algn="just"/>
            <a:r>
              <a:rPr lang="en-US" sz="6000" b="1">
                <a:solidFill>
                  <a:schemeClr val="bg1"/>
                </a:solidFill>
              </a:rPr>
              <a:t>STRING.H</a:t>
            </a:r>
          </a:p>
        </p:txBody>
      </p:sp>
    </p:spTree>
    <p:extLst>
      <p:ext uri="{BB962C8B-B14F-4D97-AF65-F5344CB8AC3E}">
        <p14:creationId xmlns:p14="http://schemas.microsoft.com/office/powerpoint/2010/main" val="141796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53C5F20-789B-D766-807B-FDF921143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950" y="1765092"/>
            <a:ext cx="3327815" cy="3327815"/>
          </a:xfrm>
          <a:prstGeom prst="rect">
            <a:avLst/>
          </a:prstGeom>
        </p:spPr>
      </p:pic>
      <p:sp>
        <p:nvSpPr>
          <p:cNvPr id="6" name="TextBox 5">
            <a:extLst>
              <a:ext uri="{FF2B5EF4-FFF2-40B4-BE49-F238E27FC236}">
                <a16:creationId xmlns:a16="http://schemas.microsoft.com/office/drawing/2014/main" id="{D853C492-6B86-0616-4BE3-86EED34FA969}"/>
              </a:ext>
            </a:extLst>
          </p:cNvPr>
          <p:cNvSpPr txBox="1"/>
          <p:nvPr/>
        </p:nvSpPr>
        <p:spPr>
          <a:xfrm>
            <a:off x="1169235" y="2305614"/>
            <a:ext cx="4926765" cy="2246769"/>
          </a:xfrm>
          <a:prstGeom prst="rect">
            <a:avLst/>
          </a:prstGeom>
          <a:noFill/>
        </p:spPr>
        <p:txBody>
          <a:bodyPr wrap="square" rtlCol="0">
            <a:spAutoFit/>
          </a:bodyPr>
          <a:lstStyle/>
          <a:p>
            <a:pPr algn="just"/>
            <a:r>
              <a:rPr lang="en-US" sz="2800" b="1">
                <a:solidFill>
                  <a:srgbClr val="FF5A21"/>
                </a:solidFill>
              </a:rPr>
              <a:t>String.h</a:t>
            </a:r>
            <a:r>
              <a:rPr lang="en-US" sz="2800" b="1">
                <a:solidFill>
                  <a:schemeClr val="bg1"/>
                </a:solidFill>
              </a:rPr>
              <a:t> là một thư viện chuẩn của C. </a:t>
            </a:r>
            <a:r>
              <a:rPr lang="en-US" sz="2800" b="1">
                <a:solidFill>
                  <a:srgbClr val="FF5A21"/>
                </a:solidFill>
              </a:rPr>
              <a:t>String.h</a:t>
            </a:r>
            <a:r>
              <a:rPr lang="en-US" sz="2800" b="1">
                <a:solidFill>
                  <a:schemeClr val="bg1"/>
                </a:solidFill>
              </a:rPr>
              <a:t> cung cấp cho ta các hàm thao tác và xử lý chuỗi cũng như mảng.  </a:t>
            </a:r>
          </a:p>
        </p:txBody>
      </p:sp>
    </p:spTree>
    <p:extLst>
      <p:ext uri="{BB962C8B-B14F-4D97-AF65-F5344CB8AC3E}">
        <p14:creationId xmlns:p14="http://schemas.microsoft.com/office/powerpoint/2010/main" val="343090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0DAF64-B832-BAB8-78E7-C9D8DA98DD62}"/>
              </a:ext>
            </a:extLst>
          </p:cNvPr>
          <p:cNvSpPr txBox="1"/>
          <p:nvPr/>
        </p:nvSpPr>
        <p:spPr>
          <a:xfrm>
            <a:off x="3243296" y="542240"/>
            <a:ext cx="5705408" cy="523220"/>
          </a:xfrm>
          <a:prstGeom prst="rect">
            <a:avLst/>
          </a:prstGeom>
          <a:noFill/>
        </p:spPr>
        <p:txBody>
          <a:bodyPr wrap="none" rtlCol="0">
            <a:spAutoFit/>
          </a:bodyPr>
          <a:lstStyle/>
          <a:p>
            <a:pPr algn="ctr"/>
            <a:r>
              <a:rPr lang="en-US" sz="2800" b="1">
                <a:solidFill>
                  <a:schemeClr val="bg1"/>
                </a:solidFill>
              </a:rPr>
              <a:t>MỘT SỐ HÀM TRONG &lt;STRING.H&gt; </a:t>
            </a:r>
          </a:p>
        </p:txBody>
      </p:sp>
      <p:grpSp>
        <p:nvGrpSpPr>
          <p:cNvPr id="7" name="Group 6">
            <a:extLst>
              <a:ext uri="{FF2B5EF4-FFF2-40B4-BE49-F238E27FC236}">
                <a16:creationId xmlns:a16="http://schemas.microsoft.com/office/drawing/2014/main" id="{A37712D9-DF0F-BEF0-9E45-384B16DE3269}"/>
              </a:ext>
            </a:extLst>
          </p:cNvPr>
          <p:cNvGrpSpPr/>
          <p:nvPr/>
        </p:nvGrpSpPr>
        <p:grpSpPr>
          <a:xfrm>
            <a:off x="1076793" y="1678900"/>
            <a:ext cx="10043410" cy="523220"/>
            <a:chOff x="1629461" y="1678900"/>
            <a:chExt cx="8933078" cy="523220"/>
          </a:xfrm>
        </p:grpSpPr>
        <p:sp>
          <p:nvSpPr>
            <p:cNvPr id="5" name="TextBox 4">
              <a:extLst>
                <a:ext uri="{FF2B5EF4-FFF2-40B4-BE49-F238E27FC236}">
                  <a16:creationId xmlns:a16="http://schemas.microsoft.com/office/drawing/2014/main" id="{92058494-D2CD-2B69-E290-4D9FB1BECB78}"/>
                </a:ext>
              </a:extLst>
            </p:cNvPr>
            <p:cNvSpPr txBox="1"/>
            <p:nvPr/>
          </p:nvSpPr>
          <p:spPr>
            <a:xfrm>
              <a:off x="1629461" y="1678900"/>
              <a:ext cx="1216480" cy="523220"/>
            </a:xfrm>
            <a:prstGeom prst="rect">
              <a:avLst/>
            </a:prstGeom>
            <a:noFill/>
          </p:spPr>
          <p:txBody>
            <a:bodyPr wrap="none" rtlCol="0">
              <a:spAutoFit/>
            </a:bodyPr>
            <a:lstStyle/>
            <a:p>
              <a:r>
                <a:rPr lang="en-US" sz="2800" b="1">
                  <a:solidFill>
                    <a:srgbClr val="FF5A21"/>
                  </a:solidFill>
                </a:rPr>
                <a:t>strcpy</a:t>
              </a:r>
            </a:p>
          </p:txBody>
        </p:sp>
        <p:sp>
          <p:nvSpPr>
            <p:cNvPr id="6" name="TextBox 5">
              <a:extLst>
                <a:ext uri="{FF2B5EF4-FFF2-40B4-BE49-F238E27FC236}">
                  <a16:creationId xmlns:a16="http://schemas.microsoft.com/office/drawing/2014/main" id="{90CE32C1-38F8-3B4E-130F-3542484C7098}"/>
                </a:ext>
              </a:extLst>
            </p:cNvPr>
            <p:cNvSpPr txBox="1"/>
            <p:nvPr/>
          </p:nvSpPr>
          <p:spPr>
            <a:xfrm>
              <a:off x="7943086" y="1678900"/>
              <a:ext cx="2619453" cy="523220"/>
            </a:xfrm>
            <a:prstGeom prst="rect">
              <a:avLst/>
            </a:prstGeom>
            <a:noFill/>
          </p:spPr>
          <p:txBody>
            <a:bodyPr wrap="none" rtlCol="0">
              <a:spAutoFit/>
            </a:bodyPr>
            <a:lstStyle/>
            <a:p>
              <a:pPr algn="r"/>
              <a:r>
                <a:rPr lang="en-US" sz="2800" b="1">
                  <a:solidFill>
                    <a:srgbClr val="FF5A21"/>
                  </a:solidFill>
                </a:rPr>
                <a:t>Sao chép chuỗi</a:t>
              </a:r>
            </a:p>
          </p:txBody>
        </p:sp>
      </p:grpSp>
      <p:grpSp>
        <p:nvGrpSpPr>
          <p:cNvPr id="8" name="Group 7">
            <a:extLst>
              <a:ext uri="{FF2B5EF4-FFF2-40B4-BE49-F238E27FC236}">
                <a16:creationId xmlns:a16="http://schemas.microsoft.com/office/drawing/2014/main" id="{8154F69F-536C-4F6F-CC9B-D467775EDEBC}"/>
              </a:ext>
            </a:extLst>
          </p:cNvPr>
          <p:cNvGrpSpPr/>
          <p:nvPr/>
        </p:nvGrpSpPr>
        <p:grpSpPr>
          <a:xfrm>
            <a:off x="1076793" y="2553950"/>
            <a:ext cx="10043410" cy="523220"/>
            <a:chOff x="1629461" y="1678900"/>
            <a:chExt cx="9918925" cy="523220"/>
          </a:xfrm>
        </p:grpSpPr>
        <p:sp>
          <p:nvSpPr>
            <p:cNvPr id="9" name="TextBox 8">
              <a:extLst>
                <a:ext uri="{FF2B5EF4-FFF2-40B4-BE49-F238E27FC236}">
                  <a16:creationId xmlns:a16="http://schemas.microsoft.com/office/drawing/2014/main" id="{1A554D19-973F-F09D-36F3-77E6A2D25F95}"/>
                </a:ext>
              </a:extLst>
            </p:cNvPr>
            <p:cNvSpPr txBox="1"/>
            <p:nvPr/>
          </p:nvSpPr>
          <p:spPr>
            <a:xfrm>
              <a:off x="1629461" y="1678900"/>
              <a:ext cx="1367682" cy="523220"/>
            </a:xfrm>
            <a:prstGeom prst="rect">
              <a:avLst/>
            </a:prstGeom>
            <a:noFill/>
          </p:spPr>
          <p:txBody>
            <a:bodyPr wrap="none" rtlCol="0">
              <a:spAutoFit/>
            </a:bodyPr>
            <a:lstStyle/>
            <a:p>
              <a:r>
                <a:rPr lang="en-US" sz="2800" b="1">
                  <a:solidFill>
                    <a:srgbClr val="FF5A21"/>
                  </a:solidFill>
                </a:rPr>
                <a:t>strlen</a:t>
              </a:r>
            </a:p>
          </p:txBody>
        </p:sp>
        <p:sp>
          <p:nvSpPr>
            <p:cNvPr id="10" name="TextBox 9">
              <a:extLst>
                <a:ext uri="{FF2B5EF4-FFF2-40B4-BE49-F238E27FC236}">
                  <a16:creationId xmlns:a16="http://schemas.microsoft.com/office/drawing/2014/main" id="{2AA8E01D-1BD7-9AA1-2F88-1306F70A65E2}"/>
                </a:ext>
              </a:extLst>
            </p:cNvPr>
            <p:cNvSpPr txBox="1"/>
            <p:nvPr/>
          </p:nvSpPr>
          <p:spPr>
            <a:xfrm>
              <a:off x="7617502" y="1678900"/>
              <a:ext cx="3930884" cy="523220"/>
            </a:xfrm>
            <a:prstGeom prst="rect">
              <a:avLst/>
            </a:prstGeom>
            <a:noFill/>
          </p:spPr>
          <p:txBody>
            <a:bodyPr wrap="none" rtlCol="0">
              <a:spAutoFit/>
            </a:bodyPr>
            <a:lstStyle/>
            <a:p>
              <a:pPr algn="r"/>
              <a:r>
                <a:rPr lang="en-US" sz="2800" b="1">
                  <a:solidFill>
                    <a:srgbClr val="FF5A21"/>
                  </a:solidFill>
                </a:rPr>
                <a:t>Trả về độ dài chuỗi</a:t>
              </a:r>
            </a:p>
          </p:txBody>
        </p:sp>
      </p:grpSp>
      <p:grpSp>
        <p:nvGrpSpPr>
          <p:cNvPr id="11" name="Group 10">
            <a:extLst>
              <a:ext uri="{FF2B5EF4-FFF2-40B4-BE49-F238E27FC236}">
                <a16:creationId xmlns:a16="http://schemas.microsoft.com/office/drawing/2014/main" id="{A7AB3CA4-7E2E-E799-4952-C46FAC9165A0}"/>
              </a:ext>
            </a:extLst>
          </p:cNvPr>
          <p:cNvGrpSpPr/>
          <p:nvPr/>
        </p:nvGrpSpPr>
        <p:grpSpPr>
          <a:xfrm>
            <a:off x="1076794" y="3429000"/>
            <a:ext cx="10043409" cy="523220"/>
            <a:chOff x="1629461" y="1678900"/>
            <a:chExt cx="9918925" cy="523220"/>
          </a:xfrm>
        </p:grpSpPr>
        <p:sp>
          <p:nvSpPr>
            <p:cNvPr id="12" name="TextBox 11">
              <a:extLst>
                <a:ext uri="{FF2B5EF4-FFF2-40B4-BE49-F238E27FC236}">
                  <a16:creationId xmlns:a16="http://schemas.microsoft.com/office/drawing/2014/main" id="{A96A8BA2-5DEF-DB97-F953-A9D280FFFA4B}"/>
                </a:ext>
              </a:extLst>
            </p:cNvPr>
            <p:cNvSpPr txBox="1"/>
            <p:nvPr/>
          </p:nvSpPr>
          <p:spPr>
            <a:xfrm>
              <a:off x="1629461" y="1678900"/>
              <a:ext cx="1350730" cy="523220"/>
            </a:xfrm>
            <a:prstGeom prst="rect">
              <a:avLst/>
            </a:prstGeom>
            <a:noFill/>
          </p:spPr>
          <p:txBody>
            <a:bodyPr wrap="none" rtlCol="0">
              <a:spAutoFit/>
            </a:bodyPr>
            <a:lstStyle/>
            <a:p>
              <a:r>
                <a:rPr lang="en-US" sz="2800" b="1">
                  <a:solidFill>
                    <a:srgbClr val="FF5A21"/>
                  </a:solidFill>
                </a:rPr>
                <a:t>strcat</a:t>
              </a:r>
            </a:p>
          </p:txBody>
        </p:sp>
        <p:sp>
          <p:nvSpPr>
            <p:cNvPr id="13" name="TextBox 12">
              <a:extLst>
                <a:ext uri="{FF2B5EF4-FFF2-40B4-BE49-F238E27FC236}">
                  <a16:creationId xmlns:a16="http://schemas.microsoft.com/office/drawing/2014/main" id="{B2B9BC1D-C4FF-68B0-B12C-82E80C44FD86}"/>
                </a:ext>
              </a:extLst>
            </p:cNvPr>
            <p:cNvSpPr txBox="1"/>
            <p:nvPr/>
          </p:nvSpPr>
          <p:spPr>
            <a:xfrm>
              <a:off x="8055674" y="1678900"/>
              <a:ext cx="3492712" cy="523220"/>
            </a:xfrm>
            <a:prstGeom prst="rect">
              <a:avLst/>
            </a:prstGeom>
            <a:noFill/>
          </p:spPr>
          <p:txBody>
            <a:bodyPr wrap="none" rtlCol="0">
              <a:spAutoFit/>
            </a:bodyPr>
            <a:lstStyle/>
            <a:p>
              <a:pPr algn="r"/>
              <a:r>
                <a:rPr lang="en-US" sz="2800" b="1">
                  <a:solidFill>
                    <a:srgbClr val="FF5A21"/>
                  </a:solidFill>
                </a:rPr>
                <a:t>Kết nối hai chuỗi</a:t>
              </a:r>
            </a:p>
          </p:txBody>
        </p:sp>
      </p:grpSp>
      <p:grpSp>
        <p:nvGrpSpPr>
          <p:cNvPr id="14" name="Group 13">
            <a:extLst>
              <a:ext uri="{FF2B5EF4-FFF2-40B4-BE49-F238E27FC236}">
                <a16:creationId xmlns:a16="http://schemas.microsoft.com/office/drawing/2014/main" id="{BF588384-264F-3F87-4CDF-C3AA275420E6}"/>
              </a:ext>
            </a:extLst>
          </p:cNvPr>
          <p:cNvGrpSpPr/>
          <p:nvPr/>
        </p:nvGrpSpPr>
        <p:grpSpPr>
          <a:xfrm>
            <a:off x="1076794" y="4304050"/>
            <a:ext cx="10043409" cy="523220"/>
            <a:chOff x="1629461" y="1678900"/>
            <a:chExt cx="9918925" cy="523220"/>
          </a:xfrm>
        </p:grpSpPr>
        <p:sp>
          <p:nvSpPr>
            <p:cNvPr id="15" name="TextBox 14">
              <a:extLst>
                <a:ext uri="{FF2B5EF4-FFF2-40B4-BE49-F238E27FC236}">
                  <a16:creationId xmlns:a16="http://schemas.microsoft.com/office/drawing/2014/main" id="{65949F60-B3C4-00F1-6807-7B0A72F01DF7}"/>
                </a:ext>
              </a:extLst>
            </p:cNvPr>
            <p:cNvSpPr txBox="1"/>
            <p:nvPr/>
          </p:nvSpPr>
          <p:spPr>
            <a:xfrm>
              <a:off x="1629461" y="1678900"/>
              <a:ext cx="1350730" cy="523220"/>
            </a:xfrm>
            <a:prstGeom prst="rect">
              <a:avLst/>
            </a:prstGeom>
            <a:noFill/>
          </p:spPr>
          <p:txBody>
            <a:bodyPr wrap="none" rtlCol="0">
              <a:spAutoFit/>
            </a:bodyPr>
            <a:lstStyle/>
            <a:p>
              <a:r>
                <a:rPr lang="en-US" sz="2800" b="1">
                  <a:solidFill>
                    <a:srgbClr val="FF5A21"/>
                  </a:solidFill>
                </a:rPr>
                <a:t>strcmp</a:t>
              </a:r>
            </a:p>
          </p:txBody>
        </p:sp>
        <p:sp>
          <p:nvSpPr>
            <p:cNvPr id="16" name="TextBox 15">
              <a:extLst>
                <a:ext uri="{FF2B5EF4-FFF2-40B4-BE49-F238E27FC236}">
                  <a16:creationId xmlns:a16="http://schemas.microsoft.com/office/drawing/2014/main" id="{CF15239F-36FF-06BA-15A9-26899095E391}"/>
                </a:ext>
              </a:extLst>
            </p:cNvPr>
            <p:cNvSpPr txBox="1"/>
            <p:nvPr/>
          </p:nvSpPr>
          <p:spPr>
            <a:xfrm>
              <a:off x="8055674" y="1678900"/>
              <a:ext cx="3492712" cy="523220"/>
            </a:xfrm>
            <a:prstGeom prst="rect">
              <a:avLst/>
            </a:prstGeom>
            <a:noFill/>
          </p:spPr>
          <p:txBody>
            <a:bodyPr wrap="none" rtlCol="0">
              <a:spAutoFit/>
            </a:bodyPr>
            <a:lstStyle/>
            <a:p>
              <a:pPr algn="r"/>
              <a:r>
                <a:rPr lang="en-US" sz="2800" b="1">
                  <a:solidFill>
                    <a:srgbClr val="FF5A21"/>
                  </a:solidFill>
                </a:rPr>
                <a:t>So sánh hai chuỗi</a:t>
              </a:r>
            </a:p>
          </p:txBody>
        </p:sp>
      </p:grpSp>
      <p:grpSp>
        <p:nvGrpSpPr>
          <p:cNvPr id="17" name="Group 16">
            <a:extLst>
              <a:ext uri="{FF2B5EF4-FFF2-40B4-BE49-F238E27FC236}">
                <a16:creationId xmlns:a16="http://schemas.microsoft.com/office/drawing/2014/main" id="{5FFDB7D6-C8D8-90C4-9537-7E9F1A6892DA}"/>
              </a:ext>
            </a:extLst>
          </p:cNvPr>
          <p:cNvGrpSpPr/>
          <p:nvPr/>
        </p:nvGrpSpPr>
        <p:grpSpPr>
          <a:xfrm>
            <a:off x="1076794" y="5179100"/>
            <a:ext cx="10043409" cy="523220"/>
            <a:chOff x="1629461" y="1678900"/>
            <a:chExt cx="9918925" cy="523220"/>
          </a:xfrm>
        </p:grpSpPr>
        <p:sp>
          <p:nvSpPr>
            <p:cNvPr id="18" name="TextBox 17">
              <a:extLst>
                <a:ext uri="{FF2B5EF4-FFF2-40B4-BE49-F238E27FC236}">
                  <a16:creationId xmlns:a16="http://schemas.microsoft.com/office/drawing/2014/main" id="{9E9B4A2F-CA1B-CBAA-33B0-AFFD224DBC67}"/>
                </a:ext>
              </a:extLst>
            </p:cNvPr>
            <p:cNvSpPr txBox="1"/>
            <p:nvPr/>
          </p:nvSpPr>
          <p:spPr>
            <a:xfrm>
              <a:off x="1629461" y="1678900"/>
              <a:ext cx="1350730" cy="523220"/>
            </a:xfrm>
            <a:prstGeom prst="rect">
              <a:avLst/>
            </a:prstGeom>
            <a:noFill/>
          </p:spPr>
          <p:txBody>
            <a:bodyPr wrap="none" rtlCol="0">
              <a:spAutoFit/>
            </a:bodyPr>
            <a:lstStyle/>
            <a:p>
              <a:r>
                <a:rPr lang="en-US" sz="2800" b="1">
                  <a:solidFill>
                    <a:srgbClr val="FF5A21"/>
                  </a:solidFill>
                </a:rPr>
                <a:t>strstr</a:t>
              </a:r>
            </a:p>
          </p:txBody>
        </p:sp>
        <p:sp>
          <p:nvSpPr>
            <p:cNvPr id="19" name="TextBox 18">
              <a:extLst>
                <a:ext uri="{FF2B5EF4-FFF2-40B4-BE49-F238E27FC236}">
                  <a16:creationId xmlns:a16="http://schemas.microsoft.com/office/drawing/2014/main" id="{091BC50B-0A16-E301-3D71-A661A6D0E885}"/>
                </a:ext>
              </a:extLst>
            </p:cNvPr>
            <p:cNvSpPr txBox="1"/>
            <p:nvPr/>
          </p:nvSpPr>
          <p:spPr>
            <a:xfrm>
              <a:off x="5524243" y="1678900"/>
              <a:ext cx="6024143" cy="523220"/>
            </a:xfrm>
            <a:prstGeom prst="rect">
              <a:avLst/>
            </a:prstGeom>
            <a:noFill/>
          </p:spPr>
          <p:txBody>
            <a:bodyPr wrap="none" rtlCol="0">
              <a:spAutoFit/>
            </a:bodyPr>
            <a:lstStyle/>
            <a:p>
              <a:pPr algn="r"/>
              <a:r>
                <a:rPr lang="en-US" sz="2800" b="1">
                  <a:solidFill>
                    <a:srgbClr val="FF5A21"/>
                  </a:solidFill>
                </a:rPr>
                <a:t>Tìm kiếm chuỗi con trong chuỗi</a:t>
              </a:r>
            </a:p>
          </p:txBody>
        </p:sp>
      </p:grpSp>
      <p:cxnSp>
        <p:nvCxnSpPr>
          <p:cNvPr id="3" name="Straight Connector 2">
            <a:extLst>
              <a:ext uri="{FF2B5EF4-FFF2-40B4-BE49-F238E27FC236}">
                <a16:creationId xmlns:a16="http://schemas.microsoft.com/office/drawing/2014/main" id="{B57A1B2D-BC6C-4842-4811-D8D3312232FC}"/>
              </a:ext>
            </a:extLst>
          </p:cNvPr>
          <p:cNvCxnSpPr/>
          <p:nvPr/>
        </p:nvCxnSpPr>
        <p:spPr>
          <a:xfrm>
            <a:off x="3717561" y="1678900"/>
            <a:ext cx="0" cy="402342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87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0F509441-520B-2614-FFF1-EB0528472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66" y="397731"/>
            <a:ext cx="1789062" cy="1789062"/>
          </a:xfrm>
          <a:prstGeom prst="rect">
            <a:avLst/>
          </a:prstGeom>
        </p:spPr>
      </p:pic>
      <p:sp>
        <p:nvSpPr>
          <p:cNvPr id="7" name="Rectangle 1">
            <a:extLst>
              <a:ext uri="{FF2B5EF4-FFF2-40B4-BE49-F238E27FC236}">
                <a16:creationId xmlns:a16="http://schemas.microsoft.com/office/drawing/2014/main" id="{D5FA1F7A-E851-DAB8-ED06-1569CE952BEF}"/>
              </a:ext>
            </a:extLst>
          </p:cNvPr>
          <p:cNvSpPr>
            <a:spLocks noChangeArrowheads="1"/>
          </p:cNvSpPr>
          <p:nvPr/>
        </p:nvSpPr>
        <p:spPr bwMode="auto">
          <a:xfrm>
            <a:off x="551966" y="397731"/>
            <a:ext cx="1052309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latin typeface="+mj-lt"/>
              </a:rPr>
              <a:t>char*</a:t>
            </a:r>
            <a:r>
              <a:rPr kumimoji="0" lang="en-US" altLang="en-US" sz="2800" b="1" i="0" u="none" strike="noStrike" cap="none" normalizeH="0" baseline="0">
                <a:ln>
                  <a:noFill/>
                </a:ln>
                <a:solidFill>
                  <a:schemeClr val="bg1"/>
                </a:solidFill>
                <a:effectLst/>
                <a:latin typeface="+mj-lt"/>
              </a:rPr>
              <a:t> strcpy(</a:t>
            </a:r>
            <a:r>
              <a:rPr kumimoji="0" lang="en-US" altLang="en-US" sz="2800" b="1" i="0" u="none" strike="noStrike" cap="none" normalizeH="0" baseline="0">
                <a:ln>
                  <a:noFill/>
                </a:ln>
                <a:solidFill>
                  <a:srgbClr val="FF5A21"/>
                </a:solidFill>
                <a:effectLst/>
                <a:latin typeface="+mj-lt"/>
              </a:rPr>
              <a:t>char*</a:t>
            </a:r>
            <a:r>
              <a:rPr kumimoji="0" lang="en-US" altLang="en-US" sz="2800" b="1" i="0" u="none" strike="noStrike" cap="none" normalizeH="0" baseline="0">
                <a:ln>
                  <a:noFill/>
                </a:ln>
                <a:solidFill>
                  <a:schemeClr val="bg1"/>
                </a:solidFill>
                <a:effectLst/>
                <a:latin typeface="+mj-lt"/>
              </a:rPr>
              <a:t> destination,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latin typeface="+mj-lt"/>
              </a:rPr>
              <a:t>						const char*</a:t>
            </a:r>
            <a:r>
              <a:rPr kumimoji="0" lang="en-US" altLang="en-US" sz="2800" b="1" i="0" u="none" strike="noStrike" cap="none" normalizeH="0" baseline="0">
                <a:ln>
                  <a:noFill/>
                </a:ln>
                <a:solidFill>
                  <a:schemeClr val="bg1"/>
                </a:solidFill>
                <a:effectLst/>
                <a:latin typeface="+mj-lt"/>
              </a:rPr>
              <a:t> source); </a:t>
            </a:r>
          </a:p>
        </p:txBody>
      </p:sp>
      <p:sp>
        <p:nvSpPr>
          <p:cNvPr id="8" name="TextBox 7">
            <a:extLst>
              <a:ext uri="{FF2B5EF4-FFF2-40B4-BE49-F238E27FC236}">
                <a16:creationId xmlns:a16="http://schemas.microsoft.com/office/drawing/2014/main" id="{68D19D7E-EAA3-D274-8068-4638025A922B}"/>
              </a:ext>
            </a:extLst>
          </p:cNvPr>
          <p:cNvSpPr txBox="1"/>
          <p:nvPr/>
        </p:nvSpPr>
        <p:spPr>
          <a:xfrm>
            <a:off x="2732803" y="1494625"/>
            <a:ext cx="8635605" cy="830997"/>
          </a:xfrm>
          <a:prstGeom prst="rect">
            <a:avLst/>
          </a:prstGeom>
          <a:noFill/>
        </p:spPr>
        <p:txBody>
          <a:bodyPr wrap="square" rtlCol="0">
            <a:spAutoFit/>
          </a:bodyPr>
          <a:lstStyle/>
          <a:p>
            <a:r>
              <a:rPr lang="en-US" sz="2400" b="1">
                <a:solidFill>
                  <a:schemeClr val="bg1"/>
                </a:solidFill>
              </a:rPr>
              <a:t>Sao chép chuỗi trỏ bởi source tới mảng trỏ bởi destination, kể cả ký tự kết thúc \0.</a:t>
            </a:r>
          </a:p>
        </p:txBody>
      </p:sp>
      <p:sp>
        <p:nvSpPr>
          <p:cNvPr id="9" name="TextBox 8">
            <a:extLst>
              <a:ext uri="{FF2B5EF4-FFF2-40B4-BE49-F238E27FC236}">
                <a16:creationId xmlns:a16="http://schemas.microsoft.com/office/drawing/2014/main" id="{9CC65ECC-5C19-9458-8443-02D123B8703F}"/>
              </a:ext>
            </a:extLst>
          </p:cNvPr>
          <p:cNvSpPr txBox="1"/>
          <p:nvPr/>
        </p:nvSpPr>
        <p:spPr>
          <a:xfrm>
            <a:off x="693619" y="3653853"/>
            <a:ext cx="6033155" cy="2308324"/>
          </a:xfrm>
          <a:prstGeom prst="rect">
            <a:avLst/>
          </a:prstGeom>
          <a:noFill/>
        </p:spPr>
        <p:txBody>
          <a:bodyPr wrap="square" rtlCol="0">
            <a:spAutoFit/>
          </a:bodyPr>
          <a:lstStyle/>
          <a:p>
            <a:pPr algn="just"/>
            <a:r>
              <a:rPr lang="en-US" sz="2400" b="1">
                <a:solidFill>
                  <a:schemeClr val="bg1"/>
                </a:solidFill>
              </a:rPr>
              <a:t>char s[] = “first string”;</a:t>
            </a:r>
          </a:p>
          <a:p>
            <a:pPr algn="just"/>
            <a:r>
              <a:rPr lang="en-US" sz="2400" b="1">
                <a:solidFill>
                  <a:schemeClr val="bg1"/>
                </a:solidFill>
              </a:rPr>
              <a:t>char s2[20];</a:t>
            </a:r>
          </a:p>
          <a:p>
            <a:pPr algn="just"/>
            <a:r>
              <a:rPr lang="en-US" sz="2400" b="1">
                <a:solidFill>
                  <a:schemeClr val="bg1"/>
                </a:solidFill>
              </a:rPr>
              <a:t>char s3[20];</a:t>
            </a:r>
          </a:p>
          <a:p>
            <a:pPr algn="just"/>
            <a:r>
              <a:rPr lang="en-US" sz="2400" b="1">
                <a:solidFill>
                  <a:schemeClr val="bg1"/>
                </a:solidFill>
              </a:rPr>
              <a:t>strcpy(s2, s);</a:t>
            </a:r>
          </a:p>
          <a:p>
            <a:pPr algn="just"/>
            <a:r>
              <a:rPr lang="en-US" sz="2400" b="1">
                <a:solidFill>
                  <a:schemeClr val="bg1"/>
                </a:solidFill>
              </a:rPr>
              <a:t>strcpy(s3, “Copy Successfully”);</a:t>
            </a:r>
          </a:p>
          <a:p>
            <a:pPr algn="just"/>
            <a:r>
              <a:rPr lang="en-US" sz="2400" b="1">
                <a:solidFill>
                  <a:schemeClr val="bg1"/>
                </a:solidFill>
              </a:rPr>
              <a:t>printf(“%s\n%s\n%s\n”, s, s2, s3);</a:t>
            </a:r>
          </a:p>
        </p:txBody>
      </p:sp>
      <p:sp>
        <p:nvSpPr>
          <p:cNvPr id="10" name="TextBox 9">
            <a:extLst>
              <a:ext uri="{FF2B5EF4-FFF2-40B4-BE49-F238E27FC236}">
                <a16:creationId xmlns:a16="http://schemas.microsoft.com/office/drawing/2014/main" id="{44500444-3375-637E-AE4F-EBDC4A838136}"/>
              </a:ext>
            </a:extLst>
          </p:cNvPr>
          <p:cNvSpPr txBox="1"/>
          <p:nvPr/>
        </p:nvSpPr>
        <p:spPr>
          <a:xfrm>
            <a:off x="2326038" y="2895513"/>
            <a:ext cx="973343" cy="523220"/>
          </a:xfrm>
          <a:prstGeom prst="rect">
            <a:avLst/>
          </a:prstGeom>
          <a:noFill/>
        </p:spPr>
        <p:txBody>
          <a:bodyPr wrap="none" rtlCol="0">
            <a:spAutoFit/>
          </a:bodyPr>
          <a:lstStyle/>
          <a:p>
            <a:r>
              <a:rPr lang="en-US" sz="2800" b="1">
                <a:solidFill>
                  <a:schemeClr val="bg1"/>
                </a:solidFill>
              </a:rPr>
              <a:t>CODE</a:t>
            </a:r>
          </a:p>
        </p:txBody>
      </p:sp>
      <p:sp>
        <p:nvSpPr>
          <p:cNvPr id="11" name="TextBox 10">
            <a:extLst>
              <a:ext uri="{FF2B5EF4-FFF2-40B4-BE49-F238E27FC236}">
                <a16:creationId xmlns:a16="http://schemas.microsoft.com/office/drawing/2014/main" id="{5B823278-52B0-D417-62B1-D76899820FAF}"/>
              </a:ext>
            </a:extLst>
          </p:cNvPr>
          <p:cNvSpPr txBox="1"/>
          <p:nvPr/>
        </p:nvSpPr>
        <p:spPr>
          <a:xfrm>
            <a:off x="9096215" y="2895513"/>
            <a:ext cx="1367682" cy="523220"/>
          </a:xfrm>
          <a:prstGeom prst="rect">
            <a:avLst/>
          </a:prstGeom>
          <a:noFill/>
        </p:spPr>
        <p:txBody>
          <a:bodyPr wrap="none" rtlCol="0">
            <a:spAutoFit/>
          </a:bodyPr>
          <a:lstStyle/>
          <a:p>
            <a:r>
              <a:rPr lang="en-US" sz="2800" b="1">
                <a:solidFill>
                  <a:schemeClr val="bg1"/>
                </a:solidFill>
              </a:rPr>
              <a:t>OUTPUT</a:t>
            </a:r>
          </a:p>
        </p:txBody>
      </p:sp>
      <p:sp>
        <p:nvSpPr>
          <p:cNvPr id="12" name="TextBox 11">
            <a:extLst>
              <a:ext uri="{FF2B5EF4-FFF2-40B4-BE49-F238E27FC236}">
                <a16:creationId xmlns:a16="http://schemas.microsoft.com/office/drawing/2014/main" id="{0E4F94CC-72E0-7333-BBE2-5F30A534D7C2}"/>
              </a:ext>
            </a:extLst>
          </p:cNvPr>
          <p:cNvSpPr txBox="1"/>
          <p:nvPr/>
        </p:nvSpPr>
        <p:spPr>
          <a:xfrm>
            <a:off x="7447320" y="3653853"/>
            <a:ext cx="4021082" cy="1200329"/>
          </a:xfrm>
          <a:prstGeom prst="rect">
            <a:avLst/>
          </a:prstGeom>
          <a:noFill/>
        </p:spPr>
        <p:txBody>
          <a:bodyPr wrap="square" rtlCol="0">
            <a:spAutoFit/>
          </a:bodyPr>
          <a:lstStyle/>
          <a:p>
            <a:pPr algn="just"/>
            <a:r>
              <a:rPr lang="en-US" sz="2400" b="1">
                <a:solidFill>
                  <a:srgbClr val="00A5AB"/>
                </a:solidFill>
              </a:rPr>
              <a:t>first string</a:t>
            </a:r>
          </a:p>
          <a:p>
            <a:pPr algn="just"/>
            <a:r>
              <a:rPr lang="en-US" sz="2400" b="1">
                <a:solidFill>
                  <a:srgbClr val="00A5AB"/>
                </a:solidFill>
              </a:rPr>
              <a:t>first string</a:t>
            </a:r>
          </a:p>
          <a:p>
            <a:pPr algn="just"/>
            <a:r>
              <a:rPr lang="en-US" sz="2400" b="1">
                <a:solidFill>
                  <a:srgbClr val="00A5AB"/>
                </a:solidFill>
              </a:rPr>
              <a:t>Copy Successfully</a:t>
            </a:r>
          </a:p>
        </p:txBody>
      </p:sp>
    </p:spTree>
    <p:extLst>
      <p:ext uri="{BB962C8B-B14F-4D97-AF65-F5344CB8AC3E}">
        <p14:creationId xmlns:p14="http://schemas.microsoft.com/office/powerpoint/2010/main" val="249546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8EF08BDF-F81D-FEEF-B397-0EA2E894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11" y="284813"/>
            <a:ext cx="1512452" cy="1512452"/>
          </a:xfrm>
          <a:prstGeom prst="rect">
            <a:avLst/>
          </a:prstGeom>
        </p:spPr>
      </p:pic>
      <p:sp>
        <p:nvSpPr>
          <p:cNvPr id="6" name="Rectangle 1">
            <a:extLst>
              <a:ext uri="{FF2B5EF4-FFF2-40B4-BE49-F238E27FC236}">
                <a16:creationId xmlns:a16="http://schemas.microsoft.com/office/drawing/2014/main" id="{F8B3908D-018C-D503-2510-5124B0003928}"/>
              </a:ext>
            </a:extLst>
          </p:cNvPr>
          <p:cNvSpPr>
            <a:spLocks noChangeArrowheads="1"/>
          </p:cNvSpPr>
          <p:nvPr/>
        </p:nvSpPr>
        <p:spPr bwMode="auto">
          <a:xfrm>
            <a:off x="3334589" y="562490"/>
            <a:ext cx="65065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latin typeface="+mj-lt"/>
              </a:rPr>
              <a:t>size_t</a:t>
            </a:r>
            <a:r>
              <a:rPr kumimoji="0" lang="en-US" altLang="en-US" sz="2800" b="1" i="0" u="none" strike="noStrike" cap="none" normalizeH="0" baseline="0">
                <a:ln>
                  <a:noFill/>
                </a:ln>
                <a:solidFill>
                  <a:schemeClr val="bg1"/>
                </a:solidFill>
                <a:effectLst/>
                <a:latin typeface="+mj-lt"/>
              </a:rPr>
              <a:t> strlen(</a:t>
            </a:r>
            <a:r>
              <a:rPr kumimoji="0" lang="en-US" altLang="en-US" sz="2800" b="1" i="0" u="none" strike="noStrike" cap="none" normalizeH="0" baseline="0">
                <a:ln>
                  <a:noFill/>
                </a:ln>
                <a:solidFill>
                  <a:srgbClr val="FF5A21"/>
                </a:solidFill>
                <a:effectLst/>
                <a:latin typeface="+mj-lt"/>
              </a:rPr>
              <a:t>const char *</a:t>
            </a:r>
            <a:r>
              <a:rPr kumimoji="0" lang="en-US" altLang="en-US" sz="2800" b="1" i="0" u="none" strike="noStrike" cap="none" normalizeH="0" baseline="0">
                <a:ln>
                  <a:noFill/>
                </a:ln>
                <a:solidFill>
                  <a:schemeClr val="bg1"/>
                </a:solidFill>
                <a:effectLst/>
                <a:latin typeface="+mj-lt"/>
              </a:rPr>
              <a:t> str); </a:t>
            </a:r>
          </a:p>
        </p:txBody>
      </p:sp>
      <p:sp>
        <p:nvSpPr>
          <p:cNvPr id="7" name="TextBox 6">
            <a:extLst>
              <a:ext uri="{FF2B5EF4-FFF2-40B4-BE49-F238E27FC236}">
                <a16:creationId xmlns:a16="http://schemas.microsoft.com/office/drawing/2014/main" id="{92EE19D8-8B6E-A5B0-CA34-3C79F7966EB4}"/>
              </a:ext>
            </a:extLst>
          </p:cNvPr>
          <p:cNvSpPr txBox="1"/>
          <p:nvPr/>
        </p:nvSpPr>
        <p:spPr>
          <a:xfrm>
            <a:off x="3304609" y="1335600"/>
            <a:ext cx="4262705" cy="461665"/>
          </a:xfrm>
          <a:prstGeom prst="rect">
            <a:avLst/>
          </a:prstGeom>
          <a:noFill/>
        </p:spPr>
        <p:txBody>
          <a:bodyPr wrap="none" rtlCol="0">
            <a:spAutoFit/>
          </a:bodyPr>
          <a:lstStyle/>
          <a:p>
            <a:r>
              <a:rPr lang="en-US" sz="2400" b="1">
                <a:solidFill>
                  <a:schemeClr val="bg1"/>
                </a:solidFill>
              </a:rPr>
              <a:t>Trả về độ dài chuỗi str </a:t>
            </a:r>
          </a:p>
        </p:txBody>
      </p:sp>
      <p:grpSp>
        <p:nvGrpSpPr>
          <p:cNvPr id="42" name="Group 41">
            <a:extLst>
              <a:ext uri="{FF2B5EF4-FFF2-40B4-BE49-F238E27FC236}">
                <a16:creationId xmlns:a16="http://schemas.microsoft.com/office/drawing/2014/main" id="{1EFFF820-FF94-13AA-0455-0FA6114C1F32}"/>
              </a:ext>
            </a:extLst>
          </p:cNvPr>
          <p:cNvGrpSpPr/>
          <p:nvPr/>
        </p:nvGrpSpPr>
        <p:grpSpPr>
          <a:xfrm>
            <a:off x="528300" y="2491324"/>
            <a:ext cx="4907661" cy="807188"/>
            <a:chOff x="1634490" y="2737877"/>
            <a:chExt cx="4461510" cy="733807"/>
          </a:xfrm>
        </p:grpSpPr>
        <p:grpSp>
          <p:nvGrpSpPr>
            <p:cNvPr id="22" name="Group 21">
              <a:extLst>
                <a:ext uri="{FF2B5EF4-FFF2-40B4-BE49-F238E27FC236}">
                  <a16:creationId xmlns:a16="http://schemas.microsoft.com/office/drawing/2014/main" id="{B6318B09-6641-BF0D-B96D-D44B68E09ACD}"/>
                </a:ext>
              </a:extLst>
            </p:cNvPr>
            <p:cNvGrpSpPr/>
            <p:nvPr/>
          </p:nvGrpSpPr>
          <p:grpSpPr>
            <a:xfrm>
              <a:off x="2018776" y="3033222"/>
              <a:ext cx="3696277" cy="438462"/>
              <a:chOff x="4370996" y="3035791"/>
              <a:chExt cx="6548179" cy="776763"/>
            </a:xfrm>
          </p:grpSpPr>
          <p:sp>
            <p:nvSpPr>
              <p:cNvPr id="35" name="Rectangle: Rounded Corners 34">
                <a:extLst>
                  <a:ext uri="{FF2B5EF4-FFF2-40B4-BE49-F238E27FC236}">
                    <a16:creationId xmlns:a16="http://schemas.microsoft.com/office/drawing/2014/main" id="{2448828F-87FA-6B5E-9029-0FA01A88C7AB}"/>
                  </a:ext>
                </a:extLst>
              </p:cNvPr>
              <p:cNvSpPr/>
              <p:nvPr/>
            </p:nvSpPr>
            <p:spPr>
              <a:xfrm>
                <a:off x="4370996"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S</a:t>
                </a:r>
              </a:p>
            </p:txBody>
          </p:sp>
          <p:sp>
            <p:nvSpPr>
              <p:cNvPr id="36" name="Rectangle: Rounded Corners 35">
                <a:extLst>
                  <a:ext uri="{FF2B5EF4-FFF2-40B4-BE49-F238E27FC236}">
                    <a16:creationId xmlns:a16="http://schemas.microsoft.com/office/drawing/2014/main" id="{53796CF7-6388-5103-9F7A-2BEA80A5D91D}"/>
                  </a:ext>
                </a:extLst>
              </p:cNvPr>
              <p:cNvSpPr/>
              <p:nvPr/>
            </p:nvSpPr>
            <p:spPr>
              <a:xfrm>
                <a:off x="5332899"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T</a:t>
                </a:r>
              </a:p>
            </p:txBody>
          </p:sp>
          <p:sp>
            <p:nvSpPr>
              <p:cNvPr id="37" name="Rectangle: Rounded Corners 36">
                <a:extLst>
                  <a:ext uri="{FF2B5EF4-FFF2-40B4-BE49-F238E27FC236}">
                    <a16:creationId xmlns:a16="http://schemas.microsoft.com/office/drawing/2014/main" id="{BEB80EDC-9124-F9D5-5D4D-FF785EE96ED5}"/>
                  </a:ext>
                </a:extLst>
              </p:cNvPr>
              <p:cNvSpPr/>
              <p:nvPr/>
            </p:nvSpPr>
            <p:spPr>
              <a:xfrm>
                <a:off x="629480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a:t>
                </a:r>
              </a:p>
            </p:txBody>
          </p:sp>
          <p:sp>
            <p:nvSpPr>
              <p:cNvPr id="38" name="Rectangle: Rounded Corners 37">
                <a:extLst>
                  <a:ext uri="{FF2B5EF4-FFF2-40B4-BE49-F238E27FC236}">
                    <a16:creationId xmlns:a16="http://schemas.microsoft.com/office/drawing/2014/main" id="{A1FCD528-0B93-CA58-23F0-586CFCC1691E}"/>
                  </a:ext>
                </a:extLst>
              </p:cNvPr>
              <p:cNvSpPr/>
              <p:nvPr/>
            </p:nvSpPr>
            <p:spPr>
              <a:xfrm>
                <a:off x="7256705"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I</a:t>
                </a:r>
              </a:p>
            </p:txBody>
          </p:sp>
          <p:sp>
            <p:nvSpPr>
              <p:cNvPr id="39" name="Rectangle: Rounded Corners 38">
                <a:extLst>
                  <a:ext uri="{FF2B5EF4-FFF2-40B4-BE49-F238E27FC236}">
                    <a16:creationId xmlns:a16="http://schemas.microsoft.com/office/drawing/2014/main" id="{624E50FA-0710-F13F-3858-7C631D396581}"/>
                  </a:ext>
                </a:extLst>
              </p:cNvPr>
              <p:cNvSpPr/>
              <p:nvPr/>
            </p:nvSpPr>
            <p:spPr>
              <a:xfrm>
                <a:off x="8218608"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N</a:t>
                </a:r>
              </a:p>
            </p:txBody>
          </p:sp>
          <p:sp>
            <p:nvSpPr>
              <p:cNvPr id="40" name="Rectangle: Rounded Corners 39">
                <a:extLst>
                  <a:ext uri="{FF2B5EF4-FFF2-40B4-BE49-F238E27FC236}">
                    <a16:creationId xmlns:a16="http://schemas.microsoft.com/office/drawing/2014/main" id="{E3874B7C-90A2-272C-880D-2A1B5A90FCCA}"/>
                  </a:ext>
                </a:extLst>
              </p:cNvPr>
              <p:cNvSpPr/>
              <p:nvPr/>
            </p:nvSpPr>
            <p:spPr>
              <a:xfrm>
                <a:off x="9180511"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G</a:t>
                </a:r>
              </a:p>
            </p:txBody>
          </p:sp>
          <p:sp>
            <p:nvSpPr>
              <p:cNvPr id="41" name="Rectangle: Rounded Corners 40">
                <a:extLst>
                  <a:ext uri="{FF2B5EF4-FFF2-40B4-BE49-F238E27FC236}">
                    <a16:creationId xmlns:a16="http://schemas.microsoft.com/office/drawing/2014/main" id="{4A313B4D-ADE3-09B2-F557-2ABE38D69198}"/>
                  </a:ext>
                </a:extLst>
              </p:cNvPr>
              <p:cNvSpPr/>
              <p:nvPr/>
            </p:nvSpPr>
            <p:spPr>
              <a:xfrm>
                <a:off x="1014241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\0</a:t>
                </a:r>
              </a:p>
            </p:txBody>
          </p:sp>
        </p:grpSp>
        <p:grpSp>
          <p:nvGrpSpPr>
            <p:cNvPr id="27" name="Group 26">
              <a:extLst>
                <a:ext uri="{FF2B5EF4-FFF2-40B4-BE49-F238E27FC236}">
                  <a16:creationId xmlns:a16="http://schemas.microsoft.com/office/drawing/2014/main" id="{EC2A964E-6A47-ECEA-20A7-CC10DCCE60A8}"/>
                </a:ext>
              </a:extLst>
            </p:cNvPr>
            <p:cNvGrpSpPr/>
            <p:nvPr/>
          </p:nvGrpSpPr>
          <p:grpSpPr>
            <a:xfrm>
              <a:off x="1634490" y="3208159"/>
              <a:ext cx="311716" cy="88586"/>
              <a:chOff x="898107" y="1944914"/>
              <a:chExt cx="552224" cy="156936"/>
            </a:xfrm>
          </p:grpSpPr>
          <p:sp>
            <p:nvSpPr>
              <p:cNvPr id="32" name="Oval 31">
                <a:extLst>
                  <a:ext uri="{FF2B5EF4-FFF2-40B4-BE49-F238E27FC236}">
                    <a16:creationId xmlns:a16="http://schemas.microsoft.com/office/drawing/2014/main" id="{A1AD6690-4F62-AF5C-F765-9C29DC5CCD07}"/>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 name="Oval 32">
                <a:extLst>
                  <a:ext uri="{FF2B5EF4-FFF2-40B4-BE49-F238E27FC236}">
                    <a16:creationId xmlns:a16="http://schemas.microsoft.com/office/drawing/2014/main" id="{439C931B-E925-C07D-1D93-E291CC075211}"/>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Oval 33">
                <a:extLst>
                  <a:ext uri="{FF2B5EF4-FFF2-40B4-BE49-F238E27FC236}">
                    <a16:creationId xmlns:a16="http://schemas.microsoft.com/office/drawing/2014/main" id="{A4B8EB53-0D10-5073-CD66-B7DD5B1ACB3C}"/>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28" name="Group 27">
              <a:extLst>
                <a:ext uri="{FF2B5EF4-FFF2-40B4-BE49-F238E27FC236}">
                  <a16:creationId xmlns:a16="http://schemas.microsoft.com/office/drawing/2014/main" id="{168B7415-B70B-23CF-CBA0-5A88A6D3AEA8}"/>
                </a:ext>
              </a:extLst>
            </p:cNvPr>
            <p:cNvGrpSpPr/>
            <p:nvPr/>
          </p:nvGrpSpPr>
          <p:grpSpPr>
            <a:xfrm>
              <a:off x="5784284" y="3208159"/>
              <a:ext cx="311716" cy="88586"/>
              <a:chOff x="898107" y="1944914"/>
              <a:chExt cx="552224" cy="156936"/>
            </a:xfrm>
          </p:grpSpPr>
          <p:sp>
            <p:nvSpPr>
              <p:cNvPr id="29" name="Oval 28">
                <a:extLst>
                  <a:ext uri="{FF2B5EF4-FFF2-40B4-BE49-F238E27FC236}">
                    <a16:creationId xmlns:a16="http://schemas.microsoft.com/office/drawing/2014/main" id="{6A72209C-36F6-EA26-6A6F-1E318C348D0D}"/>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Oval 29">
                <a:extLst>
                  <a:ext uri="{FF2B5EF4-FFF2-40B4-BE49-F238E27FC236}">
                    <a16:creationId xmlns:a16="http://schemas.microsoft.com/office/drawing/2014/main" id="{297EB5A4-18D6-2C78-2E6C-A129B08BF660}"/>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1" name="Oval 30">
                <a:extLst>
                  <a:ext uri="{FF2B5EF4-FFF2-40B4-BE49-F238E27FC236}">
                    <a16:creationId xmlns:a16="http://schemas.microsoft.com/office/drawing/2014/main" id="{A2DCA0B3-B4F6-3D89-D417-EF48C0A425E6}"/>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10" name="Group 9">
              <a:extLst>
                <a:ext uri="{FF2B5EF4-FFF2-40B4-BE49-F238E27FC236}">
                  <a16:creationId xmlns:a16="http://schemas.microsoft.com/office/drawing/2014/main" id="{9E35EE28-C7BA-D90D-84DA-A152A8994C16}"/>
                </a:ext>
              </a:extLst>
            </p:cNvPr>
            <p:cNvGrpSpPr/>
            <p:nvPr/>
          </p:nvGrpSpPr>
          <p:grpSpPr>
            <a:xfrm>
              <a:off x="1977357" y="2737877"/>
              <a:ext cx="3782614" cy="338554"/>
              <a:chOff x="2758061" y="1412684"/>
              <a:chExt cx="6701131" cy="599768"/>
            </a:xfrm>
          </p:grpSpPr>
          <p:sp>
            <p:nvSpPr>
              <p:cNvPr id="13" name="TextBox 12">
                <a:extLst>
                  <a:ext uri="{FF2B5EF4-FFF2-40B4-BE49-F238E27FC236}">
                    <a16:creationId xmlns:a16="http://schemas.microsoft.com/office/drawing/2014/main" id="{B2E203F9-DBE1-89AE-8D5C-8062E1EA9A7D}"/>
                  </a:ext>
                </a:extLst>
              </p:cNvPr>
              <p:cNvSpPr txBox="1"/>
              <p:nvPr/>
            </p:nvSpPr>
            <p:spPr>
              <a:xfrm>
                <a:off x="2758061" y="1412684"/>
                <a:ext cx="923511" cy="599768"/>
              </a:xfrm>
              <a:prstGeom prst="rect">
                <a:avLst/>
              </a:prstGeom>
              <a:noFill/>
            </p:spPr>
            <p:txBody>
              <a:bodyPr wrap="none" rtlCol="0">
                <a:spAutoFit/>
              </a:bodyPr>
              <a:lstStyle/>
              <a:p>
                <a:pPr algn="ctr"/>
                <a:r>
                  <a:rPr lang="en-US" sz="1600" b="1">
                    <a:solidFill>
                      <a:schemeClr val="bg1"/>
                    </a:solidFill>
                  </a:rPr>
                  <a:t>122</a:t>
                </a:r>
              </a:p>
            </p:txBody>
          </p:sp>
          <p:sp>
            <p:nvSpPr>
              <p:cNvPr id="14" name="TextBox 13">
                <a:extLst>
                  <a:ext uri="{FF2B5EF4-FFF2-40B4-BE49-F238E27FC236}">
                    <a16:creationId xmlns:a16="http://schemas.microsoft.com/office/drawing/2014/main" id="{7897E31B-236B-C6F6-E6CA-791B8FEA2763}"/>
                  </a:ext>
                </a:extLst>
              </p:cNvPr>
              <p:cNvSpPr txBox="1"/>
              <p:nvPr/>
            </p:nvSpPr>
            <p:spPr>
              <a:xfrm>
                <a:off x="3710737" y="1412684"/>
                <a:ext cx="923511" cy="599768"/>
              </a:xfrm>
              <a:prstGeom prst="rect">
                <a:avLst/>
              </a:prstGeom>
              <a:noFill/>
            </p:spPr>
            <p:txBody>
              <a:bodyPr wrap="none" rtlCol="0">
                <a:spAutoFit/>
              </a:bodyPr>
              <a:lstStyle/>
              <a:p>
                <a:pPr algn="ctr"/>
                <a:r>
                  <a:rPr lang="en-US" sz="1600" b="1">
                    <a:solidFill>
                      <a:schemeClr val="bg1"/>
                    </a:solidFill>
                  </a:rPr>
                  <a:t>123</a:t>
                </a:r>
              </a:p>
            </p:txBody>
          </p:sp>
          <p:sp>
            <p:nvSpPr>
              <p:cNvPr id="15" name="TextBox 14">
                <a:extLst>
                  <a:ext uri="{FF2B5EF4-FFF2-40B4-BE49-F238E27FC236}">
                    <a16:creationId xmlns:a16="http://schemas.microsoft.com/office/drawing/2014/main" id="{F0848098-81D0-6C0F-781A-965A0A912CF1}"/>
                  </a:ext>
                </a:extLst>
              </p:cNvPr>
              <p:cNvSpPr txBox="1"/>
              <p:nvPr/>
            </p:nvSpPr>
            <p:spPr>
              <a:xfrm>
                <a:off x="4672050" y="1412684"/>
                <a:ext cx="923511" cy="599768"/>
              </a:xfrm>
              <a:prstGeom prst="rect">
                <a:avLst/>
              </a:prstGeom>
              <a:noFill/>
            </p:spPr>
            <p:txBody>
              <a:bodyPr wrap="none" rtlCol="0">
                <a:spAutoFit/>
              </a:bodyPr>
              <a:lstStyle/>
              <a:p>
                <a:pPr algn="ctr"/>
                <a:r>
                  <a:rPr lang="en-US" sz="1600" b="1">
                    <a:solidFill>
                      <a:schemeClr val="bg1"/>
                    </a:solidFill>
                  </a:rPr>
                  <a:t>124</a:t>
                </a:r>
              </a:p>
            </p:txBody>
          </p:sp>
          <p:sp>
            <p:nvSpPr>
              <p:cNvPr id="16" name="TextBox 15">
                <a:extLst>
                  <a:ext uri="{FF2B5EF4-FFF2-40B4-BE49-F238E27FC236}">
                    <a16:creationId xmlns:a16="http://schemas.microsoft.com/office/drawing/2014/main" id="{2D7CB4D5-B670-6D20-9290-1C0305D8D8FA}"/>
                  </a:ext>
                </a:extLst>
              </p:cNvPr>
              <p:cNvSpPr txBox="1"/>
              <p:nvPr/>
            </p:nvSpPr>
            <p:spPr>
              <a:xfrm>
                <a:off x="5634245" y="1412684"/>
                <a:ext cx="923511" cy="599768"/>
              </a:xfrm>
              <a:prstGeom prst="rect">
                <a:avLst/>
              </a:prstGeom>
              <a:noFill/>
            </p:spPr>
            <p:txBody>
              <a:bodyPr wrap="none" rtlCol="0">
                <a:spAutoFit/>
              </a:bodyPr>
              <a:lstStyle/>
              <a:p>
                <a:pPr algn="ctr"/>
                <a:r>
                  <a:rPr lang="en-US" sz="1600" b="1">
                    <a:solidFill>
                      <a:schemeClr val="bg1"/>
                    </a:solidFill>
                  </a:rPr>
                  <a:t>125</a:t>
                </a:r>
              </a:p>
            </p:txBody>
          </p:sp>
          <p:sp>
            <p:nvSpPr>
              <p:cNvPr id="17" name="TextBox 16">
                <a:extLst>
                  <a:ext uri="{FF2B5EF4-FFF2-40B4-BE49-F238E27FC236}">
                    <a16:creationId xmlns:a16="http://schemas.microsoft.com/office/drawing/2014/main" id="{79EA2904-27AE-351C-3068-D67053BBEB3E}"/>
                  </a:ext>
                </a:extLst>
              </p:cNvPr>
              <p:cNvSpPr txBox="1"/>
              <p:nvPr/>
            </p:nvSpPr>
            <p:spPr>
              <a:xfrm>
                <a:off x="6612172" y="1412684"/>
                <a:ext cx="923511" cy="599768"/>
              </a:xfrm>
              <a:prstGeom prst="rect">
                <a:avLst/>
              </a:prstGeom>
              <a:noFill/>
            </p:spPr>
            <p:txBody>
              <a:bodyPr wrap="none" rtlCol="0">
                <a:spAutoFit/>
              </a:bodyPr>
              <a:lstStyle/>
              <a:p>
                <a:pPr algn="ctr"/>
                <a:r>
                  <a:rPr lang="en-US" sz="1600" b="1">
                    <a:solidFill>
                      <a:schemeClr val="bg1"/>
                    </a:solidFill>
                  </a:rPr>
                  <a:t>126</a:t>
                </a:r>
              </a:p>
            </p:txBody>
          </p:sp>
          <p:sp>
            <p:nvSpPr>
              <p:cNvPr id="18" name="TextBox 17">
                <a:extLst>
                  <a:ext uri="{FF2B5EF4-FFF2-40B4-BE49-F238E27FC236}">
                    <a16:creationId xmlns:a16="http://schemas.microsoft.com/office/drawing/2014/main" id="{27A8EB1C-0FB0-95FD-712D-B9A134E9284C}"/>
                  </a:ext>
                </a:extLst>
              </p:cNvPr>
              <p:cNvSpPr txBox="1"/>
              <p:nvPr/>
            </p:nvSpPr>
            <p:spPr>
              <a:xfrm>
                <a:off x="7573490" y="1412684"/>
                <a:ext cx="923511" cy="599768"/>
              </a:xfrm>
              <a:prstGeom prst="rect">
                <a:avLst/>
              </a:prstGeom>
              <a:noFill/>
            </p:spPr>
            <p:txBody>
              <a:bodyPr wrap="none" rtlCol="0">
                <a:spAutoFit/>
              </a:bodyPr>
              <a:lstStyle/>
              <a:p>
                <a:pPr algn="ctr"/>
                <a:r>
                  <a:rPr lang="en-US" sz="1600" b="1">
                    <a:solidFill>
                      <a:schemeClr val="bg1"/>
                    </a:solidFill>
                  </a:rPr>
                  <a:t>127</a:t>
                </a:r>
              </a:p>
            </p:txBody>
          </p:sp>
          <p:sp>
            <p:nvSpPr>
              <p:cNvPr id="19" name="TextBox 18">
                <a:extLst>
                  <a:ext uri="{FF2B5EF4-FFF2-40B4-BE49-F238E27FC236}">
                    <a16:creationId xmlns:a16="http://schemas.microsoft.com/office/drawing/2014/main" id="{DA8AA3F3-0E13-4FFE-2E63-14BFC56CE0C4}"/>
                  </a:ext>
                </a:extLst>
              </p:cNvPr>
              <p:cNvSpPr txBox="1"/>
              <p:nvPr/>
            </p:nvSpPr>
            <p:spPr>
              <a:xfrm>
                <a:off x="8535681" y="1412684"/>
                <a:ext cx="923511" cy="599768"/>
              </a:xfrm>
              <a:prstGeom prst="rect">
                <a:avLst/>
              </a:prstGeom>
              <a:noFill/>
            </p:spPr>
            <p:txBody>
              <a:bodyPr wrap="none" rtlCol="0">
                <a:spAutoFit/>
              </a:bodyPr>
              <a:lstStyle/>
              <a:p>
                <a:pPr algn="ctr"/>
                <a:r>
                  <a:rPr lang="en-US" sz="1600" b="1">
                    <a:solidFill>
                      <a:schemeClr val="bg1"/>
                    </a:solidFill>
                  </a:rPr>
                  <a:t>128</a:t>
                </a:r>
              </a:p>
            </p:txBody>
          </p:sp>
        </p:grpSp>
      </p:grpSp>
      <p:cxnSp>
        <p:nvCxnSpPr>
          <p:cNvPr id="44" name="Straight Arrow Connector 43">
            <a:extLst>
              <a:ext uri="{FF2B5EF4-FFF2-40B4-BE49-F238E27FC236}">
                <a16:creationId xmlns:a16="http://schemas.microsoft.com/office/drawing/2014/main" id="{6A5C9461-F8F0-67B4-C50D-ABF3A497DCF8}"/>
              </a:ext>
            </a:extLst>
          </p:cNvPr>
          <p:cNvCxnSpPr>
            <a:cxnSpLocks/>
          </p:cNvCxnSpPr>
          <p:nvPr/>
        </p:nvCxnSpPr>
        <p:spPr>
          <a:xfrm>
            <a:off x="914391" y="3717558"/>
            <a:ext cx="3574358" cy="0"/>
          </a:xfrm>
          <a:prstGeom prst="straightConnector1">
            <a:avLst/>
          </a:prstGeom>
          <a:ln w="76200">
            <a:solidFill>
              <a:srgbClr val="FF5A2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EA55E2-6F20-9122-6571-588182C172FD}"/>
              </a:ext>
            </a:extLst>
          </p:cNvPr>
          <p:cNvCxnSpPr>
            <a:cxnSpLocks/>
          </p:cNvCxnSpPr>
          <p:nvPr/>
        </p:nvCxnSpPr>
        <p:spPr>
          <a:xfrm>
            <a:off x="906045" y="2246187"/>
            <a:ext cx="0" cy="1656773"/>
          </a:xfrm>
          <a:prstGeom prst="line">
            <a:avLst/>
          </a:prstGeom>
          <a:ln w="38100">
            <a:solidFill>
              <a:srgbClr val="FF5A2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3C78D4-43A3-415F-5CDB-F7ABD67F4F99}"/>
              </a:ext>
            </a:extLst>
          </p:cNvPr>
          <p:cNvCxnSpPr>
            <a:cxnSpLocks/>
          </p:cNvCxnSpPr>
          <p:nvPr/>
        </p:nvCxnSpPr>
        <p:spPr>
          <a:xfrm>
            <a:off x="4488749" y="2246187"/>
            <a:ext cx="0" cy="1656773"/>
          </a:xfrm>
          <a:prstGeom prst="line">
            <a:avLst/>
          </a:prstGeom>
          <a:ln w="38100">
            <a:solidFill>
              <a:srgbClr val="FF5A21"/>
            </a:solidFill>
            <a:prstDash val="sysDas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331B130-83EE-108E-D668-459047035890}"/>
              </a:ext>
            </a:extLst>
          </p:cNvPr>
          <p:cNvSpPr txBox="1"/>
          <p:nvPr/>
        </p:nvSpPr>
        <p:spPr>
          <a:xfrm>
            <a:off x="4533059" y="3863550"/>
            <a:ext cx="1314918" cy="646331"/>
          </a:xfrm>
          <a:prstGeom prst="rect">
            <a:avLst/>
          </a:prstGeom>
          <a:noFill/>
        </p:spPr>
        <p:txBody>
          <a:bodyPr wrap="square" rtlCol="0">
            <a:spAutoFit/>
          </a:bodyPr>
          <a:lstStyle/>
          <a:p>
            <a:pPr algn="ctr"/>
            <a:r>
              <a:rPr lang="en-US" b="1">
                <a:solidFill>
                  <a:schemeClr val="bg1"/>
                </a:solidFill>
              </a:rPr>
              <a:t>Terminal Point</a:t>
            </a:r>
          </a:p>
        </p:txBody>
      </p:sp>
      <p:cxnSp>
        <p:nvCxnSpPr>
          <p:cNvPr id="63" name="Straight Arrow Connector 62">
            <a:extLst>
              <a:ext uri="{FF2B5EF4-FFF2-40B4-BE49-F238E27FC236}">
                <a16:creationId xmlns:a16="http://schemas.microsoft.com/office/drawing/2014/main" id="{AEEE74DD-5B4E-44BE-4F86-EEE8509D00FD}"/>
              </a:ext>
            </a:extLst>
          </p:cNvPr>
          <p:cNvCxnSpPr>
            <a:cxnSpLocks/>
            <a:stCxn id="61" idx="0"/>
            <a:endCxn id="41" idx="2"/>
          </p:cNvCxnSpPr>
          <p:nvPr/>
        </p:nvCxnSpPr>
        <p:spPr>
          <a:xfrm flipH="1" flipV="1">
            <a:off x="4775766" y="3298512"/>
            <a:ext cx="414752" cy="565038"/>
          </a:xfrm>
          <a:prstGeom prst="straightConnector1">
            <a:avLst/>
          </a:prstGeom>
          <a:ln w="38100">
            <a:solidFill>
              <a:srgbClr val="FF5A2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189AB3C-0438-2BDD-9DC8-4ABE9381CC85}"/>
              </a:ext>
            </a:extLst>
          </p:cNvPr>
          <p:cNvSpPr txBox="1"/>
          <p:nvPr/>
        </p:nvSpPr>
        <p:spPr>
          <a:xfrm>
            <a:off x="2145547" y="3946342"/>
            <a:ext cx="1204176" cy="461665"/>
          </a:xfrm>
          <a:prstGeom prst="rect">
            <a:avLst/>
          </a:prstGeom>
          <a:noFill/>
        </p:spPr>
        <p:txBody>
          <a:bodyPr wrap="none" rtlCol="0">
            <a:spAutoFit/>
          </a:bodyPr>
          <a:lstStyle/>
          <a:p>
            <a:r>
              <a:rPr lang="en-US" sz="2400" b="1">
                <a:solidFill>
                  <a:schemeClr val="bg1"/>
                </a:solidFill>
              </a:rPr>
              <a:t>Length</a:t>
            </a:r>
          </a:p>
        </p:txBody>
      </p:sp>
      <p:sp>
        <p:nvSpPr>
          <p:cNvPr id="68" name="TextBox 67">
            <a:extLst>
              <a:ext uri="{FF2B5EF4-FFF2-40B4-BE49-F238E27FC236}">
                <a16:creationId xmlns:a16="http://schemas.microsoft.com/office/drawing/2014/main" id="{A1A90300-C749-D269-B4EB-80360DB2245D}"/>
              </a:ext>
            </a:extLst>
          </p:cNvPr>
          <p:cNvSpPr txBox="1"/>
          <p:nvPr/>
        </p:nvSpPr>
        <p:spPr>
          <a:xfrm>
            <a:off x="773743" y="4737570"/>
            <a:ext cx="4883751" cy="1569660"/>
          </a:xfrm>
          <a:prstGeom prst="rect">
            <a:avLst/>
          </a:prstGeom>
          <a:noFill/>
        </p:spPr>
        <p:txBody>
          <a:bodyPr wrap="square" rtlCol="0">
            <a:spAutoFit/>
          </a:bodyPr>
          <a:lstStyle/>
          <a:p>
            <a:pPr algn="just"/>
            <a:r>
              <a:rPr lang="en-US" sz="2400" b="1">
                <a:solidFill>
                  <a:schemeClr val="bg1"/>
                </a:solidFill>
              </a:rPr>
              <a:t>Độ dài được xác định từ điểm bắt đầu tới trước điểm </a:t>
            </a:r>
            <a:r>
              <a:rPr lang="en-US" sz="2400" b="1">
                <a:solidFill>
                  <a:srgbClr val="FF5A21"/>
                </a:solidFill>
              </a:rPr>
              <a:t>\0</a:t>
            </a:r>
            <a:r>
              <a:rPr lang="en-US" sz="2400" b="1">
                <a:solidFill>
                  <a:schemeClr val="bg1"/>
                </a:solidFill>
              </a:rPr>
              <a:t>:</a:t>
            </a:r>
          </a:p>
          <a:p>
            <a:pPr algn="ctr"/>
            <a:r>
              <a:rPr lang="en-US" sz="2400" b="1">
                <a:solidFill>
                  <a:schemeClr val="bg1"/>
                </a:solidFill>
              </a:rPr>
              <a:t>strlen(“string”) </a:t>
            </a:r>
            <a:r>
              <a:rPr lang="en-US" sz="2400" b="1">
                <a:solidFill>
                  <a:schemeClr val="bg1"/>
                </a:solidFill>
                <a:sym typeface="Wingdings" panose="05000000000000000000" pitchFamily="2" charset="2"/>
              </a:rPr>
              <a:t> 6</a:t>
            </a:r>
            <a:endParaRPr lang="en-US" sz="2400" b="1">
              <a:solidFill>
                <a:schemeClr val="bg1"/>
              </a:solidFill>
            </a:endParaRPr>
          </a:p>
        </p:txBody>
      </p:sp>
      <p:sp>
        <p:nvSpPr>
          <p:cNvPr id="69" name="TextBox 68">
            <a:extLst>
              <a:ext uri="{FF2B5EF4-FFF2-40B4-BE49-F238E27FC236}">
                <a16:creationId xmlns:a16="http://schemas.microsoft.com/office/drawing/2014/main" id="{52BDA033-5F0E-A97E-598B-F3288825F78E}"/>
              </a:ext>
            </a:extLst>
          </p:cNvPr>
          <p:cNvSpPr txBox="1"/>
          <p:nvPr/>
        </p:nvSpPr>
        <p:spPr>
          <a:xfrm>
            <a:off x="6534508" y="4725850"/>
            <a:ext cx="5267593" cy="1569660"/>
          </a:xfrm>
          <a:prstGeom prst="rect">
            <a:avLst/>
          </a:prstGeom>
          <a:noFill/>
        </p:spPr>
        <p:txBody>
          <a:bodyPr wrap="square" rtlCol="0">
            <a:spAutoFit/>
          </a:bodyPr>
          <a:lstStyle/>
          <a:p>
            <a:pPr algn="just"/>
            <a:r>
              <a:rPr lang="en-US" sz="2400" b="1">
                <a:solidFill>
                  <a:schemeClr val="bg1"/>
                </a:solidFill>
              </a:rPr>
              <a:t>Không nên nhầm lẫn với kích thước mảng chứa chuỗi:</a:t>
            </a:r>
          </a:p>
          <a:p>
            <a:r>
              <a:rPr lang="en-US" sz="2400" b="1">
                <a:solidFill>
                  <a:schemeClr val="bg1"/>
                </a:solidFill>
              </a:rPr>
              <a:t>	char s[8] = “HELLO”;</a:t>
            </a:r>
          </a:p>
          <a:p>
            <a:r>
              <a:rPr lang="en-US" sz="2400" b="1">
                <a:solidFill>
                  <a:schemeClr val="bg1"/>
                </a:solidFill>
              </a:rPr>
              <a:t>	strlen(s) </a:t>
            </a:r>
            <a:r>
              <a:rPr lang="en-US" sz="2400" b="1">
                <a:solidFill>
                  <a:schemeClr val="bg1"/>
                </a:solidFill>
                <a:sym typeface="Wingdings" panose="05000000000000000000" pitchFamily="2" charset="2"/>
              </a:rPr>
              <a:t> 5 </a:t>
            </a:r>
            <a:r>
              <a:rPr lang="en-US" sz="2400" b="1">
                <a:solidFill>
                  <a:srgbClr val="007D93"/>
                </a:solidFill>
                <a:sym typeface="Wingdings" panose="05000000000000000000" pitchFamily="2" charset="2"/>
              </a:rPr>
              <a:t>// Not 8</a:t>
            </a:r>
            <a:endParaRPr lang="en-US" sz="2400" b="1">
              <a:solidFill>
                <a:srgbClr val="007D93"/>
              </a:solidFill>
            </a:endParaRPr>
          </a:p>
        </p:txBody>
      </p:sp>
      <p:grpSp>
        <p:nvGrpSpPr>
          <p:cNvPr id="105" name="Group 104">
            <a:extLst>
              <a:ext uri="{FF2B5EF4-FFF2-40B4-BE49-F238E27FC236}">
                <a16:creationId xmlns:a16="http://schemas.microsoft.com/office/drawing/2014/main" id="{91037FB5-F281-A70F-29C5-6F3F0CD67F5D}"/>
              </a:ext>
            </a:extLst>
          </p:cNvPr>
          <p:cNvGrpSpPr/>
          <p:nvPr/>
        </p:nvGrpSpPr>
        <p:grpSpPr>
          <a:xfrm>
            <a:off x="6096000" y="2520410"/>
            <a:ext cx="5723489" cy="733807"/>
            <a:chOff x="6116299" y="2568389"/>
            <a:chExt cx="5723489" cy="733807"/>
          </a:xfrm>
        </p:grpSpPr>
        <p:grpSp>
          <p:nvGrpSpPr>
            <p:cNvPr id="85" name="Group 84">
              <a:extLst>
                <a:ext uri="{FF2B5EF4-FFF2-40B4-BE49-F238E27FC236}">
                  <a16:creationId xmlns:a16="http://schemas.microsoft.com/office/drawing/2014/main" id="{7A9D49C7-2CA1-21D7-9B2F-C76E5FD0D8FE}"/>
                </a:ext>
              </a:extLst>
            </p:cNvPr>
            <p:cNvGrpSpPr/>
            <p:nvPr/>
          </p:nvGrpSpPr>
          <p:grpSpPr>
            <a:xfrm>
              <a:off x="7040188" y="2863734"/>
              <a:ext cx="3696277" cy="438462"/>
              <a:chOff x="4370996" y="3035791"/>
              <a:chExt cx="6548179" cy="776763"/>
            </a:xfrm>
          </p:grpSpPr>
          <p:sp>
            <p:nvSpPr>
              <p:cNvPr id="98" name="Rectangle: Rounded Corners 97">
                <a:extLst>
                  <a:ext uri="{FF2B5EF4-FFF2-40B4-BE49-F238E27FC236}">
                    <a16:creationId xmlns:a16="http://schemas.microsoft.com/office/drawing/2014/main" id="{E53545C3-419B-7D9D-468B-EC2251E7A5AB}"/>
                  </a:ext>
                </a:extLst>
              </p:cNvPr>
              <p:cNvSpPr/>
              <p:nvPr/>
            </p:nvSpPr>
            <p:spPr>
              <a:xfrm>
                <a:off x="4370996"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H</a:t>
                </a:r>
              </a:p>
            </p:txBody>
          </p:sp>
          <p:sp>
            <p:nvSpPr>
              <p:cNvPr id="99" name="Rectangle: Rounded Corners 98">
                <a:extLst>
                  <a:ext uri="{FF2B5EF4-FFF2-40B4-BE49-F238E27FC236}">
                    <a16:creationId xmlns:a16="http://schemas.microsoft.com/office/drawing/2014/main" id="{B2C1580E-64B0-F54E-6729-972A9757A5AF}"/>
                  </a:ext>
                </a:extLst>
              </p:cNvPr>
              <p:cNvSpPr/>
              <p:nvPr/>
            </p:nvSpPr>
            <p:spPr>
              <a:xfrm>
                <a:off x="5332899"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E</a:t>
                </a:r>
              </a:p>
            </p:txBody>
          </p:sp>
          <p:sp>
            <p:nvSpPr>
              <p:cNvPr id="100" name="Rectangle: Rounded Corners 99">
                <a:extLst>
                  <a:ext uri="{FF2B5EF4-FFF2-40B4-BE49-F238E27FC236}">
                    <a16:creationId xmlns:a16="http://schemas.microsoft.com/office/drawing/2014/main" id="{6D81174D-C3E3-CD51-B19B-9E967DA63165}"/>
                  </a:ext>
                </a:extLst>
              </p:cNvPr>
              <p:cNvSpPr/>
              <p:nvPr/>
            </p:nvSpPr>
            <p:spPr>
              <a:xfrm>
                <a:off x="6294802"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L</a:t>
                </a:r>
              </a:p>
            </p:txBody>
          </p:sp>
          <p:sp>
            <p:nvSpPr>
              <p:cNvPr id="101" name="Rectangle: Rounded Corners 100">
                <a:extLst>
                  <a:ext uri="{FF2B5EF4-FFF2-40B4-BE49-F238E27FC236}">
                    <a16:creationId xmlns:a16="http://schemas.microsoft.com/office/drawing/2014/main" id="{C910BA75-D6FD-B162-502B-4E1A6F2E6815}"/>
                  </a:ext>
                </a:extLst>
              </p:cNvPr>
              <p:cNvSpPr/>
              <p:nvPr/>
            </p:nvSpPr>
            <p:spPr>
              <a:xfrm>
                <a:off x="7256705"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L</a:t>
                </a:r>
              </a:p>
            </p:txBody>
          </p:sp>
          <p:sp>
            <p:nvSpPr>
              <p:cNvPr id="102" name="Rectangle: Rounded Corners 101">
                <a:extLst>
                  <a:ext uri="{FF2B5EF4-FFF2-40B4-BE49-F238E27FC236}">
                    <a16:creationId xmlns:a16="http://schemas.microsoft.com/office/drawing/2014/main" id="{E663158F-917B-DC38-5E35-B192EC957C87}"/>
                  </a:ext>
                </a:extLst>
              </p:cNvPr>
              <p:cNvSpPr/>
              <p:nvPr/>
            </p:nvSpPr>
            <p:spPr>
              <a:xfrm>
                <a:off x="8218608"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103" name="Rectangle: Rounded Corners 102">
                <a:extLst>
                  <a:ext uri="{FF2B5EF4-FFF2-40B4-BE49-F238E27FC236}">
                    <a16:creationId xmlns:a16="http://schemas.microsoft.com/office/drawing/2014/main" id="{022D6A7A-1067-ACE2-B8CF-27308AEC95C3}"/>
                  </a:ext>
                </a:extLst>
              </p:cNvPr>
              <p:cNvSpPr/>
              <p:nvPr/>
            </p:nvSpPr>
            <p:spPr>
              <a:xfrm>
                <a:off x="9180511"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\0</a:t>
                </a:r>
              </a:p>
            </p:txBody>
          </p:sp>
          <p:sp>
            <p:nvSpPr>
              <p:cNvPr id="104" name="Rectangle: Rounded Corners 103">
                <a:extLst>
                  <a:ext uri="{FF2B5EF4-FFF2-40B4-BE49-F238E27FC236}">
                    <a16:creationId xmlns:a16="http://schemas.microsoft.com/office/drawing/2014/main" id="{C8A7174D-9B50-2D05-3906-B20F29FC0543}"/>
                  </a:ext>
                </a:extLst>
              </p:cNvPr>
              <p:cNvSpPr/>
              <p:nvPr/>
            </p:nvSpPr>
            <p:spPr>
              <a:xfrm>
                <a:off x="10142412" y="3035791"/>
                <a:ext cx="776763" cy="776763"/>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grpSp>
        <p:sp>
          <p:nvSpPr>
            <p:cNvPr id="86" name="Rectangle: Rounded Corners 85">
              <a:extLst>
                <a:ext uri="{FF2B5EF4-FFF2-40B4-BE49-F238E27FC236}">
                  <a16:creationId xmlns:a16="http://schemas.microsoft.com/office/drawing/2014/main" id="{2C751632-F6FE-1D7D-7683-8B525C972D22}"/>
                </a:ext>
              </a:extLst>
            </p:cNvPr>
            <p:cNvSpPr/>
            <p:nvPr/>
          </p:nvSpPr>
          <p:spPr>
            <a:xfrm>
              <a:off x="10840970" y="2863734"/>
              <a:ext cx="438462" cy="438462"/>
            </a:xfrm>
            <a:prstGeom prst="roundRect">
              <a:avLst/>
            </a:prstGeom>
            <a:solidFill>
              <a:srgbClr val="00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87" name="Rectangle: Rounded Corners 86">
              <a:extLst>
                <a:ext uri="{FF2B5EF4-FFF2-40B4-BE49-F238E27FC236}">
                  <a16:creationId xmlns:a16="http://schemas.microsoft.com/office/drawing/2014/main" id="{F05FD798-6184-CDD2-C79D-253251053D82}"/>
                </a:ext>
              </a:extLst>
            </p:cNvPr>
            <p:cNvSpPr/>
            <p:nvPr/>
          </p:nvSpPr>
          <p:spPr>
            <a:xfrm>
              <a:off x="6497220" y="2863734"/>
              <a:ext cx="438462" cy="438462"/>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88" name="Rectangle: Rounded Corners 87">
              <a:extLst>
                <a:ext uri="{FF2B5EF4-FFF2-40B4-BE49-F238E27FC236}">
                  <a16:creationId xmlns:a16="http://schemas.microsoft.com/office/drawing/2014/main" id="{C80E42BC-CD96-12F8-79FB-DBCC6C1149AB}"/>
                </a:ext>
              </a:extLst>
            </p:cNvPr>
            <p:cNvSpPr/>
            <p:nvPr/>
          </p:nvSpPr>
          <p:spPr>
            <a:xfrm>
              <a:off x="11383938" y="2863733"/>
              <a:ext cx="438462" cy="438462"/>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grpSp>
          <p:nvGrpSpPr>
            <p:cNvPr id="90" name="Group 89">
              <a:extLst>
                <a:ext uri="{FF2B5EF4-FFF2-40B4-BE49-F238E27FC236}">
                  <a16:creationId xmlns:a16="http://schemas.microsoft.com/office/drawing/2014/main" id="{9DCD01EF-5A78-079E-85EE-1B1408A2AC3B}"/>
                </a:ext>
              </a:extLst>
            </p:cNvPr>
            <p:cNvGrpSpPr/>
            <p:nvPr/>
          </p:nvGrpSpPr>
          <p:grpSpPr>
            <a:xfrm>
              <a:off x="6116299" y="3039348"/>
              <a:ext cx="311716" cy="88586"/>
              <a:chOff x="898107" y="1944914"/>
              <a:chExt cx="552224" cy="156936"/>
            </a:xfrm>
          </p:grpSpPr>
          <p:sp>
            <p:nvSpPr>
              <p:cNvPr id="95" name="Oval 94">
                <a:extLst>
                  <a:ext uri="{FF2B5EF4-FFF2-40B4-BE49-F238E27FC236}">
                    <a16:creationId xmlns:a16="http://schemas.microsoft.com/office/drawing/2014/main" id="{0D238C05-3AF4-170E-0A6C-DF696AAB43AA}"/>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6" name="Oval 95">
                <a:extLst>
                  <a:ext uri="{FF2B5EF4-FFF2-40B4-BE49-F238E27FC236}">
                    <a16:creationId xmlns:a16="http://schemas.microsoft.com/office/drawing/2014/main" id="{434BBEFB-D94F-7746-26B5-15CB1144E197}"/>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7" name="Oval 96">
                <a:extLst>
                  <a:ext uri="{FF2B5EF4-FFF2-40B4-BE49-F238E27FC236}">
                    <a16:creationId xmlns:a16="http://schemas.microsoft.com/office/drawing/2014/main" id="{ABFB3800-9BA9-30D0-D6F3-A2AED9FBF7AF}"/>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73" name="Group 72">
              <a:extLst>
                <a:ext uri="{FF2B5EF4-FFF2-40B4-BE49-F238E27FC236}">
                  <a16:creationId xmlns:a16="http://schemas.microsoft.com/office/drawing/2014/main" id="{EB68D54F-176D-6ABB-793A-FC70D6B9A4AF}"/>
                </a:ext>
              </a:extLst>
            </p:cNvPr>
            <p:cNvGrpSpPr/>
            <p:nvPr/>
          </p:nvGrpSpPr>
          <p:grpSpPr>
            <a:xfrm>
              <a:off x="6496513" y="2568389"/>
              <a:ext cx="5343275" cy="277000"/>
              <a:chOff x="1868285" y="1412684"/>
              <a:chExt cx="9465937" cy="490722"/>
            </a:xfrm>
          </p:grpSpPr>
          <p:sp>
            <p:nvSpPr>
              <p:cNvPr id="75" name="TextBox 74">
                <a:extLst>
                  <a:ext uri="{FF2B5EF4-FFF2-40B4-BE49-F238E27FC236}">
                    <a16:creationId xmlns:a16="http://schemas.microsoft.com/office/drawing/2014/main" id="{863A12B5-16E1-24B2-552F-E49C36CD8ABC}"/>
                  </a:ext>
                </a:extLst>
              </p:cNvPr>
              <p:cNvSpPr txBox="1"/>
              <p:nvPr/>
            </p:nvSpPr>
            <p:spPr>
              <a:xfrm>
                <a:off x="1868285" y="1412684"/>
                <a:ext cx="778679" cy="490722"/>
              </a:xfrm>
              <a:prstGeom prst="rect">
                <a:avLst/>
              </a:prstGeom>
              <a:noFill/>
            </p:spPr>
            <p:txBody>
              <a:bodyPr wrap="none" rtlCol="0">
                <a:spAutoFit/>
              </a:bodyPr>
              <a:lstStyle/>
              <a:p>
                <a:pPr algn="ctr"/>
                <a:r>
                  <a:rPr lang="en-US" sz="1200" b="1">
                    <a:solidFill>
                      <a:schemeClr val="bg1"/>
                    </a:solidFill>
                  </a:rPr>
                  <a:t>121</a:t>
                </a:r>
              </a:p>
            </p:txBody>
          </p:sp>
          <p:sp>
            <p:nvSpPr>
              <p:cNvPr id="76" name="TextBox 75">
                <a:extLst>
                  <a:ext uri="{FF2B5EF4-FFF2-40B4-BE49-F238E27FC236}">
                    <a16:creationId xmlns:a16="http://schemas.microsoft.com/office/drawing/2014/main" id="{16F00E03-72C6-01DF-D3C9-E61AD6FFE68F}"/>
                  </a:ext>
                </a:extLst>
              </p:cNvPr>
              <p:cNvSpPr txBox="1"/>
              <p:nvPr/>
            </p:nvSpPr>
            <p:spPr>
              <a:xfrm>
                <a:off x="2830478" y="1412684"/>
                <a:ext cx="778679" cy="490722"/>
              </a:xfrm>
              <a:prstGeom prst="rect">
                <a:avLst/>
              </a:prstGeom>
              <a:noFill/>
            </p:spPr>
            <p:txBody>
              <a:bodyPr wrap="none" rtlCol="0">
                <a:spAutoFit/>
              </a:bodyPr>
              <a:lstStyle/>
              <a:p>
                <a:pPr algn="ctr"/>
                <a:r>
                  <a:rPr lang="en-US" sz="1200" b="1">
                    <a:solidFill>
                      <a:schemeClr val="bg1"/>
                    </a:solidFill>
                  </a:rPr>
                  <a:t>122</a:t>
                </a:r>
              </a:p>
            </p:txBody>
          </p:sp>
          <p:sp>
            <p:nvSpPr>
              <p:cNvPr id="77" name="TextBox 76">
                <a:extLst>
                  <a:ext uri="{FF2B5EF4-FFF2-40B4-BE49-F238E27FC236}">
                    <a16:creationId xmlns:a16="http://schemas.microsoft.com/office/drawing/2014/main" id="{6AA29422-D7CA-EF3E-5B73-18D2AA2834FB}"/>
                  </a:ext>
                </a:extLst>
              </p:cNvPr>
              <p:cNvSpPr txBox="1"/>
              <p:nvPr/>
            </p:nvSpPr>
            <p:spPr>
              <a:xfrm>
                <a:off x="3783154" y="1412684"/>
                <a:ext cx="778679" cy="490722"/>
              </a:xfrm>
              <a:prstGeom prst="rect">
                <a:avLst/>
              </a:prstGeom>
              <a:noFill/>
            </p:spPr>
            <p:txBody>
              <a:bodyPr wrap="none" rtlCol="0">
                <a:spAutoFit/>
              </a:bodyPr>
              <a:lstStyle/>
              <a:p>
                <a:pPr algn="ctr"/>
                <a:r>
                  <a:rPr lang="en-US" sz="1200" b="1">
                    <a:solidFill>
                      <a:schemeClr val="bg1"/>
                    </a:solidFill>
                  </a:rPr>
                  <a:t>123</a:t>
                </a:r>
              </a:p>
            </p:txBody>
          </p:sp>
          <p:sp>
            <p:nvSpPr>
              <p:cNvPr id="78" name="TextBox 77">
                <a:extLst>
                  <a:ext uri="{FF2B5EF4-FFF2-40B4-BE49-F238E27FC236}">
                    <a16:creationId xmlns:a16="http://schemas.microsoft.com/office/drawing/2014/main" id="{3516A5A3-81A6-0E82-B0F1-819846542ACD}"/>
                  </a:ext>
                </a:extLst>
              </p:cNvPr>
              <p:cNvSpPr txBox="1"/>
              <p:nvPr/>
            </p:nvSpPr>
            <p:spPr>
              <a:xfrm>
                <a:off x="4744467" y="1412684"/>
                <a:ext cx="778679" cy="490722"/>
              </a:xfrm>
              <a:prstGeom prst="rect">
                <a:avLst/>
              </a:prstGeom>
              <a:noFill/>
            </p:spPr>
            <p:txBody>
              <a:bodyPr wrap="none" rtlCol="0">
                <a:spAutoFit/>
              </a:bodyPr>
              <a:lstStyle/>
              <a:p>
                <a:pPr algn="ctr"/>
                <a:r>
                  <a:rPr lang="en-US" sz="1200" b="1">
                    <a:solidFill>
                      <a:schemeClr val="bg1"/>
                    </a:solidFill>
                  </a:rPr>
                  <a:t>124</a:t>
                </a:r>
              </a:p>
            </p:txBody>
          </p:sp>
          <p:sp>
            <p:nvSpPr>
              <p:cNvPr id="79" name="TextBox 78">
                <a:extLst>
                  <a:ext uri="{FF2B5EF4-FFF2-40B4-BE49-F238E27FC236}">
                    <a16:creationId xmlns:a16="http://schemas.microsoft.com/office/drawing/2014/main" id="{98EAEAEE-2536-52C3-7EA0-F2EE74F5A3BC}"/>
                  </a:ext>
                </a:extLst>
              </p:cNvPr>
              <p:cNvSpPr txBox="1"/>
              <p:nvPr/>
            </p:nvSpPr>
            <p:spPr>
              <a:xfrm>
                <a:off x="5706660" y="1412684"/>
                <a:ext cx="778679" cy="490722"/>
              </a:xfrm>
              <a:prstGeom prst="rect">
                <a:avLst/>
              </a:prstGeom>
              <a:noFill/>
            </p:spPr>
            <p:txBody>
              <a:bodyPr wrap="none" rtlCol="0">
                <a:spAutoFit/>
              </a:bodyPr>
              <a:lstStyle/>
              <a:p>
                <a:pPr algn="ctr"/>
                <a:r>
                  <a:rPr lang="en-US" sz="1200" b="1">
                    <a:solidFill>
                      <a:schemeClr val="bg1"/>
                    </a:solidFill>
                  </a:rPr>
                  <a:t>125</a:t>
                </a:r>
              </a:p>
            </p:txBody>
          </p:sp>
          <p:sp>
            <p:nvSpPr>
              <p:cNvPr id="80" name="TextBox 79">
                <a:extLst>
                  <a:ext uri="{FF2B5EF4-FFF2-40B4-BE49-F238E27FC236}">
                    <a16:creationId xmlns:a16="http://schemas.microsoft.com/office/drawing/2014/main" id="{45EC2D53-8661-B473-C492-C61C3295085E}"/>
                  </a:ext>
                </a:extLst>
              </p:cNvPr>
              <p:cNvSpPr txBox="1"/>
              <p:nvPr/>
            </p:nvSpPr>
            <p:spPr>
              <a:xfrm>
                <a:off x="6684589" y="1412684"/>
                <a:ext cx="778679" cy="490722"/>
              </a:xfrm>
              <a:prstGeom prst="rect">
                <a:avLst/>
              </a:prstGeom>
              <a:noFill/>
            </p:spPr>
            <p:txBody>
              <a:bodyPr wrap="none" rtlCol="0">
                <a:spAutoFit/>
              </a:bodyPr>
              <a:lstStyle/>
              <a:p>
                <a:pPr algn="ctr"/>
                <a:r>
                  <a:rPr lang="en-US" sz="1200" b="1">
                    <a:solidFill>
                      <a:schemeClr val="bg1"/>
                    </a:solidFill>
                  </a:rPr>
                  <a:t>126</a:t>
                </a:r>
              </a:p>
            </p:txBody>
          </p:sp>
          <p:sp>
            <p:nvSpPr>
              <p:cNvPr id="81" name="TextBox 80">
                <a:extLst>
                  <a:ext uri="{FF2B5EF4-FFF2-40B4-BE49-F238E27FC236}">
                    <a16:creationId xmlns:a16="http://schemas.microsoft.com/office/drawing/2014/main" id="{5F4EEDD7-49F2-DAFD-2872-829881B5BF76}"/>
                  </a:ext>
                </a:extLst>
              </p:cNvPr>
              <p:cNvSpPr txBox="1"/>
              <p:nvPr/>
            </p:nvSpPr>
            <p:spPr>
              <a:xfrm>
                <a:off x="7645907" y="1412684"/>
                <a:ext cx="778679" cy="490722"/>
              </a:xfrm>
              <a:prstGeom prst="rect">
                <a:avLst/>
              </a:prstGeom>
              <a:noFill/>
            </p:spPr>
            <p:txBody>
              <a:bodyPr wrap="none" rtlCol="0">
                <a:spAutoFit/>
              </a:bodyPr>
              <a:lstStyle/>
              <a:p>
                <a:pPr algn="ctr"/>
                <a:r>
                  <a:rPr lang="en-US" sz="1200" b="1">
                    <a:solidFill>
                      <a:schemeClr val="bg1"/>
                    </a:solidFill>
                  </a:rPr>
                  <a:t>127</a:t>
                </a:r>
              </a:p>
            </p:txBody>
          </p:sp>
          <p:sp>
            <p:nvSpPr>
              <p:cNvPr id="82" name="TextBox 81">
                <a:extLst>
                  <a:ext uri="{FF2B5EF4-FFF2-40B4-BE49-F238E27FC236}">
                    <a16:creationId xmlns:a16="http://schemas.microsoft.com/office/drawing/2014/main" id="{CF98C3D9-5EE1-DD24-46A8-F8F44B9F0FCC}"/>
                  </a:ext>
                </a:extLst>
              </p:cNvPr>
              <p:cNvSpPr txBox="1"/>
              <p:nvPr/>
            </p:nvSpPr>
            <p:spPr>
              <a:xfrm>
                <a:off x="8608098" y="1412684"/>
                <a:ext cx="778679" cy="490722"/>
              </a:xfrm>
              <a:prstGeom prst="rect">
                <a:avLst/>
              </a:prstGeom>
              <a:noFill/>
            </p:spPr>
            <p:txBody>
              <a:bodyPr wrap="none" rtlCol="0">
                <a:spAutoFit/>
              </a:bodyPr>
              <a:lstStyle/>
              <a:p>
                <a:pPr algn="ctr"/>
                <a:r>
                  <a:rPr lang="en-US" sz="1200" b="1">
                    <a:solidFill>
                      <a:schemeClr val="bg1"/>
                    </a:solidFill>
                  </a:rPr>
                  <a:t>128</a:t>
                </a:r>
              </a:p>
            </p:txBody>
          </p:sp>
          <p:sp>
            <p:nvSpPr>
              <p:cNvPr id="83" name="TextBox 82">
                <a:extLst>
                  <a:ext uri="{FF2B5EF4-FFF2-40B4-BE49-F238E27FC236}">
                    <a16:creationId xmlns:a16="http://schemas.microsoft.com/office/drawing/2014/main" id="{27C7C0EC-7715-B4BD-9259-E1C43A2C0B70}"/>
                  </a:ext>
                </a:extLst>
              </p:cNvPr>
              <p:cNvSpPr txBox="1"/>
              <p:nvPr/>
            </p:nvSpPr>
            <p:spPr>
              <a:xfrm>
                <a:off x="9594229" y="1412684"/>
                <a:ext cx="778679" cy="490722"/>
              </a:xfrm>
              <a:prstGeom prst="rect">
                <a:avLst/>
              </a:prstGeom>
              <a:noFill/>
            </p:spPr>
            <p:txBody>
              <a:bodyPr wrap="none" rtlCol="0">
                <a:spAutoFit/>
              </a:bodyPr>
              <a:lstStyle/>
              <a:p>
                <a:pPr algn="ctr"/>
                <a:r>
                  <a:rPr lang="en-US" sz="1200" b="1">
                    <a:solidFill>
                      <a:schemeClr val="bg1"/>
                    </a:solidFill>
                  </a:rPr>
                  <a:t>129</a:t>
                </a:r>
              </a:p>
            </p:txBody>
          </p:sp>
          <p:sp>
            <p:nvSpPr>
              <p:cNvPr id="84" name="TextBox 83">
                <a:extLst>
                  <a:ext uri="{FF2B5EF4-FFF2-40B4-BE49-F238E27FC236}">
                    <a16:creationId xmlns:a16="http://schemas.microsoft.com/office/drawing/2014/main" id="{010549E9-6E2B-A8DC-FFAE-034836DBC630}"/>
                  </a:ext>
                </a:extLst>
              </p:cNvPr>
              <p:cNvSpPr txBox="1"/>
              <p:nvPr/>
            </p:nvSpPr>
            <p:spPr>
              <a:xfrm>
                <a:off x="10555543" y="1412684"/>
                <a:ext cx="778679" cy="490722"/>
              </a:xfrm>
              <a:prstGeom prst="rect">
                <a:avLst/>
              </a:prstGeom>
              <a:noFill/>
            </p:spPr>
            <p:txBody>
              <a:bodyPr wrap="none" rtlCol="0">
                <a:spAutoFit/>
              </a:bodyPr>
              <a:lstStyle/>
              <a:p>
                <a:pPr algn="ctr"/>
                <a:r>
                  <a:rPr lang="en-US" sz="1200" b="1">
                    <a:solidFill>
                      <a:schemeClr val="bg1"/>
                    </a:solidFill>
                  </a:rPr>
                  <a:t>130</a:t>
                </a:r>
              </a:p>
            </p:txBody>
          </p:sp>
        </p:grpSp>
      </p:grpSp>
      <p:sp>
        <p:nvSpPr>
          <p:cNvPr id="106" name="Rectangle 105">
            <a:extLst>
              <a:ext uri="{FF2B5EF4-FFF2-40B4-BE49-F238E27FC236}">
                <a16:creationId xmlns:a16="http://schemas.microsoft.com/office/drawing/2014/main" id="{45DBA283-2DF4-CDF2-196D-7205141286CC}"/>
              </a:ext>
            </a:extLst>
          </p:cNvPr>
          <p:cNvSpPr/>
          <p:nvPr/>
        </p:nvSpPr>
        <p:spPr>
          <a:xfrm>
            <a:off x="6197806" y="3661720"/>
            <a:ext cx="870469" cy="544457"/>
          </a:xfrm>
          <a:prstGeom prst="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122</a:t>
            </a:r>
          </a:p>
        </p:txBody>
      </p:sp>
      <p:cxnSp>
        <p:nvCxnSpPr>
          <p:cNvPr id="108" name="Straight Arrow Connector 107">
            <a:extLst>
              <a:ext uri="{FF2B5EF4-FFF2-40B4-BE49-F238E27FC236}">
                <a16:creationId xmlns:a16="http://schemas.microsoft.com/office/drawing/2014/main" id="{9F6BF01F-2AB4-8E2C-1BBC-DC509EF259C2}"/>
              </a:ext>
            </a:extLst>
          </p:cNvPr>
          <p:cNvCxnSpPr>
            <a:stCxn id="106" idx="0"/>
            <a:endCxn id="98" idx="2"/>
          </p:cNvCxnSpPr>
          <p:nvPr/>
        </p:nvCxnSpPr>
        <p:spPr>
          <a:xfrm flipV="1">
            <a:off x="6633041" y="3254217"/>
            <a:ext cx="606080" cy="407503"/>
          </a:xfrm>
          <a:prstGeom prst="straightConnector1">
            <a:avLst/>
          </a:prstGeom>
          <a:ln w="38100">
            <a:solidFill>
              <a:srgbClr val="FF5A2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5007E31F-6D5C-FD8D-6606-6D032354C65B}"/>
              </a:ext>
            </a:extLst>
          </p:cNvPr>
          <p:cNvSpPr txBox="1"/>
          <p:nvPr/>
        </p:nvSpPr>
        <p:spPr>
          <a:xfrm>
            <a:off x="6455748" y="4158618"/>
            <a:ext cx="354584" cy="461665"/>
          </a:xfrm>
          <a:prstGeom prst="rect">
            <a:avLst/>
          </a:prstGeom>
          <a:noFill/>
        </p:spPr>
        <p:txBody>
          <a:bodyPr wrap="none" rtlCol="0">
            <a:spAutoFit/>
          </a:bodyPr>
          <a:lstStyle/>
          <a:p>
            <a:r>
              <a:rPr lang="en-US" sz="2400" b="1">
                <a:solidFill>
                  <a:schemeClr val="bg1"/>
                </a:solidFill>
              </a:rPr>
              <a:t>s</a:t>
            </a:r>
          </a:p>
        </p:txBody>
      </p:sp>
      <p:cxnSp>
        <p:nvCxnSpPr>
          <p:cNvPr id="113" name="Straight Arrow Connector 112">
            <a:extLst>
              <a:ext uri="{FF2B5EF4-FFF2-40B4-BE49-F238E27FC236}">
                <a16:creationId xmlns:a16="http://schemas.microsoft.com/office/drawing/2014/main" id="{6DA827C7-7B42-DCE5-EC96-5AA17F6B943A}"/>
              </a:ext>
            </a:extLst>
          </p:cNvPr>
          <p:cNvCxnSpPr>
            <a:cxnSpLocks/>
          </p:cNvCxnSpPr>
          <p:nvPr/>
        </p:nvCxnSpPr>
        <p:spPr>
          <a:xfrm flipH="1">
            <a:off x="7019347" y="3503950"/>
            <a:ext cx="3153851" cy="0"/>
          </a:xfrm>
          <a:prstGeom prst="straightConnector1">
            <a:avLst/>
          </a:prstGeom>
          <a:ln w="38100">
            <a:solidFill>
              <a:srgbClr val="FF5A2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3F6A711-7132-AEA9-9ADF-0FC0582B5234}"/>
              </a:ext>
            </a:extLst>
          </p:cNvPr>
          <p:cNvCxnSpPr>
            <a:cxnSpLocks/>
          </p:cNvCxnSpPr>
          <p:nvPr/>
        </p:nvCxnSpPr>
        <p:spPr>
          <a:xfrm flipH="1">
            <a:off x="7019347" y="2382187"/>
            <a:ext cx="4239786" cy="0"/>
          </a:xfrm>
          <a:prstGeom prst="straightConnector1">
            <a:avLst/>
          </a:prstGeom>
          <a:ln w="38100">
            <a:solidFill>
              <a:srgbClr val="FF5A2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64687A45-7273-85DF-C5D7-227A89CE1102}"/>
              </a:ext>
            </a:extLst>
          </p:cNvPr>
          <p:cNvSpPr txBox="1"/>
          <p:nvPr/>
        </p:nvSpPr>
        <p:spPr>
          <a:xfrm>
            <a:off x="8203345" y="1948620"/>
            <a:ext cx="2084225" cy="369332"/>
          </a:xfrm>
          <a:prstGeom prst="rect">
            <a:avLst/>
          </a:prstGeom>
          <a:noFill/>
        </p:spPr>
        <p:txBody>
          <a:bodyPr wrap="none" rtlCol="0">
            <a:spAutoFit/>
          </a:bodyPr>
          <a:lstStyle/>
          <a:p>
            <a:r>
              <a:rPr lang="en-US" b="1">
                <a:solidFill>
                  <a:schemeClr val="bg1"/>
                </a:solidFill>
              </a:rPr>
              <a:t>Size of array s</a:t>
            </a:r>
          </a:p>
        </p:txBody>
      </p:sp>
      <p:sp>
        <p:nvSpPr>
          <p:cNvPr id="120" name="TextBox 119">
            <a:extLst>
              <a:ext uri="{FF2B5EF4-FFF2-40B4-BE49-F238E27FC236}">
                <a16:creationId xmlns:a16="http://schemas.microsoft.com/office/drawing/2014/main" id="{5565D362-A0F4-11D1-0AF9-A5E342E96AC6}"/>
              </a:ext>
            </a:extLst>
          </p:cNvPr>
          <p:cNvSpPr txBox="1"/>
          <p:nvPr/>
        </p:nvSpPr>
        <p:spPr>
          <a:xfrm>
            <a:off x="7424922" y="3581179"/>
            <a:ext cx="2591035" cy="646331"/>
          </a:xfrm>
          <a:prstGeom prst="rect">
            <a:avLst/>
          </a:prstGeom>
          <a:noFill/>
        </p:spPr>
        <p:txBody>
          <a:bodyPr wrap="square" rtlCol="0">
            <a:spAutoFit/>
          </a:bodyPr>
          <a:lstStyle/>
          <a:p>
            <a:r>
              <a:rPr lang="en-US" b="1">
                <a:solidFill>
                  <a:schemeClr val="bg1"/>
                </a:solidFill>
              </a:rPr>
              <a:t>Length of string contained inside s </a:t>
            </a:r>
          </a:p>
        </p:txBody>
      </p:sp>
    </p:spTree>
    <p:extLst>
      <p:ext uri="{BB962C8B-B14F-4D97-AF65-F5344CB8AC3E}">
        <p14:creationId xmlns:p14="http://schemas.microsoft.com/office/powerpoint/2010/main" val="299763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7CD4A31-1FDA-6C3A-82CE-EC8EE9972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81" y="436269"/>
            <a:ext cx="1645920" cy="1645920"/>
          </a:xfrm>
          <a:prstGeom prst="rect">
            <a:avLst/>
          </a:prstGeom>
        </p:spPr>
      </p:pic>
      <p:sp>
        <p:nvSpPr>
          <p:cNvPr id="7" name="Rectangle 1">
            <a:extLst>
              <a:ext uri="{FF2B5EF4-FFF2-40B4-BE49-F238E27FC236}">
                <a16:creationId xmlns:a16="http://schemas.microsoft.com/office/drawing/2014/main" id="{BAC87167-03DD-67DA-0EC8-353040B6856B}"/>
              </a:ext>
            </a:extLst>
          </p:cNvPr>
          <p:cNvSpPr>
            <a:spLocks noChangeArrowheads="1"/>
          </p:cNvSpPr>
          <p:nvPr/>
        </p:nvSpPr>
        <p:spPr bwMode="auto">
          <a:xfrm>
            <a:off x="2939815" y="367530"/>
            <a:ext cx="875720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latin typeface="+mj-lt"/>
              </a:rPr>
              <a:t>char*</a:t>
            </a:r>
            <a:r>
              <a:rPr kumimoji="0" lang="en-US" altLang="en-US" sz="2800" b="1" i="0" u="none" strike="noStrike" cap="none" normalizeH="0" baseline="0">
                <a:ln>
                  <a:noFill/>
                </a:ln>
                <a:solidFill>
                  <a:schemeClr val="bg1"/>
                </a:solidFill>
                <a:effectLst/>
                <a:latin typeface="+mj-lt"/>
              </a:rPr>
              <a:t> strcat(</a:t>
            </a:r>
            <a:r>
              <a:rPr kumimoji="0" lang="en-US" altLang="en-US" sz="2800" b="1" i="0" u="none" strike="noStrike" cap="none" normalizeH="0" baseline="0">
                <a:ln>
                  <a:noFill/>
                </a:ln>
                <a:solidFill>
                  <a:srgbClr val="FF5A21"/>
                </a:solidFill>
                <a:effectLst/>
                <a:latin typeface="+mj-lt"/>
              </a:rPr>
              <a:t>char*</a:t>
            </a:r>
            <a:r>
              <a:rPr kumimoji="0" lang="en-US" altLang="en-US" sz="2800" b="1" i="0" u="none" strike="noStrike" cap="none" normalizeH="0" baseline="0">
                <a:ln>
                  <a:noFill/>
                </a:ln>
                <a:solidFill>
                  <a:schemeClr val="bg1"/>
                </a:solidFill>
                <a:effectLst/>
                <a:latin typeface="+mj-lt"/>
              </a:rPr>
              <a:t> destination,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a:solidFill>
                  <a:schemeClr val="bg1"/>
                </a:solidFill>
                <a:latin typeface="+mj-lt"/>
              </a:rPr>
              <a:t>					</a:t>
            </a:r>
            <a:r>
              <a:rPr kumimoji="0" lang="en-US" altLang="en-US" sz="2800" b="1" i="0" u="none" strike="noStrike" cap="none" normalizeH="0" baseline="0">
                <a:ln>
                  <a:noFill/>
                </a:ln>
                <a:solidFill>
                  <a:srgbClr val="FF5A21"/>
                </a:solidFill>
                <a:effectLst/>
                <a:latin typeface="+mj-lt"/>
              </a:rPr>
              <a:t>const char* </a:t>
            </a:r>
            <a:r>
              <a:rPr kumimoji="0" lang="en-US" altLang="en-US" sz="2800" b="1" i="0" u="none" strike="noStrike" cap="none" normalizeH="0" baseline="0">
                <a:ln>
                  <a:noFill/>
                </a:ln>
                <a:solidFill>
                  <a:schemeClr val="bg1"/>
                </a:solidFill>
                <a:effectLst/>
                <a:latin typeface="+mj-lt"/>
              </a:rPr>
              <a:t>source); </a:t>
            </a:r>
          </a:p>
        </p:txBody>
      </p:sp>
      <p:sp>
        <p:nvSpPr>
          <p:cNvPr id="8" name="TextBox 7">
            <a:extLst>
              <a:ext uri="{FF2B5EF4-FFF2-40B4-BE49-F238E27FC236}">
                <a16:creationId xmlns:a16="http://schemas.microsoft.com/office/drawing/2014/main" id="{C7B3FB50-E5F4-0894-756D-4B738D3940DD}"/>
              </a:ext>
            </a:extLst>
          </p:cNvPr>
          <p:cNvSpPr txBox="1"/>
          <p:nvPr/>
        </p:nvSpPr>
        <p:spPr>
          <a:xfrm>
            <a:off x="2939815" y="1484026"/>
            <a:ext cx="8757206" cy="1200329"/>
          </a:xfrm>
          <a:prstGeom prst="rect">
            <a:avLst/>
          </a:prstGeom>
          <a:noFill/>
        </p:spPr>
        <p:txBody>
          <a:bodyPr wrap="square" rtlCol="0">
            <a:spAutoFit/>
          </a:bodyPr>
          <a:lstStyle/>
          <a:p>
            <a:pPr algn="just"/>
            <a:r>
              <a:rPr lang="en-US" sz="2400" b="1">
                <a:solidFill>
                  <a:schemeClr val="bg1"/>
                </a:solidFill>
              </a:rPr>
              <a:t>Mở rộng chuỗi được trỏ bởi destination bằng chuỗi được copy từ source. Chú ý chuỗi được mở rộng destination cần đủ dài để chứa toàn bộ source.</a:t>
            </a:r>
          </a:p>
        </p:txBody>
      </p:sp>
      <p:sp>
        <p:nvSpPr>
          <p:cNvPr id="10" name="TextBox 9">
            <a:extLst>
              <a:ext uri="{FF2B5EF4-FFF2-40B4-BE49-F238E27FC236}">
                <a16:creationId xmlns:a16="http://schemas.microsoft.com/office/drawing/2014/main" id="{5C7F4F35-0D05-681C-7765-5CEB14E2B973}"/>
              </a:ext>
            </a:extLst>
          </p:cNvPr>
          <p:cNvSpPr txBox="1"/>
          <p:nvPr/>
        </p:nvSpPr>
        <p:spPr>
          <a:xfrm>
            <a:off x="1124655" y="5116008"/>
            <a:ext cx="2864887" cy="461665"/>
          </a:xfrm>
          <a:prstGeom prst="rect">
            <a:avLst/>
          </a:prstGeom>
          <a:noFill/>
        </p:spPr>
        <p:txBody>
          <a:bodyPr wrap="none" rtlCol="0">
            <a:spAutoFit/>
          </a:bodyPr>
          <a:lstStyle/>
          <a:p>
            <a:r>
              <a:rPr lang="en-US" sz="2400" b="1">
                <a:solidFill>
                  <a:schemeClr val="bg1"/>
                </a:solidFill>
              </a:rPr>
              <a:t>des </a:t>
            </a:r>
            <a:r>
              <a:rPr lang="en-US" sz="2400" b="1">
                <a:solidFill>
                  <a:srgbClr val="FF5A21"/>
                </a:solidFill>
                <a:sym typeface="Wingdings" panose="05000000000000000000" pitchFamily="2" charset="2"/>
              </a:rPr>
              <a:t></a:t>
            </a:r>
            <a:r>
              <a:rPr lang="en-US" sz="2400" b="1">
                <a:solidFill>
                  <a:schemeClr val="bg1"/>
                </a:solidFill>
                <a:sym typeface="Wingdings" panose="05000000000000000000" pitchFamily="2" charset="2"/>
              </a:rPr>
              <a:t> </a:t>
            </a:r>
            <a:r>
              <a:rPr lang="en-US" sz="2400" b="1">
                <a:solidFill>
                  <a:schemeClr val="bg1"/>
                </a:solidFill>
              </a:rPr>
              <a:t>“String” </a:t>
            </a:r>
          </a:p>
        </p:txBody>
      </p:sp>
      <p:sp>
        <p:nvSpPr>
          <p:cNvPr id="11" name="TextBox 10">
            <a:extLst>
              <a:ext uri="{FF2B5EF4-FFF2-40B4-BE49-F238E27FC236}">
                <a16:creationId xmlns:a16="http://schemas.microsoft.com/office/drawing/2014/main" id="{39884835-23DC-B42B-C3C7-EA2557F9F0BD}"/>
              </a:ext>
            </a:extLst>
          </p:cNvPr>
          <p:cNvSpPr txBox="1"/>
          <p:nvPr/>
        </p:nvSpPr>
        <p:spPr>
          <a:xfrm>
            <a:off x="644881" y="5684957"/>
            <a:ext cx="3884397" cy="461665"/>
          </a:xfrm>
          <a:prstGeom prst="rect">
            <a:avLst/>
          </a:prstGeom>
          <a:noFill/>
        </p:spPr>
        <p:txBody>
          <a:bodyPr wrap="none" rtlCol="0">
            <a:spAutoFit/>
          </a:bodyPr>
          <a:lstStyle/>
          <a:p>
            <a:r>
              <a:rPr lang="en-US" sz="2400" b="1">
                <a:solidFill>
                  <a:schemeClr val="bg1"/>
                </a:solidFill>
              </a:rPr>
              <a:t>source </a:t>
            </a:r>
            <a:r>
              <a:rPr lang="en-US" sz="2400" b="1">
                <a:solidFill>
                  <a:srgbClr val="FF5A21"/>
                </a:solidFill>
                <a:sym typeface="Wingdings" panose="05000000000000000000" pitchFamily="2" charset="2"/>
              </a:rPr>
              <a:t></a:t>
            </a:r>
            <a:r>
              <a:rPr lang="en-US" sz="2400" b="1">
                <a:solidFill>
                  <a:schemeClr val="bg1"/>
                </a:solidFill>
                <a:sym typeface="Wingdings" panose="05000000000000000000" pitchFamily="2" charset="2"/>
              </a:rPr>
              <a:t> </a:t>
            </a:r>
            <a:r>
              <a:rPr lang="en-US" sz="2400" b="1">
                <a:solidFill>
                  <a:schemeClr val="bg1"/>
                </a:solidFill>
              </a:rPr>
              <a:t>“connected” </a:t>
            </a:r>
          </a:p>
        </p:txBody>
      </p:sp>
      <p:cxnSp>
        <p:nvCxnSpPr>
          <p:cNvPr id="13" name="Straight Arrow Connector 12">
            <a:extLst>
              <a:ext uri="{FF2B5EF4-FFF2-40B4-BE49-F238E27FC236}">
                <a16:creationId xmlns:a16="http://schemas.microsoft.com/office/drawing/2014/main" id="{75EDFBE8-D7F7-B23E-4B44-67713B7602A5}"/>
              </a:ext>
            </a:extLst>
          </p:cNvPr>
          <p:cNvCxnSpPr>
            <a:cxnSpLocks/>
          </p:cNvCxnSpPr>
          <p:nvPr/>
        </p:nvCxnSpPr>
        <p:spPr>
          <a:xfrm>
            <a:off x="4931764" y="5557604"/>
            <a:ext cx="163392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336867-29E0-D312-E141-64F9DE8980BA}"/>
              </a:ext>
            </a:extLst>
          </p:cNvPr>
          <p:cNvSpPr txBox="1"/>
          <p:nvPr/>
        </p:nvSpPr>
        <p:spPr>
          <a:xfrm>
            <a:off x="7543273" y="5116008"/>
            <a:ext cx="4564070" cy="461665"/>
          </a:xfrm>
          <a:prstGeom prst="rect">
            <a:avLst/>
          </a:prstGeom>
          <a:noFill/>
        </p:spPr>
        <p:txBody>
          <a:bodyPr wrap="none" rtlCol="0">
            <a:spAutoFit/>
          </a:bodyPr>
          <a:lstStyle/>
          <a:p>
            <a:r>
              <a:rPr lang="en-US" sz="2400" b="1">
                <a:solidFill>
                  <a:schemeClr val="bg1"/>
                </a:solidFill>
              </a:rPr>
              <a:t>des </a:t>
            </a:r>
            <a:r>
              <a:rPr lang="en-US" sz="2400" b="1">
                <a:solidFill>
                  <a:srgbClr val="FF5A21"/>
                </a:solidFill>
                <a:sym typeface="Wingdings" panose="05000000000000000000" pitchFamily="2" charset="2"/>
              </a:rPr>
              <a:t></a:t>
            </a:r>
            <a:r>
              <a:rPr lang="en-US" sz="2400" b="1">
                <a:solidFill>
                  <a:schemeClr val="bg1"/>
                </a:solidFill>
                <a:sym typeface="Wingdings" panose="05000000000000000000" pitchFamily="2" charset="2"/>
              </a:rPr>
              <a:t> </a:t>
            </a:r>
            <a:r>
              <a:rPr lang="en-US" sz="2400" b="1">
                <a:solidFill>
                  <a:schemeClr val="bg1"/>
                </a:solidFill>
              </a:rPr>
              <a:t>“String connected” </a:t>
            </a:r>
          </a:p>
        </p:txBody>
      </p:sp>
      <p:sp>
        <p:nvSpPr>
          <p:cNvPr id="16" name="TextBox 15">
            <a:extLst>
              <a:ext uri="{FF2B5EF4-FFF2-40B4-BE49-F238E27FC236}">
                <a16:creationId xmlns:a16="http://schemas.microsoft.com/office/drawing/2014/main" id="{A0064F9E-2821-3986-6039-A1AAD0D55CFD}"/>
              </a:ext>
            </a:extLst>
          </p:cNvPr>
          <p:cNvSpPr txBox="1"/>
          <p:nvPr/>
        </p:nvSpPr>
        <p:spPr>
          <a:xfrm>
            <a:off x="7063588" y="5684957"/>
            <a:ext cx="3884397" cy="461665"/>
          </a:xfrm>
          <a:prstGeom prst="rect">
            <a:avLst/>
          </a:prstGeom>
          <a:noFill/>
        </p:spPr>
        <p:txBody>
          <a:bodyPr wrap="none" rtlCol="0">
            <a:spAutoFit/>
          </a:bodyPr>
          <a:lstStyle/>
          <a:p>
            <a:r>
              <a:rPr lang="en-US" sz="2400" b="1">
                <a:solidFill>
                  <a:schemeClr val="bg1"/>
                </a:solidFill>
              </a:rPr>
              <a:t>source </a:t>
            </a:r>
            <a:r>
              <a:rPr lang="en-US" sz="2400" b="1">
                <a:solidFill>
                  <a:srgbClr val="FF5A21"/>
                </a:solidFill>
                <a:sym typeface="Wingdings" panose="05000000000000000000" pitchFamily="2" charset="2"/>
              </a:rPr>
              <a:t></a:t>
            </a:r>
            <a:r>
              <a:rPr lang="en-US" sz="2400" b="1">
                <a:solidFill>
                  <a:schemeClr val="bg1"/>
                </a:solidFill>
                <a:sym typeface="Wingdings" panose="05000000000000000000" pitchFamily="2" charset="2"/>
              </a:rPr>
              <a:t> </a:t>
            </a:r>
            <a:r>
              <a:rPr lang="en-US" sz="2400" b="1">
                <a:solidFill>
                  <a:schemeClr val="bg1"/>
                </a:solidFill>
              </a:rPr>
              <a:t>“connected” </a:t>
            </a:r>
          </a:p>
        </p:txBody>
      </p:sp>
      <p:grpSp>
        <p:nvGrpSpPr>
          <p:cNvPr id="19" name="Group 18">
            <a:extLst>
              <a:ext uri="{FF2B5EF4-FFF2-40B4-BE49-F238E27FC236}">
                <a16:creationId xmlns:a16="http://schemas.microsoft.com/office/drawing/2014/main" id="{D016B18C-01DB-56BE-F5A2-35C51FF0E64B}"/>
              </a:ext>
            </a:extLst>
          </p:cNvPr>
          <p:cNvGrpSpPr/>
          <p:nvPr/>
        </p:nvGrpSpPr>
        <p:grpSpPr>
          <a:xfrm>
            <a:off x="644881" y="2855663"/>
            <a:ext cx="8860401" cy="1862049"/>
            <a:chOff x="644881" y="3399382"/>
            <a:chExt cx="8860401" cy="1862049"/>
          </a:xfrm>
        </p:grpSpPr>
        <p:sp>
          <p:nvSpPr>
            <p:cNvPr id="17" name="TextBox 16">
              <a:extLst>
                <a:ext uri="{FF2B5EF4-FFF2-40B4-BE49-F238E27FC236}">
                  <a16:creationId xmlns:a16="http://schemas.microsoft.com/office/drawing/2014/main" id="{FB9F1667-9606-D17A-A419-18A400B87DC8}"/>
                </a:ext>
              </a:extLst>
            </p:cNvPr>
            <p:cNvSpPr txBox="1"/>
            <p:nvPr/>
          </p:nvSpPr>
          <p:spPr>
            <a:xfrm>
              <a:off x="644881" y="3399383"/>
              <a:ext cx="4698722" cy="1862048"/>
            </a:xfrm>
            <a:prstGeom prst="rect">
              <a:avLst/>
            </a:prstGeom>
            <a:noFill/>
          </p:spPr>
          <p:txBody>
            <a:bodyPr wrap="none" rtlCol="0">
              <a:spAutoFit/>
            </a:bodyPr>
            <a:lstStyle/>
            <a:p>
              <a:pPr>
                <a:spcAft>
                  <a:spcPts val="1800"/>
                </a:spcAft>
              </a:pPr>
              <a:r>
                <a:rPr lang="en-US" sz="2000" b="1">
                  <a:solidFill>
                    <a:schemeClr val="bg1"/>
                  </a:solidFill>
                </a:rPr>
                <a:t>CODE:</a:t>
              </a:r>
            </a:p>
            <a:p>
              <a:r>
                <a:rPr lang="en-US" sz="2000" b="1">
                  <a:solidFill>
                    <a:schemeClr val="bg1"/>
                  </a:solidFill>
                </a:rPr>
                <a:t>char des[100] = “String”;</a:t>
              </a:r>
            </a:p>
            <a:p>
              <a:r>
                <a:rPr lang="en-US" sz="2000" b="1">
                  <a:solidFill>
                    <a:schemeClr val="bg1"/>
                  </a:solidFill>
                </a:rPr>
                <a:t>char source[] = “connected”;</a:t>
              </a:r>
            </a:p>
            <a:p>
              <a:r>
                <a:rPr lang="en-US" sz="2000" b="1">
                  <a:solidFill>
                    <a:schemeClr val="bg1"/>
                  </a:solidFill>
                </a:rPr>
                <a:t>strcat(des, source);</a:t>
              </a:r>
            </a:p>
            <a:p>
              <a:r>
                <a:rPr lang="en-US" sz="2000" b="1">
                  <a:solidFill>
                    <a:schemeClr val="bg1"/>
                  </a:solidFill>
                </a:rPr>
                <a:t>printf(“%s\n%s\n”, des, source);</a:t>
              </a:r>
            </a:p>
          </p:txBody>
        </p:sp>
        <p:sp>
          <p:nvSpPr>
            <p:cNvPr id="18" name="TextBox 17">
              <a:extLst>
                <a:ext uri="{FF2B5EF4-FFF2-40B4-BE49-F238E27FC236}">
                  <a16:creationId xmlns:a16="http://schemas.microsoft.com/office/drawing/2014/main" id="{36A2F693-B007-F3E5-272D-7FBF61F4A9F0}"/>
                </a:ext>
              </a:extLst>
            </p:cNvPr>
            <p:cNvSpPr txBox="1"/>
            <p:nvPr/>
          </p:nvSpPr>
          <p:spPr>
            <a:xfrm>
              <a:off x="7063588" y="3399382"/>
              <a:ext cx="2441694" cy="1246495"/>
            </a:xfrm>
            <a:prstGeom prst="rect">
              <a:avLst/>
            </a:prstGeom>
            <a:noFill/>
          </p:spPr>
          <p:txBody>
            <a:bodyPr wrap="none" rtlCol="0">
              <a:spAutoFit/>
            </a:bodyPr>
            <a:lstStyle/>
            <a:p>
              <a:pPr>
                <a:spcAft>
                  <a:spcPts val="1800"/>
                </a:spcAft>
              </a:pPr>
              <a:r>
                <a:rPr lang="en-US" sz="2000" b="1">
                  <a:solidFill>
                    <a:schemeClr val="bg1"/>
                  </a:solidFill>
                </a:rPr>
                <a:t>OUTPUT:</a:t>
              </a:r>
            </a:p>
            <a:p>
              <a:r>
                <a:rPr lang="en-US" sz="2000" b="1">
                  <a:solidFill>
                    <a:srgbClr val="007D93"/>
                  </a:solidFill>
                </a:rPr>
                <a:t>String connected</a:t>
              </a:r>
            </a:p>
            <a:p>
              <a:r>
                <a:rPr lang="en-US" sz="2000" b="1">
                  <a:solidFill>
                    <a:srgbClr val="007D93"/>
                  </a:solidFill>
                </a:rPr>
                <a:t>connected</a:t>
              </a:r>
            </a:p>
          </p:txBody>
        </p:sp>
      </p:grpSp>
    </p:spTree>
    <p:extLst>
      <p:ext uri="{BB962C8B-B14F-4D97-AF65-F5344CB8AC3E}">
        <p14:creationId xmlns:p14="http://schemas.microsoft.com/office/powerpoint/2010/main" val="385425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C60CC-1095-C16B-BAB0-9C57BB4B03F2}"/>
              </a:ext>
            </a:extLst>
          </p:cNvPr>
          <p:cNvSpPr txBox="1"/>
          <p:nvPr/>
        </p:nvSpPr>
        <p:spPr>
          <a:xfrm>
            <a:off x="4477608" y="2505670"/>
            <a:ext cx="3236784" cy="923330"/>
          </a:xfrm>
          <a:prstGeom prst="rect">
            <a:avLst/>
          </a:prstGeom>
          <a:noFill/>
        </p:spPr>
        <p:txBody>
          <a:bodyPr wrap="none" rtlCol="0">
            <a:spAutoFit/>
          </a:bodyPr>
          <a:lstStyle/>
          <a:p>
            <a:r>
              <a:rPr lang="en-US" sz="5400" b="1">
                <a:solidFill>
                  <a:schemeClr val="bg1"/>
                </a:solidFill>
              </a:rPr>
              <a:t>“STRING”</a:t>
            </a:r>
          </a:p>
        </p:txBody>
      </p:sp>
      <p:grpSp>
        <p:nvGrpSpPr>
          <p:cNvPr id="15" name="Group 14">
            <a:extLst>
              <a:ext uri="{FF2B5EF4-FFF2-40B4-BE49-F238E27FC236}">
                <a16:creationId xmlns:a16="http://schemas.microsoft.com/office/drawing/2014/main" id="{B61F3A97-ED17-FC87-A51D-7F7CA525B81D}"/>
              </a:ext>
            </a:extLst>
          </p:cNvPr>
          <p:cNvGrpSpPr/>
          <p:nvPr/>
        </p:nvGrpSpPr>
        <p:grpSpPr>
          <a:xfrm>
            <a:off x="2825841" y="4787916"/>
            <a:ext cx="6548179" cy="776763"/>
            <a:chOff x="4370996" y="3035791"/>
            <a:chExt cx="6548179" cy="776763"/>
          </a:xfrm>
        </p:grpSpPr>
        <p:sp>
          <p:nvSpPr>
            <p:cNvPr id="6" name="Rectangle: Rounded Corners 5">
              <a:extLst>
                <a:ext uri="{FF2B5EF4-FFF2-40B4-BE49-F238E27FC236}">
                  <a16:creationId xmlns:a16="http://schemas.microsoft.com/office/drawing/2014/main" id="{DE561BE6-91FE-3661-6697-2F56FFF7EF81}"/>
                </a:ext>
              </a:extLst>
            </p:cNvPr>
            <p:cNvSpPr/>
            <p:nvPr/>
          </p:nvSpPr>
          <p:spPr>
            <a:xfrm>
              <a:off x="4370996"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S</a:t>
              </a:r>
            </a:p>
          </p:txBody>
        </p:sp>
        <p:sp>
          <p:nvSpPr>
            <p:cNvPr id="7" name="Rectangle: Rounded Corners 6">
              <a:extLst>
                <a:ext uri="{FF2B5EF4-FFF2-40B4-BE49-F238E27FC236}">
                  <a16:creationId xmlns:a16="http://schemas.microsoft.com/office/drawing/2014/main" id="{AFD10452-1F0C-E9C2-C66E-8CD30802B243}"/>
                </a:ext>
              </a:extLst>
            </p:cNvPr>
            <p:cNvSpPr/>
            <p:nvPr/>
          </p:nvSpPr>
          <p:spPr>
            <a:xfrm>
              <a:off x="5332899"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a:t>
              </a:r>
            </a:p>
          </p:txBody>
        </p:sp>
        <p:sp>
          <p:nvSpPr>
            <p:cNvPr id="8" name="Rectangle: Rounded Corners 7">
              <a:extLst>
                <a:ext uri="{FF2B5EF4-FFF2-40B4-BE49-F238E27FC236}">
                  <a16:creationId xmlns:a16="http://schemas.microsoft.com/office/drawing/2014/main" id="{E7D07E1F-9449-C73F-9D29-1223E7D1BA79}"/>
                </a:ext>
              </a:extLst>
            </p:cNvPr>
            <p:cNvSpPr/>
            <p:nvPr/>
          </p:nvSpPr>
          <p:spPr>
            <a:xfrm>
              <a:off x="629480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R</a:t>
              </a:r>
            </a:p>
          </p:txBody>
        </p:sp>
        <p:sp>
          <p:nvSpPr>
            <p:cNvPr id="9" name="Rectangle: Rounded Corners 8">
              <a:extLst>
                <a:ext uri="{FF2B5EF4-FFF2-40B4-BE49-F238E27FC236}">
                  <a16:creationId xmlns:a16="http://schemas.microsoft.com/office/drawing/2014/main" id="{A2696343-1E16-F307-059D-5F56F64345D8}"/>
                </a:ext>
              </a:extLst>
            </p:cNvPr>
            <p:cNvSpPr/>
            <p:nvPr/>
          </p:nvSpPr>
          <p:spPr>
            <a:xfrm>
              <a:off x="7256705"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I</a:t>
              </a:r>
            </a:p>
          </p:txBody>
        </p:sp>
        <p:sp>
          <p:nvSpPr>
            <p:cNvPr id="10" name="Rectangle: Rounded Corners 9">
              <a:extLst>
                <a:ext uri="{FF2B5EF4-FFF2-40B4-BE49-F238E27FC236}">
                  <a16:creationId xmlns:a16="http://schemas.microsoft.com/office/drawing/2014/main" id="{05A15BDB-FF5F-C861-466F-BE7F6E997F59}"/>
                </a:ext>
              </a:extLst>
            </p:cNvPr>
            <p:cNvSpPr/>
            <p:nvPr/>
          </p:nvSpPr>
          <p:spPr>
            <a:xfrm>
              <a:off x="8218608"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N</a:t>
              </a:r>
            </a:p>
          </p:txBody>
        </p:sp>
        <p:sp>
          <p:nvSpPr>
            <p:cNvPr id="11" name="Rectangle: Rounded Corners 10">
              <a:extLst>
                <a:ext uri="{FF2B5EF4-FFF2-40B4-BE49-F238E27FC236}">
                  <a16:creationId xmlns:a16="http://schemas.microsoft.com/office/drawing/2014/main" id="{CC1BE59D-AF4E-72FF-0038-A5E810C3A08E}"/>
                </a:ext>
              </a:extLst>
            </p:cNvPr>
            <p:cNvSpPr/>
            <p:nvPr/>
          </p:nvSpPr>
          <p:spPr>
            <a:xfrm>
              <a:off x="9180511"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G</a:t>
              </a:r>
            </a:p>
          </p:txBody>
        </p:sp>
        <p:sp>
          <p:nvSpPr>
            <p:cNvPr id="12" name="Rectangle: Rounded Corners 11">
              <a:extLst>
                <a:ext uri="{FF2B5EF4-FFF2-40B4-BE49-F238E27FC236}">
                  <a16:creationId xmlns:a16="http://schemas.microsoft.com/office/drawing/2014/main" id="{5580FC4B-92BC-AF9F-6E92-B55BCFEDB6C6}"/>
                </a:ext>
              </a:extLst>
            </p:cNvPr>
            <p:cNvSpPr/>
            <p:nvPr/>
          </p:nvSpPr>
          <p:spPr>
            <a:xfrm>
              <a:off x="1014241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\0</a:t>
              </a:r>
            </a:p>
          </p:txBody>
        </p:sp>
      </p:grpSp>
      <p:sp>
        <p:nvSpPr>
          <p:cNvPr id="21" name="Arrow: Down 20">
            <a:extLst>
              <a:ext uri="{FF2B5EF4-FFF2-40B4-BE49-F238E27FC236}">
                <a16:creationId xmlns:a16="http://schemas.microsoft.com/office/drawing/2014/main" id="{B39AFF4D-6E94-3217-71A3-37E7187B32F2}"/>
              </a:ext>
            </a:extLst>
          </p:cNvPr>
          <p:cNvSpPr/>
          <p:nvPr/>
        </p:nvSpPr>
        <p:spPr>
          <a:xfrm>
            <a:off x="5767490" y="3565096"/>
            <a:ext cx="657019" cy="77676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23" name="TextBox 22">
            <a:extLst>
              <a:ext uri="{FF2B5EF4-FFF2-40B4-BE49-F238E27FC236}">
                <a16:creationId xmlns:a16="http://schemas.microsoft.com/office/drawing/2014/main" id="{7D6C785D-502B-3E27-90F9-F6A8059AED98}"/>
              </a:ext>
            </a:extLst>
          </p:cNvPr>
          <p:cNvSpPr txBox="1"/>
          <p:nvPr/>
        </p:nvSpPr>
        <p:spPr>
          <a:xfrm>
            <a:off x="1063550" y="669700"/>
            <a:ext cx="10064900" cy="954107"/>
          </a:xfrm>
          <a:prstGeom prst="rect">
            <a:avLst/>
          </a:prstGeom>
          <a:noFill/>
        </p:spPr>
        <p:txBody>
          <a:bodyPr wrap="square" rtlCol="0">
            <a:spAutoFit/>
          </a:bodyPr>
          <a:lstStyle/>
          <a:p>
            <a:pPr algn="just"/>
            <a:r>
              <a:rPr lang="en-US" sz="2800" b="1">
                <a:solidFill>
                  <a:schemeClr val="bg1"/>
                </a:solidFill>
              </a:rPr>
              <a:t>Chuỗi là tập hợp các ký tự liền nhau được kết thúc bởi ký tự kết thúc chuỗi </a:t>
            </a:r>
            <a:r>
              <a:rPr lang="en-US" sz="2800" b="1">
                <a:solidFill>
                  <a:srgbClr val="FF5A21"/>
                </a:solidFill>
              </a:rPr>
              <a:t>\0 </a:t>
            </a:r>
          </a:p>
        </p:txBody>
      </p:sp>
    </p:spTree>
    <p:extLst>
      <p:ext uri="{BB962C8B-B14F-4D97-AF65-F5344CB8AC3E}">
        <p14:creationId xmlns:p14="http://schemas.microsoft.com/office/powerpoint/2010/main" val="3074352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icon&#10;&#10;Description automatically generated">
            <a:extLst>
              <a:ext uri="{FF2B5EF4-FFF2-40B4-BE49-F238E27FC236}">
                <a16:creationId xmlns:a16="http://schemas.microsoft.com/office/drawing/2014/main" id="{37A45CE7-E5AA-F458-4EA5-7782A4B63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72" y="586170"/>
            <a:ext cx="1645920" cy="1645920"/>
          </a:xfrm>
          <a:prstGeom prst="rect">
            <a:avLst/>
          </a:prstGeom>
        </p:spPr>
      </p:pic>
      <p:sp>
        <p:nvSpPr>
          <p:cNvPr id="6" name="Rectangle 1">
            <a:extLst>
              <a:ext uri="{FF2B5EF4-FFF2-40B4-BE49-F238E27FC236}">
                <a16:creationId xmlns:a16="http://schemas.microsoft.com/office/drawing/2014/main" id="{2BD12903-31B1-A8BC-80E4-EEA6AD30BA8E}"/>
              </a:ext>
            </a:extLst>
          </p:cNvPr>
          <p:cNvSpPr>
            <a:spLocks noChangeArrowheads="1"/>
          </p:cNvSpPr>
          <p:nvPr/>
        </p:nvSpPr>
        <p:spPr bwMode="auto">
          <a:xfrm>
            <a:off x="2727871" y="477906"/>
            <a:ext cx="946412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rPr>
              <a:t>int</a:t>
            </a:r>
            <a:r>
              <a:rPr kumimoji="0" lang="en-US" altLang="en-US" sz="2800" b="1" i="0" u="none" strike="noStrike" cap="none" normalizeH="0" baseline="0">
                <a:ln>
                  <a:noFill/>
                </a:ln>
                <a:solidFill>
                  <a:schemeClr val="bg1"/>
                </a:solidFill>
                <a:effectLst/>
              </a:rPr>
              <a:t> strcmp(</a:t>
            </a:r>
            <a:r>
              <a:rPr kumimoji="0" lang="en-US" altLang="en-US" sz="2800" b="1" i="0" u="none" strike="noStrike" cap="none" normalizeH="0" baseline="0">
                <a:ln>
                  <a:noFill/>
                </a:ln>
                <a:solidFill>
                  <a:srgbClr val="FF5A21"/>
                </a:solidFill>
                <a:effectLst/>
              </a:rPr>
              <a:t>const char* </a:t>
            </a:r>
            <a:r>
              <a:rPr kumimoji="0" lang="en-US" altLang="en-US" sz="2800" b="1" i="0" u="none" strike="noStrike" cap="none" normalizeH="0" baseline="0">
                <a:ln>
                  <a:noFill/>
                </a:ln>
                <a:solidFill>
                  <a:schemeClr val="bg1"/>
                </a:solidFill>
                <a:effectLst/>
              </a:rPr>
              <a:t>str1, </a:t>
            </a:r>
            <a:r>
              <a:rPr kumimoji="0" lang="en-US" altLang="en-US" sz="2800" b="1" i="0" u="none" strike="noStrike" cap="none" normalizeH="0" baseline="0">
                <a:ln>
                  <a:noFill/>
                </a:ln>
                <a:solidFill>
                  <a:srgbClr val="FF5A21"/>
                </a:solidFill>
                <a:effectLst/>
              </a:rPr>
              <a:t>const char* </a:t>
            </a:r>
            <a:r>
              <a:rPr kumimoji="0" lang="en-US" altLang="en-US" sz="2800" b="1" i="0" u="none" strike="noStrike" cap="none" normalizeH="0" baseline="0">
                <a:ln>
                  <a:noFill/>
                </a:ln>
                <a:solidFill>
                  <a:schemeClr val="bg1"/>
                </a:solidFill>
                <a:effectLst/>
              </a:rPr>
              <a:t>str2);</a:t>
            </a:r>
          </a:p>
        </p:txBody>
      </p:sp>
      <p:sp>
        <p:nvSpPr>
          <p:cNvPr id="7" name="TextBox 6">
            <a:extLst>
              <a:ext uri="{FF2B5EF4-FFF2-40B4-BE49-F238E27FC236}">
                <a16:creationId xmlns:a16="http://schemas.microsoft.com/office/drawing/2014/main" id="{405EED7A-7C54-9D4C-2AAE-EAA0F98D71F0}"/>
              </a:ext>
            </a:extLst>
          </p:cNvPr>
          <p:cNvSpPr txBox="1"/>
          <p:nvPr/>
        </p:nvSpPr>
        <p:spPr>
          <a:xfrm>
            <a:off x="2727871" y="1244184"/>
            <a:ext cx="9084378" cy="1200329"/>
          </a:xfrm>
          <a:prstGeom prst="rect">
            <a:avLst/>
          </a:prstGeom>
          <a:noFill/>
        </p:spPr>
        <p:txBody>
          <a:bodyPr wrap="square" rtlCol="0">
            <a:spAutoFit/>
          </a:bodyPr>
          <a:lstStyle/>
          <a:p>
            <a:pPr algn="just"/>
            <a:r>
              <a:rPr lang="en-US" sz="2400" b="1">
                <a:solidFill>
                  <a:schemeClr val="bg1"/>
                </a:solidFill>
              </a:rPr>
              <a:t>So sánh hai chuỗi. Trả về 0 nếu hai chuỗi trùng nhau, ngược lại trả vể khác 0 nếu hai chuỗi khác nhau</a:t>
            </a:r>
          </a:p>
        </p:txBody>
      </p:sp>
      <p:sp>
        <p:nvSpPr>
          <p:cNvPr id="9" name="TextBox 8">
            <a:extLst>
              <a:ext uri="{FF2B5EF4-FFF2-40B4-BE49-F238E27FC236}">
                <a16:creationId xmlns:a16="http://schemas.microsoft.com/office/drawing/2014/main" id="{EF589A94-2783-34E1-C99F-75565B56DCB5}"/>
              </a:ext>
            </a:extLst>
          </p:cNvPr>
          <p:cNvSpPr txBox="1"/>
          <p:nvPr/>
        </p:nvSpPr>
        <p:spPr>
          <a:xfrm>
            <a:off x="1553811" y="2838127"/>
            <a:ext cx="9084378" cy="3000821"/>
          </a:xfrm>
          <a:prstGeom prst="rect">
            <a:avLst/>
          </a:prstGeom>
          <a:noFill/>
        </p:spPr>
        <p:txBody>
          <a:bodyPr wrap="square" rtlCol="0">
            <a:spAutoFit/>
          </a:bodyPr>
          <a:lstStyle/>
          <a:p>
            <a:pPr algn="ctr">
              <a:spcAft>
                <a:spcPts val="1800"/>
              </a:spcAft>
            </a:pPr>
            <a:r>
              <a:rPr lang="en-US" sz="2400" b="1">
                <a:solidFill>
                  <a:schemeClr val="bg1"/>
                </a:solidFill>
              </a:rPr>
              <a:t>CÁC LOẠI GIÁ TRỊ:</a:t>
            </a:r>
          </a:p>
          <a:p>
            <a:pPr>
              <a:spcAft>
                <a:spcPts val="1800"/>
              </a:spcAft>
            </a:pPr>
            <a:r>
              <a:rPr lang="en-US" sz="2400" b="1">
                <a:solidFill>
                  <a:schemeClr val="bg1"/>
                </a:solidFill>
              </a:rPr>
              <a:t>&gt; 0: Bắt gặp ký tự đầu tiên ở str1 có giá trị nhỏ hơn so với ký tự tương ứng ở str2 (Giá trị ascii).</a:t>
            </a:r>
          </a:p>
          <a:p>
            <a:pPr>
              <a:spcAft>
                <a:spcPts val="1800"/>
              </a:spcAft>
            </a:pPr>
            <a:r>
              <a:rPr lang="en-US" sz="2400" b="1">
                <a:solidFill>
                  <a:schemeClr val="bg1"/>
                </a:solidFill>
              </a:rPr>
              <a:t>= 0: Nội dung hai chuỗi giống nhau.</a:t>
            </a:r>
          </a:p>
          <a:p>
            <a:pPr>
              <a:spcAft>
                <a:spcPts val="1800"/>
              </a:spcAft>
            </a:pPr>
            <a:r>
              <a:rPr lang="en-US" sz="2400" b="1">
                <a:solidFill>
                  <a:schemeClr val="bg1"/>
                </a:solidFill>
              </a:rPr>
              <a:t>&lt; 0: Bắt gặp ký tự đầu tiền ở str1 có giá trị lớn hơn so với ký tự tương ứng ở str2</a:t>
            </a:r>
          </a:p>
        </p:txBody>
      </p:sp>
    </p:spTree>
    <p:extLst>
      <p:ext uri="{BB962C8B-B14F-4D97-AF65-F5344CB8AC3E}">
        <p14:creationId xmlns:p14="http://schemas.microsoft.com/office/powerpoint/2010/main" val="2098877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BA26E5C7-C6A5-07BD-E813-8520FD9C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84" y="481240"/>
            <a:ext cx="1645920" cy="1645920"/>
          </a:xfrm>
          <a:prstGeom prst="rect">
            <a:avLst/>
          </a:prstGeom>
        </p:spPr>
      </p:pic>
      <p:sp>
        <p:nvSpPr>
          <p:cNvPr id="6" name="Rectangle 1">
            <a:extLst>
              <a:ext uri="{FF2B5EF4-FFF2-40B4-BE49-F238E27FC236}">
                <a16:creationId xmlns:a16="http://schemas.microsoft.com/office/drawing/2014/main" id="{1D5BBB29-50F0-B53C-5799-41D3B9A18AE1}"/>
              </a:ext>
            </a:extLst>
          </p:cNvPr>
          <p:cNvSpPr>
            <a:spLocks noChangeArrowheads="1"/>
          </p:cNvSpPr>
          <p:nvPr/>
        </p:nvSpPr>
        <p:spPr bwMode="auto">
          <a:xfrm>
            <a:off x="2905804" y="657869"/>
            <a:ext cx="92861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rPr>
              <a:t>const char* </a:t>
            </a:r>
            <a:r>
              <a:rPr kumimoji="0" lang="en-US" altLang="en-US" sz="2800" b="1" i="0" u="none" strike="noStrike" cap="none" normalizeH="0" baseline="0">
                <a:ln>
                  <a:noFill/>
                </a:ln>
                <a:solidFill>
                  <a:schemeClr val="bg1"/>
                </a:solidFill>
                <a:effectLst/>
              </a:rPr>
              <a:t>strstr(</a:t>
            </a:r>
            <a:r>
              <a:rPr kumimoji="0" lang="en-US" altLang="en-US" sz="2800" b="1" i="0" u="none" strike="noStrike" cap="none" normalizeH="0" baseline="0">
                <a:ln>
                  <a:noFill/>
                </a:ln>
                <a:solidFill>
                  <a:srgbClr val="FF5A21"/>
                </a:solidFill>
                <a:effectLst/>
              </a:rPr>
              <a:t>const char* </a:t>
            </a:r>
            <a:r>
              <a:rPr kumimoji="0" lang="en-US" altLang="en-US" sz="2800" b="1" i="0" u="none" strike="noStrike" cap="none" normalizeH="0" baseline="0">
                <a:ln>
                  <a:noFill/>
                </a:ln>
                <a:solidFill>
                  <a:schemeClr val="bg1"/>
                </a:solidFill>
                <a:effectLst/>
              </a:rPr>
              <a:t>str1,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a:solidFill>
                  <a:schemeClr val="bg1"/>
                </a:solidFill>
              </a:rPr>
              <a:t>						</a:t>
            </a:r>
            <a:r>
              <a:rPr kumimoji="0" lang="en-US" altLang="en-US" sz="2800" b="1" i="0" u="none" strike="noStrike" cap="none" normalizeH="0" baseline="0">
                <a:ln>
                  <a:noFill/>
                </a:ln>
                <a:solidFill>
                  <a:srgbClr val="FF5A21"/>
                </a:solidFill>
                <a:effectLst/>
              </a:rPr>
              <a:t>const char* </a:t>
            </a:r>
            <a:r>
              <a:rPr kumimoji="0" lang="en-US" altLang="en-US" sz="2800" b="1" i="0" u="none" strike="noStrike" cap="none" normalizeH="0" baseline="0">
                <a:ln>
                  <a:noFill/>
                </a:ln>
                <a:solidFill>
                  <a:schemeClr val="bg1"/>
                </a:solidFill>
                <a:effectLst/>
              </a:rPr>
              <a:t>str2);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5A21"/>
                </a:solidFill>
                <a:effectLst/>
              </a:rPr>
              <a:t>char*</a:t>
            </a:r>
            <a:r>
              <a:rPr kumimoji="0" lang="en-US" altLang="en-US" sz="2800" b="1" i="0" u="none" strike="noStrike" cap="none" normalizeH="0" baseline="0">
                <a:ln>
                  <a:noFill/>
                </a:ln>
                <a:solidFill>
                  <a:schemeClr val="bg1"/>
                </a:solidFill>
                <a:effectLst/>
              </a:rPr>
              <a:t> strstr(</a:t>
            </a:r>
            <a:r>
              <a:rPr kumimoji="0" lang="en-US" altLang="en-US" sz="2800" b="1" i="0" u="none" strike="noStrike" cap="none" normalizeH="0" baseline="0">
                <a:ln>
                  <a:noFill/>
                </a:ln>
                <a:solidFill>
                  <a:srgbClr val="FF5A21"/>
                </a:solidFill>
                <a:effectLst/>
              </a:rPr>
              <a:t>char*</a:t>
            </a:r>
            <a:r>
              <a:rPr kumimoji="0" lang="en-US" altLang="en-US" sz="2800" b="1" i="0" u="none" strike="noStrike" cap="none" normalizeH="0" baseline="0">
                <a:ln>
                  <a:noFill/>
                </a:ln>
                <a:solidFill>
                  <a:schemeClr val="bg1"/>
                </a:solidFill>
                <a:effectLst/>
              </a:rPr>
              <a:t> str1, </a:t>
            </a:r>
            <a:r>
              <a:rPr kumimoji="0" lang="en-US" altLang="en-US" sz="2800" b="1" i="0" u="none" strike="noStrike" cap="none" normalizeH="0" baseline="0">
                <a:ln>
                  <a:noFill/>
                </a:ln>
                <a:solidFill>
                  <a:srgbClr val="FF5A21"/>
                </a:solidFill>
                <a:effectLst/>
              </a:rPr>
              <a:t>const char* </a:t>
            </a:r>
            <a:r>
              <a:rPr kumimoji="0" lang="en-US" altLang="en-US" sz="2800" b="1" i="0" u="none" strike="noStrike" cap="none" normalizeH="0" baseline="0">
                <a:ln>
                  <a:noFill/>
                </a:ln>
                <a:solidFill>
                  <a:schemeClr val="bg1"/>
                </a:solidFill>
                <a:effectLst/>
              </a:rPr>
              <a:t>str2); </a:t>
            </a:r>
          </a:p>
        </p:txBody>
      </p:sp>
      <p:sp>
        <p:nvSpPr>
          <p:cNvPr id="7" name="TextBox 6">
            <a:extLst>
              <a:ext uri="{FF2B5EF4-FFF2-40B4-BE49-F238E27FC236}">
                <a16:creationId xmlns:a16="http://schemas.microsoft.com/office/drawing/2014/main" id="{CC823D35-6F83-7888-A049-1B5FA670DF0B}"/>
              </a:ext>
            </a:extLst>
          </p:cNvPr>
          <p:cNvSpPr txBox="1"/>
          <p:nvPr/>
        </p:nvSpPr>
        <p:spPr>
          <a:xfrm>
            <a:off x="794785" y="2383436"/>
            <a:ext cx="10611968" cy="830997"/>
          </a:xfrm>
          <a:prstGeom prst="rect">
            <a:avLst/>
          </a:prstGeom>
          <a:noFill/>
        </p:spPr>
        <p:txBody>
          <a:bodyPr wrap="square" rtlCol="0">
            <a:spAutoFit/>
          </a:bodyPr>
          <a:lstStyle/>
          <a:p>
            <a:pPr algn="just"/>
            <a:r>
              <a:rPr lang="en-US" sz="2400" b="1">
                <a:solidFill>
                  <a:schemeClr val="bg1"/>
                </a:solidFill>
              </a:rPr>
              <a:t>Trả về con trỏ trỏ tới vị trí bắt gặp chuỗi str2 trong chuỗi str1; Trả về con trỏ null nếu như không bắt gặp.</a:t>
            </a:r>
          </a:p>
        </p:txBody>
      </p:sp>
      <p:sp>
        <p:nvSpPr>
          <p:cNvPr id="8" name="TextBox 7">
            <a:extLst>
              <a:ext uri="{FF2B5EF4-FFF2-40B4-BE49-F238E27FC236}">
                <a16:creationId xmlns:a16="http://schemas.microsoft.com/office/drawing/2014/main" id="{7E949303-B806-40CE-F11F-EBD522113ADB}"/>
              </a:ext>
            </a:extLst>
          </p:cNvPr>
          <p:cNvSpPr txBox="1"/>
          <p:nvPr/>
        </p:nvSpPr>
        <p:spPr>
          <a:xfrm>
            <a:off x="794785" y="3457592"/>
            <a:ext cx="5544022" cy="2539157"/>
          </a:xfrm>
          <a:prstGeom prst="rect">
            <a:avLst/>
          </a:prstGeom>
          <a:noFill/>
        </p:spPr>
        <p:txBody>
          <a:bodyPr wrap="square" rtlCol="0">
            <a:spAutoFit/>
          </a:bodyPr>
          <a:lstStyle/>
          <a:p>
            <a:pPr algn="just">
              <a:spcAft>
                <a:spcPts val="1800"/>
              </a:spcAft>
            </a:pPr>
            <a:r>
              <a:rPr lang="en-US" sz="2400" b="1">
                <a:solidFill>
                  <a:schemeClr val="bg1"/>
                </a:solidFill>
              </a:rPr>
              <a:t>CODE:</a:t>
            </a:r>
          </a:p>
          <a:p>
            <a:pPr algn="just"/>
            <a:r>
              <a:rPr lang="en-US" sz="2400" b="1">
                <a:solidFill>
                  <a:schemeClr val="bg1"/>
                </a:solidFill>
              </a:rPr>
              <a:t>char str1[] = “Hello World”;</a:t>
            </a:r>
          </a:p>
          <a:p>
            <a:pPr algn="just"/>
            <a:r>
              <a:rPr lang="en-US" sz="2400" b="1">
                <a:solidFill>
                  <a:schemeClr val="bg1"/>
                </a:solidFill>
              </a:rPr>
              <a:t>char str2[] = “ello”;</a:t>
            </a:r>
          </a:p>
          <a:p>
            <a:pPr algn="just"/>
            <a:r>
              <a:rPr lang="en-US" sz="2400" b="1">
                <a:solidFill>
                  <a:schemeClr val="bg1"/>
                </a:solidFill>
              </a:rPr>
              <a:t>if (strstr(str1, str2) != NULL)</a:t>
            </a:r>
          </a:p>
          <a:p>
            <a:pPr algn="just"/>
            <a:r>
              <a:rPr lang="en-US" sz="2400" b="1">
                <a:solidFill>
                  <a:schemeClr val="bg1"/>
                </a:solidFill>
              </a:rPr>
              <a:t>	printf(“str2 is substring of str1!”);</a:t>
            </a:r>
          </a:p>
        </p:txBody>
      </p:sp>
      <p:sp>
        <p:nvSpPr>
          <p:cNvPr id="9" name="TextBox 8">
            <a:extLst>
              <a:ext uri="{FF2B5EF4-FFF2-40B4-BE49-F238E27FC236}">
                <a16:creationId xmlns:a16="http://schemas.microsoft.com/office/drawing/2014/main" id="{A0B15C75-6630-8685-A3C0-46BE85C63A22}"/>
              </a:ext>
            </a:extLst>
          </p:cNvPr>
          <p:cNvSpPr txBox="1"/>
          <p:nvPr/>
        </p:nvSpPr>
        <p:spPr>
          <a:xfrm>
            <a:off x="6647978" y="3457592"/>
            <a:ext cx="5544022" cy="1061829"/>
          </a:xfrm>
          <a:prstGeom prst="rect">
            <a:avLst/>
          </a:prstGeom>
          <a:noFill/>
        </p:spPr>
        <p:txBody>
          <a:bodyPr wrap="square" rtlCol="0">
            <a:spAutoFit/>
          </a:bodyPr>
          <a:lstStyle/>
          <a:p>
            <a:pPr algn="just">
              <a:spcAft>
                <a:spcPts val="1800"/>
              </a:spcAft>
            </a:pPr>
            <a:r>
              <a:rPr lang="en-US" sz="2400" b="1">
                <a:solidFill>
                  <a:schemeClr val="bg1"/>
                </a:solidFill>
              </a:rPr>
              <a:t>OUTPUT:</a:t>
            </a:r>
          </a:p>
          <a:p>
            <a:pPr algn="just"/>
            <a:r>
              <a:rPr lang="en-US" sz="2400" b="1">
                <a:solidFill>
                  <a:srgbClr val="007D93"/>
                </a:solidFill>
              </a:rPr>
              <a:t>str2 is substring of str1!</a:t>
            </a:r>
          </a:p>
        </p:txBody>
      </p:sp>
    </p:spTree>
    <p:extLst>
      <p:ext uri="{BB962C8B-B14F-4D97-AF65-F5344CB8AC3E}">
        <p14:creationId xmlns:p14="http://schemas.microsoft.com/office/powerpoint/2010/main" val="289376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48264910-D7FB-23DD-4322-339085FFC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54" y="1371600"/>
            <a:ext cx="4114800" cy="4114800"/>
          </a:xfrm>
          <a:prstGeom prst="rect">
            <a:avLst/>
          </a:prstGeom>
        </p:spPr>
      </p:pic>
      <p:sp>
        <p:nvSpPr>
          <p:cNvPr id="6" name="TextBox 5">
            <a:extLst>
              <a:ext uri="{FF2B5EF4-FFF2-40B4-BE49-F238E27FC236}">
                <a16:creationId xmlns:a16="http://schemas.microsoft.com/office/drawing/2014/main" id="{87EDA0E9-73AF-B7DA-D4AD-380F69D362C7}"/>
              </a:ext>
            </a:extLst>
          </p:cNvPr>
          <p:cNvSpPr txBox="1"/>
          <p:nvPr/>
        </p:nvSpPr>
        <p:spPr>
          <a:xfrm>
            <a:off x="6323048" y="2921168"/>
            <a:ext cx="3993401" cy="1015663"/>
          </a:xfrm>
          <a:prstGeom prst="rect">
            <a:avLst/>
          </a:prstGeom>
          <a:noFill/>
        </p:spPr>
        <p:txBody>
          <a:bodyPr wrap="none" rtlCol="0">
            <a:spAutoFit/>
          </a:bodyPr>
          <a:lstStyle/>
          <a:p>
            <a:r>
              <a:rPr lang="en-US" sz="6000" b="1">
                <a:solidFill>
                  <a:schemeClr val="bg1"/>
                </a:solidFill>
              </a:rPr>
              <a:t>QUESTION?</a:t>
            </a:r>
          </a:p>
        </p:txBody>
      </p:sp>
    </p:spTree>
    <p:extLst>
      <p:ext uri="{BB962C8B-B14F-4D97-AF65-F5344CB8AC3E}">
        <p14:creationId xmlns:p14="http://schemas.microsoft.com/office/powerpoint/2010/main" val="287436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3BE8311-933A-FAEE-0763-C47D462A9D60}"/>
              </a:ext>
            </a:extLst>
          </p:cNvPr>
          <p:cNvGrpSpPr/>
          <p:nvPr/>
        </p:nvGrpSpPr>
        <p:grpSpPr>
          <a:xfrm>
            <a:off x="233813" y="673654"/>
            <a:ext cx="11724374" cy="2513767"/>
            <a:chOff x="233813" y="403831"/>
            <a:chExt cx="11724374" cy="2513767"/>
          </a:xfrm>
        </p:grpSpPr>
        <p:grpSp>
          <p:nvGrpSpPr>
            <p:cNvPr id="38" name="Group 37">
              <a:extLst>
                <a:ext uri="{FF2B5EF4-FFF2-40B4-BE49-F238E27FC236}">
                  <a16:creationId xmlns:a16="http://schemas.microsoft.com/office/drawing/2014/main" id="{36025EBD-C8D7-86A7-33A4-6FCA649B187C}"/>
                </a:ext>
              </a:extLst>
            </p:cNvPr>
            <p:cNvGrpSpPr/>
            <p:nvPr/>
          </p:nvGrpSpPr>
          <p:grpSpPr>
            <a:xfrm>
              <a:off x="233813" y="468304"/>
              <a:ext cx="11724374" cy="1299985"/>
              <a:chOff x="233812" y="1412684"/>
              <a:chExt cx="11724374" cy="1299985"/>
            </a:xfrm>
          </p:grpSpPr>
          <p:grpSp>
            <p:nvGrpSpPr>
              <p:cNvPr id="24" name="Group 23">
                <a:extLst>
                  <a:ext uri="{FF2B5EF4-FFF2-40B4-BE49-F238E27FC236}">
                    <a16:creationId xmlns:a16="http://schemas.microsoft.com/office/drawing/2014/main" id="{9E4831D2-6F3C-36D4-6EE1-4A37879E1FC3}"/>
                  </a:ext>
                </a:extLst>
              </p:cNvPr>
              <p:cNvGrpSpPr/>
              <p:nvPr/>
            </p:nvGrpSpPr>
            <p:grpSpPr>
              <a:xfrm>
                <a:off x="233812" y="1935904"/>
                <a:ext cx="11724374" cy="776765"/>
                <a:chOff x="224285" y="578771"/>
                <a:chExt cx="11724374" cy="776765"/>
              </a:xfrm>
            </p:grpSpPr>
            <p:grpSp>
              <p:nvGrpSpPr>
                <p:cNvPr id="4" name="Group 3">
                  <a:extLst>
                    <a:ext uri="{FF2B5EF4-FFF2-40B4-BE49-F238E27FC236}">
                      <a16:creationId xmlns:a16="http://schemas.microsoft.com/office/drawing/2014/main" id="{B6C0EC7D-750C-2FE7-02E5-5AB747088B21}"/>
                    </a:ext>
                  </a:extLst>
                </p:cNvPr>
                <p:cNvGrpSpPr/>
                <p:nvPr/>
              </p:nvGrpSpPr>
              <p:grpSpPr>
                <a:xfrm>
                  <a:off x="2821910" y="578773"/>
                  <a:ext cx="6548179" cy="776763"/>
                  <a:chOff x="4370996" y="3035791"/>
                  <a:chExt cx="6548179" cy="776763"/>
                </a:xfrm>
              </p:grpSpPr>
              <p:sp>
                <p:nvSpPr>
                  <p:cNvPr id="5" name="Rectangle: Rounded Corners 4">
                    <a:extLst>
                      <a:ext uri="{FF2B5EF4-FFF2-40B4-BE49-F238E27FC236}">
                        <a16:creationId xmlns:a16="http://schemas.microsoft.com/office/drawing/2014/main" id="{08C17C3F-D50E-03DB-03DA-8DA69B033BA5}"/>
                      </a:ext>
                    </a:extLst>
                  </p:cNvPr>
                  <p:cNvSpPr/>
                  <p:nvPr/>
                </p:nvSpPr>
                <p:spPr>
                  <a:xfrm>
                    <a:off x="4370996"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S</a:t>
                    </a:r>
                  </a:p>
                </p:txBody>
              </p:sp>
              <p:sp>
                <p:nvSpPr>
                  <p:cNvPr id="6" name="Rectangle: Rounded Corners 5">
                    <a:extLst>
                      <a:ext uri="{FF2B5EF4-FFF2-40B4-BE49-F238E27FC236}">
                        <a16:creationId xmlns:a16="http://schemas.microsoft.com/office/drawing/2014/main" id="{E2F8CA41-CCD4-9EEB-66FB-3BB891810360}"/>
                      </a:ext>
                    </a:extLst>
                  </p:cNvPr>
                  <p:cNvSpPr/>
                  <p:nvPr/>
                </p:nvSpPr>
                <p:spPr>
                  <a:xfrm>
                    <a:off x="5332899"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a:t>
                    </a:r>
                  </a:p>
                </p:txBody>
              </p:sp>
              <p:sp>
                <p:nvSpPr>
                  <p:cNvPr id="7" name="Rectangle: Rounded Corners 6">
                    <a:extLst>
                      <a:ext uri="{FF2B5EF4-FFF2-40B4-BE49-F238E27FC236}">
                        <a16:creationId xmlns:a16="http://schemas.microsoft.com/office/drawing/2014/main" id="{6E71D7C9-76DC-6057-5D80-A4726564C948}"/>
                      </a:ext>
                    </a:extLst>
                  </p:cNvPr>
                  <p:cNvSpPr/>
                  <p:nvPr/>
                </p:nvSpPr>
                <p:spPr>
                  <a:xfrm>
                    <a:off x="629480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R</a:t>
                    </a:r>
                  </a:p>
                </p:txBody>
              </p:sp>
              <p:sp>
                <p:nvSpPr>
                  <p:cNvPr id="8" name="Rectangle: Rounded Corners 7">
                    <a:extLst>
                      <a:ext uri="{FF2B5EF4-FFF2-40B4-BE49-F238E27FC236}">
                        <a16:creationId xmlns:a16="http://schemas.microsoft.com/office/drawing/2014/main" id="{DEB82140-DCB9-5336-0A04-6E7AB7E42B57}"/>
                      </a:ext>
                    </a:extLst>
                  </p:cNvPr>
                  <p:cNvSpPr/>
                  <p:nvPr/>
                </p:nvSpPr>
                <p:spPr>
                  <a:xfrm>
                    <a:off x="7256705"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I</a:t>
                    </a:r>
                  </a:p>
                </p:txBody>
              </p:sp>
              <p:sp>
                <p:nvSpPr>
                  <p:cNvPr id="9" name="Rectangle: Rounded Corners 8">
                    <a:extLst>
                      <a:ext uri="{FF2B5EF4-FFF2-40B4-BE49-F238E27FC236}">
                        <a16:creationId xmlns:a16="http://schemas.microsoft.com/office/drawing/2014/main" id="{7D5C70D7-BEAE-F83C-A759-C82DABADF786}"/>
                      </a:ext>
                    </a:extLst>
                  </p:cNvPr>
                  <p:cNvSpPr/>
                  <p:nvPr/>
                </p:nvSpPr>
                <p:spPr>
                  <a:xfrm>
                    <a:off x="8218608"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N</a:t>
                    </a:r>
                  </a:p>
                </p:txBody>
              </p:sp>
              <p:sp>
                <p:nvSpPr>
                  <p:cNvPr id="10" name="Rectangle: Rounded Corners 9">
                    <a:extLst>
                      <a:ext uri="{FF2B5EF4-FFF2-40B4-BE49-F238E27FC236}">
                        <a16:creationId xmlns:a16="http://schemas.microsoft.com/office/drawing/2014/main" id="{E9E18741-3EFE-A2B8-C0E7-A70F9D6EF363}"/>
                      </a:ext>
                    </a:extLst>
                  </p:cNvPr>
                  <p:cNvSpPr/>
                  <p:nvPr/>
                </p:nvSpPr>
                <p:spPr>
                  <a:xfrm>
                    <a:off x="9180511"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G</a:t>
                    </a:r>
                  </a:p>
                </p:txBody>
              </p:sp>
              <p:sp>
                <p:nvSpPr>
                  <p:cNvPr id="11" name="Rectangle: Rounded Corners 10">
                    <a:extLst>
                      <a:ext uri="{FF2B5EF4-FFF2-40B4-BE49-F238E27FC236}">
                        <a16:creationId xmlns:a16="http://schemas.microsoft.com/office/drawing/2014/main" id="{C3EBA1E8-323E-D3FF-16A9-5894E4301430}"/>
                      </a:ext>
                    </a:extLst>
                  </p:cNvPr>
                  <p:cNvSpPr/>
                  <p:nvPr/>
                </p:nvSpPr>
                <p:spPr>
                  <a:xfrm>
                    <a:off x="1014241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\0</a:t>
                    </a:r>
                  </a:p>
                </p:txBody>
              </p:sp>
            </p:grpSp>
            <p:sp>
              <p:nvSpPr>
                <p:cNvPr id="12" name="Rectangle: Rounded Corners 11">
                  <a:extLst>
                    <a:ext uri="{FF2B5EF4-FFF2-40B4-BE49-F238E27FC236}">
                      <a16:creationId xmlns:a16="http://schemas.microsoft.com/office/drawing/2014/main" id="{5D9D4D44-805D-6B52-C96B-85692E58CA64}"/>
                    </a:ext>
                  </a:extLst>
                </p:cNvPr>
                <p:cNvSpPr/>
                <p:nvPr/>
              </p:nvSpPr>
              <p:spPr>
                <a:xfrm>
                  <a:off x="9555227" y="578773"/>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13" name="Rectangle: Rounded Corners 12">
                  <a:extLst>
                    <a:ext uri="{FF2B5EF4-FFF2-40B4-BE49-F238E27FC236}">
                      <a16:creationId xmlns:a16="http://schemas.microsoft.com/office/drawing/2014/main" id="{D8A89F8A-B4FB-2DFA-75C3-B2A54854344D}"/>
                    </a:ext>
                  </a:extLst>
                </p:cNvPr>
                <p:cNvSpPr/>
                <p:nvPr/>
              </p:nvSpPr>
              <p:spPr>
                <a:xfrm>
                  <a:off x="1860010" y="578772"/>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14" name="Rectangle: Rounded Corners 13">
                  <a:extLst>
                    <a:ext uri="{FF2B5EF4-FFF2-40B4-BE49-F238E27FC236}">
                      <a16:creationId xmlns:a16="http://schemas.microsoft.com/office/drawing/2014/main" id="{28A842FA-EF13-D737-BFA9-737D8CFE6D21}"/>
                    </a:ext>
                  </a:extLst>
                </p:cNvPr>
                <p:cNvSpPr/>
                <p:nvPr/>
              </p:nvSpPr>
              <p:spPr>
                <a:xfrm>
                  <a:off x="10517128" y="57877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15" name="Rectangle: Rounded Corners 14">
                  <a:extLst>
                    <a:ext uri="{FF2B5EF4-FFF2-40B4-BE49-F238E27FC236}">
                      <a16:creationId xmlns:a16="http://schemas.microsoft.com/office/drawing/2014/main" id="{19FA24FD-75AB-3BBF-36AA-88BD17A169C1}"/>
                    </a:ext>
                  </a:extLst>
                </p:cNvPr>
                <p:cNvSpPr/>
                <p:nvPr/>
              </p:nvSpPr>
              <p:spPr>
                <a:xfrm>
                  <a:off x="898107" y="57877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grpSp>
              <p:nvGrpSpPr>
                <p:cNvPr id="19" name="Group 18">
                  <a:extLst>
                    <a:ext uri="{FF2B5EF4-FFF2-40B4-BE49-F238E27FC236}">
                      <a16:creationId xmlns:a16="http://schemas.microsoft.com/office/drawing/2014/main" id="{BF0B0117-666A-385D-74B8-72161A13E2A1}"/>
                    </a:ext>
                  </a:extLst>
                </p:cNvPr>
                <p:cNvGrpSpPr/>
                <p:nvPr/>
              </p:nvGrpSpPr>
              <p:grpSpPr>
                <a:xfrm>
                  <a:off x="224285" y="888684"/>
                  <a:ext cx="552224" cy="156936"/>
                  <a:chOff x="898107" y="1944914"/>
                  <a:chExt cx="552224" cy="156936"/>
                </a:xfrm>
              </p:grpSpPr>
              <p:sp>
                <p:nvSpPr>
                  <p:cNvPr id="16" name="Oval 15">
                    <a:extLst>
                      <a:ext uri="{FF2B5EF4-FFF2-40B4-BE49-F238E27FC236}">
                        <a16:creationId xmlns:a16="http://schemas.microsoft.com/office/drawing/2014/main" id="{0E4D41F1-9BAC-A78E-FD7E-B875336A8F52}"/>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4A25C49-95B5-7FBF-9DB0-166B99B0D75F}"/>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C028092-187A-565C-95CA-8D4ECE86BEEE}"/>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F22D96E-A464-AAAA-6BCE-4F850011193F}"/>
                    </a:ext>
                  </a:extLst>
                </p:cNvPr>
                <p:cNvGrpSpPr/>
                <p:nvPr/>
              </p:nvGrpSpPr>
              <p:grpSpPr>
                <a:xfrm>
                  <a:off x="11396435" y="888684"/>
                  <a:ext cx="552224" cy="156936"/>
                  <a:chOff x="898107" y="1944914"/>
                  <a:chExt cx="552224" cy="156936"/>
                </a:xfrm>
              </p:grpSpPr>
              <p:sp>
                <p:nvSpPr>
                  <p:cNvPr id="21" name="Oval 20">
                    <a:extLst>
                      <a:ext uri="{FF2B5EF4-FFF2-40B4-BE49-F238E27FC236}">
                        <a16:creationId xmlns:a16="http://schemas.microsoft.com/office/drawing/2014/main" id="{3CE3BDB2-E020-A747-1792-67AF37C79C58}"/>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B4ECCC4-42B3-CACD-6483-DAEA70C63938}"/>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33587C1-77A7-8597-D748-8CA76110DAC1}"/>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a:extLst>
                  <a:ext uri="{FF2B5EF4-FFF2-40B4-BE49-F238E27FC236}">
                    <a16:creationId xmlns:a16="http://schemas.microsoft.com/office/drawing/2014/main" id="{9D18D7B1-2990-5A65-655C-5A1BE0A2950C}"/>
                  </a:ext>
                </a:extLst>
              </p:cNvPr>
              <p:cNvGrpSpPr/>
              <p:nvPr/>
            </p:nvGrpSpPr>
            <p:grpSpPr>
              <a:xfrm>
                <a:off x="908223" y="1412684"/>
                <a:ext cx="10424749" cy="523220"/>
                <a:chOff x="908223" y="1412684"/>
                <a:chExt cx="10424749" cy="523220"/>
              </a:xfrm>
            </p:grpSpPr>
            <p:sp>
              <p:nvSpPr>
                <p:cNvPr id="25" name="TextBox 24">
                  <a:extLst>
                    <a:ext uri="{FF2B5EF4-FFF2-40B4-BE49-F238E27FC236}">
                      <a16:creationId xmlns:a16="http://schemas.microsoft.com/office/drawing/2014/main" id="{25FE474F-4489-3EC3-AC40-E97357DFCCAE}"/>
                    </a:ext>
                  </a:extLst>
                </p:cNvPr>
                <p:cNvSpPr txBox="1"/>
                <p:nvPr/>
              </p:nvSpPr>
              <p:spPr>
                <a:xfrm>
                  <a:off x="908223" y="1412684"/>
                  <a:ext cx="776175" cy="523220"/>
                </a:xfrm>
                <a:prstGeom prst="rect">
                  <a:avLst/>
                </a:prstGeom>
                <a:noFill/>
              </p:spPr>
              <p:txBody>
                <a:bodyPr wrap="none" rtlCol="0">
                  <a:spAutoFit/>
                </a:bodyPr>
                <a:lstStyle/>
                <a:p>
                  <a:pPr algn="ctr"/>
                  <a:r>
                    <a:rPr lang="en-US" sz="2800" b="1">
                      <a:solidFill>
                        <a:schemeClr val="bg1"/>
                      </a:solidFill>
                    </a:rPr>
                    <a:t>120</a:t>
                  </a:r>
                </a:p>
              </p:txBody>
            </p:sp>
            <p:sp>
              <p:nvSpPr>
                <p:cNvPr id="26" name="TextBox 25">
                  <a:extLst>
                    <a:ext uri="{FF2B5EF4-FFF2-40B4-BE49-F238E27FC236}">
                      <a16:creationId xmlns:a16="http://schemas.microsoft.com/office/drawing/2014/main" id="{96CB06FA-CA08-22BB-3052-FBD913525AD8}"/>
                    </a:ext>
                  </a:extLst>
                </p:cNvPr>
                <p:cNvSpPr txBox="1"/>
                <p:nvPr/>
              </p:nvSpPr>
              <p:spPr>
                <a:xfrm>
                  <a:off x="1869538" y="1412684"/>
                  <a:ext cx="776175" cy="523220"/>
                </a:xfrm>
                <a:prstGeom prst="rect">
                  <a:avLst/>
                </a:prstGeom>
                <a:noFill/>
              </p:spPr>
              <p:txBody>
                <a:bodyPr wrap="none" rtlCol="0">
                  <a:spAutoFit/>
                </a:bodyPr>
                <a:lstStyle/>
                <a:p>
                  <a:pPr algn="ctr"/>
                  <a:r>
                    <a:rPr lang="en-US" sz="2800" b="1">
                      <a:solidFill>
                        <a:schemeClr val="bg1"/>
                      </a:solidFill>
                    </a:rPr>
                    <a:t>121</a:t>
                  </a:r>
                </a:p>
              </p:txBody>
            </p:sp>
            <p:sp>
              <p:nvSpPr>
                <p:cNvPr id="27" name="TextBox 26">
                  <a:extLst>
                    <a:ext uri="{FF2B5EF4-FFF2-40B4-BE49-F238E27FC236}">
                      <a16:creationId xmlns:a16="http://schemas.microsoft.com/office/drawing/2014/main" id="{17FF8643-D07A-CA36-2149-F6D0E551ABBE}"/>
                    </a:ext>
                  </a:extLst>
                </p:cNvPr>
                <p:cNvSpPr txBox="1"/>
                <p:nvPr/>
              </p:nvSpPr>
              <p:spPr>
                <a:xfrm>
                  <a:off x="2831731" y="1412684"/>
                  <a:ext cx="776175" cy="523220"/>
                </a:xfrm>
                <a:prstGeom prst="rect">
                  <a:avLst/>
                </a:prstGeom>
                <a:noFill/>
              </p:spPr>
              <p:txBody>
                <a:bodyPr wrap="none" rtlCol="0">
                  <a:spAutoFit/>
                </a:bodyPr>
                <a:lstStyle/>
                <a:p>
                  <a:pPr algn="ctr"/>
                  <a:r>
                    <a:rPr lang="en-US" sz="2800" b="1">
                      <a:solidFill>
                        <a:schemeClr val="bg1"/>
                      </a:solidFill>
                    </a:rPr>
                    <a:t>122</a:t>
                  </a:r>
                </a:p>
              </p:txBody>
            </p:sp>
            <p:sp>
              <p:nvSpPr>
                <p:cNvPr id="28" name="TextBox 27">
                  <a:extLst>
                    <a:ext uri="{FF2B5EF4-FFF2-40B4-BE49-F238E27FC236}">
                      <a16:creationId xmlns:a16="http://schemas.microsoft.com/office/drawing/2014/main" id="{108AAFFF-ADBC-6700-C474-B1DE9A0E0054}"/>
                    </a:ext>
                  </a:extLst>
                </p:cNvPr>
                <p:cNvSpPr txBox="1"/>
                <p:nvPr/>
              </p:nvSpPr>
              <p:spPr>
                <a:xfrm>
                  <a:off x="3784404" y="1412684"/>
                  <a:ext cx="776175" cy="523220"/>
                </a:xfrm>
                <a:prstGeom prst="rect">
                  <a:avLst/>
                </a:prstGeom>
                <a:noFill/>
              </p:spPr>
              <p:txBody>
                <a:bodyPr wrap="none" rtlCol="0">
                  <a:spAutoFit/>
                </a:bodyPr>
                <a:lstStyle/>
                <a:p>
                  <a:pPr algn="ctr"/>
                  <a:r>
                    <a:rPr lang="en-US" sz="2800" b="1">
                      <a:solidFill>
                        <a:schemeClr val="bg1"/>
                      </a:solidFill>
                    </a:rPr>
                    <a:t>123</a:t>
                  </a:r>
                </a:p>
              </p:txBody>
            </p:sp>
            <p:sp>
              <p:nvSpPr>
                <p:cNvPr id="29" name="TextBox 28">
                  <a:extLst>
                    <a:ext uri="{FF2B5EF4-FFF2-40B4-BE49-F238E27FC236}">
                      <a16:creationId xmlns:a16="http://schemas.microsoft.com/office/drawing/2014/main" id="{B004128D-FAF4-BB7D-59F0-917075A2FB96}"/>
                    </a:ext>
                  </a:extLst>
                </p:cNvPr>
                <p:cNvSpPr txBox="1"/>
                <p:nvPr/>
              </p:nvSpPr>
              <p:spPr>
                <a:xfrm>
                  <a:off x="4745719" y="1412684"/>
                  <a:ext cx="776175" cy="523220"/>
                </a:xfrm>
                <a:prstGeom prst="rect">
                  <a:avLst/>
                </a:prstGeom>
                <a:noFill/>
              </p:spPr>
              <p:txBody>
                <a:bodyPr wrap="none" rtlCol="0">
                  <a:spAutoFit/>
                </a:bodyPr>
                <a:lstStyle/>
                <a:p>
                  <a:pPr algn="ctr"/>
                  <a:r>
                    <a:rPr lang="en-US" sz="2800" b="1">
                      <a:solidFill>
                        <a:schemeClr val="bg1"/>
                      </a:solidFill>
                    </a:rPr>
                    <a:t>124</a:t>
                  </a:r>
                </a:p>
              </p:txBody>
            </p:sp>
            <p:sp>
              <p:nvSpPr>
                <p:cNvPr id="30" name="TextBox 29">
                  <a:extLst>
                    <a:ext uri="{FF2B5EF4-FFF2-40B4-BE49-F238E27FC236}">
                      <a16:creationId xmlns:a16="http://schemas.microsoft.com/office/drawing/2014/main" id="{08AD1511-4D04-85DA-1868-781807C6BF65}"/>
                    </a:ext>
                  </a:extLst>
                </p:cNvPr>
                <p:cNvSpPr txBox="1"/>
                <p:nvPr/>
              </p:nvSpPr>
              <p:spPr>
                <a:xfrm>
                  <a:off x="5707912" y="1412684"/>
                  <a:ext cx="776175" cy="523220"/>
                </a:xfrm>
                <a:prstGeom prst="rect">
                  <a:avLst/>
                </a:prstGeom>
                <a:noFill/>
              </p:spPr>
              <p:txBody>
                <a:bodyPr wrap="none" rtlCol="0">
                  <a:spAutoFit/>
                </a:bodyPr>
                <a:lstStyle/>
                <a:p>
                  <a:pPr algn="ctr"/>
                  <a:r>
                    <a:rPr lang="en-US" sz="2800" b="1">
                      <a:solidFill>
                        <a:schemeClr val="bg1"/>
                      </a:solidFill>
                    </a:rPr>
                    <a:t>125</a:t>
                  </a:r>
                </a:p>
              </p:txBody>
            </p:sp>
            <p:sp>
              <p:nvSpPr>
                <p:cNvPr id="31" name="TextBox 30">
                  <a:extLst>
                    <a:ext uri="{FF2B5EF4-FFF2-40B4-BE49-F238E27FC236}">
                      <a16:creationId xmlns:a16="http://schemas.microsoft.com/office/drawing/2014/main" id="{6E265473-B86E-9694-88B5-E730BDAEED6D}"/>
                    </a:ext>
                  </a:extLst>
                </p:cNvPr>
                <p:cNvSpPr txBox="1"/>
                <p:nvPr/>
              </p:nvSpPr>
              <p:spPr>
                <a:xfrm>
                  <a:off x="6685842" y="1412684"/>
                  <a:ext cx="776175" cy="523220"/>
                </a:xfrm>
                <a:prstGeom prst="rect">
                  <a:avLst/>
                </a:prstGeom>
                <a:noFill/>
              </p:spPr>
              <p:txBody>
                <a:bodyPr wrap="none" rtlCol="0">
                  <a:spAutoFit/>
                </a:bodyPr>
                <a:lstStyle/>
                <a:p>
                  <a:pPr algn="ctr"/>
                  <a:r>
                    <a:rPr lang="en-US" sz="2800" b="1">
                      <a:solidFill>
                        <a:schemeClr val="bg1"/>
                      </a:solidFill>
                    </a:rPr>
                    <a:t>126</a:t>
                  </a:r>
                </a:p>
              </p:txBody>
            </p:sp>
            <p:sp>
              <p:nvSpPr>
                <p:cNvPr id="32" name="TextBox 31">
                  <a:extLst>
                    <a:ext uri="{FF2B5EF4-FFF2-40B4-BE49-F238E27FC236}">
                      <a16:creationId xmlns:a16="http://schemas.microsoft.com/office/drawing/2014/main" id="{79703909-023B-A78F-AE0D-41188EEE182B}"/>
                    </a:ext>
                  </a:extLst>
                </p:cNvPr>
                <p:cNvSpPr txBox="1"/>
                <p:nvPr/>
              </p:nvSpPr>
              <p:spPr>
                <a:xfrm>
                  <a:off x="7647157" y="1412684"/>
                  <a:ext cx="776175" cy="523220"/>
                </a:xfrm>
                <a:prstGeom prst="rect">
                  <a:avLst/>
                </a:prstGeom>
                <a:noFill/>
              </p:spPr>
              <p:txBody>
                <a:bodyPr wrap="none" rtlCol="0">
                  <a:spAutoFit/>
                </a:bodyPr>
                <a:lstStyle/>
                <a:p>
                  <a:pPr algn="ctr"/>
                  <a:r>
                    <a:rPr lang="en-US" sz="2800" b="1">
                      <a:solidFill>
                        <a:schemeClr val="bg1"/>
                      </a:solidFill>
                    </a:rPr>
                    <a:t>127</a:t>
                  </a:r>
                </a:p>
              </p:txBody>
            </p:sp>
            <p:sp>
              <p:nvSpPr>
                <p:cNvPr id="33" name="TextBox 32">
                  <a:extLst>
                    <a:ext uri="{FF2B5EF4-FFF2-40B4-BE49-F238E27FC236}">
                      <a16:creationId xmlns:a16="http://schemas.microsoft.com/office/drawing/2014/main" id="{5DFD9D75-D53B-B877-B5F9-5F98324FE1D8}"/>
                    </a:ext>
                  </a:extLst>
                </p:cNvPr>
                <p:cNvSpPr txBox="1"/>
                <p:nvPr/>
              </p:nvSpPr>
              <p:spPr>
                <a:xfrm>
                  <a:off x="8609350" y="1412684"/>
                  <a:ext cx="776175" cy="523220"/>
                </a:xfrm>
                <a:prstGeom prst="rect">
                  <a:avLst/>
                </a:prstGeom>
                <a:noFill/>
              </p:spPr>
              <p:txBody>
                <a:bodyPr wrap="none" rtlCol="0">
                  <a:spAutoFit/>
                </a:bodyPr>
                <a:lstStyle/>
                <a:p>
                  <a:pPr algn="ctr"/>
                  <a:r>
                    <a:rPr lang="en-US" sz="2800" b="1">
                      <a:solidFill>
                        <a:schemeClr val="bg1"/>
                      </a:solidFill>
                    </a:rPr>
                    <a:t>128</a:t>
                  </a:r>
                </a:p>
              </p:txBody>
            </p:sp>
            <p:sp>
              <p:nvSpPr>
                <p:cNvPr id="34" name="TextBox 33">
                  <a:extLst>
                    <a:ext uri="{FF2B5EF4-FFF2-40B4-BE49-F238E27FC236}">
                      <a16:creationId xmlns:a16="http://schemas.microsoft.com/office/drawing/2014/main" id="{79082C46-8A24-82AF-7E81-E85B4735CB9E}"/>
                    </a:ext>
                  </a:extLst>
                </p:cNvPr>
                <p:cNvSpPr txBox="1"/>
                <p:nvPr/>
              </p:nvSpPr>
              <p:spPr>
                <a:xfrm>
                  <a:off x="9595482" y="1412684"/>
                  <a:ext cx="776175" cy="523220"/>
                </a:xfrm>
                <a:prstGeom prst="rect">
                  <a:avLst/>
                </a:prstGeom>
                <a:noFill/>
              </p:spPr>
              <p:txBody>
                <a:bodyPr wrap="none" rtlCol="0">
                  <a:spAutoFit/>
                </a:bodyPr>
                <a:lstStyle/>
                <a:p>
                  <a:pPr algn="ctr"/>
                  <a:r>
                    <a:rPr lang="en-US" sz="2800" b="1">
                      <a:solidFill>
                        <a:schemeClr val="bg1"/>
                      </a:solidFill>
                    </a:rPr>
                    <a:t>129</a:t>
                  </a:r>
                </a:p>
              </p:txBody>
            </p:sp>
            <p:sp>
              <p:nvSpPr>
                <p:cNvPr id="35" name="TextBox 34">
                  <a:extLst>
                    <a:ext uri="{FF2B5EF4-FFF2-40B4-BE49-F238E27FC236}">
                      <a16:creationId xmlns:a16="http://schemas.microsoft.com/office/drawing/2014/main" id="{BCDF33B4-3956-2FB7-7EDB-72BF9C4ABCE5}"/>
                    </a:ext>
                  </a:extLst>
                </p:cNvPr>
                <p:cNvSpPr txBox="1"/>
                <p:nvPr/>
              </p:nvSpPr>
              <p:spPr>
                <a:xfrm>
                  <a:off x="10556797" y="1412684"/>
                  <a:ext cx="776175" cy="523220"/>
                </a:xfrm>
                <a:prstGeom prst="rect">
                  <a:avLst/>
                </a:prstGeom>
                <a:noFill/>
              </p:spPr>
              <p:txBody>
                <a:bodyPr wrap="none" rtlCol="0">
                  <a:spAutoFit/>
                </a:bodyPr>
                <a:lstStyle/>
                <a:p>
                  <a:pPr algn="ctr"/>
                  <a:r>
                    <a:rPr lang="en-US" sz="2800" b="1">
                      <a:solidFill>
                        <a:schemeClr val="bg1"/>
                      </a:solidFill>
                    </a:rPr>
                    <a:t>130</a:t>
                  </a:r>
                </a:p>
              </p:txBody>
            </p:sp>
          </p:grpSp>
        </p:grpSp>
        <p:sp>
          <p:nvSpPr>
            <p:cNvPr id="46" name="TextBox 45">
              <a:extLst>
                <a:ext uri="{FF2B5EF4-FFF2-40B4-BE49-F238E27FC236}">
                  <a16:creationId xmlns:a16="http://schemas.microsoft.com/office/drawing/2014/main" id="{630300FF-B2B7-035B-4337-F6F293B3C809}"/>
                </a:ext>
              </a:extLst>
            </p:cNvPr>
            <p:cNvSpPr txBox="1"/>
            <p:nvPr/>
          </p:nvSpPr>
          <p:spPr>
            <a:xfrm>
              <a:off x="2399480" y="2271267"/>
              <a:ext cx="1197764" cy="646331"/>
            </a:xfrm>
            <a:prstGeom prst="rect">
              <a:avLst/>
            </a:prstGeom>
            <a:noFill/>
          </p:spPr>
          <p:txBody>
            <a:bodyPr wrap="none" rtlCol="0">
              <a:spAutoFit/>
            </a:bodyPr>
            <a:lstStyle/>
            <a:p>
              <a:r>
                <a:rPr lang="en-US" sz="3600" b="1">
                  <a:solidFill>
                    <a:schemeClr val="bg1"/>
                  </a:solidFill>
                </a:rPr>
                <a:t>text</a:t>
              </a:r>
            </a:p>
          </p:txBody>
        </p:sp>
        <p:sp>
          <p:nvSpPr>
            <p:cNvPr id="2" name="Rectangle 1">
              <a:extLst>
                <a:ext uri="{FF2B5EF4-FFF2-40B4-BE49-F238E27FC236}">
                  <a16:creationId xmlns:a16="http://schemas.microsoft.com/office/drawing/2014/main" id="{64357EA6-A4DB-CC85-1E6B-1710AF32A0A2}"/>
                </a:ext>
              </a:extLst>
            </p:cNvPr>
            <p:cNvSpPr/>
            <p:nvPr/>
          </p:nvSpPr>
          <p:spPr>
            <a:xfrm>
              <a:off x="2741184" y="403831"/>
              <a:ext cx="6729984" cy="1795211"/>
            </a:xfrm>
            <a:prstGeom prst="rect">
              <a:avLst/>
            </a:prstGeom>
            <a:noFill/>
            <a:ln w="76200">
              <a:solidFill>
                <a:srgbClr val="FF5A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9C810C75-0C04-9AB0-43C7-85836E334042}"/>
                </a:ext>
              </a:extLst>
            </p:cNvPr>
            <p:cNvCxnSpPr>
              <a:stCxn id="46" idx="3"/>
            </p:cNvCxnSpPr>
            <p:nvPr/>
          </p:nvCxnSpPr>
          <p:spPr>
            <a:xfrm flipV="1">
              <a:off x="3597244" y="2199042"/>
              <a:ext cx="575248" cy="395391"/>
            </a:xfrm>
            <a:prstGeom prst="straightConnector1">
              <a:avLst/>
            </a:prstGeom>
            <a:ln w="76200">
              <a:solidFill>
                <a:srgbClr val="FF5A2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C80300AC-F0F7-D8C1-5C2C-8ED7C4FC900B}"/>
              </a:ext>
            </a:extLst>
          </p:cNvPr>
          <p:cNvSpPr txBox="1"/>
          <p:nvPr/>
        </p:nvSpPr>
        <p:spPr>
          <a:xfrm>
            <a:off x="1060281" y="3563498"/>
            <a:ext cx="10090494" cy="2477601"/>
          </a:xfrm>
          <a:prstGeom prst="rect">
            <a:avLst/>
          </a:prstGeom>
          <a:noFill/>
        </p:spPr>
        <p:txBody>
          <a:bodyPr wrap="square" rtlCol="0">
            <a:spAutoFit/>
          </a:bodyPr>
          <a:lstStyle/>
          <a:p>
            <a:pPr algn="just">
              <a:spcAft>
                <a:spcPts val="1800"/>
              </a:spcAft>
            </a:pPr>
            <a:r>
              <a:rPr lang="en-US" sz="2800" b="1">
                <a:solidFill>
                  <a:schemeClr val="bg1"/>
                </a:solidFill>
              </a:rPr>
              <a:t>Chuỗi trong bộ nhớ được biểu diễn thành một mảng các ký tự liền kề được kết thúc bởi ký tự kết thúc chuỗi </a:t>
            </a:r>
          </a:p>
          <a:p>
            <a:pPr algn="just">
              <a:spcAft>
                <a:spcPts val="1800"/>
              </a:spcAft>
            </a:pPr>
            <a:r>
              <a:rPr lang="en-US" sz="2800" b="1">
                <a:solidFill>
                  <a:schemeClr val="bg1"/>
                </a:solidFill>
              </a:rPr>
              <a:t>Do đó, thực tế chuỗi cũng chỉ là một mảng các ký tự!</a:t>
            </a:r>
          </a:p>
        </p:txBody>
      </p:sp>
    </p:spTree>
    <p:extLst>
      <p:ext uri="{BB962C8B-B14F-4D97-AF65-F5344CB8AC3E}">
        <p14:creationId xmlns:p14="http://schemas.microsoft.com/office/powerpoint/2010/main" val="403283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B1D3AF1-CE85-83E9-BD93-C79478A9C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33" y="538720"/>
            <a:ext cx="1507687" cy="1507687"/>
          </a:xfrm>
          <a:prstGeom prst="rect">
            <a:avLst/>
          </a:prstGeom>
        </p:spPr>
      </p:pic>
      <p:sp>
        <p:nvSpPr>
          <p:cNvPr id="6" name="TextBox 5">
            <a:extLst>
              <a:ext uri="{FF2B5EF4-FFF2-40B4-BE49-F238E27FC236}">
                <a16:creationId xmlns:a16="http://schemas.microsoft.com/office/drawing/2014/main" id="{A6DCBA1C-ADDC-4E9C-9AB4-7094A830F45A}"/>
              </a:ext>
            </a:extLst>
          </p:cNvPr>
          <p:cNvSpPr txBox="1"/>
          <p:nvPr/>
        </p:nvSpPr>
        <p:spPr>
          <a:xfrm>
            <a:off x="3516693" y="1000175"/>
            <a:ext cx="4479111" cy="584775"/>
          </a:xfrm>
          <a:prstGeom prst="rect">
            <a:avLst/>
          </a:prstGeom>
          <a:noFill/>
        </p:spPr>
        <p:txBody>
          <a:bodyPr wrap="none" rtlCol="0">
            <a:spAutoFit/>
          </a:bodyPr>
          <a:lstStyle/>
          <a:p>
            <a:r>
              <a:rPr lang="en-US" sz="3200" b="1">
                <a:solidFill>
                  <a:schemeClr val="bg1"/>
                </a:solidFill>
              </a:rPr>
              <a:t>Khai báo một chuỗi:</a:t>
            </a:r>
          </a:p>
        </p:txBody>
      </p:sp>
      <p:sp>
        <p:nvSpPr>
          <p:cNvPr id="8" name="TextBox 7">
            <a:extLst>
              <a:ext uri="{FF2B5EF4-FFF2-40B4-BE49-F238E27FC236}">
                <a16:creationId xmlns:a16="http://schemas.microsoft.com/office/drawing/2014/main" id="{8C2C313F-33E2-AAF1-C5F2-FE5BC1E7C31B}"/>
              </a:ext>
            </a:extLst>
          </p:cNvPr>
          <p:cNvSpPr txBox="1"/>
          <p:nvPr/>
        </p:nvSpPr>
        <p:spPr>
          <a:xfrm>
            <a:off x="1283464" y="2336184"/>
            <a:ext cx="9838297" cy="2631490"/>
          </a:xfrm>
          <a:prstGeom prst="rect">
            <a:avLst/>
          </a:prstGeom>
          <a:noFill/>
        </p:spPr>
        <p:txBody>
          <a:bodyPr wrap="square" rtlCol="0">
            <a:spAutoFit/>
          </a:bodyPr>
          <a:lstStyle/>
          <a:p>
            <a:pPr algn="just">
              <a:spcAft>
                <a:spcPts val="1800"/>
              </a:spcAft>
            </a:pPr>
            <a:r>
              <a:rPr lang="en-US" sz="2400" b="1">
                <a:solidFill>
                  <a:schemeClr val="bg1"/>
                </a:solidFill>
              </a:rPr>
              <a:t>Khai báo có khởi gán:</a:t>
            </a:r>
          </a:p>
          <a:p>
            <a:pPr algn="just">
              <a:spcAft>
                <a:spcPts val="1200"/>
              </a:spcAft>
            </a:pPr>
            <a:r>
              <a:rPr lang="en-US" sz="2400" b="1">
                <a:solidFill>
                  <a:schemeClr val="bg1"/>
                </a:solidFill>
              </a:rPr>
              <a:t>	char s[] = “Learning C”; </a:t>
            </a:r>
          </a:p>
          <a:p>
            <a:pPr algn="just">
              <a:spcAft>
                <a:spcPts val="1200"/>
              </a:spcAft>
            </a:pPr>
            <a:r>
              <a:rPr lang="en-US" sz="2400" b="1">
                <a:solidFill>
                  <a:schemeClr val="bg1"/>
                </a:solidFill>
              </a:rPr>
              <a:t>	char s[12] = “Hello World”;</a:t>
            </a:r>
          </a:p>
          <a:p>
            <a:pPr algn="just">
              <a:spcAft>
                <a:spcPts val="1200"/>
              </a:spcAft>
            </a:pPr>
            <a:r>
              <a:rPr lang="en-US" sz="2400" b="1">
                <a:solidFill>
                  <a:schemeClr val="bg1"/>
                </a:solidFill>
              </a:rPr>
              <a:t>	char s[] = “String in C”;</a:t>
            </a:r>
          </a:p>
          <a:p>
            <a:pPr algn="just">
              <a:spcAft>
                <a:spcPts val="1200"/>
              </a:spcAft>
            </a:pPr>
            <a:r>
              <a:rPr lang="en-US" sz="2400" b="1">
                <a:solidFill>
                  <a:schemeClr val="bg1"/>
                </a:solidFill>
              </a:rPr>
              <a:t>	char s[] = {‘S’, ‘t’, ‘r’, ‘i’, ‘n’, ‘g’, ‘\0’}</a:t>
            </a:r>
          </a:p>
        </p:txBody>
      </p:sp>
      <p:sp>
        <p:nvSpPr>
          <p:cNvPr id="10" name="TextBox 9">
            <a:extLst>
              <a:ext uri="{FF2B5EF4-FFF2-40B4-BE49-F238E27FC236}">
                <a16:creationId xmlns:a16="http://schemas.microsoft.com/office/drawing/2014/main" id="{BC979905-9176-3F90-E2C1-776A9A6DE2BF}"/>
              </a:ext>
            </a:extLst>
          </p:cNvPr>
          <p:cNvSpPr txBox="1"/>
          <p:nvPr/>
        </p:nvSpPr>
        <p:spPr>
          <a:xfrm>
            <a:off x="1283464" y="5257451"/>
            <a:ext cx="4812536" cy="1061829"/>
          </a:xfrm>
          <a:prstGeom prst="rect">
            <a:avLst/>
          </a:prstGeom>
          <a:noFill/>
        </p:spPr>
        <p:txBody>
          <a:bodyPr wrap="none" rtlCol="0">
            <a:spAutoFit/>
          </a:bodyPr>
          <a:lstStyle/>
          <a:p>
            <a:pPr algn="ctr">
              <a:spcAft>
                <a:spcPts val="1800"/>
              </a:spcAft>
            </a:pPr>
            <a:r>
              <a:rPr lang="en-US" sz="2400" b="1">
                <a:solidFill>
                  <a:schemeClr val="bg1"/>
                </a:solidFill>
              </a:rPr>
              <a:t>Khai báo không có khởi gán:</a:t>
            </a:r>
          </a:p>
          <a:p>
            <a:pPr algn="just">
              <a:spcAft>
                <a:spcPts val="1800"/>
              </a:spcAft>
            </a:pPr>
            <a:r>
              <a:rPr lang="en-US" sz="2400" b="1">
                <a:solidFill>
                  <a:schemeClr val="bg1"/>
                </a:solidFill>
              </a:rPr>
              <a:t>	char s[12];</a:t>
            </a:r>
          </a:p>
        </p:txBody>
      </p:sp>
    </p:spTree>
    <p:extLst>
      <p:ext uri="{BB962C8B-B14F-4D97-AF65-F5344CB8AC3E}">
        <p14:creationId xmlns:p14="http://schemas.microsoft.com/office/powerpoint/2010/main" val="65548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52537C75-556B-AF9D-A27F-62751FF1B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33" y="538720"/>
            <a:ext cx="1507687" cy="1507687"/>
          </a:xfrm>
          <a:prstGeom prst="rect">
            <a:avLst/>
          </a:prstGeom>
        </p:spPr>
      </p:pic>
      <p:sp>
        <p:nvSpPr>
          <p:cNvPr id="5" name="TextBox 4">
            <a:extLst>
              <a:ext uri="{FF2B5EF4-FFF2-40B4-BE49-F238E27FC236}">
                <a16:creationId xmlns:a16="http://schemas.microsoft.com/office/drawing/2014/main" id="{62769A2A-FC55-92B9-ADC9-83C4304DF0E1}"/>
              </a:ext>
            </a:extLst>
          </p:cNvPr>
          <p:cNvSpPr txBox="1"/>
          <p:nvPr/>
        </p:nvSpPr>
        <p:spPr>
          <a:xfrm>
            <a:off x="3516693" y="1000175"/>
            <a:ext cx="4479111" cy="584775"/>
          </a:xfrm>
          <a:prstGeom prst="rect">
            <a:avLst/>
          </a:prstGeom>
          <a:noFill/>
        </p:spPr>
        <p:txBody>
          <a:bodyPr wrap="none" rtlCol="0">
            <a:spAutoFit/>
          </a:bodyPr>
          <a:lstStyle/>
          <a:p>
            <a:r>
              <a:rPr lang="en-US" sz="3200" b="1">
                <a:solidFill>
                  <a:schemeClr val="bg1"/>
                </a:solidFill>
              </a:rPr>
              <a:t>Khai báo một chuỗi:</a:t>
            </a:r>
          </a:p>
        </p:txBody>
      </p:sp>
      <p:sp>
        <p:nvSpPr>
          <p:cNvPr id="6" name="TextBox 5">
            <a:extLst>
              <a:ext uri="{FF2B5EF4-FFF2-40B4-BE49-F238E27FC236}">
                <a16:creationId xmlns:a16="http://schemas.microsoft.com/office/drawing/2014/main" id="{8E0C9D1D-D7DD-E849-DB25-7678287B8B2B}"/>
              </a:ext>
            </a:extLst>
          </p:cNvPr>
          <p:cNvSpPr txBox="1"/>
          <p:nvPr/>
        </p:nvSpPr>
        <p:spPr>
          <a:xfrm>
            <a:off x="1104275" y="2815958"/>
            <a:ext cx="9983449" cy="1615827"/>
          </a:xfrm>
          <a:prstGeom prst="rect">
            <a:avLst/>
          </a:prstGeom>
          <a:noFill/>
        </p:spPr>
        <p:txBody>
          <a:bodyPr wrap="square" rtlCol="0">
            <a:spAutoFit/>
          </a:bodyPr>
          <a:lstStyle/>
          <a:p>
            <a:pPr algn="just">
              <a:spcAft>
                <a:spcPts val="1800"/>
              </a:spcAft>
            </a:pPr>
            <a:r>
              <a:rPr lang="en-US" sz="2800" b="1">
                <a:solidFill>
                  <a:schemeClr val="bg1"/>
                </a:solidFill>
              </a:rPr>
              <a:t>Đặc biệt ta hoàn toàn có thể khai báo một chuỗi thông qua con trỏ:</a:t>
            </a:r>
          </a:p>
          <a:p>
            <a:pPr algn="ctr">
              <a:spcAft>
                <a:spcPts val="1800"/>
              </a:spcAft>
            </a:pPr>
            <a:r>
              <a:rPr lang="en-US" sz="2800" b="1">
                <a:solidFill>
                  <a:schemeClr val="bg1"/>
                </a:solidFill>
              </a:rPr>
              <a:t>char *pts = “Point to String”;</a:t>
            </a:r>
          </a:p>
        </p:txBody>
      </p:sp>
    </p:spTree>
    <p:extLst>
      <p:ext uri="{BB962C8B-B14F-4D97-AF65-F5344CB8AC3E}">
        <p14:creationId xmlns:p14="http://schemas.microsoft.com/office/powerpoint/2010/main" val="208758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E1466-505E-3565-0E17-25C1CDD05023}"/>
              </a:ext>
            </a:extLst>
          </p:cNvPr>
          <p:cNvSpPr txBox="1"/>
          <p:nvPr/>
        </p:nvSpPr>
        <p:spPr>
          <a:xfrm>
            <a:off x="717318" y="1776219"/>
            <a:ext cx="1992853" cy="584775"/>
          </a:xfrm>
          <a:prstGeom prst="rect">
            <a:avLst/>
          </a:prstGeom>
          <a:noFill/>
        </p:spPr>
        <p:txBody>
          <a:bodyPr wrap="none" rtlCol="0">
            <a:spAutoFit/>
          </a:bodyPr>
          <a:lstStyle/>
          <a:p>
            <a:r>
              <a:rPr lang="en-US" sz="3200" b="1">
                <a:solidFill>
                  <a:srgbClr val="FF5A21"/>
                </a:solidFill>
              </a:rPr>
              <a:t>“</a:t>
            </a:r>
            <a:r>
              <a:rPr lang="en-US" sz="3200" b="1">
                <a:solidFill>
                  <a:schemeClr val="bg1"/>
                </a:solidFill>
              </a:rPr>
              <a:t>string</a:t>
            </a:r>
            <a:r>
              <a:rPr lang="en-US" sz="3200" b="1">
                <a:solidFill>
                  <a:srgbClr val="FF5A21"/>
                </a:solidFill>
              </a:rPr>
              <a:t>”</a:t>
            </a:r>
          </a:p>
        </p:txBody>
      </p:sp>
      <p:grpSp>
        <p:nvGrpSpPr>
          <p:cNvPr id="6" name="Group 5">
            <a:extLst>
              <a:ext uri="{FF2B5EF4-FFF2-40B4-BE49-F238E27FC236}">
                <a16:creationId xmlns:a16="http://schemas.microsoft.com/office/drawing/2014/main" id="{2F25E31F-5A37-5792-CDD6-E8038E7A983A}"/>
              </a:ext>
            </a:extLst>
          </p:cNvPr>
          <p:cNvGrpSpPr/>
          <p:nvPr/>
        </p:nvGrpSpPr>
        <p:grpSpPr>
          <a:xfrm>
            <a:off x="2766755" y="278992"/>
            <a:ext cx="8808695" cy="976698"/>
            <a:chOff x="233812" y="1412684"/>
            <a:chExt cx="11724374" cy="1299985"/>
          </a:xfrm>
        </p:grpSpPr>
        <p:grpSp>
          <p:nvGrpSpPr>
            <p:cNvPr id="10" name="Group 9">
              <a:extLst>
                <a:ext uri="{FF2B5EF4-FFF2-40B4-BE49-F238E27FC236}">
                  <a16:creationId xmlns:a16="http://schemas.microsoft.com/office/drawing/2014/main" id="{6BCEEB37-1B9B-398F-85B3-53B1BC9AB0B6}"/>
                </a:ext>
              </a:extLst>
            </p:cNvPr>
            <p:cNvGrpSpPr/>
            <p:nvPr/>
          </p:nvGrpSpPr>
          <p:grpSpPr>
            <a:xfrm>
              <a:off x="233812" y="1935904"/>
              <a:ext cx="11724374" cy="776765"/>
              <a:chOff x="224285" y="578771"/>
              <a:chExt cx="11724374" cy="776765"/>
            </a:xfrm>
          </p:grpSpPr>
          <p:grpSp>
            <p:nvGrpSpPr>
              <p:cNvPr id="23" name="Group 22">
                <a:extLst>
                  <a:ext uri="{FF2B5EF4-FFF2-40B4-BE49-F238E27FC236}">
                    <a16:creationId xmlns:a16="http://schemas.microsoft.com/office/drawing/2014/main" id="{B9D505AD-14A9-AF1C-E04C-1977FDCC41D2}"/>
                  </a:ext>
                </a:extLst>
              </p:cNvPr>
              <p:cNvGrpSpPr/>
              <p:nvPr/>
            </p:nvGrpSpPr>
            <p:grpSpPr>
              <a:xfrm>
                <a:off x="2821910" y="578773"/>
                <a:ext cx="6548179" cy="776763"/>
                <a:chOff x="4370996" y="3035791"/>
                <a:chExt cx="6548179" cy="776763"/>
              </a:xfrm>
            </p:grpSpPr>
            <p:sp>
              <p:nvSpPr>
                <p:cNvPr id="36" name="Rectangle: Rounded Corners 35">
                  <a:extLst>
                    <a:ext uri="{FF2B5EF4-FFF2-40B4-BE49-F238E27FC236}">
                      <a16:creationId xmlns:a16="http://schemas.microsoft.com/office/drawing/2014/main" id="{A2C1BB63-AD73-EAA7-5921-CC79789846A3}"/>
                    </a:ext>
                  </a:extLst>
                </p:cNvPr>
                <p:cNvSpPr/>
                <p:nvPr/>
              </p:nvSpPr>
              <p:spPr>
                <a:xfrm>
                  <a:off x="4370996"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a:t>
                  </a:r>
                </a:p>
              </p:txBody>
            </p:sp>
            <p:sp>
              <p:nvSpPr>
                <p:cNvPr id="37" name="Rectangle: Rounded Corners 36">
                  <a:extLst>
                    <a:ext uri="{FF2B5EF4-FFF2-40B4-BE49-F238E27FC236}">
                      <a16:creationId xmlns:a16="http://schemas.microsoft.com/office/drawing/2014/main" id="{574F3141-1A88-605F-2B90-007A47371DC2}"/>
                    </a:ext>
                  </a:extLst>
                </p:cNvPr>
                <p:cNvSpPr/>
                <p:nvPr/>
              </p:nvSpPr>
              <p:spPr>
                <a:xfrm>
                  <a:off x="5332899"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a:t>
                  </a:r>
                </a:p>
              </p:txBody>
            </p:sp>
            <p:sp>
              <p:nvSpPr>
                <p:cNvPr id="38" name="Rectangle: Rounded Corners 37">
                  <a:extLst>
                    <a:ext uri="{FF2B5EF4-FFF2-40B4-BE49-F238E27FC236}">
                      <a16:creationId xmlns:a16="http://schemas.microsoft.com/office/drawing/2014/main" id="{B3150119-892E-647D-F40A-FEB89F952BF5}"/>
                    </a:ext>
                  </a:extLst>
                </p:cNvPr>
                <p:cNvSpPr/>
                <p:nvPr/>
              </p:nvSpPr>
              <p:spPr>
                <a:xfrm>
                  <a:off x="629480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a:t>
                  </a:r>
                </a:p>
              </p:txBody>
            </p:sp>
            <p:sp>
              <p:nvSpPr>
                <p:cNvPr id="39" name="Rectangle: Rounded Corners 38">
                  <a:extLst>
                    <a:ext uri="{FF2B5EF4-FFF2-40B4-BE49-F238E27FC236}">
                      <a16:creationId xmlns:a16="http://schemas.microsoft.com/office/drawing/2014/main" id="{E26BBC46-15DB-99BA-D9B3-F3CD4B69821A}"/>
                    </a:ext>
                  </a:extLst>
                </p:cNvPr>
                <p:cNvSpPr/>
                <p:nvPr/>
              </p:nvSpPr>
              <p:spPr>
                <a:xfrm>
                  <a:off x="7256705"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0" name="Rectangle: Rounded Corners 39">
                  <a:extLst>
                    <a:ext uri="{FF2B5EF4-FFF2-40B4-BE49-F238E27FC236}">
                      <a16:creationId xmlns:a16="http://schemas.microsoft.com/office/drawing/2014/main" id="{EFC54176-56E7-6656-85F2-B59C0AFE3CA8}"/>
                    </a:ext>
                  </a:extLst>
                </p:cNvPr>
                <p:cNvSpPr/>
                <p:nvPr/>
              </p:nvSpPr>
              <p:spPr>
                <a:xfrm>
                  <a:off x="8218608"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a:t>
                  </a:r>
                </a:p>
              </p:txBody>
            </p:sp>
            <p:sp>
              <p:nvSpPr>
                <p:cNvPr id="41" name="Rectangle: Rounded Corners 40">
                  <a:extLst>
                    <a:ext uri="{FF2B5EF4-FFF2-40B4-BE49-F238E27FC236}">
                      <a16:creationId xmlns:a16="http://schemas.microsoft.com/office/drawing/2014/main" id="{5D4EEC57-FC18-6ABF-1DAB-FAF62140CA94}"/>
                    </a:ext>
                  </a:extLst>
                </p:cNvPr>
                <p:cNvSpPr/>
                <p:nvPr/>
              </p:nvSpPr>
              <p:spPr>
                <a:xfrm>
                  <a:off x="9180511"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a:t>
                  </a:r>
                </a:p>
              </p:txBody>
            </p:sp>
            <p:sp>
              <p:nvSpPr>
                <p:cNvPr id="42" name="Rectangle: Rounded Corners 41">
                  <a:extLst>
                    <a:ext uri="{FF2B5EF4-FFF2-40B4-BE49-F238E27FC236}">
                      <a16:creationId xmlns:a16="http://schemas.microsoft.com/office/drawing/2014/main" id="{10E6DDD2-A369-AE6B-E8B5-0B77D72A8295}"/>
                    </a:ext>
                  </a:extLst>
                </p:cNvPr>
                <p:cNvSpPr/>
                <p:nvPr/>
              </p:nvSpPr>
              <p:spPr>
                <a:xfrm>
                  <a:off x="1014241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a:t>
                  </a:r>
                </a:p>
              </p:txBody>
            </p:sp>
          </p:grpSp>
          <p:sp>
            <p:nvSpPr>
              <p:cNvPr id="24" name="Rectangle: Rounded Corners 23">
                <a:extLst>
                  <a:ext uri="{FF2B5EF4-FFF2-40B4-BE49-F238E27FC236}">
                    <a16:creationId xmlns:a16="http://schemas.microsoft.com/office/drawing/2014/main" id="{738F59A4-485A-A31B-4D9E-CB8234D199BE}"/>
                  </a:ext>
                </a:extLst>
              </p:cNvPr>
              <p:cNvSpPr/>
              <p:nvPr/>
            </p:nvSpPr>
            <p:spPr>
              <a:xfrm>
                <a:off x="9555227" y="578773"/>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Rectangle: Rounded Corners 24">
                <a:extLst>
                  <a:ext uri="{FF2B5EF4-FFF2-40B4-BE49-F238E27FC236}">
                    <a16:creationId xmlns:a16="http://schemas.microsoft.com/office/drawing/2014/main" id="{FCBCD102-B276-02E1-0E77-4B9F41EFF193}"/>
                  </a:ext>
                </a:extLst>
              </p:cNvPr>
              <p:cNvSpPr/>
              <p:nvPr/>
            </p:nvSpPr>
            <p:spPr>
              <a:xfrm>
                <a:off x="1860010" y="578772"/>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Rectangle: Rounded Corners 25">
                <a:extLst>
                  <a:ext uri="{FF2B5EF4-FFF2-40B4-BE49-F238E27FC236}">
                    <a16:creationId xmlns:a16="http://schemas.microsoft.com/office/drawing/2014/main" id="{EFA1F3FA-DFD6-23CE-93AA-F9EBAC88C4A3}"/>
                  </a:ext>
                </a:extLst>
              </p:cNvPr>
              <p:cNvSpPr/>
              <p:nvPr/>
            </p:nvSpPr>
            <p:spPr>
              <a:xfrm>
                <a:off x="10517128" y="57877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Rectangle: Rounded Corners 26">
                <a:extLst>
                  <a:ext uri="{FF2B5EF4-FFF2-40B4-BE49-F238E27FC236}">
                    <a16:creationId xmlns:a16="http://schemas.microsoft.com/office/drawing/2014/main" id="{453F21EB-A1C3-06E4-4FEF-D0D618C5B715}"/>
                  </a:ext>
                </a:extLst>
              </p:cNvPr>
              <p:cNvSpPr/>
              <p:nvPr/>
            </p:nvSpPr>
            <p:spPr>
              <a:xfrm>
                <a:off x="898107" y="57877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8" name="Group 27">
                <a:extLst>
                  <a:ext uri="{FF2B5EF4-FFF2-40B4-BE49-F238E27FC236}">
                    <a16:creationId xmlns:a16="http://schemas.microsoft.com/office/drawing/2014/main" id="{4C5387E7-F833-3667-30F7-4A8A17F64C4D}"/>
                  </a:ext>
                </a:extLst>
              </p:cNvPr>
              <p:cNvGrpSpPr/>
              <p:nvPr/>
            </p:nvGrpSpPr>
            <p:grpSpPr>
              <a:xfrm>
                <a:off x="224285" y="888684"/>
                <a:ext cx="552224" cy="156936"/>
                <a:chOff x="898107" y="1944914"/>
                <a:chExt cx="552224" cy="156936"/>
              </a:xfrm>
            </p:grpSpPr>
            <p:sp>
              <p:nvSpPr>
                <p:cNvPr id="33" name="Oval 32">
                  <a:extLst>
                    <a:ext uri="{FF2B5EF4-FFF2-40B4-BE49-F238E27FC236}">
                      <a16:creationId xmlns:a16="http://schemas.microsoft.com/office/drawing/2014/main" id="{E669382F-EE14-EF42-1B06-6FA696925942}"/>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Oval 33">
                  <a:extLst>
                    <a:ext uri="{FF2B5EF4-FFF2-40B4-BE49-F238E27FC236}">
                      <a16:creationId xmlns:a16="http://schemas.microsoft.com/office/drawing/2014/main" id="{50A53989-843C-7B76-E424-FE607F8E8248}"/>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Oval 34">
                  <a:extLst>
                    <a:ext uri="{FF2B5EF4-FFF2-40B4-BE49-F238E27FC236}">
                      <a16:creationId xmlns:a16="http://schemas.microsoft.com/office/drawing/2014/main" id="{C6C6518F-14CD-6E72-8914-2612758E5E4C}"/>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9" name="Group 28">
                <a:extLst>
                  <a:ext uri="{FF2B5EF4-FFF2-40B4-BE49-F238E27FC236}">
                    <a16:creationId xmlns:a16="http://schemas.microsoft.com/office/drawing/2014/main" id="{2BE9CAEB-3C96-5ACD-59BB-8D53458A49DD}"/>
                  </a:ext>
                </a:extLst>
              </p:cNvPr>
              <p:cNvGrpSpPr/>
              <p:nvPr/>
            </p:nvGrpSpPr>
            <p:grpSpPr>
              <a:xfrm>
                <a:off x="11396435" y="888684"/>
                <a:ext cx="552224" cy="156936"/>
                <a:chOff x="898107" y="1944914"/>
                <a:chExt cx="552224" cy="156936"/>
              </a:xfrm>
            </p:grpSpPr>
            <p:sp>
              <p:nvSpPr>
                <p:cNvPr id="30" name="Oval 29">
                  <a:extLst>
                    <a:ext uri="{FF2B5EF4-FFF2-40B4-BE49-F238E27FC236}">
                      <a16:creationId xmlns:a16="http://schemas.microsoft.com/office/drawing/2014/main" id="{11DF5639-EAA8-D202-10FE-1CC9CABEF8FB}"/>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Oval 30">
                  <a:extLst>
                    <a:ext uri="{FF2B5EF4-FFF2-40B4-BE49-F238E27FC236}">
                      <a16:creationId xmlns:a16="http://schemas.microsoft.com/office/drawing/2014/main" id="{554FBAF0-0EF7-124F-721F-EC3DD69E8A6A}"/>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A00BEE43-EF8D-0697-DB86-7D8293197BA4}"/>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 name="Group 10">
              <a:extLst>
                <a:ext uri="{FF2B5EF4-FFF2-40B4-BE49-F238E27FC236}">
                  <a16:creationId xmlns:a16="http://schemas.microsoft.com/office/drawing/2014/main" id="{3A77DB17-8329-5A37-01FC-556F1ED8491D}"/>
                </a:ext>
              </a:extLst>
            </p:cNvPr>
            <p:cNvGrpSpPr/>
            <p:nvPr/>
          </p:nvGrpSpPr>
          <p:grpSpPr>
            <a:xfrm>
              <a:off x="920584" y="1412684"/>
              <a:ext cx="10400025" cy="491581"/>
              <a:chOff x="920584" y="1412684"/>
              <a:chExt cx="10400025" cy="491581"/>
            </a:xfrm>
          </p:grpSpPr>
          <p:sp>
            <p:nvSpPr>
              <p:cNvPr id="12" name="TextBox 11">
                <a:extLst>
                  <a:ext uri="{FF2B5EF4-FFF2-40B4-BE49-F238E27FC236}">
                    <a16:creationId xmlns:a16="http://schemas.microsoft.com/office/drawing/2014/main" id="{49FD9245-337D-2B19-64C7-7291CD2165CC}"/>
                  </a:ext>
                </a:extLst>
              </p:cNvPr>
              <p:cNvSpPr txBox="1"/>
              <p:nvPr/>
            </p:nvSpPr>
            <p:spPr>
              <a:xfrm>
                <a:off x="920584" y="1412684"/>
                <a:ext cx="751452" cy="491581"/>
              </a:xfrm>
              <a:prstGeom prst="rect">
                <a:avLst/>
              </a:prstGeom>
              <a:noFill/>
            </p:spPr>
            <p:txBody>
              <a:bodyPr wrap="none" rtlCol="0">
                <a:spAutoFit/>
              </a:bodyPr>
              <a:lstStyle/>
              <a:p>
                <a:pPr algn="ctr"/>
                <a:r>
                  <a:rPr lang="en-US" b="1">
                    <a:solidFill>
                      <a:schemeClr val="bg1"/>
                    </a:solidFill>
                  </a:rPr>
                  <a:t>120</a:t>
                </a:r>
              </a:p>
            </p:txBody>
          </p:sp>
          <p:sp>
            <p:nvSpPr>
              <p:cNvPr id="13" name="TextBox 12">
                <a:extLst>
                  <a:ext uri="{FF2B5EF4-FFF2-40B4-BE49-F238E27FC236}">
                    <a16:creationId xmlns:a16="http://schemas.microsoft.com/office/drawing/2014/main" id="{82CEA9ED-FCDC-9087-B5D2-EB6E5AA3A223}"/>
                  </a:ext>
                </a:extLst>
              </p:cNvPr>
              <p:cNvSpPr txBox="1"/>
              <p:nvPr/>
            </p:nvSpPr>
            <p:spPr>
              <a:xfrm>
                <a:off x="1881899" y="1412684"/>
                <a:ext cx="751452" cy="491581"/>
              </a:xfrm>
              <a:prstGeom prst="rect">
                <a:avLst/>
              </a:prstGeom>
              <a:noFill/>
            </p:spPr>
            <p:txBody>
              <a:bodyPr wrap="none" rtlCol="0">
                <a:spAutoFit/>
              </a:bodyPr>
              <a:lstStyle/>
              <a:p>
                <a:pPr algn="ctr"/>
                <a:r>
                  <a:rPr lang="en-US" b="1">
                    <a:solidFill>
                      <a:schemeClr val="bg1"/>
                    </a:solidFill>
                  </a:rPr>
                  <a:t>121</a:t>
                </a:r>
              </a:p>
            </p:txBody>
          </p:sp>
          <p:sp>
            <p:nvSpPr>
              <p:cNvPr id="14" name="TextBox 13">
                <a:extLst>
                  <a:ext uri="{FF2B5EF4-FFF2-40B4-BE49-F238E27FC236}">
                    <a16:creationId xmlns:a16="http://schemas.microsoft.com/office/drawing/2014/main" id="{C81B2E06-0BA5-ACE5-593F-8643B9668ED3}"/>
                  </a:ext>
                </a:extLst>
              </p:cNvPr>
              <p:cNvSpPr txBox="1"/>
              <p:nvPr/>
            </p:nvSpPr>
            <p:spPr>
              <a:xfrm>
                <a:off x="2844092" y="1412684"/>
                <a:ext cx="751452" cy="491581"/>
              </a:xfrm>
              <a:prstGeom prst="rect">
                <a:avLst/>
              </a:prstGeom>
              <a:noFill/>
            </p:spPr>
            <p:txBody>
              <a:bodyPr wrap="none" rtlCol="0">
                <a:spAutoFit/>
              </a:bodyPr>
              <a:lstStyle/>
              <a:p>
                <a:pPr algn="ctr"/>
                <a:r>
                  <a:rPr lang="en-US" b="1">
                    <a:solidFill>
                      <a:schemeClr val="bg1"/>
                    </a:solidFill>
                  </a:rPr>
                  <a:t>122</a:t>
                </a:r>
              </a:p>
            </p:txBody>
          </p:sp>
          <p:sp>
            <p:nvSpPr>
              <p:cNvPr id="15" name="TextBox 14">
                <a:extLst>
                  <a:ext uri="{FF2B5EF4-FFF2-40B4-BE49-F238E27FC236}">
                    <a16:creationId xmlns:a16="http://schemas.microsoft.com/office/drawing/2014/main" id="{6B0D694D-77A7-1541-0834-FDD19EDC1F17}"/>
                  </a:ext>
                </a:extLst>
              </p:cNvPr>
              <p:cNvSpPr txBox="1"/>
              <p:nvPr/>
            </p:nvSpPr>
            <p:spPr>
              <a:xfrm>
                <a:off x="3796765" y="1412684"/>
                <a:ext cx="751452" cy="491581"/>
              </a:xfrm>
              <a:prstGeom prst="rect">
                <a:avLst/>
              </a:prstGeom>
              <a:noFill/>
            </p:spPr>
            <p:txBody>
              <a:bodyPr wrap="none" rtlCol="0">
                <a:spAutoFit/>
              </a:bodyPr>
              <a:lstStyle/>
              <a:p>
                <a:pPr algn="ctr"/>
                <a:r>
                  <a:rPr lang="en-US" b="1">
                    <a:solidFill>
                      <a:schemeClr val="bg1"/>
                    </a:solidFill>
                  </a:rPr>
                  <a:t>123</a:t>
                </a:r>
              </a:p>
            </p:txBody>
          </p:sp>
          <p:sp>
            <p:nvSpPr>
              <p:cNvPr id="16" name="TextBox 15">
                <a:extLst>
                  <a:ext uri="{FF2B5EF4-FFF2-40B4-BE49-F238E27FC236}">
                    <a16:creationId xmlns:a16="http://schemas.microsoft.com/office/drawing/2014/main" id="{C7761A07-D42C-C8FA-3319-775B0E4CEAE8}"/>
                  </a:ext>
                </a:extLst>
              </p:cNvPr>
              <p:cNvSpPr txBox="1"/>
              <p:nvPr/>
            </p:nvSpPr>
            <p:spPr>
              <a:xfrm>
                <a:off x="4758080" y="1412684"/>
                <a:ext cx="751452" cy="491581"/>
              </a:xfrm>
              <a:prstGeom prst="rect">
                <a:avLst/>
              </a:prstGeom>
              <a:noFill/>
            </p:spPr>
            <p:txBody>
              <a:bodyPr wrap="none" rtlCol="0">
                <a:spAutoFit/>
              </a:bodyPr>
              <a:lstStyle/>
              <a:p>
                <a:pPr algn="ctr"/>
                <a:r>
                  <a:rPr lang="en-US" b="1">
                    <a:solidFill>
                      <a:schemeClr val="bg1"/>
                    </a:solidFill>
                  </a:rPr>
                  <a:t>124</a:t>
                </a:r>
              </a:p>
            </p:txBody>
          </p:sp>
          <p:sp>
            <p:nvSpPr>
              <p:cNvPr id="17" name="TextBox 16">
                <a:extLst>
                  <a:ext uri="{FF2B5EF4-FFF2-40B4-BE49-F238E27FC236}">
                    <a16:creationId xmlns:a16="http://schemas.microsoft.com/office/drawing/2014/main" id="{FF06E187-9B5B-4573-7999-E9CFF74D35A4}"/>
                  </a:ext>
                </a:extLst>
              </p:cNvPr>
              <p:cNvSpPr txBox="1"/>
              <p:nvPr/>
            </p:nvSpPr>
            <p:spPr>
              <a:xfrm>
                <a:off x="5720273" y="1412684"/>
                <a:ext cx="751452" cy="491581"/>
              </a:xfrm>
              <a:prstGeom prst="rect">
                <a:avLst/>
              </a:prstGeom>
              <a:noFill/>
            </p:spPr>
            <p:txBody>
              <a:bodyPr wrap="none" rtlCol="0">
                <a:spAutoFit/>
              </a:bodyPr>
              <a:lstStyle/>
              <a:p>
                <a:pPr algn="ctr"/>
                <a:r>
                  <a:rPr lang="en-US" b="1">
                    <a:solidFill>
                      <a:schemeClr val="bg1"/>
                    </a:solidFill>
                  </a:rPr>
                  <a:t>125</a:t>
                </a:r>
              </a:p>
            </p:txBody>
          </p:sp>
          <p:sp>
            <p:nvSpPr>
              <p:cNvPr id="18" name="TextBox 17">
                <a:extLst>
                  <a:ext uri="{FF2B5EF4-FFF2-40B4-BE49-F238E27FC236}">
                    <a16:creationId xmlns:a16="http://schemas.microsoft.com/office/drawing/2014/main" id="{9DD2A312-1501-8B16-3F0A-A7CBF772D2E9}"/>
                  </a:ext>
                </a:extLst>
              </p:cNvPr>
              <p:cNvSpPr txBox="1"/>
              <p:nvPr/>
            </p:nvSpPr>
            <p:spPr>
              <a:xfrm>
                <a:off x="6698203" y="1412684"/>
                <a:ext cx="751452" cy="491581"/>
              </a:xfrm>
              <a:prstGeom prst="rect">
                <a:avLst/>
              </a:prstGeom>
              <a:noFill/>
            </p:spPr>
            <p:txBody>
              <a:bodyPr wrap="none" rtlCol="0">
                <a:spAutoFit/>
              </a:bodyPr>
              <a:lstStyle/>
              <a:p>
                <a:pPr algn="ctr"/>
                <a:r>
                  <a:rPr lang="en-US" b="1">
                    <a:solidFill>
                      <a:schemeClr val="bg1"/>
                    </a:solidFill>
                  </a:rPr>
                  <a:t>126</a:t>
                </a:r>
              </a:p>
            </p:txBody>
          </p:sp>
          <p:sp>
            <p:nvSpPr>
              <p:cNvPr id="19" name="TextBox 18">
                <a:extLst>
                  <a:ext uri="{FF2B5EF4-FFF2-40B4-BE49-F238E27FC236}">
                    <a16:creationId xmlns:a16="http://schemas.microsoft.com/office/drawing/2014/main" id="{541A4CBC-679B-35AD-49D7-2BDC4CEC04EC}"/>
                  </a:ext>
                </a:extLst>
              </p:cNvPr>
              <p:cNvSpPr txBox="1"/>
              <p:nvPr/>
            </p:nvSpPr>
            <p:spPr>
              <a:xfrm>
                <a:off x="7659519" y="1412684"/>
                <a:ext cx="751452" cy="491581"/>
              </a:xfrm>
              <a:prstGeom prst="rect">
                <a:avLst/>
              </a:prstGeom>
              <a:noFill/>
            </p:spPr>
            <p:txBody>
              <a:bodyPr wrap="none" rtlCol="0">
                <a:spAutoFit/>
              </a:bodyPr>
              <a:lstStyle/>
              <a:p>
                <a:pPr algn="ctr"/>
                <a:r>
                  <a:rPr lang="en-US" b="1">
                    <a:solidFill>
                      <a:schemeClr val="bg1"/>
                    </a:solidFill>
                  </a:rPr>
                  <a:t>127</a:t>
                </a:r>
              </a:p>
            </p:txBody>
          </p:sp>
          <p:sp>
            <p:nvSpPr>
              <p:cNvPr id="20" name="TextBox 19">
                <a:extLst>
                  <a:ext uri="{FF2B5EF4-FFF2-40B4-BE49-F238E27FC236}">
                    <a16:creationId xmlns:a16="http://schemas.microsoft.com/office/drawing/2014/main" id="{C81B45F8-33FB-1D5D-3D84-9703EC9C8D06}"/>
                  </a:ext>
                </a:extLst>
              </p:cNvPr>
              <p:cNvSpPr txBox="1"/>
              <p:nvPr/>
            </p:nvSpPr>
            <p:spPr>
              <a:xfrm>
                <a:off x="8621711" y="1412684"/>
                <a:ext cx="751452" cy="491581"/>
              </a:xfrm>
              <a:prstGeom prst="rect">
                <a:avLst/>
              </a:prstGeom>
              <a:noFill/>
            </p:spPr>
            <p:txBody>
              <a:bodyPr wrap="none" rtlCol="0">
                <a:spAutoFit/>
              </a:bodyPr>
              <a:lstStyle/>
              <a:p>
                <a:pPr algn="ctr"/>
                <a:r>
                  <a:rPr lang="en-US" b="1">
                    <a:solidFill>
                      <a:schemeClr val="bg1"/>
                    </a:solidFill>
                  </a:rPr>
                  <a:t>128</a:t>
                </a:r>
              </a:p>
            </p:txBody>
          </p:sp>
          <p:sp>
            <p:nvSpPr>
              <p:cNvPr id="21" name="TextBox 20">
                <a:extLst>
                  <a:ext uri="{FF2B5EF4-FFF2-40B4-BE49-F238E27FC236}">
                    <a16:creationId xmlns:a16="http://schemas.microsoft.com/office/drawing/2014/main" id="{2A08AB63-6A4A-654E-52F3-7E0D4A3B7560}"/>
                  </a:ext>
                </a:extLst>
              </p:cNvPr>
              <p:cNvSpPr txBox="1"/>
              <p:nvPr/>
            </p:nvSpPr>
            <p:spPr>
              <a:xfrm>
                <a:off x="9607842" y="1412684"/>
                <a:ext cx="751452" cy="491581"/>
              </a:xfrm>
              <a:prstGeom prst="rect">
                <a:avLst/>
              </a:prstGeom>
              <a:noFill/>
            </p:spPr>
            <p:txBody>
              <a:bodyPr wrap="none" rtlCol="0">
                <a:spAutoFit/>
              </a:bodyPr>
              <a:lstStyle/>
              <a:p>
                <a:pPr algn="ctr"/>
                <a:r>
                  <a:rPr lang="en-US" b="1">
                    <a:solidFill>
                      <a:schemeClr val="bg1"/>
                    </a:solidFill>
                  </a:rPr>
                  <a:t>129</a:t>
                </a:r>
              </a:p>
            </p:txBody>
          </p:sp>
          <p:sp>
            <p:nvSpPr>
              <p:cNvPr id="22" name="TextBox 21">
                <a:extLst>
                  <a:ext uri="{FF2B5EF4-FFF2-40B4-BE49-F238E27FC236}">
                    <a16:creationId xmlns:a16="http://schemas.microsoft.com/office/drawing/2014/main" id="{5A9B81E5-D239-997F-5919-ED6893C34DC0}"/>
                  </a:ext>
                </a:extLst>
              </p:cNvPr>
              <p:cNvSpPr txBox="1"/>
              <p:nvPr/>
            </p:nvSpPr>
            <p:spPr>
              <a:xfrm>
                <a:off x="10569157" y="1412684"/>
                <a:ext cx="751452" cy="491581"/>
              </a:xfrm>
              <a:prstGeom prst="rect">
                <a:avLst/>
              </a:prstGeom>
              <a:noFill/>
            </p:spPr>
            <p:txBody>
              <a:bodyPr wrap="none" rtlCol="0">
                <a:spAutoFit/>
              </a:bodyPr>
              <a:lstStyle/>
              <a:p>
                <a:pPr algn="ctr"/>
                <a:r>
                  <a:rPr lang="en-US" b="1">
                    <a:solidFill>
                      <a:schemeClr val="bg1"/>
                    </a:solidFill>
                  </a:rPr>
                  <a:t>130</a:t>
                </a:r>
              </a:p>
            </p:txBody>
          </p:sp>
        </p:grpSp>
      </p:grpSp>
      <p:cxnSp>
        <p:nvCxnSpPr>
          <p:cNvPr id="46" name="Straight Arrow Connector 45">
            <a:extLst>
              <a:ext uri="{FF2B5EF4-FFF2-40B4-BE49-F238E27FC236}">
                <a16:creationId xmlns:a16="http://schemas.microsoft.com/office/drawing/2014/main" id="{584CC6D1-3285-65CD-C009-F1E9DB18DCE6}"/>
              </a:ext>
            </a:extLst>
          </p:cNvPr>
          <p:cNvCxnSpPr>
            <a:cxnSpLocks/>
            <a:stCxn id="4" idx="3"/>
            <a:endCxn id="36" idx="2"/>
          </p:cNvCxnSpPr>
          <p:nvPr/>
        </p:nvCxnSpPr>
        <p:spPr>
          <a:xfrm flipV="1">
            <a:off x="2710171" y="1255690"/>
            <a:ext cx="2300015" cy="812917"/>
          </a:xfrm>
          <a:prstGeom prst="straightConnector1">
            <a:avLst/>
          </a:prstGeom>
          <a:ln w="76200">
            <a:solidFill>
              <a:srgbClr val="FF5A2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5F55C5E-D4DE-CB41-480F-7A0283771379}"/>
              </a:ext>
            </a:extLst>
          </p:cNvPr>
          <p:cNvSpPr txBox="1"/>
          <p:nvPr/>
        </p:nvSpPr>
        <p:spPr>
          <a:xfrm>
            <a:off x="5053126" y="1858723"/>
            <a:ext cx="6652163" cy="830997"/>
          </a:xfrm>
          <a:prstGeom prst="rect">
            <a:avLst/>
          </a:prstGeom>
          <a:noFill/>
        </p:spPr>
        <p:txBody>
          <a:bodyPr wrap="square" rtlCol="0">
            <a:spAutoFit/>
          </a:bodyPr>
          <a:lstStyle/>
          <a:p>
            <a:pPr algn="just"/>
            <a:r>
              <a:rPr lang="en-US" sz="2400" b="1">
                <a:solidFill>
                  <a:srgbClr val="00A5AB"/>
                </a:solidFill>
              </a:rPr>
              <a:t>Khai báo này khởi tạo một mảng ký tự trong bộ nhớ kết thúc bởi ký tự </a:t>
            </a:r>
            <a:r>
              <a:rPr lang="en-US" sz="2400" b="1">
                <a:solidFill>
                  <a:schemeClr val="bg1"/>
                </a:solidFill>
              </a:rPr>
              <a:t>\0</a:t>
            </a:r>
            <a:r>
              <a:rPr lang="en-US" sz="2400" b="1">
                <a:solidFill>
                  <a:srgbClr val="00A5AB"/>
                </a:solidFill>
              </a:rPr>
              <a:t>. </a:t>
            </a:r>
          </a:p>
        </p:txBody>
      </p:sp>
      <p:grpSp>
        <p:nvGrpSpPr>
          <p:cNvPr id="90" name="Group 89">
            <a:extLst>
              <a:ext uri="{FF2B5EF4-FFF2-40B4-BE49-F238E27FC236}">
                <a16:creationId xmlns:a16="http://schemas.microsoft.com/office/drawing/2014/main" id="{F01F0074-B067-19DA-BCDB-21DE69469785}"/>
              </a:ext>
            </a:extLst>
          </p:cNvPr>
          <p:cNvGrpSpPr/>
          <p:nvPr/>
        </p:nvGrpSpPr>
        <p:grpSpPr>
          <a:xfrm>
            <a:off x="897634" y="3189806"/>
            <a:ext cx="8808695" cy="976698"/>
            <a:chOff x="233812" y="1412684"/>
            <a:chExt cx="11724374" cy="1299985"/>
          </a:xfrm>
        </p:grpSpPr>
        <p:grpSp>
          <p:nvGrpSpPr>
            <p:cNvPr id="91" name="Group 90">
              <a:extLst>
                <a:ext uri="{FF2B5EF4-FFF2-40B4-BE49-F238E27FC236}">
                  <a16:creationId xmlns:a16="http://schemas.microsoft.com/office/drawing/2014/main" id="{D2FD9DE9-1202-9D4A-3F56-1A52BB9D1820}"/>
                </a:ext>
              </a:extLst>
            </p:cNvPr>
            <p:cNvGrpSpPr/>
            <p:nvPr/>
          </p:nvGrpSpPr>
          <p:grpSpPr>
            <a:xfrm>
              <a:off x="233812" y="1935904"/>
              <a:ext cx="11724374" cy="776765"/>
              <a:chOff x="224285" y="578771"/>
              <a:chExt cx="11724374" cy="776765"/>
            </a:xfrm>
          </p:grpSpPr>
          <p:grpSp>
            <p:nvGrpSpPr>
              <p:cNvPr id="104" name="Group 103">
                <a:extLst>
                  <a:ext uri="{FF2B5EF4-FFF2-40B4-BE49-F238E27FC236}">
                    <a16:creationId xmlns:a16="http://schemas.microsoft.com/office/drawing/2014/main" id="{234DDE1B-F4CE-788D-D6CC-0B6658967145}"/>
                  </a:ext>
                </a:extLst>
              </p:cNvPr>
              <p:cNvGrpSpPr/>
              <p:nvPr/>
            </p:nvGrpSpPr>
            <p:grpSpPr>
              <a:xfrm>
                <a:off x="2821910" y="578773"/>
                <a:ext cx="6548179" cy="776763"/>
                <a:chOff x="4370996" y="3035791"/>
                <a:chExt cx="6548179" cy="776763"/>
              </a:xfrm>
            </p:grpSpPr>
            <p:sp>
              <p:nvSpPr>
                <p:cNvPr id="117" name="Rectangle: Rounded Corners 116">
                  <a:extLst>
                    <a:ext uri="{FF2B5EF4-FFF2-40B4-BE49-F238E27FC236}">
                      <a16:creationId xmlns:a16="http://schemas.microsoft.com/office/drawing/2014/main" id="{2CB67460-8DF0-23C3-1E95-36C8CA5C6A1C}"/>
                    </a:ext>
                  </a:extLst>
                </p:cNvPr>
                <p:cNvSpPr/>
                <p:nvPr/>
              </p:nvSpPr>
              <p:spPr>
                <a:xfrm>
                  <a:off x="4370996"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a:t>
                  </a:r>
                </a:p>
              </p:txBody>
            </p:sp>
            <p:sp>
              <p:nvSpPr>
                <p:cNvPr id="118" name="Rectangle: Rounded Corners 117">
                  <a:extLst>
                    <a:ext uri="{FF2B5EF4-FFF2-40B4-BE49-F238E27FC236}">
                      <a16:creationId xmlns:a16="http://schemas.microsoft.com/office/drawing/2014/main" id="{6C7DF763-10A3-55F5-4A67-E6E9A281B5F8}"/>
                    </a:ext>
                  </a:extLst>
                </p:cNvPr>
                <p:cNvSpPr/>
                <p:nvPr/>
              </p:nvSpPr>
              <p:spPr>
                <a:xfrm>
                  <a:off x="5332899"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a:t>
                  </a:r>
                </a:p>
              </p:txBody>
            </p:sp>
            <p:sp>
              <p:nvSpPr>
                <p:cNvPr id="119" name="Rectangle: Rounded Corners 118">
                  <a:extLst>
                    <a:ext uri="{FF2B5EF4-FFF2-40B4-BE49-F238E27FC236}">
                      <a16:creationId xmlns:a16="http://schemas.microsoft.com/office/drawing/2014/main" id="{7031CD54-46FA-617C-0A48-98239572E088}"/>
                    </a:ext>
                  </a:extLst>
                </p:cNvPr>
                <p:cNvSpPr/>
                <p:nvPr/>
              </p:nvSpPr>
              <p:spPr>
                <a:xfrm>
                  <a:off x="629480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a:t>
                  </a:r>
                </a:p>
              </p:txBody>
            </p:sp>
            <p:sp>
              <p:nvSpPr>
                <p:cNvPr id="120" name="Rectangle: Rounded Corners 119">
                  <a:extLst>
                    <a:ext uri="{FF2B5EF4-FFF2-40B4-BE49-F238E27FC236}">
                      <a16:creationId xmlns:a16="http://schemas.microsoft.com/office/drawing/2014/main" id="{4382F397-2392-AE91-2F6A-5F604CB2C1E5}"/>
                    </a:ext>
                  </a:extLst>
                </p:cNvPr>
                <p:cNvSpPr/>
                <p:nvPr/>
              </p:nvSpPr>
              <p:spPr>
                <a:xfrm>
                  <a:off x="7256705"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121" name="Rectangle: Rounded Corners 120">
                  <a:extLst>
                    <a:ext uri="{FF2B5EF4-FFF2-40B4-BE49-F238E27FC236}">
                      <a16:creationId xmlns:a16="http://schemas.microsoft.com/office/drawing/2014/main" id="{7AAB4037-ABCD-FFDC-E7EB-53F57EE15227}"/>
                    </a:ext>
                  </a:extLst>
                </p:cNvPr>
                <p:cNvSpPr/>
                <p:nvPr/>
              </p:nvSpPr>
              <p:spPr>
                <a:xfrm>
                  <a:off x="8218608"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a:t>
                  </a:r>
                </a:p>
              </p:txBody>
            </p:sp>
            <p:sp>
              <p:nvSpPr>
                <p:cNvPr id="122" name="Rectangle: Rounded Corners 121">
                  <a:extLst>
                    <a:ext uri="{FF2B5EF4-FFF2-40B4-BE49-F238E27FC236}">
                      <a16:creationId xmlns:a16="http://schemas.microsoft.com/office/drawing/2014/main" id="{949E81B9-C13E-DECA-6822-397C8F4C9A1F}"/>
                    </a:ext>
                  </a:extLst>
                </p:cNvPr>
                <p:cNvSpPr/>
                <p:nvPr/>
              </p:nvSpPr>
              <p:spPr>
                <a:xfrm>
                  <a:off x="9180511"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a:t>
                  </a:r>
                </a:p>
              </p:txBody>
            </p:sp>
            <p:sp>
              <p:nvSpPr>
                <p:cNvPr id="123" name="Rectangle: Rounded Corners 122">
                  <a:extLst>
                    <a:ext uri="{FF2B5EF4-FFF2-40B4-BE49-F238E27FC236}">
                      <a16:creationId xmlns:a16="http://schemas.microsoft.com/office/drawing/2014/main" id="{EA950191-27EB-007A-73C2-55FF256E1371}"/>
                    </a:ext>
                  </a:extLst>
                </p:cNvPr>
                <p:cNvSpPr/>
                <p:nvPr/>
              </p:nvSpPr>
              <p:spPr>
                <a:xfrm>
                  <a:off x="10142412" y="303579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a:t>
                  </a:r>
                </a:p>
              </p:txBody>
            </p:sp>
          </p:grpSp>
          <p:sp>
            <p:nvSpPr>
              <p:cNvPr id="105" name="Rectangle: Rounded Corners 104">
                <a:extLst>
                  <a:ext uri="{FF2B5EF4-FFF2-40B4-BE49-F238E27FC236}">
                    <a16:creationId xmlns:a16="http://schemas.microsoft.com/office/drawing/2014/main" id="{9FEE31C3-2E0D-2C0D-E510-2DA80E7F2FE3}"/>
                  </a:ext>
                </a:extLst>
              </p:cNvPr>
              <p:cNvSpPr/>
              <p:nvPr/>
            </p:nvSpPr>
            <p:spPr>
              <a:xfrm>
                <a:off x="9555227" y="578773"/>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6" name="Rectangle: Rounded Corners 105">
                <a:extLst>
                  <a:ext uri="{FF2B5EF4-FFF2-40B4-BE49-F238E27FC236}">
                    <a16:creationId xmlns:a16="http://schemas.microsoft.com/office/drawing/2014/main" id="{09F192B2-E16E-9488-7DA1-5EE358382981}"/>
                  </a:ext>
                </a:extLst>
              </p:cNvPr>
              <p:cNvSpPr/>
              <p:nvPr/>
            </p:nvSpPr>
            <p:spPr>
              <a:xfrm>
                <a:off x="1860010" y="578772"/>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7" name="Rectangle: Rounded Corners 106">
                <a:extLst>
                  <a:ext uri="{FF2B5EF4-FFF2-40B4-BE49-F238E27FC236}">
                    <a16:creationId xmlns:a16="http://schemas.microsoft.com/office/drawing/2014/main" id="{5F2FD2F0-3816-56DA-02D3-670A150068D8}"/>
                  </a:ext>
                </a:extLst>
              </p:cNvPr>
              <p:cNvSpPr/>
              <p:nvPr/>
            </p:nvSpPr>
            <p:spPr>
              <a:xfrm>
                <a:off x="10517128" y="57877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8" name="Rectangle: Rounded Corners 107">
                <a:extLst>
                  <a:ext uri="{FF2B5EF4-FFF2-40B4-BE49-F238E27FC236}">
                    <a16:creationId xmlns:a16="http://schemas.microsoft.com/office/drawing/2014/main" id="{BD58A446-B238-42DB-86D7-33C726785C06}"/>
                  </a:ext>
                </a:extLst>
              </p:cNvPr>
              <p:cNvSpPr/>
              <p:nvPr/>
            </p:nvSpPr>
            <p:spPr>
              <a:xfrm>
                <a:off x="898107" y="578771"/>
                <a:ext cx="776763" cy="776763"/>
              </a:xfrm>
              <a:prstGeom prst="round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09" name="Group 108">
                <a:extLst>
                  <a:ext uri="{FF2B5EF4-FFF2-40B4-BE49-F238E27FC236}">
                    <a16:creationId xmlns:a16="http://schemas.microsoft.com/office/drawing/2014/main" id="{96F667EF-CE42-FCFA-5E20-9B3745E40346}"/>
                  </a:ext>
                </a:extLst>
              </p:cNvPr>
              <p:cNvGrpSpPr/>
              <p:nvPr/>
            </p:nvGrpSpPr>
            <p:grpSpPr>
              <a:xfrm>
                <a:off x="224285" y="888684"/>
                <a:ext cx="552224" cy="156936"/>
                <a:chOff x="898107" y="1944914"/>
                <a:chExt cx="552224" cy="156936"/>
              </a:xfrm>
            </p:grpSpPr>
            <p:sp>
              <p:nvSpPr>
                <p:cNvPr id="114" name="Oval 113">
                  <a:extLst>
                    <a:ext uri="{FF2B5EF4-FFF2-40B4-BE49-F238E27FC236}">
                      <a16:creationId xmlns:a16="http://schemas.microsoft.com/office/drawing/2014/main" id="{7E06186D-FA47-E8F4-718B-C1D593C7E47B}"/>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5" name="Oval 114">
                  <a:extLst>
                    <a:ext uri="{FF2B5EF4-FFF2-40B4-BE49-F238E27FC236}">
                      <a16:creationId xmlns:a16="http://schemas.microsoft.com/office/drawing/2014/main" id="{6F06F3E8-218C-AA7B-B352-D2CCB75B6AA4}"/>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6" name="Oval 115">
                  <a:extLst>
                    <a:ext uri="{FF2B5EF4-FFF2-40B4-BE49-F238E27FC236}">
                      <a16:creationId xmlns:a16="http://schemas.microsoft.com/office/drawing/2014/main" id="{57466CB8-9112-C221-E5C6-2B5ACEBC9221}"/>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0" name="Group 109">
                <a:extLst>
                  <a:ext uri="{FF2B5EF4-FFF2-40B4-BE49-F238E27FC236}">
                    <a16:creationId xmlns:a16="http://schemas.microsoft.com/office/drawing/2014/main" id="{0166BBBF-A744-7AD3-C64C-023A2CF71654}"/>
                  </a:ext>
                </a:extLst>
              </p:cNvPr>
              <p:cNvGrpSpPr/>
              <p:nvPr/>
            </p:nvGrpSpPr>
            <p:grpSpPr>
              <a:xfrm>
                <a:off x="11396435" y="888684"/>
                <a:ext cx="552224" cy="156936"/>
                <a:chOff x="898107" y="1944914"/>
                <a:chExt cx="552224" cy="156936"/>
              </a:xfrm>
            </p:grpSpPr>
            <p:sp>
              <p:nvSpPr>
                <p:cNvPr id="111" name="Oval 110">
                  <a:extLst>
                    <a:ext uri="{FF2B5EF4-FFF2-40B4-BE49-F238E27FC236}">
                      <a16:creationId xmlns:a16="http://schemas.microsoft.com/office/drawing/2014/main" id="{D56DCBA3-25EA-ACF0-3990-029E5CC8A4B8}"/>
                    </a:ext>
                  </a:extLst>
                </p:cNvPr>
                <p:cNvSpPr/>
                <p:nvPr/>
              </p:nvSpPr>
              <p:spPr>
                <a:xfrm>
                  <a:off x="898107"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Oval 111">
                  <a:extLst>
                    <a:ext uri="{FF2B5EF4-FFF2-40B4-BE49-F238E27FC236}">
                      <a16:creationId xmlns:a16="http://schemas.microsoft.com/office/drawing/2014/main" id="{F0EDA8F7-68D5-10E6-63F6-467D274ACF1E}"/>
                    </a:ext>
                  </a:extLst>
                </p:cNvPr>
                <p:cNvSpPr/>
                <p:nvPr/>
              </p:nvSpPr>
              <p:spPr>
                <a:xfrm>
                  <a:off x="1095751"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Oval 112">
                  <a:extLst>
                    <a:ext uri="{FF2B5EF4-FFF2-40B4-BE49-F238E27FC236}">
                      <a16:creationId xmlns:a16="http://schemas.microsoft.com/office/drawing/2014/main" id="{A03FCE61-80AA-42F0-4FD6-403A63E3BACA}"/>
                    </a:ext>
                  </a:extLst>
                </p:cNvPr>
                <p:cNvSpPr/>
                <p:nvPr/>
              </p:nvSpPr>
              <p:spPr>
                <a:xfrm>
                  <a:off x="1293395" y="1944914"/>
                  <a:ext cx="156936" cy="156936"/>
                </a:xfrm>
                <a:prstGeom prst="ellipse">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92" name="Group 91">
              <a:extLst>
                <a:ext uri="{FF2B5EF4-FFF2-40B4-BE49-F238E27FC236}">
                  <a16:creationId xmlns:a16="http://schemas.microsoft.com/office/drawing/2014/main" id="{40342F73-150B-382D-0DD2-6FA08DDFB43A}"/>
                </a:ext>
              </a:extLst>
            </p:cNvPr>
            <p:cNvGrpSpPr/>
            <p:nvPr/>
          </p:nvGrpSpPr>
          <p:grpSpPr>
            <a:xfrm>
              <a:off x="920584" y="1412684"/>
              <a:ext cx="10400025" cy="491581"/>
              <a:chOff x="920584" y="1412684"/>
              <a:chExt cx="10400025" cy="491581"/>
            </a:xfrm>
          </p:grpSpPr>
          <p:sp>
            <p:nvSpPr>
              <p:cNvPr id="93" name="TextBox 92">
                <a:extLst>
                  <a:ext uri="{FF2B5EF4-FFF2-40B4-BE49-F238E27FC236}">
                    <a16:creationId xmlns:a16="http://schemas.microsoft.com/office/drawing/2014/main" id="{2EC90D69-7D1C-69C5-C8DD-C24AAE3E8598}"/>
                  </a:ext>
                </a:extLst>
              </p:cNvPr>
              <p:cNvSpPr txBox="1"/>
              <p:nvPr/>
            </p:nvSpPr>
            <p:spPr>
              <a:xfrm>
                <a:off x="920584" y="1412684"/>
                <a:ext cx="751452" cy="491581"/>
              </a:xfrm>
              <a:prstGeom prst="rect">
                <a:avLst/>
              </a:prstGeom>
              <a:noFill/>
            </p:spPr>
            <p:txBody>
              <a:bodyPr wrap="none" rtlCol="0">
                <a:spAutoFit/>
              </a:bodyPr>
              <a:lstStyle/>
              <a:p>
                <a:pPr algn="ctr"/>
                <a:r>
                  <a:rPr lang="en-US" b="1">
                    <a:solidFill>
                      <a:schemeClr val="bg1"/>
                    </a:solidFill>
                  </a:rPr>
                  <a:t>120</a:t>
                </a:r>
              </a:p>
            </p:txBody>
          </p:sp>
          <p:sp>
            <p:nvSpPr>
              <p:cNvPr id="94" name="TextBox 93">
                <a:extLst>
                  <a:ext uri="{FF2B5EF4-FFF2-40B4-BE49-F238E27FC236}">
                    <a16:creationId xmlns:a16="http://schemas.microsoft.com/office/drawing/2014/main" id="{E7428822-1732-83C8-C0FB-FBB2EBF742AA}"/>
                  </a:ext>
                </a:extLst>
              </p:cNvPr>
              <p:cNvSpPr txBox="1"/>
              <p:nvPr/>
            </p:nvSpPr>
            <p:spPr>
              <a:xfrm>
                <a:off x="1881899" y="1412684"/>
                <a:ext cx="751452" cy="491581"/>
              </a:xfrm>
              <a:prstGeom prst="rect">
                <a:avLst/>
              </a:prstGeom>
              <a:noFill/>
            </p:spPr>
            <p:txBody>
              <a:bodyPr wrap="none" rtlCol="0">
                <a:spAutoFit/>
              </a:bodyPr>
              <a:lstStyle/>
              <a:p>
                <a:pPr algn="ctr"/>
                <a:r>
                  <a:rPr lang="en-US" b="1">
                    <a:solidFill>
                      <a:schemeClr val="bg1"/>
                    </a:solidFill>
                  </a:rPr>
                  <a:t>121</a:t>
                </a:r>
              </a:p>
            </p:txBody>
          </p:sp>
          <p:sp>
            <p:nvSpPr>
              <p:cNvPr id="95" name="TextBox 94">
                <a:extLst>
                  <a:ext uri="{FF2B5EF4-FFF2-40B4-BE49-F238E27FC236}">
                    <a16:creationId xmlns:a16="http://schemas.microsoft.com/office/drawing/2014/main" id="{793DFDC5-973D-332E-B52A-C527209BC73C}"/>
                  </a:ext>
                </a:extLst>
              </p:cNvPr>
              <p:cNvSpPr txBox="1"/>
              <p:nvPr/>
            </p:nvSpPr>
            <p:spPr>
              <a:xfrm>
                <a:off x="2844092" y="1412684"/>
                <a:ext cx="751452" cy="491581"/>
              </a:xfrm>
              <a:prstGeom prst="rect">
                <a:avLst/>
              </a:prstGeom>
              <a:noFill/>
            </p:spPr>
            <p:txBody>
              <a:bodyPr wrap="none" rtlCol="0">
                <a:spAutoFit/>
              </a:bodyPr>
              <a:lstStyle/>
              <a:p>
                <a:pPr algn="ctr"/>
                <a:r>
                  <a:rPr lang="en-US" b="1">
                    <a:solidFill>
                      <a:schemeClr val="bg1"/>
                    </a:solidFill>
                  </a:rPr>
                  <a:t>122</a:t>
                </a:r>
              </a:p>
            </p:txBody>
          </p:sp>
          <p:sp>
            <p:nvSpPr>
              <p:cNvPr id="96" name="TextBox 95">
                <a:extLst>
                  <a:ext uri="{FF2B5EF4-FFF2-40B4-BE49-F238E27FC236}">
                    <a16:creationId xmlns:a16="http://schemas.microsoft.com/office/drawing/2014/main" id="{81DD76E0-8C65-78BB-D190-9393F5D27C99}"/>
                  </a:ext>
                </a:extLst>
              </p:cNvPr>
              <p:cNvSpPr txBox="1"/>
              <p:nvPr/>
            </p:nvSpPr>
            <p:spPr>
              <a:xfrm>
                <a:off x="3796765" y="1412684"/>
                <a:ext cx="751452" cy="491581"/>
              </a:xfrm>
              <a:prstGeom prst="rect">
                <a:avLst/>
              </a:prstGeom>
              <a:noFill/>
            </p:spPr>
            <p:txBody>
              <a:bodyPr wrap="none" rtlCol="0">
                <a:spAutoFit/>
              </a:bodyPr>
              <a:lstStyle/>
              <a:p>
                <a:pPr algn="ctr"/>
                <a:r>
                  <a:rPr lang="en-US" b="1">
                    <a:solidFill>
                      <a:schemeClr val="bg1"/>
                    </a:solidFill>
                  </a:rPr>
                  <a:t>123</a:t>
                </a:r>
              </a:p>
            </p:txBody>
          </p:sp>
          <p:sp>
            <p:nvSpPr>
              <p:cNvPr id="97" name="TextBox 96">
                <a:extLst>
                  <a:ext uri="{FF2B5EF4-FFF2-40B4-BE49-F238E27FC236}">
                    <a16:creationId xmlns:a16="http://schemas.microsoft.com/office/drawing/2014/main" id="{CE5A2F23-6408-2A81-DCE2-428F7DB131B6}"/>
                  </a:ext>
                </a:extLst>
              </p:cNvPr>
              <p:cNvSpPr txBox="1"/>
              <p:nvPr/>
            </p:nvSpPr>
            <p:spPr>
              <a:xfrm>
                <a:off x="4758080" y="1412684"/>
                <a:ext cx="751452" cy="491581"/>
              </a:xfrm>
              <a:prstGeom prst="rect">
                <a:avLst/>
              </a:prstGeom>
              <a:noFill/>
            </p:spPr>
            <p:txBody>
              <a:bodyPr wrap="none" rtlCol="0">
                <a:spAutoFit/>
              </a:bodyPr>
              <a:lstStyle/>
              <a:p>
                <a:pPr algn="ctr"/>
                <a:r>
                  <a:rPr lang="en-US" b="1">
                    <a:solidFill>
                      <a:schemeClr val="bg1"/>
                    </a:solidFill>
                  </a:rPr>
                  <a:t>124</a:t>
                </a:r>
              </a:p>
            </p:txBody>
          </p:sp>
          <p:sp>
            <p:nvSpPr>
              <p:cNvPr id="98" name="TextBox 97">
                <a:extLst>
                  <a:ext uri="{FF2B5EF4-FFF2-40B4-BE49-F238E27FC236}">
                    <a16:creationId xmlns:a16="http://schemas.microsoft.com/office/drawing/2014/main" id="{9A887E23-3A43-877E-4BB6-C694FE923055}"/>
                  </a:ext>
                </a:extLst>
              </p:cNvPr>
              <p:cNvSpPr txBox="1"/>
              <p:nvPr/>
            </p:nvSpPr>
            <p:spPr>
              <a:xfrm>
                <a:off x="5720273" y="1412684"/>
                <a:ext cx="751452" cy="491581"/>
              </a:xfrm>
              <a:prstGeom prst="rect">
                <a:avLst/>
              </a:prstGeom>
              <a:noFill/>
            </p:spPr>
            <p:txBody>
              <a:bodyPr wrap="none" rtlCol="0">
                <a:spAutoFit/>
              </a:bodyPr>
              <a:lstStyle/>
              <a:p>
                <a:pPr algn="ctr"/>
                <a:r>
                  <a:rPr lang="en-US" b="1">
                    <a:solidFill>
                      <a:schemeClr val="bg1"/>
                    </a:solidFill>
                  </a:rPr>
                  <a:t>125</a:t>
                </a:r>
              </a:p>
            </p:txBody>
          </p:sp>
          <p:sp>
            <p:nvSpPr>
              <p:cNvPr id="99" name="TextBox 98">
                <a:extLst>
                  <a:ext uri="{FF2B5EF4-FFF2-40B4-BE49-F238E27FC236}">
                    <a16:creationId xmlns:a16="http://schemas.microsoft.com/office/drawing/2014/main" id="{2A87ED99-6AC5-6C94-DBF7-51A290236089}"/>
                  </a:ext>
                </a:extLst>
              </p:cNvPr>
              <p:cNvSpPr txBox="1"/>
              <p:nvPr/>
            </p:nvSpPr>
            <p:spPr>
              <a:xfrm>
                <a:off x="6698203" y="1412684"/>
                <a:ext cx="751452" cy="491581"/>
              </a:xfrm>
              <a:prstGeom prst="rect">
                <a:avLst/>
              </a:prstGeom>
              <a:noFill/>
            </p:spPr>
            <p:txBody>
              <a:bodyPr wrap="none" rtlCol="0">
                <a:spAutoFit/>
              </a:bodyPr>
              <a:lstStyle/>
              <a:p>
                <a:pPr algn="ctr"/>
                <a:r>
                  <a:rPr lang="en-US" b="1">
                    <a:solidFill>
                      <a:schemeClr val="bg1"/>
                    </a:solidFill>
                  </a:rPr>
                  <a:t>126</a:t>
                </a:r>
              </a:p>
            </p:txBody>
          </p:sp>
          <p:sp>
            <p:nvSpPr>
              <p:cNvPr id="100" name="TextBox 99">
                <a:extLst>
                  <a:ext uri="{FF2B5EF4-FFF2-40B4-BE49-F238E27FC236}">
                    <a16:creationId xmlns:a16="http://schemas.microsoft.com/office/drawing/2014/main" id="{1DA912F5-1D49-624C-532C-8242AE6B039D}"/>
                  </a:ext>
                </a:extLst>
              </p:cNvPr>
              <p:cNvSpPr txBox="1"/>
              <p:nvPr/>
            </p:nvSpPr>
            <p:spPr>
              <a:xfrm>
                <a:off x="7659519" y="1412684"/>
                <a:ext cx="751452" cy="491581"/>
              </a:xfrm>
              <a:prstGeom prst="rect">
                <a:avLst/>
              </a:prstGeom>
              <a:noFill/>
            </p:spPr>
            <p:txBody>
              <a:bodyPr wrap="none" rtlCol="0">
                <a:spAutoFit/>
              </a:bodyPr>
              <a:lstStyle/>
              <a:p>
                <a:pPr algn="ctr"/>
                <a:r>
                  <a:rPr lang="en-US" b="1">
                    <a:solidFill>
                      <a:schemeClr val="bg1"/>
                    </a:solidFill>
                  </a:rPr>
                  <a:t>127</a:t>
                </a:r>
              </a:p>
            </p:txBody>
          </p:sp>
          <p:sp>
            <p:nvSpPr>
              <p:cNvPr id="101" name="TextBox 100">
                <a:extLst>
                  <a:ext uri="{FF2B5EF4-FFF2-40B4-BE49-F238E27FC236}">
                    <a16:creationId xmlns:a16="http://schemas.microsoft.com/office/drawing/2014/main" id="{B21B5D26-5149-3CEA-A718-34CCB3C4C511}"/>
                  </a:ext>
                </a:extLst>
              </p:cNvPr>
              <p:cNvSpPr txBox="1"/>
              <p:nvPr/>
            </p:nvSpPr>
            <p:spPr>
              <a:xfrm>
                <a:off x="8621711" y="1412684"/>
                <a:ext cx="751452" cy="491581"/>
              </a:xfrm>
              <a:prstGeom prst="rect">
                <a:avLst/>
              </a:prstGeom>
              <a:noFill/>
            </p:spPr>
            <p:txBody>
              <a:bodyPr wrap="none" rtlCol="0">
                <a:spAutoFit/>
              </a:bodyPr>
              <a:lstStyle/>
              <a:p>
                <a:pPr algn="ctr"/>
                <a:r>
                  <a:rPr lang="en-US" b="1">
                    <a:solidFill>
                      <a:schemeClr val="bg1"/>
                    </a:solidFill>
                  </a:rPr>
                  <a:t>128</a:t>
                </a:r>
              </a:p>
            </p:txBody>
          </p:sp>
          <p:sp>
            <p:nvSpPr>
              <p:cNvPr id="102" name="TextBox 101">
                <a:extLst>
                  <a:ext uri="{FF2B5EF4-FFF2-40B4-BE49-F238E27FC236}">
                    <a16:creationId xmlns:a16="http://schemas.microsoft.com/office/drawing/2014/main" id="{628E2A74-C5C7-2E4B-6AD8-8E4B2C7B8EF6}"/>
                  </a:ext>
                </a:extLst>
              </p:cNvPr>
              <p:cNvSpPr txBox="1"/>
              <p:nvPr/>
            </p:nvSpPr>
            <p:spPr>
              <a:xfrm>
                <a:off x="9607842" y="1412684"/>
                <a:ext cx="751452" cy="491581"/>
              </a:xfrm>
              <a:prstGeom prst="rect">
                <a:avLst/>
              </a:prstGeom>
              <a:noFill/>
            </p:spPr>
            <p:txBody>
              <a:bodyPr wrap="none" rtlCol="0">
                <a:spAutoFit/>
              </a:bodyPr>
              <a:lstStyle/>
              <a:p>
                <a:pPr algn="ctr"/>
                <a:r>
                  <a:rPr lang="en-US" b="1">
                    <a:solidFill>
                      <a:schemeClr val="bg1"/>
                    </a:solidFill>
                  </a:rPr>
                  <a:t>129</a:t>
                </a:r>
              </a:p>
            </p:txBody>
          </p:sp>
          <p:sp>
            <p:nvSpPr>
              <p:cNvPr id="103" name="TextBox 102">
                <a:extLst>
                  <a:ext uri="{FF2B5EF4-FFF2-40B4-BE49-F238E27FC236}">
                    <a16:creationId xmlns:a16="http://schemas.microsoft.com/office/drawing/2014/main" id="{A3E0CEE4-42A9-7AB3-0386-8751C5A2B943}"/>
                  </a:ext>
                </a:extLst>
              </p:cNvPr>
              <p:cNvSpPr txBox="1"/>
              <p:nvPr/>
            </p:nvSpPr>
            <p:spPr>
              <a:xfrm>
                <a:off x="10569157" y="1412684"/>
                <a:ext cx="751452" cy="491581"/>
              </a:xfrm>
              <a:prstGeom prst="rect">
                <a:avLst/>
              </a:prstGeom>
              <a:noFill/>
            </p:spPr>
            <p:txBody>
              <a:bodyPr wrap="none" rtlCol="0">
                <a:spAutoFit/>
              </a:bodyPr>
              <a:lstStyle/>
              <a:p>
                <a:pPr algn="ctr"/>
                <a:r>
                  <a:rPr lang="en-US" b="1">
                    <a:solidFill>
                      <a:schemeClr val="bg1"/>
                    </a:solidFill>
                  </a:rPr>
                  <a:t>130</a:t>
                </a:r>
              </a:p>
            </p:txBody>
          </p:sp>
        </p:grpSp>
      </p:grpSp>
      <p:grpSp>
        <p:nvGrpSpPr>
          <p:cNvPr id="128" name="Group 127">
            <a:extLst>
              <a:ext uri="{FF2B5EF4-FFF2-40B4-BE49-F238E27FC236}">
                <a16:creationId xmlns:a16="http://schemas.microsoft.com/office/drawing/2014/main" id="{D004863C-DB2A-D90C-5902-1639430CBDFF}"/>
              </a:ext>
            </a:extLst>
          </p:cNvPr>
          <p:cNvGrpSpPr/>
          <p:nvPr/>
        </p:nvGrpSpPr>
        <p:grpSpPr>
          <a:xfrm>
            <a:off x="10069025" y="4310205"/>
            <a:ext cx="1563008" cy="1673818"/>
            <a:chOff x="1502528" y="4670541"/>
            <a:chExt cx="1563008" cy="1673818"/>
          </a:xfrm>
        </p:grpSpPr>
        <p:sp>
          <p:nvSpPr>
            <p:cNvPr id="124" name="Rectangle 123">
              <a:extLst>
                <a:ext uri="{FF2B5EF4-FFF2-40B4-BE49-F238E27FC236}">
                  <a16:creationId xmlns:a16="http://schemas.microsoft.com/office/drawing/2014/main" id="{6CEC0467-817A-B45A-F894-CE08DD7A9958}"/>
                </a:ext>
              </a:extLst>
            </p:cNvPr>
            <p:cNvSpPr/>
            <p:nvPr/>
          </p:nvSpPr>
          <p:spPr>
            <a:xfrm>
              <a:off x="1502528" y="4670541"/>
              <a:ext cx="1563008" cy="511444"/>
            </a:xfrm>
            <a:prstGeom prst="rect">
              <a:avLst/>
            </a:prstGeom>
            <a:solidFill>
              <a:srgbClr val="FF5A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864</a:t>
              </a:r>
            </a:p>
          </p:txBody>
        </p:sp>
        <p:sp>
          <p:nvSpPr>
            <p:cNvPr id="125" name="Rectangle 124">
              <a:extLst>
                <a:ext uri="{FF2B5EF4-FFF2-40B4-BE49-F238E27FC236}">
                  <a16:creationId xmlns:a16="http://schemas.microsoft.com/office/drawing/2014/main" id="{5D18C3FF-FC99-FDA5-0372-8749B0B5F199}"/>
                </a:ext>
              </a:extLst>
            </p:cNvPr>
            <p:cNvSpPr/>
            <p:nvPr/>
          </p:nvSpPr>
          <p:spPr>
            <a:xfrm>
              <a:off x="1502528" y="5231411"/>
              <a:ext cx="1563008" cy="1112948"/>
            </a:xfrm>
            <a:prstGeom prst="rect">
              <a:avLst/>
            </a:prstGeom>
            <a:solidFill>
              <a:srgbClr val="FF5A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122</a:t>
              </a:r>
            </a:p>
          </p:txBody>
        </p:sp>
      </p:grpSp>
      <p:cxnSp>
        <p:nvCxnSpPr>
          <p:cNvPr id="127" name="Straight Arrow Connector 126">
            <a:extLst>
              <a:ext uri="{FF2B5EF4-FFF2-40B4-BE49-F238E27FC236}">
                <a16:creationId xmlns:a16="http://schemas.microsoft.com/office/drawing/2014/main" id="{44C42115-A4BE-634F-94AE-A987185E8D69}"/>
              </a:ext>
            </a:extLst>
          </p:cNvPr>
          <p:cNvCxnSpPr>
            <a:endCxn id="117" idx="2"/>
          </p:cNvCxnSpPr>
          <p:nvPr/>
        </p:nvCxnSpPr>
        <p:spPr>
          <a:xfrm flipV="1">
            <a:off x="3063741" y="4166504"/>
            <a:ext cx="77324" cy="220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E28EA6E-E715-A226-B33C-134388711CE1}"/>
              </a:ext>
            </a:extLst>
          </p:cNvPr>
          <p:cNvCxnSpPr>
            <a:cxnSpLocks/>
            <a:stCxn id="125" idx="1"/>
            <a:endCxn id="117" idx="2"/>
          </p:cNvCxnSpPr>
          <p:nvPr/>
        </p:nvCxnSpPr>
        <p:spPr>
          <a:xfrm flipH="1" flipV="1">
            <a:off x="3141065" y="4166504"/>
            <a:ext cx="6927960" cy="1261045"/>
          </a:xfrm>
          <a:prstGeom prst="straightConnector1">
            <a:avLst/>
          </a:prstGeom>
          <a:ln w="76200">
            <a:solidFill>
              <a:srgbClr val="FF5A2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18699701-641D-BB87-6B5C-CE7B5B1D330D}"/>
              </a:ext>
            </a:extLst>
          </p:cNvPr>
          <p:cNvSpPr txBox="1"/>
          <p:nvPr/>
        </p:nvSpPr>
        <p:spPr>
          <a:xfrm>
            <a:off x="10462441" y="5975655"/>
            <a:ext cx="776175" cy="523220"/>
          </a:xfrm>
          <a:prstGeom prst="rect">
            <a:avLst/>
          </a:prstGeom>
          <a:noFill/>
        </p:spPr>
        <p:txBody>
          <a:bodyPr wrap="none" rtlCol="0">
            <a:spAutoFit/>
          </a:bodyPr>
          <a:lstStyle/>
          <a:p>
            <a:r>
              <a:rPr lang="en-US" sz="2800" b="1">
                <a:solidFill>
                  <a:schemeClr val="bg1"/>
                </a:solidFill>
              </a:rPr>
              <a:t>pts</a:t>
            </a:r>
          </a:p>
        </p:txBody>
      </p:sp>
      <p:sp>
        <p:nvSpPr>
          <p:cNvPr id="135" name="TextBox 134">
            <a:extLst>
              <a:ext uri="{FF2B5EF4-FFF2-40B4-BE49-F238E27FC236}">
                <a16:creationId xmlns:a16="http://schemas.microsoft.com/office/drawing/2014/main" id="{FA5C5B33-5DA7-CF8E-91E3-FFF508BFFB7C}"/>
              </a:ext>
            </a:extLst>
          </p:cNvPr>
          <p:cNvSpPr txBox="1"/>
          <p:nvPr/>
        </p:nvSpPr>
        <p:spPr>
          <a:xfrm>
            <a:off x="898900" y="5082088"/>
            <a:ext cx="7375096" cy="1200329"/>
          </a:xfrm>
          <a:prstGeom prst="rect">
            <a:avLst/>
          </a:prstGeom>
          <a:noFill/>
        </p:spPr>
        <p:txBody>
          <a:bodyPr wrap="square" rtlCol="0">
            <a:spAutoFit/>
          </a:bodyPr>
          <a:lstStyle/>
          <a:p>
            <a:pPr algn="ctr"/>
            <a:r>
              <a:rPr lang="en-US" sz="2400" b="1">
                <a:solidFill>
                  <a:srgbClr val="00A5AB"/>
                </a:solidFill>
              </a:rPr>
              <a:t>char *pts = “string”;</a:t>
            </a:r>
          </a:p>
          <a:p>
            <a:pPr algn="just"/>
            <a:r>
              <a:rPr lang="en-US" sz="2400" b="1">
                <a:solidFill>
                  <a:srgbClr val="00A5AB"/>
                </a:solidFill>
              </a:rPr>
              <a:t>Khai báo một con trỏ pts kiểu char và trỏ tới vùng nhớ của mảng ký tự string.</a:t>
            </a:r>
          </a:p>
        </p:txBody>
      </p:sp>
    </p:spTree>
    <p:extLst>
      <p:ext uri="{BB962C8B-B14F-4D97-AF65-F5344CB8AC3E}">
        <p14:creationId xmlns:p14="http://schemas.microsoft.com/office/powerpoint/2010/main" val="260166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1D3F54-D8B0-C18E-6763-D99EF66290D6}"/>
              </a:ext>
            </a:extLst>
          </p:cNvPr>
          <p:cNvGrpSpPr/>
          <p:nvPr/>
        </p:nvGrpSpPr>
        <p:grpSpPr>
          <a:xfrm>
            <a:off x="1249791" y="1203739"/>
            <a:ext cx="3248342" cy="4054143"/>
            <a:chOff x="1264781" y="1218729"/>
            <a:chExt cx="3248342" cy="4054143"/>
          </a:xfrm>
        </p:grpSpPr>
        <p:pic>
          <p:nvPicPr>
            <p:cNvPr id="3" name="Picture 2" descr="Icon&#10;&#10;Description automatically generated">
              <a:extLst>
                <a:ext uri="{FF2B5EF4-FFF2-40B4-BE49-F238E27FC236}">
                  <a16:creationId xmlns:a16="http://schemas.microsoft.com/office/drawing/2014/main" id="{20B4C6E6-D115-AD26-D4A8-4DA69911C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781" y="1218729"/>
              <a:ext cx="3248342" cy="3248342"/>
            </a:xfrm>
            <a:prstGeom prst="rect">
              <a:avLst/>
            </a:prstGeom>
          </p:spPr>
        </p:pic>
        <p:sp>
          <p:nvSpPr>
            <p:cNvPr id="4" name="TextBox 3">
              <a:extLst>
                <a:ext uri="{FF2B5EF4-FFF2-40B4-BE49-F238E27FC236}">
                  <a16:creationId xmlns:a16="http://schemas.microsoft.com/office/drawing/2014/main" id="{AA6A0299-A9C8-D273-ABAA-FA59D3E0D5FC}"/>
                </a:ext>
              </a:extLst>
            </p:cNvPr>
            <p:cNvSpPr txBox="1"/>
            <p:nvPr/>
          </p:nvSpPr>
          <p:spPr>
            <a:xfrm>
              <a:off x="1738637" y="4257209"/>
              <a:ext cx="2300630" cy="1015663"/>
            </a:xfrm>
            <a:prstGeom prst="rect">
              <a:avLst/>
            </a:prstGeom>
            <a:noFill/>
          </p:spPr>
          <p:txBody>
            <a:bodyPr wrap="none" rtlCol="0">
              <a:spAutoFit/>
            </a:bodyPr>
            <a:lstStyle/>
            <a:p>
              <a:r>
                <a:rPr lang="en-US" sz="6000" b="1">
                  <a:solidFill>
                    <a:schemeClr val="bg1"/>
                  </a:solidFill>
                </a:rPr>
                <a:t>CHÚ Ý</a:t>
              </a:r>
            </a:p>
          </p:txBody>
        </p:sp>
      </p:grpSp>
      <p:sp>
        <p:nvSpPr>
          <p:cNvPr id="6" name="TextBox 5">
            <a:extLst>
              <a:ext uri="{FF2B5EF4-FFF2-40B4-BE49-F238E27FC236}">
                <a16:creationId xmlns:a16="http://schemas.microsoft.com/office/drawing/2014/main" id="{11671FB1-14FD-C88B-F988-A10EE7FD869D}"/>
              </a:ext>
            </a:extLst>
          </p:cNvPr>
          <p:cNvSpPr txBox="1"/>
          <p:nvPr/>
        </p:nvSpPr>
        <p:spPr>
          <a:xfrm>
            <a:off x="5312335" y="2036311"/>
            <a:ext cx="5710780" cy="2785378"/>
          </a:xfrm>
          <a:prstGeom prst="rect">
            <a:avLst/>
          </a:prstGeom>
          <a:noFill/>
        </p:spPr>
        <p:txBody>
          <a:bodyPr wrap="square" rtlCol="0">
            <a:spAutoFit/>
          </a:bodyPr>
          <a:lstStyle/>
          <a:p>
            <a:pPr algn="just">
              <a:spcAft>
                <a:spcPts val="1800"/>
              </a:spcAft>
            </a:pPr>
            <a:r>
              <a:rPr lang="en-US" sz="2800" b="1">
                <a:solidFill>
                  <a:schemeClr val="bg1"/>
                </a:solidFill>
              </a:rPr>
              <a:t>Không giống như C++, chuỗi trong C:</a:t>
            </a:r>
          </a:p>
          <a:p>
            <a:pPr marL="457200" indent="-457200" algn="just">
              <a:spcAft>
                <a:spcPts val="2400"/>
              </a:spcAft>
              <a:buFont typeface="Wingdings" panose="05000000000000000000" pitchFamily="2" charset="2"/>
              <a:buChar char="Ø"/>
            </a:pPr>
            <a:r>
              <a:rPr lang="en-US" sz="2800" b="1">
                <a:solidFill>
                  <a:schemeClr val="bg1"/>
                </a:solidFill>
              </a:rPr>
              <a:t>Không cho phép gán.</a:t>
            </a:r>
          </a:p>
          <a:p>
            <a:pPr marL="457200" indent="-457200" algn="just">
              <a:spcAft>
                <a:spcPts val="2400"/>
              </a:spcAft>
              <a:buFont typeface="Wingdings" panose="05000000000000000000" pitchFamily="2" charset="2"/>
              <a:buChar char="Ø"/>
            </a:pPr>
            <a:r>
              <a:rPr lang="en-US" sz="2800" b="1">
                <a:solidFill>
                  <a:schemeClr val="bg1"/>
                </a:solidFill>
              </a:rPr>
              <a:t>Không cho phép thực hiện toán tử.</a:t>
            </a:r>
          </a:p>
        </p:txBody>
      </p:sp>
    </p:spTree>
    <p:extLst>
      <p:ext uri="{BB962C8B-B14F-4D97-AF65-F5344CB8AC3E}">
        <p14:creationId xmlns:p14="http://schemas.microsoft.com/office/powerpoint/2010/main" val="343572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80636E-DDD5-F691-C6FF-16F81DED4672}"/>
              </a:ext>
            </a:extLst>
          </p:cNvPr>
          <p:cNvGrpSpPr/>
          <p:nvPr/>
        </p:nvGrpSpPr>
        <p:grpSpPr>
          <a:xfrm>
            <a:off x="724524" y="-252828"/>
            <a:ext cx="4083956" cy="3004666"/>
            <a:chOff x="637944" y="-281457"/>
            <a:chExt cx="4083956" cy="3004666"/>
          </a:xfrm>
        </p:grpSpPr>
        <p:pic>
          <p:nvPicPr>
            <p:cNvPr id="5" name="Picture 4" descr="A picture containing icon&#10;&#10;Description automatically generated">
              <a:extLst>
                <a:ext uri="{FF2B5EF4-FFF2-40B4-BE49-F238E27FC236}">
                  <a16:creationId xmlns:a16="http://schemas.microsoft.com/office/drawing/2014/main" id="{A94EE124-C7CC-D3B1-6CDC-53E5CF9ED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44" y="-281457"/>
              <a:ext cx="3004666" cy="3004666"/>
            </a:xfrm>
            <a:prstGeom prst="rect">
              <a:avLst/>
            </a:prstGeom>
          </p:spPr>
        </p:pic>
        <p:pic>
          <p:nvPicPr>
            <p:cNvPr id="7" name="Picture 6" descr="A picture containing text, sign, vector graphics&#10;&#10;Description automatically generated">
              <a:extLst>
                <a:ext uri="{FF2B5EF4-FFF2-40B4-BE49-F238E27FC236}">
                  <a16:creationId xmlns:a16="http://schemas.microsoft.com/office/drawing/2014/main" id="{9038E250-C96C-C576-E0CA-20CF38454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303" y="223612"/>
              <a:ext cx="2499597" cy="2499597"/>
            </a:xfrm>
            <a:prstGeom prst="rect">
              <a:avLst/>
            </a:prstGeom>
            <a:ln>
              <a:noFill/>
            </a:ln>
            <a:effectLst>
              <a:outerShdw blurRad="292100" dist="139700" dir="2700000" algn="tl" rotWithShape="0">
                <a:srgbClr val="333333">
                  <a:alpha val="65000"/>
                </a:srgbClr>
              </a:outerShdw>
            </a:effectLst>
          </p:spPr>
        </p:pic>
      </p:grpSp>
      <p:sp>
        <p:nvSpPr>
          <p:cNvPr id="9" name="TextBox 8">
            <a:extLst>
              <a:ext uri="{FF2B5EF4-FFF2-40B4-BE49-F238E27FC236}">
                <a16:creationId xmlns:a16="http://schemas.microsoft.com/office/drawing/2014/main" id="{B4E06697-AC56-0C35-2B69-28C5E1B62D16}"/>
              </a:ext>
            </a:extLst>
          </p:cNvPr>
          <p:cNvSpPr txBox="1"/>
          <p:nvPr/>
        </p:nvSpPr>
        <p:spPr>
          <a:xfrm>
            <a:off x="5313549" y="378654"/>
            <a:ext cx="6318818" cy="2246769"/>
          </a:xfrm>
          <a:prstGeom prst="rect">
            <a:avLst/>
          </a:prstGeom>
          <a:noFill/>
        </p:spPr>
        <p:txBody>
          <a:bodyPr wrap="square" rtlCol="0">
            <a:spAutoFit/>
          </a:bodyPr>
          <a:lstStyle/>
          <a:p>
            <a:pPr algn="just"/>
            <a:r>
              <a:rPr lang="en-US" sz="2800" b="1">
                <a:solidFill>
                  <a:schemeClr val="bg1"/>
                </a:solidFill>
              </a:rPr>
              <a:t>Tương tự như mảng, một chuỗi hoàn toàn có thể được cấp phát động. Chuỗi cấp phát động cho khả năng lưu trữ và thay đổi linh hoạt hơn.</a:t>
            </a:r>
          </a:p>
        </p:txBody>
      </p:sp>
      <p:sp>
        <p:nvSpPr>
          <p:cNvPr id="10" name="TextBox 9">
            <a:extLst>
              <a:ext uri="{FF2B5EF4-FFF2-40B4-BE49-F238E27FC236}">
                <a16:creationId xmlns:a16="http://schemas.microsoft.com/office/drawing/2014/main" id="{B2B651EB-D721-A9B6-9D13-68CA043A2673}"/>
              </a:ext>
            </a:extLst>
          </p:cNvPr>
          <p:cNvSpPr txBox="1"/>
          <p:nvPr/>
        </p:nvSpPr>
        <p:spPr>
          <a:xfrm>
            <a:off x="724524" y="2881663"/>
            <a:ext cx="10919318" cy="3724096"/>
          </a:xfrm>
          <a:prstGeom prst="rect">
            <a:avLst/>
          </a:prstGeom>
          <a:noFill/>
        </p:spPr>
        <p:txBody>
          <a:bodyPr wrap="square" rtlCol="0">
            <a:spAutoFit/>
          </a:bodyPr>
          <a:lstStyle/>
          <a:p>
            <a:pPr>
              <a:spcAft>
                <a:spcPts val="1200"/>
              </a:spcAft>
            </a:pPr>
            <a:r>
              <a:rPr lang="en-US" sz="2800" b="1">
                <a:solidFill>
                  <a:schemeClr val="bg1"/>
                </a:solidFill>
              </a:rPr>
              <a:t>Hàm cấp phát bộ nhớ động:</a:t>
            </a:r>
          </a:p>
          <a:p>
            <a:pPr>
              <a:spcAft>
                <a:spcPts val="1200"/>
              </a:spcAft>
            </a:pPr>
            <a:r>
              <a:rPr lang="en-US" sz="2800" b="1">
                <a:solidFill>
                  <a:schemeClr val="bg1"/>
                </a:solidFill>
              </a:rPr>
              <a:t>		</a:t>
            </a:r>
            <a:r>
              <a:rPr lang="en-US" sz="2800" b="1">
                <a:solidFill>
                  <a:srgbClr val="FF5A21"/>
                </a:solidFill>
              </a:rPr>
              <a:t>void* </a:t>
            </a:r>
            <a:r>
              <a:rPr lang="en-US" sz="2800" b="1">
                <a:solidFill>
                  <a:schemeClr val="bg1"/>
                </a:solidFill>
              </a:rPr>
              <a:t>malloc(</a:t>
            </a:r>
            <a:r>
              <a:rPr lang="en-US" sz="2800" b="1">
                <a:solidFill>
                  <a:srgbClr val="FF5A21"/>
                </a:solidFill>
              </a:rPr>
              <a:t>size_t </a:t>
            </a:r>
            <a:r>
              <a:rPr lang="en-US" sz="2800" b="1">
                <a:solidFill>
                  <a:schemeClr val="bg1"/>
                </a:solidFill>
              </a:rPr>
              <a:t>size);</a:t>
            </a:r>
          </a:p>
          <a:p>
            <a:pPr>
              <a:spcAft>
                <a:spcPts val="1200"/>
              </a:spcAft>
            </a:pPr>
            <a:r>
              <a:rPr lang="en-US" sz="2800" b="1">
                <a:solidFill>
                  <a:schemeClr val="bg1"/>
                </a:solidFill>
              </a:rPr>
              <a:t>Hàm tái cấp phát vùng bộ nhớ:</a:t>
            </a:r>
          </a:p>
          <a:p>
            <a:pPr>
              <a:spcAft>
                <a:spcPts val="1200"/>
              </a:spcAft>
            </a:pPr>
            <a:r>
              <a:rPr lang="en-US" sz="2800" b="1">
                <a:solidFill>
                  <a:schemeClr val="bg1"/>
                </a:solidFill>
              </a:rPr>
              <a:t>		</a:t>
            </a:r>
            <a:r>
              <a:rPr lang="en-US" sz="2800" b="1">
                <a:solidFill>
                  <a:srgbClr val="FF5A21"/>
                </a:solidFill>
              </a:rPr>
              <a:t>void* </a:t>
            </a:r>
            <a:r>
              <a:rPr lang="en-US" sz="2800" b="1">
                <a:solidFill>
                  <a:schemeClr val="bg1"/>
                </a:solidFill>
              </a:rPr>
              <a:t>realloc(</a:t>
            </a:r>
            <a:r>
              <a:rPr lang="en-US" sz="2800" b="1">
                <a:solidFill>
                  <a:srgbClr val="FF5A21"/>
                </a:solidFill>
              </a:rPr>
              <a:t>void* </a:t>
            </a:r>
            <a:r>
              <a:rPr lang="en-US" sz="2800" b="1">
                <a:solidFill>
                  <a:schemeClr val="bg1"/>
                </a:solidFill>
              </a:rPr>
              <a:t>ptr, </a:t>
            </a:r>
            <a:r>
              <a:rPr lang="en-US" sz="2800" b="1">
                <a:solidFill>
                  <a:srgbClr val="FF5A21"/>
                </a:solidFill>
              </a:rPr>
              <a:t>size_t </a:t>
            </a:r>
            <a:r>
              <a:rPr lang="en-US" sz="2800" b="1">
                <a:solidFill>
                  <a:schemeClr val="bg1"/>
                </a:solidFill>
              </a:rPr>
              <a:t>size);</a:t>
            </a:r>
          </a:p>
          <a:p>
            <a:pPr>
              <a:spcAft>
                <a:spcPts val="1200"/>
              </a:spcAft>
            </a:pPr>
            <a:r>
              <a:rPr lang="en-US" sz="2800" b="1">
                <a:solidFill>
                  <a:schemeClr val="bg1"/>
                </a:solidFill>
              </a:rPr>
              <a:t>,hàm này tái cấp phát một vùng bộ nhớ mới có kích thước size được trỏ bởi con trỏ ptr. Vùng bộ nhớ mới này có vị trí khác so với vùng bộ nhớ cũ </a:t>
            </a:r>
          </a:p>
        </p:txBody>
      </p:sp>
    </p:spTree>
    <p:extLst>
      <p:ext uri="{BB962C8B-B14F-4D97-AF65-F5344CB8AC3E}">
        <p14:creationId xmlns:p14="http://schemas.microsoft.com/office/powerpoint/2010/main" val="276598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Arrow Connector 73">
            <a:extLst>
              <a:ext uri="{FF2B5EF4-FFF2-40B4-BE49-F238E27FC236}">
                <a16:creationId xmlns:a16="http://schemas.microsoft.com/office/drawing/2014/main" id="{38A439E0-F1C4-A97E-E193-314EAA622E52}"/>
              </a:ext>
            </a:extLst>
          </p:cNvPr>
          <p:cNvCxnSpPr>
            <a:cxnSpLocks/>
            <a:stCxn id="72" idx="1"/>
            <a:endCxn id="55" idx="0"/>
          </p:cNvCxnSpPr>
          <p:nvPr/>
        </p:nvCxnSpPr>
        <p:spPr>
          <a:xfrm flipH="1">
            <a:off x="1670371" y="2428789"/>
            <a:ext cx="2906025" cy="1224814"/>
          </a:xfrm>
          <a:prstGeom prst="straightConnector1">
            <a:avLst/>
          </a:prstGeom>
          <a:ln w="38100">
            <a:solidFill>
              <a:srgbClr val="FF5A2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Icon&#10;&#10;Description automatically generated">
            <a:extLst>
              <a:ext uri="{FF2B5EF4-FFF2-40B4-BE49-F238E27FC236}">
                <a16:creationId xmlns:a16="http://schemas.microsoft.com/office/drawing/2014/main" id="{5474388C-048D-0C71-F3FC-6024AEE86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03" y="463020"/>
            <a:ext cx="1515682" cy="1515682"/>
          </a:xfrm>
          <a:prstGeom prst="rect">
            <a:avLst/>
          </a:prstGeom>
        </p:spPr>
      </p:pic>
      <p:sp>
        <p:nvSpPr>
          <p:cNvPr id="5" name="TextBox 4">
            <a:extLst>
              <a:ext uri="{FF2B5EF4-FFF2-40B4-BE49-F238E27FC236}">
                <a16:creationId xmlns:a16="http://schemas.microsoft.com/office/drawing/2014/main" id="{0F70290E-76F8-955A-17D2-AA8F2D936C01}"/>
              </a:ext>
            </a:extLst>
          </p:cNvPr>
          <p:cNvSpPr txBox="1"/>
          <p:nvPr/>
        </p:nvSpPr>
        <p:spPr>
          <a:xfrm>
            <a:off x="2538892" y="656141"/>
            <a:ext cx="2515422" cy="1077218"/>
          </a:xfrm>
          <a:prstGeom prst="rect">
            <a:avLst/>
          </a:prstGeom>
          <a:noFill/>
        </p:spPr>
        <p:txBody>
          <a:bodyPr wrap="square" rtlCol="0">
            <a:spAutoFit/>
          </a:bodyPr>
          <a:lstStyle/>
          <a:p>
            <a:r>
              <a:rPr lang="en-US" sz="3200" b="1">
                <a:solidFill>
                  <a:schemeClr val="bg1"/>
                </a:solidFill>
              </a:rPr>
              <a:t>CƠ CHẾ HÀM REALLOC()</a:t>
            </a:r>
          </a:p>
        </p:txBody>
      </p:sp>
      <p:sp>
        <p:nvSpPr>
          <p:cNvPr id="6" name="Rectangle 5">
            <a:extLst>
              <a:ext uri="{FF2B5EF4-FFF2-40B4-BE49-F238E27FC236}">
                <a16:creationId xmlns:a16="http://schemas.microsoft.com/office/drawing/2014/main" id="{EB758CCD-B89C-C797-9401-4AFA1604DEB9}"/>
              </a:ext>
            </a:extLst>
          </p:cNvPr>
          <p:cNvSpPr/>
          <p:nvPr/>
        </p:nvSpPr>
        <p:spPr>
          <a:xfrm>
            <a:off x="6833527" y="860385"/>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43389A-AB7C-8986-6681-8C03342894E4}"/>
              </a:ext>
            </a:extLst>
          </p:cNvPr>
          <p:cNvSpPr/>
          <p:nvPr/>
        </p:nvSpPr>
        <p:spPr>
          <a:xfrm>
            <a:off x="7388163" y="860384"/>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1AE346-BFE4-7F30-4E2F-383C14D3FEEB}"/>
              </a:ext>
            </a:extLst>
          </p:cNvPr>
          <p:cNvSpPr/>
          <p:nvPr/>
        </p:nvSpPr>
        <p:spPr>
          <a:xfrm>
            <a:off x="7942799" y="860385"/>
            <a:ext cx="554636" cy="509665"/>
          </a:xfrm>
          <a:prstGeom prst="rect">
            <a:avLst/>
          </a:prstGeom>
          <a:solidFill>
            <a:srgbClr val="007D9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a:t>
            </a:r>
          </a:p>
        </p:txBody>
      </p:sp>
      <p:sp>
        <p:nvSpPr>
          <p:cNvPr id="9" name="Rectangle 8">
            <a:extLst>
              <a:ext uri="{FF2B5EF4-FFF2-40B4-BE49-F238E27FC236}">
                <a16:creationId xmlns:a16="http://schemas.microsoft.com/office/drawing/2014/main" id="{4135C1A8-9FEE-5EC8-69AC-C5F4125144D9}"/>
              </a:ext>
            </a:extLst>
          </p:cNvPr>
          <p:cNvSpPr/>
          <p:nvPr/>
        </p:nvSpPr>
        <p:spPr>
          <a:xfrm>
            <a:off x="8497435" y="860384"/>
            <a:ext cx="554636" cy="509665"/>
          </a:xfrm>
          <a:prstGeom prst="rect">
            <a:avLst/>
          </a:prstGeom>
          <a:solidFill>
            <a:srgbClr val="007D9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b</a:t>
            </a:r>
          </a:p>
        </p:txBody>
      </p:sp>
      <p:sp>
        <p:nvSpPr>
          <p:cNvPr id="10" name="Rectangle 9">
            <a:extLst>
              <a:ext uri="{FF2B5EF4-FFF2-40B4-BE49-F238E27FC236}">
                <a16:creationId xmlns:a16="http://schemas.microsoft.com/office/drawing/2014/main" id="{C65A00CF-7F12-3C64-C837-854D561D90AC}"/>
              </a:ext>
            </a:extLst>
          </p:cNvPr>
          <p:cNvSpPr/>
          <p:nvPr/>
        </p:nvSpPr>
        <p:spPr>
          <a:xfrm>
            <a:off x="9052071" y="860384"/>
            <a:ext cx="554636" cy="509665"/>
          </a:xfrm>
          <a:prstGeom prst="rect">
            <a:avLst/>
          </a:prstGeom>
          <a:solidFill>
            <a:srgbClr val="007D9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c</a:t>
            </a:r>
          </a:p>
        </p:txBody>
      </p:sp>
      <p:sp>
        <p:nvSpPr>
          <p:cNvPr id="11" name="Rectangle 10">
            <a:extLst>
              <a:ext uri="{FF2B5EF4-FFF2-40B4-BE49-F238E27FC236}">
                <a16:creationId xmlns:a16="http://schemas.microsoft.com/office/drawing/2014/main" id="{113E92AA-EED6-EF93-4EBE-DF0704F53915}"/>
              </a:ext>
            </a:extLst>
          </p:cNvPr>
          <p:cNvSpPr/>
          <p:nvPr/>
        </p:nvSpPr>
        <p:spPr>
          <a:xfrm>
            <a:off x="9606707" y="860383"/>
            <a:ext cx="554636" cy="509665"/>
          </a:xfrm>
          <a:prstGeom prst="rect">
            <a:avLst/>
          </a:prstGeom>
          <a:solidFill>
            <a:srgbClr val="007D9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8643E0-7361-3109-0DDD-634ACE808983}"/>
              </a:ext>
            </a:extLst>
          </p:cNvPr>
          <p:cNvSpPr/>
          <p:nvPr/>
        </p:nvSpPr>
        <p:spPr>
          <a:xfrm>
            <a:off x="10161343" y="860384"/>
            <a:ext cx="554636" cy="509665"/>
          </a:xfrm>
          <a:prstGeom prst="rect">
            <a:avLst/>
          </a:prstGeom>
          <a:solidFill>
            <a:srgbClr val="007D9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329AEC-D945-F154-182A-F975CF646F29}"/>
              </a:ext>
            </a:extLst>
          </p:cNvPr>
          <p:cNvSpPr/>
          <p:nvPr/>
        </p:nvSpPr>
        <p:spPr>
          <a:xfrm>
            <a:off x="10715979" y="860383"/>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0993CBC-0D4B-36D3-D7A3-19EDE945E4A7}"/>
              </a:ext>
            </a:extLst>
          </p:cNvPr>
          <p:cNvCxnSpPr>
            <a:cxnSpLocks/>
            <a:stCxn id="16" idx="0"/>
            <a:endCxn id="8" idx="2"/>
          </p:cNvCxnSpPr>
          <p:nvPr/>
        </p:nvCxnSpPr>
        <p:spPr>
          <a:xfrm flipV="1">
            <a:off x="7388163" y="1370050"/>
            <a:ext cx="831954" cy="657766"/>
          </a:xfrm>
          <a:prstGeom prst="straightConnector1">
            <a:avLst/>
          </a:prstGeom>
          <a:ln w="38100">
            <a:solidFill>
              <a:srgbClr val="FF5A2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077E971-E8BE-9691-893E-237ED6AF7125}"/>
              </a:ext>
            </a:extLst>
          </p:cNvPr>
          <p:cNvGrpSpPr/>
          <p:nvPr/>
        </p:nvGrpSpPr>
        <p:grpSpPr>
          <a:xfrm>
            <a:off x="6833527" y="2027816"/>
            <a:ext cx="1109272" cy="1241154"/>
            <a:chOff x="716603" y="4047344"/>
            <a:chExt cx="1109272" cy="1241154"/>
          </a:xfrm>
        </p:grpSpPr>
        <p:sp>
          <p:nvSpPr>
            <p:cNvPr id="16" name="Rectangle 15">
              <a:extLst>
                <a:ext uri="{FF2B5EF4-FFF2-40B4-BE49-F238E27FC236}">
                  <a16:creationId xmlns:a16="http://schemas.microsoft.com/office/drawing/2014/main" id="{F0DB72FC-7CFA-63BE-139E-024F149D84A0}"/>
                </a:ext>
              </a:extLst>
            </p:cNvPr>
            <p:cNvSpPr/>
            <p:nvPr/>
          </p:nvSpPr>
          <p:spPr>
            <a:xfrm>
              <a:off x="716603" y="4047344"/>
              <a:ext cx="1109272" cy="779489"/>
            </a:xfrm>
            <a:prstGeom prst="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800</a:t>
              </a:r>
            </a:p>
          </p:txBody>
        </p:sp>
        <p:sp>
          <p:nvSpPr>
            <p:cNvPr id="20" name="TextBox 19">
              <a:extLst>
                <a:ext uri="{FF2B5EF4-FFF2-40B4-BE49-F238E27FC236}">
                  <a16:creationId xmlns:a16="http://schemas.microsoft.com/office/drawing/2014/main" id="{F7826AA8-0595-3370-5EED-80ED4B9310F4}"/>
                </a:ext>
              </a:extLst>
            </p:cNvPr>
            <p:cNvSpPr txBox="1"/>
            <p:nvPr/>
          </p:nvSpPr>
          <p:spPr>
            <a:xfrm>
              <a:off x="924028" y="4826833"/>
              <a:ext cx="694421" cy="461665"/>
            </a:xfrm>
            <a:prstGeom prst="rect">
              <a:avLst/>
            </a:prstGeom>
            <a:noFill/>
          </p:spPr>
          <p:txBody>
            <a:bodyPr wrap="none" rtlCol="0">
              <a:spAutoFit/>
            </a:bodyPr>
            <a:lstStyle/>
            <a:p>
              <a:r>
                <a:rPr lang="en-US" sz="2400" b="1">
                  <a:solidFill>
                    <a:schemeClr val="bg1"/>
                  </a:solidFill>
                </a:rPr>
                <a:t>ptr</a:t>
              </a:r>
            </a:p>
          </p:txBody>
        </p:sp>
      </p:grpSp>
      <p:sp>
        <p:nvSpPr>
          <p:cNvPr id="22" name="TextBox 21">
            <a:extLst>
              <a:ext uri="{FF2B5EF4-FFF2-40B4-BE49-F238E27FC236}">
                <a16:creationId xmlns:a16="http://schemas.microsoft.com/office/drawing/2014/main" id="{0A9BE81A-1A9E-0CA8-E8EA-F6AFD99EC520}"/>
              </a:ext>
            </a:extLst>
          </p:cNvPr>
          <p:cNvSpPr txBox="1"/>
          <p:nvPr/>
        </p:nvSpPr>
        <p:spPr>
          <a:xfrm>
            <a:off x="6833527" y="463020"/>
            <a:ext cx="564578" cy="369332"/>
          </a:xfrm>
          <a:prstGeom prst="rect">
            <a:avLst/>
          </a:prstGeom>
          <a:noFill/>
        </p:spPr>
        <p:txBody>
          <a:bodyPr wrap="none" rtlCol="0">
            <a:spAutoFit/>
          </a:bodyPr>
          <a:lstStyle/>
          <a:p>
            <a:r>
              <a:rPr lang="en-US" b="1">
                <a:solidFill>
                  <a:schemeClr val="bg1"/>
                </a:solidFill>
              </a:rPr>
              <a:t>798</a:t>
            </a:r>
          </a:p>
        </p:txBody>
      </p:sp>
      <p:sp>
        <p:nvSpPr>
          <p:cNvPr id="23" name="TextBox 22">
            <a:extLst>
              <a:ext uri="{FF2B5EF4-FFF2-40B4-BE49-F238E27FC236}">
                <a16:creationId xmlns:a16="http://schemas.microsoft.com/office/drawing/2014/main" id="{B4004874-7E8E-1373-08E0-FE75D36619B8}"/>
              </a:ext>
            </a:extLst>
          </p:cNvPr>
          <p:cNvSpPr txBox="1"/>
          <p:nvPr/>
        </p:nvSpPr>
        <p:spPr>
          <a:xfrm>
            <a:off x="7401451" y="463020"/>
            <a:ext cx="564578" cy="369332"/>
          </a:xfrm>
          <a:prstGeom prst="rect">
            <a:avLst/>
          </a:prstGeom>
          <a:noFill/>
        </p:spPr>
        <p:txBody>
          <a:bodyPr wrap="none" rtlCol="0">
            <a:spAutoFit/>
          </a:bodyPr>
          <a:lstStyle/>
          <a:p>
            <a:r>
              <a:rPr lang="en-US" b="1">
                <a:solidFill>
                  <a:schemeClr val="bg1"/>
                </a:solidFill>
              </a:rPr>
              <a:t>799</a:t>
            </a:r>
          </a:p>
        </p:txBody>
      </p:sp>
      <p:sp>
        <p:nvSpPr>
          <p:cNvPr id="24" name="TextBox 23">
            <a:extLst>
              <a:ext uri="{FF2B5EF4-FFF2-40B4-BE49-F238E27FC236}">
                <a16:creationId xmlns:a16="http://schemas.microsoft.com/office/drawing/2014/main" id="{62F7EC07-8E06-A3CF-AC12-9D6CB6F1C1A8}"/>
              </a:ext>
            </a:extLst>
          </p:cNvPr>
          <p:cNvSpPr txBox="1"/>
          <p:nvPr/>
        </p:nvSpPr>
        <p:spPr>
          <a:xfrm>
            <a:off x="7970599" y="463020"/>
            <a:ext cx="564578" cy="369332"/>
          </a:xfrm>
          <a:prstGeom prst="rect">
            <a:avLst/>
          </a:prstGeom>
          <a:noFill/>
        </p:spPr>
        <p:txBody>
          <a:bodyPr wrap="none" rtlCol="0">
            <a:spAutoFit/>
          </a:bodyPr>
          <a:lstStyle/>
          <a:p>
            <a:r>
              <a:rPr lang="en-US" b="1">
                <a:solidFill>
                  <a:schemeClr val="bg1"/>
                </a:solidFill>
              </a:rPr>
              <a:t>800</a:t>
            </a:r>
          </a:p>
        </p:txBody>
      </p:sp>
      <p:sp>
        <p:nvSpPr>
          <p:cNvPr id="25" name="TextBox 24">
            <a:extLst>
              <a:ext uri="{FF2B5EF4-FFF2-40B4-BE49-F238E27FC236}">
                <a16:creationId xmlns:a16="http://schemas.microsoft.com/office/drawing/2014/main" id="{F8649716-59B0-AFAA-168E-DDA77AB2A414}"/>
              </a:ext>
            </a:extLst>
          </p:cNvPr>
          <p:cNvSpPr txBox="1"/>
          <p:nvPr/>
        </p:nvSpPr>
        <p:spPr>
          <a:xfrm>
            <a:off x="8538523" y="463020"/>
            <a:ext cx="564578" cy="369332"/>
          </a:xfrm>
          <a:prstGeom prst="rect">
            <a:avLst/>
          </a:prstGeom>
          <a:noFill/>
        </p:spPr>
        <p:txBody>
          <a:bodyPr wrap="none" rtlCol="0">
            <a:spAutoFit/>
          </a:bodyPr>
          <a:lstStyle/>
          <a:p>
            <a:r>
              <a:rPr lang="en-US" b="1">
                <a:solidFill>
                  <a:schemeClr val="bg1"/>
                </a:solidFill>
              </a:rPr>
              <a:t>801</a:t>
            </a:r>
          </a:p>
        </p:txBody>
      </p:sp>
      <p:sp>
        <p:nvSpPr>
          <p:cNvPr id="26" name="TextBox 25">
            <a:extLst>
              <a:ext uri="{FF2B5EF4-FFF2-40B4-BE49-F238E27FC236}">
                <a16:creationId xmlns:a16="http://schemas.microsoft.com/office/drawing/2014/main" id="{320E8081-F430-3CAC-C7B8-F7CCAC6772DB}"/>
              </a:ext>
            </a:extLst>
          </p:cNvPr>
          <p:cNvSpPr txBox="1"/>
          <p:nvPr/>
        </p:nvSpPr>
        <p:spPr>
          <a:xfrm>
            <a:off x="9085186" y="463020"/>
            <a:ext cx="564578" cy="369332"/>
          </a:xfrm>
          <a:prstGeom prst="rect">
            <a:avLst/>
          </a:prstGeom>
          <a:noFill/>
        </p:spPr>
        <p:txBody>
          <a:bodyPr wrap="none" rtlCol="0">
            <a:spAutoFit/>
          </a:bodyPr>
          <a:lstStyle/>
          <a:p>
            <a:r>
              <a:rPr lang="en-US" b="1">
                <a:solidFill>
                  <a:schemeClr val="bg1"/>
                </a:solidFill>
              </a:rPr>
              <a:t>802</a:t>
            </a:r>
          </a:p>
        </p:txBody>
      </p:sp>
      <p:sp>
        <p:nvSpPr>
          <p:cNvPr id="27" name="TextBox 26">
            <a:extLst>
              <a:ext uri="{FF2B5EF4-FFF2-40B4-BE49-F238E27FC236}">
                <a16:creationId xmlns:a16="http://schemas.microsoft.com/office/drawing/2014/main" id="{900655FD-4739-04B4-C697-E685EC898984}"/>
              </a:ext>
            </a:extLst>
          </p:cNvPr>
          <p:cNvSpPr txBox="1"/>
          <p:nvPr/>
        </p:nvSpPr>
        <p:spPr>
          <a:xfrm>
            <a:off x="9653110" y="463020"/>
            <a:ext cx="564578" cy="369332"/>
          </a:xfrm>
          <a:prstGeom prst="rect">
            <a:avLst/>
          </a:prstGeom>
          <a:noFill/>
        </p:spPr>
        <p:txBody>
          <a:bodyPr wrap="none" rtlCol="0">
            <a:spAutoFit/>
          </a:bodyPr>
          <a:lstStyle/>
          <a:p>
            <a:r>
              <a:rPr lang="en-US" b="1">
                <a:solidFill>
                  <a:schemeClr val="bg1"/>
                </a:solidFill>
              </a:rPr>
              <a:t>803</a:t>
            </a:r>
          </a:p>
        </p:txBody>
      </p:sp>
      <p:sp>
        <p:nvSpPr>
          <p:cNvPr id="28" name="TextBox 27">
            <a:extLst>
              <a:ext uri="{FF2B5EF4-FFF2-40B4-BE49-F238E27FC236}">
                <a16:creationId xmlns:a16="http://schemas.microsoft.com/office/drawing/2014/main" id="{7A36B8DE-9703-F0E5-CF96-20771AFE7750}"/>
              </a:ext>
            </a:extLst>
          </p:cNvPr>
          <p:cNvSpPr txBox="1"/>
          <p:nvPr/>
        </p:nvSpPr>
        <p:spPr>
          <a:xfrm>
            <a:off x="10222258" y="463020"/>
            <a:ext cx="564578" cy="369332"/>
          </a:xfrm>
          <a:prstGeom prst="rect">
            <a:avLst/>
          </a:prstGeom>
          <a:noFill/>
        </p:spPr>
        <p:txBody>
          <a:bodyPr wrap="none" rtlCol="0">
            <a:spAutoFit/>
          </a:bodyPr>
          <a:lstStyle/>
          <a:p>
            <a:r>
              <a:rPr lang="en-US" b="1">
                <a:solidFill>
                  <a:schemeClr val="bg1"/>
                </a:solidFill>
              </a:rPr>
              <a:t>804</a:t>
            </a:r>
          </a:p>
        </p:txBody>
      </p:sp>
      <p:sp>
        <p:nvSpPr>
          <p:cNvPr id="29" name="TextBox 28">
            <a:extLst>
              <a:ext uri="{FF2B5EF4-FFF2-40B4-BE49-F238E27FC236}">
                <a16:creationId xmlns:a16="http://schemas.microsoft.com/office/drawing/2014/main" id="{F89A9471-74C4-A64F-FEB2-B5105E00D296}"/>
              </a:ext>
            </a:extLst>
          </p:cNvPr>
          <p:cNvSpPr txBox="1"/>
          <p:nvPr/>
        </p:nvSpPr>
        <p:spPr>
          <a:xfrm>
            <a:off x="10790182" y="463020"/>
            <a:ext cx="564578" cy="369332"/>
          </a:xfrm>
          <a:prstGeom prst="rect">
            <a:avLst/>
          </a:prstGeom>
          <a:noFill/>
        </p:spPr>
        <p:txBody>
          <a:bodyPr wrap="square" rtlCol="0">
            <a:spAutoFit/>
          </a:bodyPr>
          <a:lstStyle/>
          <a:p>
            <a:r>
              <a:rPr lang="en-US" b="1">
                <a:solidFill>
                  <a:schemeClr val="bg1"/>
                </a:solidFill>
              </a:rPr>
              <a:t>805</a:t>
            </a:r>
          </a:p>
        </p:txBody>
      </p:sp>
      <p:sp>
        <p:nvSpPr>
          <p:cNvPr id="30" name="Rectangle 29">
            <a:extLst>
              <a:ext uri="{FF2B5EF4-FFF2-40B4-BE49-F238E27FC236}">
                <a16:creationId xmlns:a16="http://schemas.microsoft.com/office/drawing/2014/main" id="{A2D67F1B-EB1F-FA02-044F-64027BB3C479}"/>
              </a:ext>
            </a:extLst>
          </p:cNvPr>
          <p:cNvSpPr/>
          <p:nvPr/>
        </p:nvSpPr>
        <p:spPr>
          <a:xfrm>
            <a:off x="6876584" y="5233118"/>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24127B-3247-F3D9-17D2-9B650FC08618}"/>
              </a:ext>
            </a:extLst>
          </p:cNvPr>
          <p:cNvSpPr/>
          <p:nvPr/>
        </p:nvSpPr>
        <p:spPr>
          <a:xfrm>
            <a:off x="7431220" y="5233117"/>
            <a:ext cx="554636" cy="509665"/>
          </a:xfrm>
          <a:prstGeom prst="rect">
            <a:avLst/>
          </a:prstGeom>
          <a:solidFill>
            <a:srgbClr val="FFB3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9E601C-B8E9-BD14-2DA4-E289D9DF7C0E}"/>
              </a:ext>
            </a:extLst>
          </p:cNvPr>
          <p:cNvSpPr/>
          <p:nvPr/>
        </p:nvSpPr>
        <p:spPr>
          <a:xfrm>
            <a:off x="7985856" y="5233118"/>
            <a:ext cx="554636" cy="509665"/>
          </a:xfrm>
          <a:prstGeom prst="rect">
            <a:avLst/>
          </a:prstGeom>
          <a:solidFill>
            <a:srgbClr val="FFB3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BF2DFC-F4FF-0ED0-0CFB-A5F63113881B}"/>
              </a:ext>
            </a:extLst>
          </p:cNvPr>
          <p:cNvSpPr/>
          <p:nvPr/>
        </p:nvSpPr>
        <p:spPr>
          <a:xfrm>
            <a:off x="8540492" y="5233117"/>
            <a:ext cx="554636" cy="509665"/>
          </a:xfrm>
          <a:prstGeom prst="rect">
            <a:avLst/>
          </a:prstGeom>
          <a:solidFill>
            <a:srgbClr val="FFB3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BCAC093-2D29-79F9-1E3E-A0FD531C5E86}"/>
              </a:ext>
            </a:extLst>
          </p:cNvPr>
          <p:cNvSpPr/>
          <p:nvPr/>
        </p:nvSpPr>
        <p:spPr>
          <a:xfrm>
            <a:off x="9095128" y="5233117"/>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51137C-8F8A-A2AA-8431-F16827B98F80}"/>
              </a:ext>
            </a:extLst>
          </p:cNvPr>
          <p:cNvSpPr/>
          <p:nvPr/>
        </p:nvSpPr>
        <p:spPr>
          <a:xfrm>
            <a:off x="9649764" y="5233116"/>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679FEE-7468-F4D9-F092-7124A9C91944}"/>
              </a:ext>
            </a:extLst>
          </p:cNvPr>
          <p:cNvSpPr/>
          <p:nvPr/>
        </p:nvSpPr>
        <p:spPr>
          <a:xfrm>
            <a:off x="10204400" y="5233117"/>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1573E8-636D-AB32-6211-F7E93350026C}"/>
              </a:ext>
            </a:extLst>
          </p:cNvPr>
          <p:cNvSpPr/>
          <p:nvPr/>
        </p:nvSpPr>
        <p:spPr>
          <a:xfrm>
            <a:off x="10759036" y="5233116"/>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36E5150-5D23-D21C-1C98-31D2D2490FB9}"/>
              </a:ext>
            </a:extLst>
          </p:cNvPr>
          <p:cNvSpPr txBox="1"/>
          <p:nvPr/>
        </p:nvSpPr>
        <p:spPr>
          <a:xfrm>
            <a:off x="6876584" y="4835753"/>
            <a:ext cx="564578" cy="369332"/>
          </a:xfrm>
          <a:prstGeom prst="rect">
            <a:avLst/>
          </a:prstGeom>
          <a:noFill/>
        </p:spPr>
        <p:txBody>
          <a:bodyPr wrap="none" rtlCol="0">
            <a:spAutoFit/>
          </a:bodyPr>
          <a:lstStyle/>
          <a:p>
            <a:r>
              <a:rPr lang="en-US" b="1">
                <a:solidFill>
                  <a:schemeClr val="bg1"/>
                </a:solidFill>
              </a:rPr>
              <a:t>254</a:t>
            </a:r>
          </a:p>
        </p:txBody>
      </p:sp>
      <p:sp>
        <p:nvSpPr>
          <p:cNvPr id="43" name="TextBox 42">
            <a:extLst>
              <a:ext uri="{FF2B5EF4-FFF2-40B4-BE49-F238E27FC236}">
                <a16:creationId xmlns:a16="http://schemas.microsoft.com/office/drawing/2014/main" id="{816846EF-B477-E521-6B53-E874E5588FDB}"/>
              </a:ext>
            </a:extLst>
          </p:cNvPr>
          <p:cNvSpPr txBox="1"/>
          <p:nvPr/>
        </p:nvSpPr>
        <p:spPr>
          <a:xfrm>
            <a:off x="7444508" y="4835753"/>
            <a:ext cx="564578" cy="369332"/>
          </a:xfrm>
          <a:prstGeom prst="rect">
            <a:avLst/>
          </a:prstGeom>
          <a:noFill/>
        </p:spPr>
        <p:txBody>
          <a:bodyPr wrap="none" rtlCol="0">
            <a:spAutoFit/>
          </a:bodyPr>
          <a:lstStyle/>
          <a:p>
            <a:r>
              <a:rPr lang="en-US" b="1">
                <a:solidFill>
                  <a:schemeClr val="bg1"/>
                </a:solidFill>
              </a:rPr>
              <a:t>255</a:t>
            </a:r>
          </a:p>
        </p:txBody>
      </p:sp>
      <p:sp>
        <p:nvSpPr>
          <p:cNvPr id="44" name="TextBox 43">
            <a:extLst>
              <a:ext uri="{FF2B5EF4-FFF2-40B4-BE49-F238E27FC236}">
                <a16:creationId xmlns:a16="http://schemas.microsoft.com/office/drawing/2014/main" id="{5E43B1B8-F60C-4C5A-0C4D-EB77AD3C685F}"/>
              </a:ext>
            </a:extLst>
          </p:cNvPr>
          <p:cNvSpPr txBox="1"/>
          <p:nvPr/>
        </p:nvSpPr>
        <p:spPr>
          <a:xfrm>
            <a:off x="8013656" y="4835753"/>
            <a:ext cx="564578" cy="369332"/>
          </a:xfrm>
          <a:prstGeom prst="rect">
            <a:avLst/>
          </a:prstGeom>
          <a:noFill/>
        </p:spPr>
        <p:txBody>
          <a:bodyPr wrap="none" rtlCol="0">
            <a:spAutoFit/>
          </a:bodyPr>
          <a:lstStyle/>
          <a:p>
            <a:r>
              <a:rPr lang="en-US" b="1">
                <a:solidFill>
                  <a:schemeClr val="bg1"/>
                </a:solidFill>
              </a:rPr>
              <a:t>256</a:t>
            </a:r>
          </a:p>
        </p:txBody>
      </p:sp>
      <p:sp>
        <p:nvSpPr>
          <p:cNvPr id="45" name="TextBox 44">
            <a:extLst>
              <a:ext uri="{FF2B5EF4-FFF2-40B4-BE49-F238E27FC236}">
                <a16:creationId xmlns:a16="http://schemas.microsoft.com/office/drawing/2014/main" id="{DB732CC2-03C6-EA62-BFA9-E88834F4E687}"/>
              </a:ext>
            </a:extLst>
          </p:cNvPr>
          <p:cNvSpPr txBox="1"/>
          <p:nvPr/>
        </p:nvSpPr>
        <p:spPr>
          <a:xfrm>
            <a:off x="8581580" y="4835753"/>
            <a:ext cx="564578" cy="369332"/>
          </a:xfrm>
          <a:prstGeom prst="rect">
            <a:avLst/>
          </a:prstGeom>
          <a:noFill/>
        </p:spPr>
        <p:txBody>
          <a:bodyPr wrap="none" rtlCol="0">
            <a:spAutoFit/>
          </a:bodyPr>
          <a:lstStyle/>
          <a:p>
            <a:r>
              <a:rPr lang="en-US" b="1">
                <a:solidFill>
                  <a:schemeClr val="bg1"/>
                </a:solidFill>
              </a:rPr>
              <a:t>257</a:t>
            </a:r>
          </a:p>
        </p:txBody>
      </p:sp>
      <p:sp>
        <p:nvSpPr>
          <p:cNvPr id="46" name="TextBox 45">
            <a:extLst>
              <a:ext uri="{FF2B5EF4-FFF2-40B4-BE49-F238E27FC236}">
                <a16:creationId xmlns:a16="http://schemas.microsoft.com/office/drawing/2014/main" id="{C4A7301C-727C-24AC-F258-50763339D17F}"/>
              </a:ext>
            </a:extLst>
          </p:cNvPr>
          <p:cNvSpPr txBox="1"/>
          <p:nvPr/>
        </p:nvSpPr>
        <p:spPr>
          <a:xfrm>
            <a:off x="9128243" y="4835753"/>
            <a:ext cx="564578" cy="369332"/>
          </a:xfrm>
          <a:prstGeom prst="rect">
            <a:avLst/>
          </a:prstGeom>
          <a:noFill/>
        </p:spPr>
        <p:txBody>
          <a:bodyPr wrap="none" rtlCol="0">
            <a:spAutoFit/>
          </a:bodyPr>
          <a:lstStyle/>
          <a:p>
            <a:r>
              <a:rPr lang="en-US" b="1">
                <a:solidFill>
                  <a:schemeClr val="bg1"/>
                </a:solidFill>
              </a:rPr>
              <a:t>258</a:t>
            </a:r>
          </a:p>
        </p:txBody>
      </p:sp>
      <p:sp>
        <p:nvSpPr>
          <p:cNvPr id="47" name="TextBox 46">
            <a:extLst>
              <a:ext uri="{FF2B5EF4-FFF2-40B4-BE49-F238E27FC236}">
                <a16:creationId xmlns:a16="http://schemas.microsoft.com/office/drawing/2014/main" id="{EC8BB79C-FB38-8E20-6F90-1D9E45E35A90}"/>
              </a:ext>
            </a:extLst>
          </p:cNvPr>
          <p:cNvSpPr txBox="1"/>
          <p:nvPr/>
        </p:nvSpPr>
        <p:spPr>
          <a:xfrm>
            <a:off x="9696167" y="4835753"/>
            <a:ext cx="564578" cy="369332"/>
          </a:xfrm>
          <a:prstGeom prst="rect">
            <a:avLst/>
          </a:prstGeom>
          <a:noFill/>
        </p:spPr>
        <p:txBody>
          <a:bodyPr wrap="none" rtlCol="0">
            <a:spAutoFit/>
          </a:bodyPr>
          <a:lstStyle/>
          <a:p>
            <a:r>
              <a:rPr lang="en-US" b="1">
                <a:solidFill>
                  <a:schemeClr val="bg1"/>
                </a:solidFill>
              </a:rPr>
              <a:t>259</a:t>
            </a:r>
          </a:p>
        </p:txBody>
      </p:sp>
      <p:sp>
        <p:nvSpPr>
          <p:cNvPr id="48" name="TextBox 47">
            <a:extLst>
              <a:ext uri="{FF2B5EF4-FFF2-40B4-BE49-F238E27FC236}">
                <a16:creationId xmlns:a16="http://schemas.microsoft.com/office/drawing/2014/main" id="{90EC4F44-D43C-5799-644B-A30B1351A326}"/>
              </a:ext>
            </a:extLst>
          </p:cNvPr>
          <p:cNvSpPr txBox="1"/>
          <p:nvPr/>
        </p:nvSpPr>
        <p:spPr>
          <a:xfrm>
            <a:off x="10265315" y="4835753"/>
            <a:ext cx="564578" cy="369332"/>
          </a:xfrm>
          <a:prstGeom prst="rect">
            <a:avLst/>
          </a:prstGeom>
          <a:noFill/>
        </p:spPr>
        <p:txBody>
          <a:bodyPr wrap="none" rtlCol="0">
            <a:spAutoFit/>
          </a:bodyPr>
          <a:lstStyle/>
          <a:p>
            <a:r>
              <a:rPr lang="en-US" b="1">
                <a:solidFill>
                  <a:schemeClr val="bg1"/>
                </a:solidFill>
              </a:rPr>
              <a:t>260</a:t>
            </a:r>
          </a:p>
        </p:txBody>
      </p:sp>
      <p:sp>
        <p:nvSpPr>
          <p:cNvPr id="49" name="TextBox 48">
            <a:extLst>
              <a:ext uri="{FF2B5EF4-FFF2-40B4-BE49-F238E27FC236}">
                <a16:creationId xmlns:a16="http://schemas.microsoft.com/office/drawing/2014/main" id="{71E6EFD0-FAF9-EA7B-D7F7-B3D2996C6CD8}"/>
              </a:ext>
            </a:extLst>
          </p:cNvPr>
          <p:cNvSpPr txBox="1"/>
          <p:nvPr/>
        </p:nvSpPr>
        <p:spPr>
          <a:xfrm>
            <a:off x="10833239" y="4835753"/>
            <a:ext cx="564578" cy="369332"/>
          </a:xfrm>
          <a:prstGeom prst="rect">
            <a:avLst/>
          </a:prstGeom>
          <a:noFill/>
        </p:spPr>
        <p:txBody>
          <a:bodyPr wrap="square" rtlCol="0">
            <a:spAutoFit/>
          </a:bodyPr>
          <a:lstStyle/>
          <a:p>
            <a:r>
              <a:rPr lang="en-US" b="1">
                <a:solidFill>
                  <a:schemeClr val="bg1"/>
                </a:solidFill>
              </a:rPr>
              <a:t>261</a:t>
            </a:r>
          </a:p>
        </p:txBody>
      </p:sp>
      <p:sp>
        <p:nvSpPr>
          <p:cNvPr id="50" name="TextBox 49">
            <a:extLst>
              <a:ext uri="{FF2B5EF4-FFF2-40B4-BE49-F238E27FC236}">
                <a16:creationId xmlns:a16="http://schemas.microsoft.com/office/drawing/2014/main" id="{C317A74C-FE1E-50B3-0A65-2476A636AF31}"/>
              </a:ext>
            </a:extLst>
          </p:cNvPr>
          <p:cNvSpPr txBox="1"/>
          <p:nvPr/>
        </p:nvSpPr>
        <p:spPr>
          <a:xfrm>
            <a:off x="8362972" y="1720499"/>
            <a:ext cx="3404991" cy="1323439"/>
          </a:xfrm>
          <a:prstGeom prst="rect">
            <a:avLst/>
          </a:prstGeom>
          <a:noFill/>
        </p:spPr>
        <p:txBody>
          <a:bodyPr wrap="square" rtlCol="0">
            <a:spAutoFit/>
          </a:bodyPr>
          <a:lstStyle/>
          <a:p>
            <a:pPr algn="just"/>
            <a:r>
              <a:rPr lang="en-US" sz="2000" b="1">
                <a:solidFill>
                  <a:schemeClr val="bg1"/>
                </a:solidFill>
              </a:rPr>
              <a:t>Giả sử con trỏ ptr đang quản lý vùng bộ nhớ có độ rộng bằng 5 ô, với nội dung là abc.</a:t>
            </a:r>
          </a:p>
        </p:txBody>
      </p:sp>
      <p:sp>
        <p:nvSpPr>
          <p:cNvPr id="51" name="Arrow: Down 50">
            <a:extLst>
              <a:ext uri="{FF2B5EF4-FFF2-40B4-BE49-F238E27FC236}">
                <a16:creationId xmlns:a16="http://schemas.microsoft.com/office/drawing/2014/main" id="{A4E7813C-8B59-E6B9-F8AC-7A18238F0469}"/>
              </a:ext>
            </a:extLst>
          </p:cNvPr>
          <p:cNvSpPr/>
          <p:nvPr/>
        </p:nvSpPr>
        <p:spPr>
          <a:xfrm>
            <a:off x="8755890" y="3301057"/>
            <a:ext cx="694421" cy="128804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1A7F314-8F01-A6C7-8DCB-AAED0AF8DD33}"/>
              </a:ext>
            </a:extLst>
          </p:cNvPr>
          <p:cNvSpPr txBox="1"/>
          <p:nvPr/>
        </p:nvSpPr>
        <p:spPr>
          <a:xfrm>
            <a:off x="9529125" y="3607613"/>
            <a:ext cx="2515422" cy="400110"/>
          </a:xfrm>
          <a:prstGeom prst="rect">
            <a:avLst/>
          </a:prstGeom>
          <a:noFill/>
        </p:spPr>
        <p:txBody>
          <a:bodyPr wrap="square" rtlCol="0">
            <a:spAutoFit/>
          </a:bodyPr>
          <a:lstStyle/>
          <a:p>
            <a:pPr algn="just"/>
            <a:r>
              <a:rPr lang="en-US" sz="2000" b="1">
                <a:solidFill>
                  <a:schemeClr val="bg1"/>
                </a:solidFill>
              </a:rPr>
              <a:t>realloc(ptr, 3);</a:t>
            </a:r>
          </a:p>
        </p:txBody>
      </p:sp>
      <p:sp>
        <p:nvSpPr>
          <p:cNvPr id="53" name="TextBox 52">
            <a:extLst>
              <a:ext uri="{FF2B5EF4-FFF2-40B4-BE49-F238E27FC236}">
                <a16:creationId xmlns:a16="http://schemas.microsoft.com/office/drawing/2014/main" id="{A08247AF-1243-9789-16BC-36B7D9CCDE72}"/>
              </a:ext>
            </a:extLst>
          </p:cNvPr>
          <p:cNvSpPr txBox="1"/>
          <p:nvPr/>
        </p:nvSpPr>
        <p:spPr>
          <a:xfrm>
            <a:off x="6794939" y="5879807"/>
            <a:ext cx="4973024" cy="707886"/>
          </a:xfrm>
          <a:prstGeom prst="rect">
            <a:avLst/>
          </a:prstGeom>
          <a:noFill/>
        </p:spPr>
        <p:txBody>
          <a:bodyPr wrap="square" rtlCol="0">
            <a:spAutoFit/>
          </a:bodyPr>
          <a:lstStyle/>
          <a:p>
            <a:pPr algn="just"/>
            <a:r>
              <a:rPr lang="en-US" sz="2000" b="1">
                <a:solidFill>
                  <a:schemeClr val="bg1"/>
                </a:solidFill>
              </a:rPr>
              <a:t>Hàm thực hiện cấp phát vùng bộ nhớ mới tại địa chỉ mới</a:t>
            </a:r>
          </a:p>
        </p:txBody>
      </p:sp>
      <p:sp>
        <p:nvSpPr>
          <p:cNvPr id="54" name="Rectangle 53">
            <a:extLst>
              <a:ext uri="{FF2B5EF4-FFF2-40B4-BE49-F238E27FC236}">
                <a16:creationId xmlns:a16="http://schemas.microsoft.com/office/drawing/2014/main" id="{0FF0B2CE-E423-E1DF-6DE6-602DCA375F39}"/>
              </a:ext>
            </a:extLst>
          </p:cNvPr>
          <p:cNvSpPr/>
          <p:nvPr/>
        </p:nvSpPr>
        <p:spPr>
          <a:xfrm>
            <a:off x="838417" y="3653604"/>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55" name="Rectangle 54">
            <a:extLst>
              <a:ext uri="{FF2B5EF4-FFF2-40B4-BE49-F238E27FC236}">
                <a16:creationId xmlns:a16="http://schemas.microsoft.com/office/drawing/2014/main" id="{837BC05D-E5C6-91A9-00E9-54738B8526CF}"/>
              </a:ext>
            </a:extLst>
          </p:cNvPr>
          <p:cNvSpPr/>
          <p:nvPr/>
        </p:nvSpPr>
        <p:spPr>
          <a:xfrm>
            <a:off x="1393053" y="3653603"/>
            <a:ext cx="554636" cy="509665"/>
          </a:xfrm>
          <a:prstGeom prst="rect">
            <a:avLst/>
          </a:prstGeom>
          <a:solidFill>
            <a:srgbClr val="FFB3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a:t>
            </a:r>
          </a:p>
        </p:txBody>
      </p:sp>
      <p:sp>
        <p:nvSpPr>
          <p:cNvPr id="56" name="Rectangle 55">
            <a:extLst>
              <a:ext uri="{FF2B5EF4-FFF2-40B4-BE49-F238E27FC236}">
                <a16:creationId xmlns:a16="http://schemas.microsoft.com/office/drawing/2014/main" id="{A7E5F2AB-772B-EED3-0C86-47658B5208FC}"/>
              </a:ext>
            </a:extLst>
          </p:cNvPr>
          <p:cNvSpPr/>
          <p:nvPr/>
        </p:nvSpPr>
        <p:spPr>
          <a:xfrm>
            <a:off x="1947689" y="3653604"/>
            <a:ext cx="554636" cy="509665"/>
          </a:xfrm>
          <a:prstGeom prst="rect">
            <a:avLst/>
          </a:prstGeom>
          <a:solidFill>
            <a:srgbClr val="FFB3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b</a:t>
            </a:r>
          </a:p>
        </p:txBody>
      </p:sp>
      <p:sp>
        <p:nvSpPr>
          <p:cNvPr id="57" name="Rectangle 56">
            <a:extLst>
              <a:ext uri="{FF2B5EF4-FFF2-40B4-BE49-F238E27FC236}">
                <a16:creationId xmlns:a16="http://schemas.microsoft.com/office/drawing/2014/main" id="{85458A5C-16C3-4D39-9DE4-615C2DD2024A}"/>
              </a:ext>
            </a:extLst>
          </p:cNvPr>
          <p:cNvSpPr/>
          <p:nvPr/>
        </p:nvSpPr>
        <p:spPr>
          <a:xfrm>
            <a:off x="2502325" y="3653603"/>
            <a:ext cx="554636" cy="509665"/>
          </a:xfrm>
          <a:prstGeom prst="rect">
            <a:avLst/>
          </a:prstGeom>
          <a:solidFill>
            <a:srgbClr val="FFB3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c</a:t>
            </a:r>
          </a:p>
        </p:txBody>
      </p:sp>
      <p:sp>
        <p:nvSpPr>
          <p:cNvPr id="58" name="Rectangle 57">
            <a:extLst>
              <a:ext uri="{FF2B5EF4-FFF2-40B4-BE49-F238E27FC236}">
                <a16:creationId xmlns:a16="http://schemas.microsoft.com/office/drawing/2014/main" id="{C765092C-A867-5A8D-D1F3-5DA26BFDF508}"/>
              </a:ext>
            </a:extLst>
          </p:cNvPr>
          <p:cNvSpPr/>
          <p:nvPr/>
        </p:nvSpPr>
        <p:spPr>
          <a:xfrm>
            <a:off x="3056961" y="3653603"/>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59" name="Rectangle 58">
            <a:extLst>
              <a:ext uri="{FF2B5EF4-FFF2-40B4-BE49-F238E27FC236}">
                <a16:creationId xmlns:a16="http://schemas.microsoft.com/office/drawing/2014/main" id="{7BD25CE1-BA04-7400-9884-A39C07554624}"/>
              </a:ext>
            </a:extLst>
          </p:cNvPr>
          <p:cNvSpPr/>
          <p:nvPr/>
        </p:nvSpPr>
        <p:spPr>
          <a:xfrm>
            <a:off x="3611597" y="3653602"/>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60" name="Rectangle 59">
            <a:extLst>
              <a:ext uri="{FF2B5EF4-FFF2-40B4-BE49-F238E27FC236}">
                <a16:creationId xmlns:a16="http://schemas.microsoft.com/office/drawing/2014/main" id="{C4705188-A6B2-872A-DB73-0DF1469C042A}"/>
              </a:ext>
            </a:extLst>
          </p:cNvPr>
          <p:cNvSpPr/>
          <p:nvPr/>
        </p:nvSpPr>
        <p:spPr>
          <a:xfrm>
            <a:off x="4166233" y="3653603"/>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61" name="Rectangle 60">
            <a:extLst>
              <a:ext uri="{FF2B5EF4-FFF2-40B4-BE49-F238E27FC236}">
                <a16:creationId xmlns:a16="http://schemas.microsoft.com/office/drawing/2014/main" id="{2F286ABB-901D-5276-8EAD-953B50A990E7}"/>
              </a:ext>
            </a:extLst>
          </p:cNvPr>
          <p:cNvSpPr/>
          <p:nvPr/>
        </p:nvSpPr>
        <p:spPr>
          <a:xfrm>
            <a:off x="4720869" y="3653602"/>
            <a:ext cx="554636" cy="509665"/>
          </a:xfrm>
          <a:prstGeom prst="rect">
            <a:avLst/>
          </a:prstGeom>
          <a:solidFill>
            <a:srgbClr val="FF5A2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62" name="TextBox 61">
            <a:extLst>
              <a:ext uri="{FF2B5EF4-FFF2-40B4-BE49-F238E27FC236}">
                <a16:creationId xmlns:a16="http://schemas.microsoft.com/office/drawing/2014/main" id="{8F15B178-8FD5-7DA5-4E54-2B5A01A54C14}"/>
              </a:ext>
            </a:extLst>
          </p:cNvPr>
          <p:cNvSpPr txBox="1"/>
          <p:nvPr/>
        </p:nvSpPr>
        <p:spPr>
          <a:xfrm>
            <a:off x="837242" y="4187036"/>
            <a:ext cx="564578" cy="369332"/>
          </a:xfrm>
          <a:prstGeom prst="rect">
            <a:avLst/>
          </a:prstGeom>
          <a:noFill/>
        </p:spPr>
        <p:txBody>
          <a:bodyPr wrap="none" rtlCol="0">
            <a:spAutoFit/>
          </a:bodyPr>
          <a:lstStyle/>
          <a:p>
            <a:r>
              <a:rPr lang="en-US" b="1">
                <a:solidFill>
                  <a:schemeClr val="bg1"/>
                </a:solidFill>
              </a:rPr>
              <a:t>254</a:t>
            </a:r>
          </a:p>
        </p:txBody>
      </p:sp>
      <p:sp>
        <p:nvSpPr>
          <p:cNvPr id="63" name="TextBox 62">
            <a:extLst>
              <a:ext uri="{FF2B5EF4-FFF2-40B4-BE49-F238E27FC236}">
                <a16:creationId xmlns:a16="http://schemas.microsoft.com/office/drawing/2014/main" id="{ADAF00EE-B3DB-DBB9-0C3A-6A0336F9BA14}"/>
              </a:ext>
            </a:extLst>
          </p:cNvPr>
          <p:cNvSpPr txBox="1"/>
          <p:nvPr/>
        </p:nvSpPr>
        <p:spPr>
          <a:xfrm>
            <a:off x="1405166" y="4187036"/>
            <a:ext cx="564578" cy="369332"/>
          </a:xfrm>
          <a:prstGeom prst="rect">
            <a:avLst/>
          </a:prstGeom>
          <a:noFill/>
        </p:spPr>
        <p:txBody>
          <a:bodyPr wrap="none" rtlCol="0">
            <a:spAutoFit/>
          </a:bodyPr>
          <a:lstStyle/>
          <a:p>
            <a:r>
              <a:rPr lang="en-US" b="1">
                <a:solidFill>
                  <a:schemeClr val="bg1"/>
                </a:solidFill>
              </a:rPr>
              <a:t>255</a:t>
            </a:r>
          </a:p>
        </p:txBody>
      </p:sp>
      <p:sp>
        <p:nvSpPr>
          <p:cNvPr id="64" name="TextBox 63">
            <a:extLst>
              <a:ext uri="{FF2B5EF4-FFF2-40B4-BE49-F238E27FC236}">
                <a16:creationId xmlns:a16="http://schemas.microsoft.com/office/drawing/2014/main" id="{0C6FE389-4773-E9A0-BAD6-C9AD265E503B}"/>
              </a:ext>
            </a:extLst>
          </p:cNvPr>
          <p:cNvSpPr txBox="1"/>
          <p:nvPr/>
        </p:nvSpPr>
        <p:spPr>
          <a:xfrm>
            <a:off x="1974314" y="4187036"/>
            <a:ext cx="564578" cy="369332"/>
          </a:xfrm>
          <a:prstGeom prst="rect">
            <a:avLst/>
          </a:prstGeom>
          <a:noFill/>
        </p:spPr>
        <p:txBody>
          <a:bodyPr wrap="none" rtlCol="0">
            <a:spAutoFit/>
          </a:bodyPr>
          <a:lstStyle/>
          <a:p>
            <a:r>
              <a:rPr lang="en-US" b="1">
                <a:solidFill>
                  <a:schemeClr val="bg1"/>
                </a:solidFill>
              </a:rPr>
              <a:t>256</a:t>
            </a:r>
          </a:p>
        </p:txBody>
      </p:sp>
      <p:sp>
        <p:nvSpPr>
          <p:cNvPr id="65" name="TextBox 64">
            <a:extLst>
              <a:ext uri="{FF2B5EF4-FFF2-40B4-BE49-F238E27FC236}">
                <a16:creationId xmlns:a16="http://schemas.microsoft.com/office/drawing/2014/main" id="{2F8B47FB-DD17-7EF4-1877-0D4E3B1F597F}"/>
              </a:ext>
            </a:extLst>
          </p:cNvPr>
          <p:cNvSpPr txBox="1"/>
          <p:nvPr/>
        </p:nvSpPr>
        <p:spPr>
          <a:xfrm>
            <a:off x="2542238" y="4187036"/>
            <a:ext cx="564578" cy="369332"/>
          </a:xfrm>
          <a:prstGeom prst="rect">
            <a:avLst/>
          </a:prstGeom>
          <a:noFill/>
        </p:spPr>
        <p:txBody>
          <a:bodyPr wrap="none" rtlCol="0">
            <a:spAutoFit/>
          </a:bodyPr>
          <a:lstStyle/>
          <a:p>
            <a:r>
              <a:rPr lang="en-US" b="1">
                <a:solidFill>
                  <a:schemeClr val="bg1"/>
                </a:solidFill>
              </a:rPr>
              <a:t>257</a:t>
            </a:r>
          </a:p>
        </p:txBody>
      </p:sp>
      <p:sp>
        <p:nvSpPr>
          <p:cNvPr id="66" name="TextBox 65">
            <a:extLst>
              <a:ext uri="{FF2B5EF4-FFF2-40B4-BE49-F238E27FC236}">
                <a16:creationId xmlns:a16="http://schemas.microsoft.com/office/drawing/2014/main" id="{27DAC5BB-4E9F-19F9-50F1-9D943FE8A82E}"/>
              </a:ext>
            </a:extLst>
          </p:cNvPr>
          <p:cNvSpPr txBox="1"/>
          <p:nvPr/>
        </p:nvSpPr>
        <p:spPr>
          <a:xfrm>
            <a:off x="3088901" y="4187036"/>
            <a:ext cx="564578" cy="369332"/>
          </a:xfrm>
          <a:prstGeom prst="rect">
            <a:avLst/>
          </a:prstGeom>
          <a:noFill/>
        </p:spPr>
        <p:txBody>
          <a:bodyPr wrap="none" rtlCol="0">
            <a:spAutoFit/>
          </a:bodyPr>
          <a:lstStyle/>
          <a:p>
            <a:r>
              <a:rPr lang="en-US" b="1">
                <a:solidFill>
                  <a:schemeClr val="bg1"/>
                </a:solidFill>
              </a:rPr>
              <a:t>258</a:t>
            </a:r>
          </a:p>
        </p:txBody>
      </p:sp>
      <p:sp>
        <p:nvSpPr>
          <p:cNvPr id="67" name="TextBox 66">
            <a:extLst>
              <a:ext uri="{FF2B5EF4-FFF2-40B4-BE49-F238E27FC236}">
                <a16:creationId xmlns:a16="http://schemas.microsoft.com/office/drawing/2014/main" id="{8B52A1C4-352F-8298-EFC4-7F10BF3BB9AE}"/>
              </a:ext>
            </a:extLst>
          </p:cNvPr>
          <p:cNvSpPr txBox="1"/>
          <p:nvPr/>
        </p:nvSpPr>
        <p:spPr>
          <a:xfrm>
            <a:off x="3656825" y="4187036"/>
            <a:ext cx="564578" cy="369332"/>
          </a:xfrm>
          <a:prstGeom prst="rect">
            <a:avLst/>
          </a:prstGeom>
          <a:noFill/>
        </p:spPr>
        <p:txBody>
          <a:bodyPr wrap="none" rtlCol="0">
            <a:spAutoFit/>
          </a:bodyPr>
          <a:lstStyle/>
          <a:p>
            <a:r>
              <a:rPr lang="en-US" b="1">
                <a:solidFill>
                  <a:schemeClr val="bg1"/>
                </a:solidFill>
              </a:rPr>
              <a:t>259</a:t>
            </a:r>
          </a:p>
        </p:txBody>
      </p:sp>
      <p:sp>
        <p:nvSpPr>
          <p:cNvPr id="68" name="TextBox 67">
            <a:extLst>
              <a:ext uri="{FF2B5EF4-FFF2-40B4-BE49-F238E27FC236}">
                <a16:creationId xmlns:a16="http://schemas.microsoft.com/office/drawing/2014/main" id="{A41AA5D2-1FFC-D19F-D355-BFAFAE78BFA6}"/>
              </a:ext>
            </a:extLst>
          </p:cNvPr>
          <p:cNvSpPr txBox="1"/>
          <p:nvPr/>
        </p:nvSpPr>
        <p:spPr>
          <a:xfrm>
            <a:off x="4225973" y="4187036"/>
            <a:ext cx="564578" cy="369332"/>
          </a:xfrm>
          <a:prstGeom prst="rect">
            <a:avLst/>
          </a:prstGeom>
          <a:noFill/>
        </p:spPr>
        <p:txBody>
          <a:bodyPr wrap="none" rtlCol="0">
            <a:spAutoFit/>
          </a:bodyPr>
          <a:lstStyle/>
          <a:p>
            <a:r>
              <a:rPr lang="en-US" b="1">
                <a:solidFill>
                  <a:schemeClr val="bg1"/>
                </a:solidFill>
              </a:rPr>
              <a:t>260</a:t>
            </a:r>
          </a:p>
        </p:txBody>
      </p:sp>
      <p:sp>
        <p:nvSpPr>
          <p:cNvPr id="69" name="TextBox 68">
            <a:extLst>
              <a:ext uri="{FF2B5EF4-FFF2-40B4-BE49-F238E27FC236}">
                <a16:creationId xmlns:a16="http://schemas.microsoft.com/office/drawing/2014/main" id="{712CFAC1-941E-E078-8E5D-54065389BB10}"/>
              </a:ext>
            </a:extLst>
          </p:cNvPr>
          <p:cNvSpPr txBox="1"/>
          <p:nvPr/>
        </p:nvSpPr>
        <p:spPr>
          <a:xfrm>
            <a:off x="4793897" y="4187036"/>
            <a:ext cx="564578" cy="369332"/>
          </a:xfrm>
          <a:prstGeom prst="rect">
            <a:avLst/>
          </a:prstGeom>
          <a:noFill/>
        </p:spPr>
        <p:txBody>
          <a:bodyPr wrap="square" rtlCol="0">
            <a:spAutoFit/>
          </a:bodyPr>
          <a:lstStyle/>
          <a:p>
            <a:r>
              <a:rPr lang="en-US" b="1">
                <a:solidFill>
                  <a:schemeClr val="bg1"/>
                </a:solidFill>
              </a:rPr>
              <a:t>261</a:t>
            </a:r>
          </a:p>
        </p:txBody>
      </p:sp>
      <p:sp>
        <p:nvSpPr>
          <p:cNvPr id="70" name="TextBox 69">
            <a:extLst>
              <a:ext uri="{FF2B5EF4-FFF2-40B4-BE49-F238E27FC236}">
                <a16:creationId xmlns:a16="http://schemas.microsoft.com/office/drawing/2014/main" id="{02D07B89-42B1-7F69-9A79-8F4609D19794}"/>
              </a:ext>
            </a:extLst>
          </p:cNvPr>
          <p:cNvSpPr txBox="1"/>
          <p:nvPr/>
        </p:nvSpPr>
        <p:spPr>
          <a:xfrm>
            <a:off x="716604" y="4671059"/>
            <a:ext cx="4969064" cy="1938992"/>
          </a:xfrm>
          <a:prstGeom prst="rect">
            <a:avLst/>
          </a:prstGeom>
          <a:noFill/>
        </p:spPr>
        <p:txBody>
          <a:bodyPr wrap="square" rtlCol="0">
            <a:spAutoFit/>
          </a:bodyPr>
          <a:lstStyle/>
          <a:p>
            <a:pPr algn="just"/>
            <a:r>
              <a:rPr lang="en-US" sz="2000" b="1">
                <a:solidFill>
                  <a:schemeClr val="bg1"/>
                </a:solidFill>
              </a:rPr>
              <a:t>Hàm thực hiện bảo tồn dữ liệu cũ (Nếu kích thước đủ lớn để chứa; nếu kích thước sau tái cấp phát lớn hơn, các ô còn lại được gán giá trị ngẫu nhiên). Cuỗi cùng, trỏ con trỏ ptr vào vùng nhớ mới.</a:t>
            </a:r>
          </a:p>
        </p:txBody>
      </p:sp>
      <p:grpSp>
        <p:nvGrpSpPr>
          <p:cNvPr id="71" name="Group 70">
            <a:extLst>
              <a:ext uri="{FF2B5EF4-FFF2-40B4-BE49-F238E27FC236}">
                <a16:creationId xmlns:a16="http://schemas.microsoft.com/office/drawing/2014/main" id="{09388121-D9B2-A6C7-ABE8-ACA8C718F7B3}"/>
              </a:ext>
            </a:extLst>
          </p:cNvPr>
          <p:cNvGrpSpPr/>
          <p:nvPr/>
        </p:nvGrpSpPr>
        <p:grpSpPr>
          <a:xfrm>
            <a:off x="4576396" y="2039044"/>
            <a:ext cx="1109272" cy="1241154"/>
            <a:chOff x="716603" y="4047344"/>
            <a:chExt cx="1109272" cy="1241154"/>
          </a:xfrm>
        </p:grpSpPr>
        <p:sp>
          <p:nvSpPr>
            <p:cNvPr id="72" name="Rectangle 71">
              <a:extLst>
                <a:ext uri="{FF2B5EF4-FFF2-40B4-BE49-F238E27FC236}">
                  <a16:creationId xmlns:a16="http://schemas.microsoft.com/office/drawing/2014/main" id="{05AFA6DE-81A8-F5B3-786A-A42AF696A47C}"/>
                </a:ext>
              </a:extLst>
            </p:cNvPr>
            <p:cNvSpPr/>
            <p:nvPr/>
          </p:nvSpPr>
          <p:spPr>
            <a:xfrm>
              <a:off x="716603" y="4047344"/>
              <a:ext cx="1109272" cy="779489"/>
            </a:xfrm>
            <a:prstGeom prst="rect">
              <a:avLst/>
            </a:prstGeom>
            <a:solidFill>
              <a:srgbClr val="FF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255</a:t>
              </a:r>
            </a:p>
          </p:txBody>
        </p:sp>
        <p:sp>
          <p:nvSpPr>
            <p:cNvPr id="73" name="TextBox 72">
              <a:extLst>
                <a:ext uri="{FF2B5EF4-FFF2-40B4-BE49-F238E27FC236}">
                  <a16:creationId xmlns:a16="http://schemas.microsoft.com/office/drawing/2014/main" id="{83F79BCD-94DE-8586-658F-CCDA5761D4FA}"/>
                </a:ext>
              </a:extLst>
            </p:cNvPr>
            <p:cNvSpPr txBox="1"/>
            <p:nvPr/>
          </p:nvSpPr>
          <p:spPr>
            <a:xfrm>
              <a:off x="924028" y="4826833"/>
              <a:ext cx="694421" cy="461665"/>
            </a:xfrm>
            <a:prstGeom prst="rect">
              <a:avLst/>
            </a:prstGeom>
            <a:noFill/>
          </p:spPr>
          <p:txBody>
            <a:bodyPr wrap="none" rtlCol="0">
              <a:spAutoFit/>
            </a:bodyPr>
            <a:lstStyle/>
            <a:p>
              <a:r>
                <a:rPr lang="en-US" sz="2400" b="1">
                  <a:solidFill>
                    <a:schemeClr val="bg1"/>
                  </a:solidFill>
                </a:rPr>
                <a:t>ptr</a:t>
              </a:r>
            </a:p>
          </p:txBody>
        </p:sp>
      </p:grpSp>
      <p:sp>
        <p:nvSpPr>
          <p:cNvPr id="78" name="Arrow: Down 77">
            <a:extLst>
              <a:ext uri="{FF2B5EF4-FFF2-40B4-BE49-F238E27FC236}">
                <a16:creationId xmlns:a16="http://schemas.microsoft.com/office/drawing/2014/main" id="{FBBA4343-E8AB-0EDF-D882-F47C68DA0B84}"/>
              </a:ext>
            </a:extLst>
          </p:cNvPr>
          <p:cNvSpPr/>
          <p:nvPr/>
        </p:nvSpPr>
        <p:spPr>
          <a:xfrm rot="7623170">
            <a:off x="5862354" y="4036634"/>
            <a:ext cx="694421" cy="86731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868217"/>
      </p:ext>
    </p:extLst>
  </p:cSld>
  <p:clrMapOvr>
    <a:masterClrMapping/>
  </p:clrMapOvr>
</p:sld>
</file>

<file path=ppt/theme/theme1.xml><?xml version="1.0" encoding="utf-8"?>
<a:theme xmlns:a="http://schemas.openxmlformats.org/drawingml/2006/main" name="Office Theme">
  <a:themeElements>
    <a:clrScheme name="Custom 1">
      <a:dk1>
        <a:srgbClr val="262626"/>
      </a:dk1>
      <a:lt1>
        <a:srgbClr val="FFFFFF"/>
      </a:lt1>
      <a:dk2>
        <a:srgbClr val="0C0C0C"/>
      </a:dk2>
      <a:lt2>
        <a:srgbClr val="BFBFBF"/>
      </a:lt2>
      <a:accent1>
        <a:srgbClr val="262626"/>
      </a:accent1>
      <a:accent2>
        <a:srgbClr val="ED7D31"/>
      </a:accent2>
      <a:accent3>
        <a:srgbClr val="0563C1"/>
      </a:accent3>
      <a:accent4>
        <a:srgbClr val="FFC000"/>
      </a:accent4>
      <a:accent5>
        <a:srgbClr val="5B9BD5"/>
      </a:accent5>
      <a:accent6>
        <a:srgbClr val="70AD47"/>
      </a:accent6>
      <a:hlink>
        <a:srgbClr val="00B050"/>
      </a:hlink>
      <a:folHlink>
        <a:srgbClr val="954F72"/>
      </a:folHlink>
    </a:clrScheme>
    <a:fontScheme name="Code_text">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5144</TotalTime>
  <Words>1514</Words>
  <Application>Microsoft Office PowerPoint</Application>
  <PresentationFormat>Widescreen</PresentationFormat>
  <Paragraphs>266</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LỖ NGUYỄN THÀNH VINH</dc:creator>
  <cp:lastModifiedBy>LỖ NGUYỄN THÀNH VINH</cp:lastModifiedBy>
  <cp:revision>19</cp:revision>
  <dcterms:created xsi:type="dcterms:W3CDTF">2022-07-07T14:10:00Z</dcterms:created>
  <dcterms:modified xsi:type="dcterms:W3CDTF">2022-07-18T16:36:45Z</dcterms:modified>
</cp:coreProperties>
</file>