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20/05/2022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3844FC-7885-4FDD-9DDE-D5148E27BAC2}" type="slidenum">
              <a:rPr lang="en-IN" smtClean="0"/>
              <a:t>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354B92-8304-4B22-9061-4556CF5D4CB9}"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2D46B8-F267-40D9-BF46-564F8540C946}"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20/05/2022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20/05/2022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20/05/2022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20/05/2022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Deep_learning" TargetMode="External"/><Relationship Id="rId2" Type="http://schemas.openxmlformats.org/officeDocument/2006/relationships/hyperlink" Target="https://www.tensorflow.org/tutorials" TargetMode="External"/><Relationship Id="rId1" Type="http://schemas.openxmlformats.org/officeDocument/2006/relationships/slideLayout" Target="../slideLayouts/slideLayout2.xml"/><Relationship Id="rId4" Type="http://schemas.openxmlformats.org/officeDocument/2006/relationships/hyperlink" Target="https://en.wikipedia.org/wiki/Digital_image_process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183076"/>
            <a:ext cx="6801612" cy="1239894"/>
          </a:xfrm>
        </p:spPr>
        <p:txBody>
          <a:bodyPr vert="horz" lIns="91440" tIns="45720" rIns="91440" bIns="45720" rtlCol="0" anchor="t">
            <a:normAutofit lnSpcReduction="10000"/>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                                  Prof. Miss P D Mundada</a:t>
            </a:r>
          </a:p>
          <a:p>
            <a:pPr algn="l"/>
            <a:r>
              <a:rPr lang="en-IN" dirty="0">
                <a:solidFill>
                  <a:srgbClr val="002060"/>
                </a:solidFill>
                <a:latin typeface="Times New Roman" panose="02020603050405020304" pitchFamily="18" charset="0"/>
                <a:cs typeface="Times New Roman" panose="02020603050405020304" pitchFamily="18" charset="0"/>
              </a:rPr>
              <a:t>		     </a:t>
            </a:r>
          </a:p>
          <a:p>
            <a:pPr algn="l"/>
            <a:endParaRPr lang="en-IN" dirty="0">
              <a:solidFill>
                <a:srgbClr val="002060"/>
              </a:solidFill>
              <a:latin typeface="Times New Roman" panose="02020603050405020304" pitchFamily="18" charset="0"/>
              <a:cs typeface="Times New Roman" panose="02020603050405020304" pitchFamily="18" charset="0"/>
            </a:endParaRPr>
          </a:p>
          <a:p>
            <a:pPr algn="l"/>
            <a:endParaRPr lang="en-IN" dirty="0">
              <a:solidFill>
                <a:srgbClr val="002060"/>
              </a:solidFill>
              <a:latin typeface="Times New Roman" panose="02020603050405020304"/>
              <a:cs typeface="Times New Roman" panose="02020603050405020304"/>
            </a:endParaRPr>
          </a:p>
          <a:p>
            <a:pPr algn="l"/>
            <a:endParaRPr lang="en-IN" dirty="0">
              <a:solidFill>
                <a:srgbClr val="002060"/>
              </a:solidFill>
              <a:latin typeface="Times New Roman" panose="02020603050405020304"/>
              <a:cs typeface="Times New Roman" panose="02020603050405020304"/>
            </a:endParaRPr>
          </a:p>
          <a:p>
            <a:endParaRPr lang="en-IN" dirty="0">
              <a:solidFill>
                <a:srgbClr val="002060"/>
              </a:solidFill>
            </a:endParaRPr>
          </a:p>
        </p:txBody>
      </p:sp>
      <p:sp>
        <p:nvSpPr>
          <p:cNvPr id="5" name="TextBox 4"/>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324465" y="232213"/>
            <a:ext cx="1706510" cy="1581838"/>
            <a:chOff x="3674960" y="2718211"/>
            <a:chExt cx="1582726" cy="1647334"/>
          </a:xfrm>
        </p:grpSpPr>
        <p:pic>
          <p:nvPicPr>
            <p:cNvPr id="7" name="Picture 2" descr="Z:\Downloads\WCE Logo All 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39953" y="3923764"/>
              <a:ext cx="715625" cy="441781"/>
            </a:xfrm>
            <a:prstGeom prst="rect">
              <a:avLst/>
            </a:prstGeom>
            <a:noFill/>
          </p:spPr>
          <p:txBody>
            <a:bodyPr wrap="none" rtlCol="0">
              <a:spAutoFit/>
            </a:bodyPr>
            <a:lstStyle/>
            <a:p>
              <a:r>
                <a:rPr lang="en-US" sz="1935">
                  <a:solidFill>
                    <a:srgbClr val="FF0000"/>
                  </a:solidFill>
                </a:rPr>
                <a:t>1947</a:t>
              </a:r>
            </a:p>
          </p:txBody>
        </p:sp>
      </p:grpSp>
      <p:sp>
        <p:nvSpPr>
          <p:cNvPr id="9" name="Subtitle 2"/>
          <p:cNvSpPr txBox="1"/>
          <p:nvPr/>
        </p:nvSpPr>
        <p:spPr>
          <a:xfrm>
            <a:off x="6511266" y="5067084"/>
            <a:ext cx="5680734" cy="1790915"/>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marL="457200" indent="-457200" algn="just">
              <a:buFont typeface="+mj-lt"/>
              <a:buAutoNum type="arabicPeriod"/>
            </a:pPr>
            <a:r>
              <a:rPr lang="en-IN" dirty="0">
                <a:solidFill>
                  <a:srgbClr val="002060"/>
                </a:solidFill>
                <a:latin typeface="Times New Roman" panose="02020603050405020304"/>
                <a:cs typeface="Times New Roman" panose="02020603050405020304"/>
              </a:rPr>
              <a:t>2019BTECS00109 : Mr. Lovish T Agrawal </a:t>
            </a:r>
          </a:p>
          <a:p>
            <a:pPr marL="457200" indent="-457200" algn="just">
              <a:buFont typeface="+mj-lt"/>
              <a:buAutoNum type="arabicPeriod"/>
            </a:pPr>
            <a:r>
              <a:rPr lang="en-IN" dirty="0">
                <a:solidFill>
                  <a:srgbClr val="002060"/>
                </a:solidFill>
                <a:latin typeface="Times New Roman" panose="02020603050405020304"/>
                <a:cs typeface="Times New Roman" panose="02020603050405020304"/>
              </a:rPr>
              <a:t>2019BTECS00114 : Mr. Swapnil S Kanade</a:t>
            </a: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p:cNvSpPr txBox="1"/>
          <p:nvPr/>
        </p:nvSpPr>
        <p:spPr>
          <a:xfrm>
            <a:off x="775849" y="2939382"/>
            <a:ext cx="10640291" cy="706755"/>
          </a:xfrm>
          <a:prstGeom prst="rect">
            <a:avLst/>
          </a:prstGeom>
          <a:noFill/>
        </p:spPr>
        <p:txBody>
          <a:bodyPr wrap="square">
            <a:spAutoFit/>
          </a:bodyPr>
          <a:lstStyle/>
          <a:p>
            <a:pPr algn="ctr"/>
            <a:r>
              <a:rPr lang="en-IN" sz="4000" i="1" dirty="0">
                <a:solidFill>
                  <a:srgbClr val="002060"/>
                </a:solidFill>
                <a:latin typeface="Times New Roman" panose="02020603050405020304" pitchFamily="18" charset="0"/>
                <a:cs typeface="Times New Roman" panose="02020603050405020304" pitchFamily="18" charset="0"/>
              </a:rPr>
              <a:t>“Plant Disease Prediction System”</a:t>
            </a:r>
            <a:endParaRPr lang="en-IN" sz="4000" i="1" dirty="0">
              <a:solidFill>
                <a:srgbClr val="002060"/>
              </a:solidFill>
            </a:endParaRPr>
          </a:p>
        </p:txBody>
      </p:sp>
      <p:sp>
        <p:nvSpPr>
          <p:cNvPr id="12" name="TextBox 11"/>
          <p:cNvSpPr txBox="1"/>
          <p:nvPr/>
        </p:nvSpPr>
        <p:spPr>
          <a:xfrm>
            <a:off x="2410543" y="4340498"/>
            <a:ext cx="7370905" cy="400110"/>
          </a:xfrm>
          <a:prstGeom prst="rect">
            <a:avLst/>
          </a:prstGeom>
          <a:noFill/>
        </p:spPr>
        <p:txBody>
          <a:bodyPr wrap="square">
            <a:spAutoFit/>
          </a:bodyPr>
          <a:lstStyle/>
          <a:p>
            <a:pPr algn="ctr"/>
            <a:r>
              <a:rPr lang="en-IN" sz="2000" i="1" dirty="0">
                <a:solidFill>
                  <a:srgbClr val="002060"/>
                </a:solidFill>
                <a:latin typeface="Times New Roman" panose="02020603050405020304" pitchFamily="18" charset="0"/>
                <a:cs typeface="Times New Roman" panose="02020603050405020304" pitchFamily="18" charset="0"/>
              </a:rPr>
              <a:t>AY:2021-22</a:t>
            </a:r>
            <a:endParaRPr lang="en-IN" sz="2000" i="1" dirty="0">
              <a:solidFill>
                <a:srgbClr val="002060"/>
              </a:solidFill>
            </a:endParaRPr>
          </a:p>
        </p:txBody>
      </p:sp>
      <p:sp>
        <p:nvSpPr>
          <p:cNvPr id="13" name="TextBox 12"/>
          <p:cNvSpPr txBox="1"/>
          <p:nvPr/>
        </p:nvSpPr>
        <p:spPr>
          <a:xfrm>
            <a:off x="0" y="6382839"/>
            <a:ext cx="7370905" cy="398780"/>
          </a:xfrm>
          <a:prstGeom prst="rect">
            <a:avLst/>
          </a:prstGeom>
          <a:noFill/>
        </p:spPr>
        <p:txBody>
          <a:bodyPr wrap="square">
            <a:spAutoFit/>
          </a:bodyPr>
          <a:lstStyle/>
          <a:p>
            <a:r>
              <a:rPr lang="en-IN" sz="2000" i="1" dirty="0">
                <a:solidFill>
                  <a:srgbClr val="002060"/>
                </a:solidFill>
                <a:latin typeface="Times New Roman" panose="02020603050405020304" pitchFamily="18" charset="0"/>
                <a:cs typeface="Times New Roman" panose="02020603050405020304" pitchFamily="18" charset="0"/>
              </a:rPr>
              <a:t>Date</a:t>
            </a:r>
            <a:r>
              <a:rPr lang="en-IN" sz="2000" i="1">
                <a:solidFill>
                  <a:srgbClr val="002060"/>
                </a:solidFill>
                <a:latin typeface="Times New Roman" panose="02020603050405020304" pitchFamily="18" charset="0"/>
                <a:cs typeface="Times New Roman" panose="02020603050405020304" pitchFamily="18" charset="0"/>
              </a:rPr>
              <a:t>: 20/05/2022</a:t>
            </a:r>
            <a:endParaRPr lang="en-IN" sz="2000" i="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lnSpc>
                <a:spcPct val="100000"/>
              </a:lnSpc>
            </a:pPr>
            <a:r>
              <a:rPr lang="en-GB" dirty="0">
                <a:solidFill>
                  <a:srgbClr val="002060"/>
                </a:solidFill>
                <a:latin typeface="Times New Roman" panose="02020603050405020304" pitchFamily="18" charset="0"/>
                <a:cs typeface="Times New Roman" panose="02020603050405020304" pitchFamily="18" charset="0"/>
              </a:rPr>
              <a:t>Conclusion</a:t>
            </a:r>
            <a:endParaRPr lang="en-IN" sz="1100" dirty="0"/>
          </a:p>
        </p:txBody>
      </p:sp>
      <p:sp>
        <p:nvSpPr>
          <p:cNvPr id="3" name="Content Placeholder 2"/>
          <p:cNvSpPr>
            <a:spLocks noGrp="1"/>
          </p:cNvSpPr>
          <p:nvPr>
            <p:ph idx="1"/>
          </p:nvPr>
        </p:nvSpPr>
        <p:spPr/>
        <p:txBody>
          <a:bodyPr vert="horz" lIns="91440" tIns="45720" rIns="91440" bIns="45720" rtlCol="0" anchor="t">
            <a:normAutofit/>
          </a:bodyPr>
          <a:lstStyle/>
          <a:p>
            <a:pPr algn="just">
              <a:buSzTx/>
            </a:pPr>
            <a:r>
              <a:rPr lang="en-IN" altLang="en-US" dirty="0">
                <a:solidFill>
                  <a:srgbClr val="002060"/>
                </a:solidFill>
                <a:latin typeface="Times New Roman" panose="02020603050405020304"/>
                <a:cs typeface="Times New Roman" panose="02020603050405020304"/>
              </a:rPr>
              <a:t>In Plant disease recognition system the application will identify the type of infection the plant is suffering without expert intervention thus saving a lost of cost and time. The disease can be beforehand digonised thus proper steps can be taken to ensure that the disease doesn’t spread further thus lots of losses can be avoided.</a:t>
            </a:r>
          </a:p>
          <a:p>
            <a:pPr algn="just">
              <a:buSzTx/>
            </a:pPr>
            <a:r>
              <a:rPr lang="en-IN" altLang="en-US" dirty="0">
                <a:solidFill>
                  <a:srgbClr val="002060"/>
                </a:solidFill>
                <a:latin typeface="Times New Roman" panose="02020603050405020304"/>
                <a:cs typeface="Times New Roman" panose="02020603050405020304"/>
              </a:rPr>
              <a:t>Developments of such automated systems are used to assist the farmers and experts to identify plant disease and pests by leaf visual symptoms. Obtained results evidence that the designed system for the farmers are much helpful in order to reduce the complexity, time, and cost of diagnosing the leaves from any diseases. </a:t>
            </a:r>
            <a:endParaRPr lang="en-IN" altLang="en-US" dirty="0"/>
          </a:p>
        </p:txBody>
      </p:sp>
      <p:sp>
        <p:nvSpPr>
          <p:cNvPr id="4" name="Slide Number Placeholder 3"/>
          <p:cNvSpPr>
            <a:spLocks noGrp="1"/>
          </p:cNvSpPr>
          <p:nvPr>
            <p:ph type="sldNum" sz="quarter" idx="12"/>
          </p:nvPr>
        </p:nvSpPr>
        <p:spPr/>
        <p:txBody>
          <a:bodyPr/>
          <a:lstStyle/>
          <a:p>
            <a:fld id="{589C2E9D-1E70-452B-8228-F2D7F4867990}" type="slidenum">
              <a:rPr lang="en-IN" smtClean="0"/>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a:solidFill>
                  <a:srgbClr val="002060"/>
                </a:solidFill>
                <a:latin typeface="Times New Roman" panose="02020603050405020304" pitchFamily="18" charset="0"/>
                <a:cs typeface="Times New Roman" panose="02020603050405020304" pitchFamily="18" charset="0"/>
              </a:rPr>
              <a:t>references</a:t>
            </a:r>
            <a:endParaRPr lang="en-IN" sz="1200" dirty="0"/>
          </a:p>
        </p:txBody>
      </p:sp>
      <p:sp>
        <p:nvSpPr>
          <p:cNvPr id="3" name="Content Placeholder 2"/>
          <p:cNvSpPr>
            <a:spLocks noGrp="1"/>
          </p:cNvSpPr>
          <p:nvPr>
            <p:ph idx="1"/>
          </p:nvPr>
        </p:nvSpPr>
        <p:spPr>
          <a:xfrm>
            <a:off x="2231390" y="2637790"/>
            <a:ext cx="8701405" cy="3521710"/>
          </a:xfrm>
        </p:spPr>
        <p:txBody>
          <a:bodyPr vert="horz" lIns="91440" tIns="45720" rIns="91440" bIns="45720" rtlCol="0" anchor="t">
            <a:normAutofit lnSpcReduction="10000"/>
          </a:bodyPr>
          <a:lstStyle/>
          <a:p>
            <a:r>
              <a:rPr lang="en-GB" dirty="0">
                <a:solidFill>
                  <a:srgbClr val="002060"/>
                </a:solidFill>
                <a:latin typeface="Times New Roman" panose="02020603050405020304"/>
                <a:cs typeface="Times New Roman" panose="02020603050405020304"/>
              </a:rPr>
              <a:t>Research Paper : P. Sonal, P. Patil, M. Rupali, and S. Zambre, “Classification of cotton leaf spot disease using support vector machine,” International Journal of Engineering Research and Applications, vol. 4, no. 5, pp. 92-93, 2014</a:t>
            </a:r>
          </a:p>
          <a:p>
            <a:pPr marL="0" indent="0">
              <a:buNone/>
            </a:pP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https://www.academia.edu/download/34209819/P45019297.pdf</a:t>
            </a:r>
          </a:p>
          <a:p>
            <a:r>
              <a:rPr lang="en-IN" altLang="en-GB" dirty="0">
                <a:solidFill>
                  <a:srgbClr val="002060"/>
                </a:solidFill>
                <a:latin typeface="Times New Roman" panose="02020603050405020304"/>
                <a:ea typeface="+mn-lt"/>
                <a:cs typeface="+mn-lt"/>
              </a:rPr>
              <a:t>OpenCV</a:t>
            </a:r>
            <a:r>
              <a:rPr lang="en-GB" dirty="0">
                <a:solidFill>
                  <a:srgbClr val="002060"/>
                </a:solidFill>
                <a:latin typeface="Times New Roman" panose="02020603050405020304"/>
                <a:ea typeface="+mn-lt"/>
                <a:cs typeface="+mn-lt"/>
              </a:rPr>
              <a:t> Doc: https://docs.opencv.org/4.x/</a:t>
            </a:r>
          </a:p>
          <a:p>
            <a:r>
              <a:rPr lang="en-GB" dirty="0">
                <a:solidFill>
                  <a:srgbClr val="002060"/>
                </a:solidFill>
                <a:latin typeface="Times New Roman" panose="02020603050405020304"/>
                <a:cs typeface="Times New Roman" panose="02020603050405020304"/>
              </a:rPr>
              <a:t>Tensorflow Documentation: </a:t>
            </a:r>
            <a:r>
              <a:rPr lang="en-IN" dirty="0">
                <a:solidFill>
                  <a:srgbClr val="002060"/>
                </a:solidFill>
                <a:latin typeface="Times New Roman" panose="02020603050405020304"/>
                <a:cs typeface="Times New Roman" panose="02020603050405020304"/>
                <a:hlinkClick r:id="rId2"/>
              </a:rPr>
              <a:t>https://www.tensorflow.org/tutorials</a:t>
            </a:r>
            <a:r>
              <a:rPr lang="en-IN" dirty="0">
                <a:solidFill>
                  <a:srgbClr val="002060"/>
                </a:solidFill>
                <a:latin typeface="Times New Roman" panose="02020603050405020304"/>
                <a:cs typeface="Times New Roman" panose="02020603050405020304"/>
              </a:rPr>
              <a:t> </a:t>
            </a:r>
            <a:endParaRPr lang="en-GB" dirty="0">
              <a:solidFill>
                <a:srgbClr val="002060"/>
              </a:solidFill>
              <a:latin typeface="Times New Roman" panose="02020603050405020304"/>
              <a:cs typeface="Times New Roman" panose="02020603050405020304"/>
            </a:endParaRPr>
          </a:p>
          <a:p>
            <a:r>
              <a:rPr lang="en-IN" dirty="0">
                <a:solidFill>
                  <a:srgbClr val="002060"/>
                </a:solidFill>
                <a:latin typeface="Times New Roman" panose="02020603050405020304"/>
                <a:cs typeface="Times New Roman" panose="02020603050405020304"/>
              </a:rPr>
              <a:t>Deep Learning : </a:t>
            </a:r>
            <a:r>
              <a:rPr lang="en-IN" dirty="0">
                <a:solidFill>
                  <a:srgbClr val="002060"/>
                </a:solidFill>
                <a:latin typeface="Times New Roman" panose="02020603050405020304"/>
                <a:ea typeface="+mn-lt"/>
                <a:cs typeface="+mn-lt"/>
                <a:hlinkClick r:id="rId3"/>
              </a:rPr>
              <a:t>https://en.wikipedia.org/wiki/Deep_learning</a:t>
            </a:r>
            <a:endParaRPr lang="en-IN" dirty="0">
              <a:solidFill>
                <a:srgbClr val="002060"/>
              </a:solidFill>
              <a:latin typeface="Times New Roman" panose="02020603050405020304"/>
              <a:ea typeface="+mn-lt"/>
              <a:cs typeface="Times New Roman" panose="02020603050405020304" pitchFamily="18" charset="0"/>
            </a:endParaRPr>
          </a:p>
          <a:p>
            <a:r>
              <a:rPr lang="en-IN" dirty="0">
                <a:solidFill>
                  <a:srgbClr val="002060"/>
                </a:solidFill>
                <a:latin typeface="Times New Roman" panose="02020603050405020304" pitchFamily="18" charset="0"/>
                <a:cs typeface="Times New Roman" panose="02020603050405020304" pitchFamily="18" charset="0"/>
              </a:rPr>
              <a:t>Image Processing :</a:t>
            </a:r>
            <a:r>
              <a:rPr lang="en-IN" dirty="0">
                <a:solidFill>
                  <a:srgbClr val="002060"/>
                </a:solidFill>
                <a:latin typeface="Times New Roman" panose="02020603050405020304" pitchFamily="18" charset="0"/>
                <a:ea typeface="+mn-lt"/>
                <a:cs typeface="Times New Roman" panose="02020603050405020304" pitchFamily="18" charset="0"/>
              </a:rPr>
              <a:t> </a:t>
            </a:r>
            <a:r>
              <a:rPr lang="en-IN" dirty="0">
                <a:latin typeface="Times New Roman" panose="02020603050405020304" pitchFamily="18" charset="0"/>
                <a:ea typeface="+mn-lt"/>
                <a:cs typeface="Times New Roman" panose="02020603050405020304" pitchFamily="18" charset="0"/>
                <a:hlinkClick r:id="rId4"/>
              </a:rPr>
              <a:t>https://en.wikipedia.org/wiki/Digital_image_processing</a:t>
            </a:r>
          </a:p>
          <a:p>
            <a:r>
              <a:rPr lang="en-IN" dirty="0">
                <a:latin typeface="Times New Roman" panose="02020603050405020304" pitchFamily="18" charset="0"/>
                <a:ea typeface="+mn-lt"/>
                <a:cs typeface="Times New Roman" panose="02020603050405020304" pitchFamily="18" charset="0"/>
                <a:hlinkClick r:id="rId4"/>
              </a:rPr>
              <a:t>https://towardsdatascience.com/a-comprehensive-guide-to-convolutional-neural-networks-the-eli5-way-3bd2b1164a53</a:t>
            </a:r>
          </a:p>
          <a:p>
            <a:pPr marL="0" indent="0">
              <a:buNone/>
            </a:pPr>
            <a:endParaRPr lang="en-IN" dirty="0">
              <a:latin typeface="Times New Roman" panose="02020603050405020304" pitchFamily="18" charset="0"/>
              <a:ea typeface="+mn-lt"/>
              <a:cs typeface="Times New Roman" panose="02020603050405020304" pitchFamily="18" charset="0"/>
              <a:hlinkClick r:id="rId4"/>
            </a:endParaRPr>
          </a:p>
        </p:txBody>
      </p:sp>
      <p:sp>
        <p:nvSpPr>
          <p:cNvPr id="4" name="Slide Number Placeholder 3"/>
          <p:cNvSpPr>
            <a:spLocks noGrp="1"/>
          </p:cNvSpPr>
          <p:nvPr>
            <p:ph type="sldNum" sz="quarter" idx="12"/>
          </p:nvPr>
        </p:nvSpPr>
        <p:spPr/>
        <p:txBody>
          <a:bodyPr/>
          <a:lstStyle/>
          <a:p>
            <a:fld id="{589C2E9D-1E70-452B-8228-F2D7F4867990}"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9C2E9D-1E70-452B-8228-F2D7F4867990}" type="slidenum">
              <a:rPr lang="en-IN" smtClean="0"/>
              <a:t>12</a:t>
            </a:fld>
            <a:endParaRPr lang="en-IN"/>
          </a:p>
        </p:txBody>
      </p:sp>
      <p:sp>
        <p:nvSpPr>
          <p:cNvPr id="5" name="Rectangle 4"/>
          <p:cNvSpPr/>
          <p:nvPr/>
        </p:nvSpPr>
        <p:spPr>
          <a:xfrm>
            <a:off x="4335775" y="2967335"/>
            <a:ext cx="3520451" cy="923330"/>
          </a:xfrm>
          <a:prstGeom prst="rect">
            <a:avLst/>
          </a:prstGeom>
          <a:noFill/>
          <a:effectLst>
            <a:glow rad="228600">
              <a:schemeClr val="accent3">
                <a:satMod val="175000"/>
                <a:alpha val="40000"/>
              </a:schemeClr>
            </a:glow>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GB" dirty="0">
                <a:solidFill>
                  <a:srgbClr val="002060"/>
                </a:solidFill>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Abstract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Problem statement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Objectives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Methodology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Flow chart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Outcomes/Applications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Technology stack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Conclusion </a:t>
            </a:r>
          </a:p>
          <a:p>
            <a:pPr>
              <a:lnSpc>
                <a:spcPct val="115000"/>
              </a:lnSpc>
              <a:spcBef>
                <a:spcPct val="0"/>
              </a:spcBef>
              <a:spcAft>
                <a:spcPct val="0"/>
              </a:spcAft>
              <a:buClr>
                <a:srgbClr val="002060"/>
              </a:buClr>
              <a:buSzPct val="60000"/>
              <a:buFont typeface="Wingdings" panose="05000000000000000000" pitchFamily="2" charset="2"/>
              <a:buChar char="v"/>
              <a:defRPr/>
            </a:pPr>
            <a:r>
              <a:rPr lang="en-US" dirty="0">
                <a:solidFill>
                  <a:srgbClr val="002060"/>
                </a:solidFill>
                <a:latin typeface="Times New Roman" panose="02020603050405020304" pitchFamily="18" charset="0"/>
                <a:cs typeface="Times New Roman" panose="02020603050405020304" pitchFamily="18" charset="0"/>
                <a:sym typeface="IBM Plex Sans Condensed" charset="0"/>
              </a:rPr>
              <a:t>References</a:t>
            </a:r>
          </a:p>
          <a:p>
            <a:endParaRPr lang="en-IN" dirty="0"/>
          </a:p>
        </p:txBody>
      </p:sp>
      <p:sp>
        <p:nvSpPr>
          <p:cNvPr id="4" name="Slide Number Placeholder 3"/>
          <p:cNvSpPr>
            <a:spLocks noGrp="1"/>
          </p:cNvSpPr>
          <p:nvPr>
            <p:ph type="sldNum" sz="quarter" idx="12"/>
          </p:nvPr>
        </p:nvSpPr>
        <p:spPr/>
        <p:txBody>
          <a:bodyPr/>
          <a:lstStyle/>
          <a:p>
            <a:fld id="{589C2E9D-1E70-452B-8228-F2D7F4867990}" type="slidenum">
              <a:rPr lang="en-IN" smtClean="0"/>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just">
              <a:lnSpc>
                <a:spcPct val="100000"/>
              </a:lnSpc>
            </a:pPr>
            <a:r>
              <a:rPr lang="en-GB" dirty="0">
                <a:solidFill>
                  <a:srgbClr val="002060"/>
                </a:solidFill>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545681"/>
            <a:ext cx="7729728" cy="3101983"/>
          </a:xfrm>
        </p:spPr>
        <p:txBody>
          <a:bodyPr vert="horz" lIns="91440" tIns="45720" rIns="91440" bIns="45720" rtlCol="0" anchor="t">
            <a:normAutofit/>
          </a:bodyPr>
          <a:lstStyle/>
          <a:p>
            <a:pPr marL="0" indent="0" algn="just">
              <a:buNone/>
            </a:pPr>
            <a:r>
              <a:rPr lang="en-US" dirty="0">
                <a:solidFill>
                  <a:srgbClr val="002060"/>
                </a:solidFill>
                <a:latin typeface="Times New Roman" panose="02020603050405020304"/>
                <a:cs typeface="Times New Roman" panose="02020603050405020304"/>
              </a:rPr>
              <a:t>Now, a day’s financial impact of agriculture is increasing day by day with economic growth of our country, still agriculture is one wide sectors and that is playing very important role for our county. While tracking diseases in plants with the help of an expert can be very expensive in agricultural areas. There is a need for a system which can automatically detect the diseases as it can bring revolution in monitoring large fields of crop and then plant leaves can be taken cure as soon as possible after detection of disease. </a:t>
            </a:r>
            <a:endParaRPr lang="en-US" dirty="0"/>
          </a:p>
        </p:txBody>
      </p:sp>
      <p:sp>
        <p:nvSpPr>
          <p:cNvPr id="4" name="Slide Number Placeholder 3"/>
          <p:cNvSpPr>
            <a:spLocks noGrp="1"/>
          </p:cNvSpPr>
          <p:nvPr>
            <p:ph type="sldNum" sz="quarter" idx="12"/>
          </p:nvPr>
        </p:nvSpPr>
        <p:spPr/>
        <p:txBody>
          <a:bodyPr/>
          <a:lstStyle/>
          <a:p>
            <a:fld id="{589C2E9D-1E70-452B-8228-F2D7F4867990}"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lnSpc>
                <a:spcPct val="100000"/>
              </a:lnSpc>
            </a:pPr>
            <a:r>
              <a:rPr lang="en-GB" dirty="0">
                <a:solidFill>
                  <a:srgbClr val="002060"/>
                </a:solidFill>
                <a:latin typeface="Times New Roman" panose="02020603050405020304" pitchFamily="18" charset="0"/>
                <a:cs typeface="Times New Roman" panose="02020603050405020304" pitchFamily="18" charset="0"/>
              </a:rPr>
              <a:t>Problem statement</a:t>
            </a:r>
            <a:endParaRPr lang="en-IN" sz="2400" dirty="0"/>
          </a:p>
        </p:txBody>
      </p:sp>
      <p:sp>
        <p:nvSpPr>
          <p:cNvPr id="3" name="Content Placeholder 2"/>
          <p:cNvSpPr>
            <a:spLocks noGrp="1"/>
          </p:cNvSpPr>
          <p:nvPr>
            <p:ph idx="1"/>
          </p:nvPr>
        </p:nvSpPr>
        <p:spPr>
          <a:xfrm>
            <a:off x="2231136" y="2638045"/>
            <a:ext cx="7729728" cy="1188720"/>
          </a:xfrm>
        </p:spPr>
        <p:txBody>
          <a:bodyPr vert="horz" lIns="91440" tIns="45720" rIns="91440" bIns="45720" rtlCol="0" anchor="t">
            <a:normAutofit/>
          </a:bodyPr>
          <a:lstStyle/>
          <a:p>
            <a:pPr marL="0" indent="0" algn="just">
              <a:buNone/>
            </a:pPr>
            <a:r>
              <a:rPr lang="en-US" sz="1800" dirty="0">
                <a:solidFill>
                  <a:srgbClr val="002060"/>
                </a:solidFill>
                <a:latin typeface="Times New Roman" panose="02020603050405020304"/>
                <a:cs typeface="Times New Roman" panose="02020603050405020304"/>
              </a:rPr>
              <a:t>To creat</a:t>
            </a:r>
            <a:r>
              <a:rPr lang="en-US" dirty="0">
                <a:solidFill>
                  <a:srgbClr val="002060"/>
                </a:solidFill>
                <a:latin typeface="Times New Roman" panose="02020603050405020304"/>
                <a:cs typeface="Times New Roman" panose="02020603050405020304"/>
              </a:rPr>
              <a:t>e </a:t>
            </a:r>
            <a:r>
              <a:rPr lang="en-US" sz="1800" dirty="0">
                <a:solidFill>
                  <a:srgbClr val="002060"/>
                </a:solidFill>
                <a:latin typeface="Times New Roman" panose="02020603050405020304"/>
                <a:cs typeface="Times New Roman" panose="02020603050405020304"/>
              </a:rPr>
              <a:t>a </a:t>
            </a:r>
            <a:r>
              <a:rPr lang="en-IN" altLang="en-US" sz="1800" dirty="0">
                <a:solidFill>
                  <a:srgbClr val="002060"/>
                </a:solidFill>
                <a:latin typeface="Times New Roman" panose="02020603050405020304"/>
                <a:cs typeface="Times New Roman" panose="02020603050405020304"/>
              </a:rPr>
              <a:t>plant disease prediction system which will detect the diseases in selected plants by analyzing its images provided through the dataset. </a:t>
            </a:r>
            <a:endParaRPr lang="en-IN" dirty="0">
              <a:ea typeface="+mn-lt"/>
              <a:cs typeface="+mn-lt"/>
            </a:endParaRPr>
          </a:p>
          <a:p>
            <a:pPr marL="0" indent="0" algn="just">
              <a:buNone/>
            </a:pPr>
            <a:endParaRPr lang="en-IN" dirty="0">
              <a:solidFill>
                <a:srgbClr val="002060"/>
              </a:solidFill>
              <a:latin typeface="Times New Roman" panose="02020603050405020304"/>
              <a:cs typeface="Times New Roman" panose="02020603050405020304"/>
            </a:endParaRPr>
          </a:p>
        </p:txBody>
      </p:sp>
      <p:sp>
        <p:nvSpPr>
          <p:cNvPr id="4" name="Slide Number Placeholder 3"/>
          <p:cNvSpPr>
            <a:spLocks noGrp="1"/>
          </p:cNvSpPr>
          <p:nvPr>
            <p:ph type="sldNum" sz="quarter" idx="12"/>
          </p:nvPr>
        </p:nvSpPr>
        <p:spPr/>
        <p:txBody>
          <a:bodyPr/>
          <a:lstStyle/>
          <a:p>
            <a:fld id="{589C2E9D-1E70-452B-8228-F2D7F4867990}"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GB" dirty="0">
                <a:solidFill>
                  <a:srgbClr val="002060"/>
                </a:solidFill>
                <a:latin typeface="Times New Roman" panose="02020603050405020304"/>
                <a:cs typeface="Times New Roman" panose="02020603050405020304"/>
              </a:rPr>
              <a:t>Objectives</a:t>
            </a:r>
            <a:r>
              <a:rPr lang="en-GB" sz="3100" dirty="0">
                <a:solidFill>
                  <a:srgbClr val="002060"/>
                </a:solidFill>
                <a:latin typeface="Times New Roman" panose="02020603050405020304"/>
                <a:cs typeface="Times New Roman" panose="02020603050405020304"/>
              </a:rPr>
              <a:t> </a:t>
            </a:r>
            <a:br>
              <a:rPr lang="en-GB" dirty="0">
                <a:latin typeface="Times New Roman" panose="02020603050405020304" pitchFamily="18" charset="0"/>
                <a:cs typeface="Times New Roman" panose="02020603050405020304" pitchFamily="18" charset="0"/>
              </a:rPr>
            </a:br>
            <a:r>
              <a:rPr lang="en-GB" dirty="0">
                <a:solidFill>
                  <a:srgbClr val="002060"/>
                </a:solidFill>
                <a:latin typeface="Times New Roman" panose="02020603050405020304"/>
                <a:cs typeface="Times New Roman" panose="02020603050405020304"/>
              </a:rPr>
              <a:t>		</a:t>
            </a:r>
            <a:endParaRPr lang="en-GB" sz="1000" dirty="0">
              <a:solidFill>
                <a:srgbClr val="002060"/>
              </a:solidFill>
              <a:latin typeface="Times New Roman" panose="02020603050405020304"/>
              <a:cs typeface="Times New Roman" panose="02020603050405020304"/>
            </a:endParaRPr>
          </a:p>
        </p:txBody>
      </p:sp>
      <p:sp>
        <p:nvSpPr>
          <p:cNvPr id="3" name="Content Placeholder 2"/>
          <p:cNvSpPr>
            <a:spLocks noGrp="1"/>
          </p:cNvSpPr>
          <p:nvPr>
            <p:ph idx="1"/>
          </p:nvPr>
        </p:nvSpPr>
        <p:spPr/>
        <p:txBody>
          <a:bodyPr vert="horz" lIns="91440" tIns="45720" rIns="91440" bIns="45720" rtlCol="0" anchor="t">
            <a:normAutofit/>
          </a:bodyPr>
          <a:lstStyle/>
          <a:p>
            <a:pPr algn="just">
              <a:buClr>
                <a:srgbClr val="9BAFB5"/>
              </a:buClr>
              <a:buFont typeface="Wingdings,Sans-Serif"/>
              <a:buChar char="§"/>
              <a:defRPr/>
            </a:pPr>
            <a:r>
              <a:rPr lang="en-GB" dirty="0">
                <a:solidFill>
                  <a:srgbClr val="002060"/>
                </a:solidFill>
                <a:latin typeface="Times New Roman" panose="02020603050405020304"/>
                <a:cs typeface="Times New Roman" panose="02020603050405020304"/>
              </a:rPr>
              <a:t>To study fundamentals of image processing, deep learning and web development technology.</a:t>
            </a:r>
          </a:p>
          <a:p>
            <a:pPr algn="just">
              <a:buClr>
                <a:srgbClr val="9BAFB5"/>
              </a:buClr>
              <a:buFont typeface="Wingdings,Sans-Serif"/>
              <a:buChar char="§"/>
              <a:defRPr/>
            </a:pPr>
            <a:r>
              <a:rPr lang="en-GB" dirty="0">
                <a:solidFill>
                  <a:srgbClr val="002060"/>
                </a:solidFill>
                <a:latin typeface="Times New Roman" panose="02020603050405020304"/>
                <a:ea typeface="+mn-lt"/>
                <a:cs typeface="Times New Roman" panose="02020603050405020304"/>
              </a:rPr>
              <a:t>To implement </a:t>
            </a:r>
            <a:r>
              <a:rPr lang="en-IN" altLang="en-GB" dirty="0">
                <a:solidFill>
                  <a:srgbClr val="002060"/>
                </a:solidFill>
                <a:latin typeface="Times New Roman" panose="02020603050405020304"/>
                <a:ea typeface="+mn-lt"/>
                <a:cs typeface="Times New Roman" panose="02020603050405020304"/>
              </a:rPr>
              <a:t>a plant disease recognition system using convolutional neural networks.</a:t>
            </a:r>
            <a:endParaRPr lang="en-US" dirty="0">
              <a:solidFill>
                <a:srgbClr val="002060"/>
              </a:solidFill>
              <a:latin typeface="Times New Roman" panose="02020603050405020304"/>
              <a:ea typeface="+mn-lt"/>
              <a:cs typeface="Times New Roman" panose="02020603050405020304"/>
            </a:endParaRPr>
          </a:p>
          <a:p>
            <a:pPr algn="just">
              <a:buClr>
                <a:srgbClr val="9BAFB5"/>
              </a:buClr>
              <a:buFont typeface="Wingdings,Sans-Serif"/>
              <a:buChar char="§"/>
              <a:defRPr/>
            </a:pPr>
            <a:r>
              <a:rPr lang="en-US" dirty="0">
                <a:solidFill>
                  <a:srgbClr val="002060"/>
                </a:solidFill>
                <a:latin typeface="Times New Roman" panose="02020603050405020304"/>
                <a:ea typeface="+mn-lt"/>
                <a:cs typeface="Times New Roman" panose="02020603050405020304"/>
              </a:rPr>
              <a:t>To implement web based GUI, based on the given problem statement.</a:t>
            </a:r>
            <a:endParaRPr lang="en-GB" dirty="0">
              <a:solidFill>
                <a:srgbClr val="002060"/>
              </a:solidFill>
              <a:latin typeface="Times New Roman" panose="02020603050405020304"/>
              <a:cs typeface="Times New Roman" panose="02020603050405020304"/>
            </a:endParaRPr>
          </a:p>
          <a:p>
            <a:pPr algn="just">
              <a:buClr>
                <a:srgbClr val="9BAFB5"/>
              </a:buClr>
              <a:buFont typeface="Wingdings,Sans-Serif"/>
              <a:buChar char="§"/>
              <a:defRPr/>
            </a:pPr>
            <a:r>
              <a:rPr lang="en-GB" dirty="0">
                <a:solidFill>
                  <a:srgbClr val="002060"/>
                </a:solidFill>
                <a:latin typeface="Times New Roman" panose="02020603050405020304"/>
                <a:cs typeface="Times New Roman" panose="02020603050405020304"/>
              </a:rPr>
              <a:t>To test and deploy the web app</a:t>
            </a:r>
            <a:r>
              <a:rPr lang="en-IN" altLang="en-GB" dirty="0">
                <a:solidFill>
                  <a:srgbClr val="002060"/>
                </a:solidFill>
                <a:latin typeface="Times New Roman" panose="02020603050405020304"/>
                <a:cs typeface="Times New Roman" panose="02020603050405020304"/>
              </a:rPr>
              <a:t>lication</a:t>
            </a:r>
            <a:r>
              <a:rPr lang="en-GB" dirty="0">
                <a:solidFill>
                  <a:srgbClr val="002060"/>
                </a:solidFill>
                <a:latin typeface="Times New Roman" panose="02020603050405020304"/>
                <a:cs typeface="Times New Roman" panose="02020603050405020304"/>
              </a:rPr>
              <a:t>.</a:t>
            </a:r>
            <a:endParaRPr lang="en-GB" dirty="0"/>
          </a:p>
        </p:txBody>
      </p:sp>
      <p:sp>
        <p:nvSpPr>
          <p:cNvPr id="4" name="Slide Number Placeholder 3"/>
          <p:cNvSpPr>
            <a:spLocks noGrp="1"/>
          </p:cNvSpPr>
          <p:nvPr>
            <p:ph type="sldNum" sz="quarter" idx="12"/>
          </p:nvPr>
        </p:nvSpPr>
        <p:spPr/>
        <p:txBody>
          <a:bodyPr/>
          <a:lstStyle/>
          <a:p>
            <a:fld id="{589C2E9D-1E70-452B-8228-F2D7F4867990}"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724547"/>
            <a:ext cx="7729728" cy="716699"/>
          </a:xfrm>
        </p:spPr>
        <p:txBody>
          <a:bodyPr>
            <a:normAutofit fontScale="90000"/>
          </a:bodyPr>
          <a:lstStyle/>
          <a:p>
            <a:pPr algn="just"/>
            <a:r>
              <a:rPr lang="en-GB" dirty="0">
                <a:solidFill>
                  <a:srgbClr val="002060"/>
                </a:solidFill>
                <a:latin typeface="Times New Roman" panose="02020603050405020304"/>
                <a:cs typeface="Times New Roman" panose="02020603050405020304"/>
              </a:rPr>
              <a:t>Methodology</a:t>
            </a:r>
            <a:endParaRPr lang="en-GB" sz="2500" dirty="0">
              <a:solidFill>
                <a:srgbClr val="002060"/>
              </a:solidFill>
              <a:latin typeface="Times New Roman" panose="02020603050405020304"/>
              <a:cs typeface="Times New Roman" panose="02020603050405020304"/>
            </a:endParaRPr>
          </a:p>
        </p:txBody>
      </p:sp>
      <p:sp>
        <p:nvSpPr>
          <p:cNvPr id="3" name="Content Placeholder 2"/>
          <p:cNvSpPr>
            <a:spLocks noGrp="1"/>
          </p:cNvSpPr>
          <p:nvPr>
            <p:ph idx="1"/>
          </p:nvPr>
        </p:nvSpPr>
        <p:spPr>
          <a:xfrm>
            <a:off x="2231136" y="1511208"/>
            <a:ext cx="7729728" cy="4889592"/>
          </a:xfrm>
        </p:spPr>
        <p:txBody>
          <a:bodyPr vert="horz" lIns="91440" tIns="45720" rIns="91440" bIns="45720" rtlCol="0" anchor="t">
            <a:normAutofit lnSpcReduction="10000"/>
          </a:bodyPr>
          <a:lstStyle/>
          <a:p>
            <a:pPr marL="0" marR="0" lvl="0" indent="0" algn="just" defTabSz="914400">
              <a:lnSpc>
                <a:spcPct val="100000"/>
              </a:lnSpc>
              <a:spcBef>
                <a:spcPts val="1000"/>
              </a:spcBef>
              <a:spcAft>
                <a:spcPts val="0"/>
              </a:spcAft>
              <a:buSzTx/>
              <a:buFont typeface="Arial" panose="020B0604020202020204" pitchFamily="34" charset="0"/>
              <a:buNone/>
              <a:defRPr/>
            </a:pPr>
            <a:r>
              <a:rPr lang="en-GB" dirty="0">
                <a:solidFill>
                  <a:srgbClr val="002060"/>
                </a:solidFill>
                <a:latin typeface="Times New Roman" panose="02020603050405020304"/>
                <a:ea typeface="+mn-ea"/>
                <a:cs typeface="Times New Roman" panose="02020603050405020304"/>
              </a:rPr>
              <a:t>Phase I: </a:t>
            </a:r>
            <a:r>
              <a:rPr lang="en-IN" dirty="0">
                <a:solidFill>
                  <a:srgbClr val="002060"/>
                </a:solidFill>
                <a:latin typeface="Times New Roman" panose="02020603050405020304"/>
                <a:ea typeface="+mn-ea"/>
                <a:cs typeface="Times New Roman" panose="02020603050405020304"/>
              </a:rPr>
              <a:t>Research and Strategy</a:t>
            </a:r>
            <a:endParaRPr lang="en-GB" dirty="0">
              <a:solidFill>
                <a:srgbClr val="002060"/>
              </a:solidFill>
              <a:latin typeface="Times New Roman" panose="02020603050405020304"/>
              <a:ea typeface="+mn-ea"/>
              <a:cs typeface="Times New Roman" panose="02020603050405020304"/>
            </a:endParaRPr>
          </a:p>
          <a:p>
            <a:pPr marR="0" lvl="0" algn="just" defTabSz="914400">
              <a:lnSpc>
                <a:spcPct val="100000"/>
              </a:lnSpc>
              <a:spcBef>
                <a:spcPts val="1000"/>
              </a:spcBef>
              <a:spcAft>
                <a:spcPts val="0"/>
              </a:spcAft>
              <a:buSzTx/>
              <a:defRPr/>
            </a:pPr>
            <a:r>
              <a:rPr lang="en-US" dirty="0">
                <a:solidFill>
                  <a:srgbClr val="002060"/>
                </a:solidFill>
                <a:latin typeface="Times New Roman" panose="02020603050405020304"/>
                <a:ea typeface="+mn-ea"/>
                <a:cs typeface="Times New Roman" panose="02020603050405020304"/>
              </a:rPr>
              <a:t>It refers to collecting all information related to the project.</a:t>
            </a:r>
            <a:endParaRPr lang="en-GB" dirty="0">
              <a:solidFill>
                <a:srgbClr val="002060"/>
              </a:solidFill>
              <a:latin typeface="Times New Roman" panose="02020603050405020304"/>
              <a:ea typeface="+mn-ea"/>
              <a:cs typeface="Times New Roman" panose="02020603050405020304"/>
            </a:endParaRPr>
          </a:p>
          <a:p>
            <a:pPr marL="0" marR="0" lvl="0" indent="0" algn="just" defTabSz="914400">
              <a:lnSpc>
                <a:spcPct val="100000"/>
              </a:lnSpc>
              <a:spcBef>
                <a:spcPts val="1000"/>
              </a:spcBef>
              <a:spcAft>
                <a:spcPts val="0"/>
              </a:spcAft>
              <a:buSzTx/>
              <a:buFont typeface="Arial" panose="020B0604020202020204" pitchFamily="34" charset="0"/>
              <a:buNone/>
              <a:defRPr/>
            </a:pPr>
            <a:r>
              <a:rPr kumimoji="0" lang="en-GB"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rPr>
              <a:t>Phase II: </a:t>
            </a:r>
            <a:r>
              <a:rPr kumimoji="0" lang="en-IN"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rPr>
              <a:t>Preparation of project outline.</a:t>
            </a:r>
            <a:endParaRPr lang="en-GB" dirty="0">
              <a:solidFill>
                <a:srgbClr val="002060"/>
              </a:solidFill>
              <a:latin typeface="Times New Roman" panose="02020603050405020304"/>
              <a:cs typeface="Times New Roman" panose="02020603050405020304"/>
            </a:endParaRPr>
          </a:p>
          <a:p>
            <a:pPr marL="0" marR="0" lvl="0" indent="0" algn="just" defTabSz="914400">
              <a:lnSpc>
                <a:spcPct val="100000"/>
              </a:lnSpc>
              <a:spcBef>
                <a:spcPts val="1000"/>
              </a:spcBef>
              <a:spcAft>
                <a:spcPts val="0"/>
              </a:spcAft>
              <a:buSzTx/>
              <a:buFont typeface="Arial" panose="020B0604020202020204" pitchFamily="34" charset="0"/>
              <a:buNone/>
              <a:defRPr/>
            </a:pPr>
            <a:r>
              <a:rPr lang="en-GB" dirty="0">
                <a:solidFill>
                  <a:srgbClr val="002060"/>
                </a:solidFill>
                <a:latin typeface="Times New Roman" panose="02020603050405020304"/>
                <a:cs typeface="Times New Roman" panose="02020603050405020304"/>
              </a:rPr>
              <a:t>Phase III: </a:t>
            </a:r>
            <a:r>
              <a:rPr lang="en-IN" dirty="0">
                <a:solidFill>
                  <a:srgbClr val="002060"/>
                </a:solidFill>
                <a:latin typeface="Times New Roman" panose="02020603050405020304"/>
                <a:cs typeface="Times New Roman" panose="02020603050405020304"/>
              </a:rPr>
              <a:t>Webapp Designing.</a:t>
            </a:r>
          </a:p>
          <a:p>
            <a:pPr marL="0" marR="0" lvl="0" indent="0" algn="just" defTabSz="914400">
              <a:lnSpc>
                <a:spcPct val="100000"/>
              </a:lnSpc>
              <a:spcBef>
                <a:spcPts val="1000"/>
              </a:spcBef>
              <a:spcAft>
                <a:spcPts val="0"/>
              </a:spcAft>
              <a:buSzTx/>
              <a:buFont typeface="Arial" panose="020B0604020202020204" pitchFamily="34" charset="0"/>
              <a:buNone/>
              <a:defRPr/>
            </a:pPr>
            <a:r>
              <a:rPr kumimoji="0" lang="en-GB"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rPr>
              <a:t>Phase IV: </a:t>
            </a:r>
            <a:r>
              <a:rPr kumimoji="0" lang="en-IN"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rPr>
              <a:t>Construction</a:t>
            </a:r>
          </a:p>
          <a:p>
            <a:pPr algn="just">
              <a:defRPr/>
            </a:pPr>
            <a:r>
              <a:rPr lang="en-IN" dirty="0">
                <a:solidFill>
                  <a:srgbClr val="002060"/>
                </a:solidFill>
                <a:latin typeface="Times New Roman" panose="02020603050405020304"/>
                <a:cs typeface="Times New Roman" panose="02020603050405020304"/>
              </a:rPr>
              <a:t>Backend: </a:t>
            </a:r>
            <a:r>
              <a:rPr lang="en-US" dirty="0">
                <a:solidFill>
                  <a:srgbClr val="002060"/>
                </a:solidFill>
                <a:latin typeface="Times New Roman" panose="02020603050405020304"/>
                <a:cs typeface="Times New Roman" panose="02020603050405020304"/>
              </a:rPr>
              <a:t>It is the core structure of product. </a:t>
            </a:r>
            <a:r>
              <a:rPr lang="en-IN" altLang="en-US" dirty="0">
                <a:solidFill>
                  <a:srgbClr val="002060"/>
                </a:solidFill>
                <a:latin typeface="Times New Roman" panose="02020603050405020304"/>
                <a:cs typeface="Times New Roman" panose="02020603050405020304"/>
              </a:rPr>
              <a:t>The images of the plant leaves will be processed and then analyzed and finally we will diagnoze the disease the plant is infected with.</a:t>
            </a:r>
            <a:endParaRPr lang="en-IN" dirty="0">
              <a:solidFill>
                <a:srgbClr val="002060"/>
              </a:solidFill>
              <a:latin typeface="Times New Roman" panose="02020603050405020304"/>
              <a:cs typeface="Times New Roman" panose="02020603050405020304"/>
            </a:endParaRPr>
          </a:p>
          <a:p>
            <a:pPr algn="just">
              <a:defRPr/>
            </a:pPr>
            <a:r>
              <a:rPr kumimoji="0" lang="en-GB"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rPr>
              <a:t>Frontend: </a:t>
            </a:r>
            <a:r>
              <a:rPr kumimoji="0" lang="en-US"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rPr>
              <a:t>This is what makes HTML, CSS visible to the user. It also helps to manage whole system through the web app.</a:t>
            </a:r>
            <a:endParaRPr kumimoji="0" lang="en-GB" sz="1800" b="0" i="0" u="none" strike="noStrike" kern="1200" cap="none" spc="0" normalizeH="0" baseline="0" noProof="0" dirty="0">
              <a:ln>
                <a:noFill/>
              </a:ln>
              <a:solidFill>
                <a:srgbClr val="002060"/>
              </a:solidFill>
              <a:effectLst/>
              <a:uLnTx/>
              <a:uFillTx/>
              <a:latin typeface="Times New Roman" panose="02020603050405020304"/>
              <a:cs typeface="Times New Roman" panose="02020603050405020304"/>
            </a:endParaRPr>
          </a:p>
          <a:p>
            <a:pPr marL="0" marR="0" lvl="0" indent="0" algn="just" defTabSz="914400">
              <a:lnSpc>
                <a:spcPct val="100000"/>
              </a:lnSpc>
              <a:spcBef>
                <a:spcPts val="1000"/>
              </a:spcBef>
              <a:spcAft>
                <a:spcPts val="0"/>
              </a:spcAft>
              <a:buSzTx/>
              <a:buFont typeface="Arial" panose="020B0604020202020204" pitchFamily="34" charset="0"/>
              <a:buNone/>
              <a:defRPr/>
            </a:pPr>
            <a:r>
              <a:rPr lang="en-GB" dirty="0">
                <a:solidFill>
                  <a:srgbClr val="002060"/>
                </a:solidFill>
                <a:latin typeface="Times New Roman" panose="02020603050405020304"/>
                <a:ea typeface="+mn-ea"/>
                <a:cs typeface="Times New Roman" panose="02020603050405020304"/>
              </a:rPr>
              <a:t>Phase V: Testing, Integration and Deployment</a:t>
            </a: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algn="just"/>
            <a:r>
              <a:rPr lang="en-IN" dirty="0">
                <a:solidFill>
                  <a:srgbClr val="002060"/>
                </a:solidFill>
                <a:latin typeface="Times New Roman" panose="02020603050405020304"/>
                <a:cs typeface="Times New Roman" panose="02020603050405020304"/>
              </a:rPr>
              <a:t>Testing, integration of software and deployment of final product in real time environment.</a:t>
            </a:r>
          </a:p>
        </p:txBody>
      </p:sp>
      <p:sp>
        <p:nvSpPr>
          <p:cNvPr id="4" name="Slide Number Placeholder 3"/>
          <p:cNvSpPr>
            <a:spLocks noGrp="1"/>
          </p:cNvSpPr>
          <p:nvPr>
            <p:ph type="sldNum" sz="quarter" idx="12"/>
          </p:nvPr>
        </p:nvSpPr>
        <p:spPr/>
        <p:txBody>
          <a:bodyPr/>
          <a:lstStyle/>
          <a:p>
            <a:fld id="{589C2E9D-1E70-452B-8228-F2D7F4867990}"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p:nvPr/>
        </p:nvSpPr>
        <p:spPr bwMode="black">
          <a:xfrm>
            <a:off x="1562490" y="602274"/>
            <a:ext cx="7729728" cy="851877"/>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GB" dirty="0">
                <a:solidFill>
                  <a:srgbClr val="002060"/>
                </a:solidFill>
                <a:latin typeface="Times New Roman" panose="02020603050405020304" pitchFamily="18" charset="0"/>
                <a:cs typeface="Times New Roman" panose="02020603050405020304" pitchFamily="18" charset="0"/>
              </a:rPr>
              <a:t>Flow chart</a:t>
            </a:r>
            <a:endParaRPr lang="en-IN" dirty="0"/>
          </a:p>
        </p:txBody>
      </p:sp>
      <p:sp>
        <p:nvSpPr>
          <p:cNvPr id="30" name="Slide Number Placeholder 3"/>
          <p:cNvSpPr>
            <a:spLocks noGrp="1"/>
          </p:cNvSpPr>
          <p:nvPr>
            <p:ph type="sldNum" sz="quarter" idx="12"/>
          </p:nvPr>
        </p:nvSpPr>
        <p:spPr>
          <a:xfrm>
            <a:off x="10758922" y="6217920"/>
            <a:ext cx="365760" cy="365760"/>
          </a:xfrm>
        </p:spPr>
        <p:txBody>
          <a:bodyPr/>
          <a:lstStyle/>
          <a:p>
            <a:fld id="{589C2E9D-1E70-452B-8228-F2D7F4867990}" type="slidenum">
              <a:rPr lang="en-IN" smtClean="0"/>
              <a:t>7</a:t>
            </a:fld>
            <a:endParaRPr lang="en-IN" dirty="0"/>
          </a:p>
        </p:txBody>
      </p:sp>
      <p:pic>
        <p:nvPicPr>
          <p:cNvPr id="2" name="Picture 1"/>
          <p:cNvPicPr>
            <a:picLocks noChangeAspect="1"/>
          </p:cNvPicPr>
          <p:nvPr/>
        </p:nvPicPr>
        <p:blipFill>
          <a:blip r:embed="rId2"/>
          <a:stretch>
            <a:fillRect/>
          </a:stretch>
        </p:blipFill>
        <p:spPr>
          <a:xfrm>
            <a:off x="1562735" y="2133600"/>
            <a:ext cx="9057640" cy="365061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GB" dirty="0">
                <a:solidFill>
                  <a:srgbClr val="002060"/>
                </a:solidFill>
                <a:latin typeface="Times New Roman" panose="02020603050405020304" pitchFamily="18" charset="0"/>
                <a:cs typeface="Times New Roman" panose="02020603050405020304" pitchFamily="18" charset="0"/>
              </a:rPr>
              <a:t>Outcomes/Applications</a:t>
            </a:r>
            <a:r>
              <a:rPr lang="en-GB" sz="3100" dirty="0">
                <a:solidFill>
                  <a:srgbClr val="002060"/>
                </a:solidFill>
                <a:latin typeface="Times New Roman" panose="02020603050405020304" pitchFamily="18" charset="0"/>
                <a:cs typeface="Times New Roman" panose="02020603050405020304" pitchFamily="18" charset="0"/>
              </a:rPr>
              <a:t> </a:t>
            </a:r>
            <a:endParaRPr lang="en-IN" sz="1200"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altLang="en-US" dirty="0">
                <a:solidFill>
                  <a:srgbClr val="002060"/>
                </a:solidFill>
                <a:latin typeface="Times New Roman" panose="02020603050405020304"/>
                <a:cs typeface="Times New Roman" panose="02020603050405020304"/>
              </a:rPr>
              <a:t>The plant disease recognition system will help us in recognition of diseases of the selected plants.</a:t>
            </a:r>
            <a:endParaRPr lang="en-US" dirty="0">
              <a:solidFill>
                <a:srgbClr val="002060"/>
              </a:solidFill>
              <a:latin typeface="Times New Roman" panose="02020603050405020304"/>
              <a:cs typeface="Times New Roman" panose="02020603050405020304"/>
            </a:endParaRPr>
          </a:p>
          <a:p>
            <a:pPr algn="just"/>
            <a:r>
              <a:rPr lang="en-IN" altLang="en-US" dirty="0">
                <a:solidFill>
                  <a:srgbClr val="002060"/>
                </a:solidFill>
                <a:latin typeface="Times New Roman" panose="02020603050405020304" pitchFamily="18" charset="0"/>
                <a:cs typeface="Times New Roman" panose="02020603050405020304" pitchFamily="18" charset="0"/>
              </a:rPr>
              <a:t>We will able to treat the infected plant with proper nutrients after the timely recognition of the disease.</a:t>
            </a:r>
            <a:endParaRPr lang="en-US" dirty="0">
              <a:solidFill>
                <a:srgbClr val="002060"/>
              </a:solidFill>
              <a:latin typeface="Times New Roman" panose="02020603050405020304" pitchFamily="18" charset="0"/>
              <a:cs typeface="Times New Roman" panose="02020603050405020304" pitchFamily="18" charset="0"/>
            </a:endParaRPr>
          </a:p>
          <a:p>
            <a:pPr algn="just"/>
            <a:r>
              <a:rPr lang="en-IN" altLang="en-US" dirty="0">
                <a:solidFill>
                  <a:srgbClr val="002060"/>
                </a:solidFill>
                <a:latin typeface="Times New Roman" panose="02020603050405020304" pitchFamily="18" charset="0"/>
                <a:cs typeface="Times New Roman" panose="02020603050405020304" pitchFamily="18" charset="0"/>
              </a:rPr>
              <a:t> Tracking of diseases in plants with the help of experts will prove to be quite expensive, so this will eventually help in cost reduction.</a:t>
            </a:r>
            <a:endParaRPr lang="en-US"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As the plants diseases will be tracked beforehand the wastage will be low and that will reduce the losses. </a:t>
            </a:r>
          </a:p>
        </p:txBody>
      </p:sp>
      <p:sp>
        <p:nvSpPr>
          <p:cNvPr id="4" name="Slide Number Placeholder 3"/>
          <p:cNvSpPr>
            <a:spLocks noGrp="1"/>
          </p:cNvSpPr>
          <p:nvPr>
            <p:ph type="sldNum" sz="quarter" idx="12"/>
          </p:nvPr>
        </p:nvSpPr>
        <p:spPr/>
        <p:txBody>
          <a:bodyPr/>
          <a:lstStyle/>
          <a:p>
            <a:fld id="{589C2E9D-1E70-452B-8228-F2D7F4867990}"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36399"/>
          </a:xfrm>
        </p:spPr>
        <p:txBody>
          <a:bodyPr anchor="t">
            <a:normAutofit/>
          </a:bodyPr>
          <a:lstStyle/>
          <a:p>
            <a:pPr algn="l"/>
            <a:r>
              <a:rPr lang="en-GB" dirty="0">
                <a:solidFill>
                  <a:srgbClr val="002060"/>
                </a:solidFill>
                <a:latin typeface="Times New Roman" panose="02020603050405020304" pitchFamily="18" charset="0"/>
                <a:cs typeface="Times New Roman" panose="02020603050405020304" pitchFamily="18" charset="0"/>
              </a:rPr>
              <a:t>Technology Stack</a:t>
            </a:r>
            <a:endParaRPr lang="en-IN" sz="1100" dirty="0"/>
          </a:p>
        </p:txBody>
      </p:sp>
      <p:graphicFrame>
        <p:nvGraphicFramePr>
          <p:cNvPr id="4" name="Table 4"/>
          <p:cNvGraphicFramePr>
            <a:graphicFrameLocks noGrp="1"/>
          </p:cNvGraphicFramePr>
          <p:nvPr>
            <p:ph idx="1"/>
            <p:extLst>
              <p:ext uri="{D42A27DB-BD31-4B8C-83A1-F6EECF244321}">
                <p14:modId xmlns:p14="http://schemas.microsoft.com/office/powerpoint/2010/main" val="3971027500"/>
              </p:ext>
            </p:extLst>
          </p:nvPr>
        </p:nvGraphicFramePr>
        <p:xfrm>
          <a:off x="2231136" y="1984202"/>
          <a:ext cx="7729728" cy="3438236"/>
        </p:xfrm>
        <a:graphic>
          <a:graphicData uri="http://schemas.openxmlformats.org/drawingml/2006/table">
            <a:tbl>
              <a:tblPr firstRow="1" bandRow="1">
                <a:tableStyleId>{21E4AEA4-8DFA-4A89-87EB-49C32662AFE0}</a:tableStyleId>
              </a:tblPr>
              <a:tblGrid>
                <a:gridCol w="7729728">
                  <a:extLst>
                    <a:ext uri="{9D8B030D-6E8A-4147-A177-3AD203B41FA5}">
                      <a16:colId xmlns:a16="http://schemas.microsoft.com/office/drawing/2014/main" val="20000"/>
                    </a:ext>
                  </a:extLst>
                </a:gridCol>
              </a:tblGrid>
              <a:tr h="517236">
                <a:tc>
                  <a:txBody>
                    <a:bodyPr/>
                    <a:lstStyle/>
                    <a:p>
                      <a:pPr algn="ctr"/>
                      <a:r>
                        <a:rPr lang="en-IN" dirty="0">
                          <a:latin typeface="Times New Roman" panose="02020603050405020304" pitchFamily="18" charset="0"/>
                          <a:cs typeface="Times New Roman" panose="02020603050405020304" pitchFamily="18" charset="0"/>
                        </a:rPr>
                        <a:t>SOFTWARE SPECIFICATION</a:t>
                      </a:r>
                    </a:p>
                  </a:txBody>
                  <a:tcPr/>
                </a:tc>
                <a:extLst>
                  <a:ext uri="{0D108BD9-81ED-4DB2-BD59-A6C34878D82A}">
                    <a16:rowId xmlns:a16="http://schemas.microsoft.com/office/drawing/2014/main" val="10000"/>
                  </a:ext>
                </a:extLst>
              </a:tr>
              <a:tr h="1182688">
                <a:tc>
                  <a:txBody>
                    <a:bodyPr/>
                    <a:lstStyle/>
                    <a:p>
                      <a:pPr marL="285750" marR="0" lvl="0" indent="-28575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TensorFlow (OpenCV)</a:t>
                      </a:r>
                    </a:p>
                    <a:p>
                      <a:pPr marL="285750" marR="0" lvl="0" indent="-28575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Dataset: https://drive.google.com/drive/folders/1vdr9CC9ChYVW2iXp6PlfyMOGD-4Um1ue</a:t>
                      </a:r>
                    </a:p>
                    <a:p>
                      <a:pPr marL="285750" marR="0" lvl="0" indent="-28575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defRPr/>
                      </a:pPr>
                      <a:r>
                        <a:rPr kumimoji="0" lang="en-GB" sz="1800" b="0" u="none" strike="noStrike" kern="1200" cap="none" spc="0" normalizeH="0" baseline="0" noProof="0" dirty="0">
                          <a:ln>
                            <a:noFill/>
                          </a:ln>
                          <a:solidFill>
                            <a:srgbClr val="002060"/>
                          </a:solidFill>
                          <a:effectLst/>
                          <a:uLnTx/>
                          <a:uFillTx/>
                          <a:latin typeface="Times New Roman" panose="02020603050405020304"/>
                          <a:ea typeface="+mn-ea"/>
                          <a:cs typeface="Times New Roman" panose="02020603050405020304"/>
                        </a:rPr>
                        <a:t>Front End: </a:t>
                      </a:r>
                      <a:r>
                        <a:rPr lang="en-IN" sz="1800" b="0" u="none" strike="noStrike" kern="1200" cap="none" spc="0" normalizeH="0" baseline="0" noProof="0" dirty="0">
                          <a:ln>
                            <a:noFill/>
                          </a:ln>
                          <a:solidFill>
                            <a:srgbClr val="002060"/>
                          </a:solidFill>
                          <a:effectLst/>
                          <a:uLnTx/>
                          <a:uFillTx/>
                          <a:latin typeface="Times New Roman" panose="02020603050405020304"/>
                          <a:ea typeface="+mn-ea"/>
                          <a:cs typeface="Times New Roman" panose="02020603050405020304"/>
                        </a:rPr>
                        <a:t>React </a:t>
                      </a:r>
                      <a:r>
                        <a:rPr lang="en-IN" sz="1800" b="0" u="none" strike="noStrike" kern="1200" cap="none" spc="0" normalizeH="0" baseline="0" noProof="0" dirty="0" err="1">
                          <a:ln>
                            <a:noFill/>
                          </a:ln>
                          <a:solidFill>
                            <a:srgbClr val="002060"/>
                          </a:solidFill>
                          <a:effectLst/>
                          <a:uLnTx/>
                          <a:uFillTx/>
                          <a:latin typeface="Times New Roman" panose="02020603050405020304"/>
                          <a:ea typeface="+mn-ea"/>
                          <a:cs typeface="Times New Roman" panose="02020603050405020304"/>
                        </a:rPr>
                        <a:t>Js</a:t>
                      </a:r>
                      <a:endPar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defRPr/>
                      </a:pPr>
                      <a:r>
                        <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Back End: Django</a:t>
                      </a:r>
                    </a:p>
                    <a:p>
                      <a:pPr marL="285750" marR="0" lvl="0" indent="-28575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defRPr/>
                      </a:pPr>
                      <a:endPar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R="0" lvl="0" indent="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None/>
                        <a:defRPr/>
                      </a:pPr>
                      <a:endParaRPr kumimoji="0" lang="en-IN" sz="1800" b="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fld id="{589C2E9D-1E70-452B-8228-F2D7F4867990}" type="slidenum">
              <a:rPr lang="en-IN" smtClean="0"/>
              <a:t>9</a:t>
            </a:fld>
            <a:endParaRPr lang="en-IN"/>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TotalTime>
  <Words>764</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Times New Roman</vt:lpstr>
      <vt:lpstr>Wingdings</vt:lpstr>
      <vt:lpstr>Wingdings,Sans-Serif</vt:lpstr>
      <vt:lpstr>Parcel</vt:lpstr>
      <vt:lpstr>PowerPoint Presentation</vt:lpstr>
      <vt:lpstr>Agenda</vt:lpstr>
      <vt:lpstr>Abstract</vt:lpstr>
      <vt:lpstr>Problem statement</vt:lpstr>
      <vt:lpstr>Objectives    </vt:lpstr>
      <vt:lpstr>Methodology</vt:lpstr>
      <vt:lpstr>PowerPoint Presentation</vt:lpstr>
      <vt:lpstr>Outcomes/Applications </vt:lpstr>
      <vt:lpstr>Technology Stack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Lovish</cp:lastModifiedBy>
  <cp:revision>68</cp:revision>
  <dcterms:created xsi:type="dcterms:W3CDTF">2021-09-03T08:51:00Z</dcterms:created>
  <dcterms:modified xsi:type="dcterms:W3CDTF">2022-05-20T09:55:42Z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0ADF0FEA74D447E28018C27C07104824</vt:lpwstr>
  </property>
  <property fmtid="{D5CDD505-2E9C-101B-9397-08002B2CF9AE}" pid="3" name="KSOProductBuildVer">
    <vt:lpwstr>1033-11.2.0.10463</vt:lpwstr>
  </property>
</Properties>
</file>