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7" r:id="rId8"/>
    <p:sldId id="261" r:id="rId9"/>
    <p:sldId id="268" r:id="rId10"/>
    <p:sldId id="265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DE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964"/>
  </p:normalViewPr>
  <p:slideViewPr>
    <p:cSldViewPr snapToGrid="0">
      <p:cViewPr>
        <p:scale>
          <a:sx n="107" d="100"/>
          <a:sy n="107" d="100"/>
        </p:scale>
        <p:origin x="736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dirty="0"/>
              <a:t>1/19/24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dirty="0"/>
              <a:t>1/19/24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dirty="0"/>
              <a:t>1/19/24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t>1/19/24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dirty="0"/>
              <a:t>1/19/24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dirty="0"/>
              <a:t>1/19/24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dirty="0"/>
              <a:t>1/19/24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dirty="0"/>
              <a:t>1/19/24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dirty="0"/>
              <a:t>1/19/24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dirty="0"/>
              <a:t>1/19/24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dirty="0"/>
              <a:t>1/19/24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  <a:t>1/19/24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CFD84-97C8-E37A-04C0-3BD4612EFD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Söhne"/>
              </a:rPr>
              <a:t>Image </a:t>
            </a:r>
            <a:r>
              <a:rPr lang="en-IN" b="1" i="0" dirty="0" err="1">
                <a:effectLst/>
                <a:latin typeface="Söhne"/>
              </a:rPr>
              <a:t>Preprocessing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DC53D8-672D-3AFE-0932-6797D57DD9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700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cess 3">
            <a:extLst>
              <a:ext uri="{FF2B5EF4-FFF2-40B4-BE49-F238E27FC236}">
                <a16:creationId xmlns:a16="http://schemas.microsoft.com/office/drawing/2014/main" id="{07525F0E-F9B6-C1AA-02B2-C7EF4B97D53E}"/>
              </a:ext>
            </a:extLst>
          </p:cNvPr>
          <p:cNvSpPr/>
          <p:nvPr/>
        </p:nvSpPr>
        <p:spPr>
          <a:xfrm>
            <a:off x="237507" y="273132"/>
            <a:ext cx="11716988" cy="1389414"/>
          </a:xfrm>
          <a:prstGeom prst="flowChartProcess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Process 7">
            <a:extLst>
              <a:ext uri="{FF2B5EF4-FFF2-40B4-BE49-F238E27FC236}">
                <a16:creationId xmlns:a16="http://schemas.microsoft.com/office/drawing/2014/main" id="{5ECB1ED0-06C8-4423-747E-DB654EA0CA00}"/>
              </a:ext>
            </a:extLst>
          </p:cNvPr>
          <p:cNvSpPr/>
          <p:nvPr/>
        </p:nvSpPr>
        <p:spPr>
          <a:xfrm>
            <a:off x="221672" y="1662546"/>
            <a:ext cx="11732821" cy="1591293"/>
          </a:xfrm>
          <a:prstGeom prst="flowChartProcess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rocess 8">
            <a:extLst>
              <a:ext uri="{FF2B5EF4-FFF2-40B4-BE49-F238E27FC236}">
                <a16:creationId xmlns:a16="http://schemas.microsoft.com/office/drawing/2014/main" id="{BFBFEF7B-A2B4-35DF-D8EB-F8BA14BC07D4}"/>
              </a:ext>
            </a:extLst>
          </p:cNvPr>
          <p:cNvSpPr/>
          <p:nvPr/>
        </p:nvSpPr>
        <p:spPr>
          <a:xfrm>
            <a:off x="221670" y="3253839"/>
            <a:ext cx="11732821" cy="1721922"/>
          </a:xfrm>
          <a:prstGeom prst="flowChartProcess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Process 14">
            <a:extLst>
              <a:ext uri="{FF2B5EF4-FFF2-40B4-BE49-F238E27FC236}">
                <a16:creationId xmlns:a16="http://schemas.microsoft.com/office/drawing/2014/main" id="{2752C2FB-1FFC-D574-DD2D-CF5BD4311A71}"/>
              </a:ext>
            </a:extLst>
          </p:cNvPr>
          <p:cNvSpPr/>
          <p:nvPr/>
        </p:nvSpPr>
        <p:spPr>
          <a:xfrm>
            <a:off x="221668" y="4975761"/>
            <a:ext cx="11732821" cy="1721922"/>
          </a:xfrm>
          <a:prstGeom prst="flowChartProcess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3D25D1-D3A9-FF07-5B8C-E50E477FD775}"/>
              </a:ext>
            </a:extLst>
          </p:cNvPr>
          <p:cNvSpPr txBox="1"/>
          <p:nvPr/>
        </p:nvSpPr>
        <p:spPr>
          <a:xfrm>
            <a:off x="237505" y="447642"/>
            <a:ext cx="26996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i="0" dirty="0">
                <a:effectLst/>
              </a:rPr>
              <a:t>Blur filter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61AC2C-5A63-036E-A2A0-B0DC7DCB88BF}"/>
              </a:ext>
            </a:extLst>
          </p:cNvPr>
          <p:cNvSpPr txBox="1"/>
          <p:nvPr/>
        </p:nvSpPr>
        <p:spPr>
          <a:xfrm>
            <a:off x="237504" y="1665853"/>
            <a:ext cx="2699661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i="0" dirty="0">
                <a:effectLst/>
              </a:rPr>
              <a:t>Gaussian Filter</a:t>
            </a:r>
          </a:p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CA54077-865C-ABEF-F294-60E397FB8675}"/>
              </a:ext>
            </a:extLst>
          </p:cNvPr>
          <p:cNvSpPr txBox="1"/>
          <p:nvPr/>
        </p:nvSpPr>
        <p:spPr>
          <a:xfrm>
            <a:off x="237505" y="3275173"/>
            <a:ext cx="269966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i="0" dirty="0">
                <a:effectLst/>
              </a:rPr>
              <a:t>Median Filter</a:t>
            </a:r>
          </a:p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B8D3F4-CCCF-AE34-B2B1-BB0FC3AEA4FD}"/>
              </a:ext>
            </a:extLst>
          </p:cNvPr>
          <p:cNvSpPr txBox="1"/>
          <p:nvPr/>
        </p:nvSpPr>
        <p:spPr>
          <a:xfrm>
            <a:off x="221666" y="5020055"/>
            <a:ext cx="271549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i="0" dirty="0">
                <a:effectLst/>
              </a:rPr>
              <a:t>Bilateral filter</a:t>
            </a:r>
          </a:p>
          <a:p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91F5E4-3952-B6E6-26A7-F38807C2021B}"/>
              </a:ext>
            </a:extLst>
          </p:cNvPr>
          <p:cNvSpPr txBox="1"/>
          <p:nvPr/>
        </p:nvSpPr>
        <p:spPr>
          <a:xfrm>
            <a:off x="4362202" y="309962"/>
            <a:ext cx="35150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b="0" i="0" dirty="0">
                <a:effectLst/>
              </a:rPr>
              <a:t>A blur filter, or simply a blur, is a technique used in image processing to reduce the level of detail in an image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74AE15-1A77-2F63-9FE3-9EDC197A901B}"/>
              </a:ext>
            </a:extLst>
          </p:cNvPr>
          <p:cNvSpPr txBox="1"/>
          <p:nvPr/>
        </p:nvSpPr>
        <p:spPr>
          <a:xfrm>
            <a:off x="4362203" y="1659627"/>
            <a:ext cx="35150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b="0" i="0" dirty="0">
                <a:effectLst/>
              </a:rPr>
              <a:t>A Gaussian filter is like a gentle blur for images, smoothing out details and reducing noise to create a softer and more polished look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94D4A0-FD97-42BF-9169-08054548005A}"/>
              </a:ext>
            </a:extLst>
          </p:cNvPr>
          <p:cNvSpPr txBox="1"/>
          <p:nvPr/>
        </p:nvSpPr>
        <p:spPr>
          <a:xfrm>
            <a:off x="4362202" y="3275173"/>
            <a:ext cx="35150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b="0" i="0" dirty="0">
                <a:effectLst/>
              </a:rPr>
              <a:t>A median filter is like a smart cleaner for images, replacing each pixel's value with the middle value in its surroundings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737E9E4-4F58-F61D-07BC-AA1E14F5516E}"/>
              </a:ext>
            </a:extLst>
          </p:cNvPr>
          <p:cNvSpPr txBox="1"/>
          <p:nvPr/>
        </p:nvSpPr>
        <p:spPr>
          <a:xfrm>
            <a:off x="4362202" y="5020055"/>
            <a:ext cx="35150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b="0" i="0" dirty="0">
                <a:effectLst/>
              </a:rPr>
              <a:t>A bilateral filter is like a smart blur that smoothens an image while preserving important edges and details, but is not better than Gaussian.</a:t>
            </a:r>
            <a:endParaRPr lang="en-US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32A9A3FA-AEEA-FE29-B8C1-B21896B62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6284" y="4972722"/>
            <a:ext cx="1578205" cy="17280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35C8FCC-0296-B7D7-0CDB-667928C869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6284" y="273132"/>
            <a:ext cx="1578205" cy="140752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BBE82E6E-2EAB-A9B7-EE32-24DB650767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76284" y="1637577"/>
            <a:ext cx="1578205" cy="1613223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9FD84DE-4187-D481-B2A3-FCB1D21ED0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76284" y="3269908"/>
            <a:ext cx="1594040" cy="169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69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6639-B1D5-7989-96C5-41A392D94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EBAF3-F731-59F9-CB10-05950AF98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593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12AB8-FBB6-7516-FC5C-3E17F0843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371" y="642594"/>
            <a:ext cx="10882829" cy="1371600"/>
          </a:xfrm>
        </p:spPr>
        <p:txBody>
          <a:bodyPr>
            <a:normAutofit/>
          </a:bodyPr>
          <a:lstStyle/>
          <a:p>
            <a:r>
              <a:rPr lang="en-US" sz="4000" dirty="0"/>
              <a:t>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2B785-72D1-D8F9-EBEB-7B619274A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371" y="2103120"/>
            <a:ext cx="10882829" cy="3931920"/>
          </a:xfrm>
        </p:spPr>
        <p:txBody>
          <a:bodyPr>
            <a:normAutofit/>
          </a:bodyPr>
          <a:lstStyle/>
          <a:p>
            <a:r>
              <a:rPr lang="en-IN" sz="2000" b="0" i="0" dirty="0">
                <a:effectLst/>
              </a:rPr>
              <a:t>Introduction</a:t>
            </a:r>
          </a:p>
          <a:p>
            <a:r>
              <a:rPr lang="en-IN" sz="2000" b="0" i="0" dirty="0">
                <a:effectLst/>
              </a:rPr>
              <a:t>Importance of Image </a:t>
            </a:r>
            <a:r>
              <a:rPr lang="en-IN" sz="2000" b="0" i="0" dirty="0" err="1">
                <a:effectLst/>
              </a:rPr>
              <a:t>Preprocessing</a:t>
            </a:r>
            <a:endParaRPr lang="en-IN" sz="2000" b="0" i="0" dirty="0">
              <a:effectLst/>
            </a:endParaRPr>
          </a:p>
          <a:p>
            <a:r>
              <a:rPr lang="en-IN" sz="2000" b="0" i="0" dirty="0">
                <a:effectLst/>
              </a:rPr>
              <a:t>Common Image </a:t>
            </a:r>
            <a:r>
              <a:rPr lang="en-IN" sz="2000" b="0" i="0" dirty="0" err="1">
                <a:effectLst/>
              </a:rPr>
              <a:t>Preprocessing</a:t>
            </a:r>
            <a:r>
              <a:rPr lang="en-IN" sz="2000" b="0" i="0" dirty="0">
                <a:effectLst/>
              </a:rPr>
              <a:t> Techniques</a:t>
            </a:r>
          </a:p>
          <a:p>
            <a:r>
              <a:rPr lang="en-IN" sz="2000" b="0" i="0" dirty="0">
                <a:effectLst/>
              </a:rPr>
              <a:t>Use Case</a:t>
            </a:r>
          </a:p>
          <a:p>
            <a:r>
              <a:rPr lang="en-IN" sz="2000" b="0" i="0" dirty="0">
                <a:effectLst/>
              </a:rPr>
              <a:t>Conclusion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32498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27D66-BF58-0041-E37B-FEC939D9D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716" y="731520"/>
            <a:ext cx="11692568" cy="1371600"/>
          </a:xfrm>
        </p:spPr>
        <p:txBody>
          <a:bodyPr>
            <a:normAutofit/>
          </a:bodyPr>
          <a:lstStyle/>
          <a:p>
            <a:r>
              <a:rPr lang="en-IN" sz="4000" b="0" i="0" dirty="0">
                <a:effectLst/>
              </a:rPr>
              <a:t>1.Introduction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D106E-92DF-B364-EB84-920F03265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354" y="2103120"/>
            <a:ext cx="11710930" cy="393192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2000" b="0" i="0" dirty="0">
              <a:effectLst/>
            </a:endParaRPr>
          </a:p>
          <a:p>
            <a:pPr marL="0" indent="0">
              <a:buNone/>
            </a:pPr>
            <a:r>
              <a:rPr lang="en-IN" sz="2000" b="0" i="0" dirty="0">
                <a:effectLst/>
              </a:rPr>
              <a:t>Welcome to the world of image </a:t>
            </a:r>
            <a:r>
              <a:rPr lang="en-IN" sz="2000" b="0" i="0" dirty="0" err="1">
                <a:effectLst/>
              </a:rPr>
              <a:t>preprocessing</a:t>
            </a:r>
            <a:r>
              <a:rPr lang="en-IN" sz="2000" b="0" i="0" dirty="0">
                <a:effectLst/>
              </a:rPr>
              <a:t>! Ever wondered how photos become clearer or how facial recognition works?</a:t>
            </a:r>
          </a:p>
          <a:p>
            <a:pPr marL="0" indent="0">
              <a:buNone/>
            </a:pPr>
            <a:r>
              <a:rPr lang="en-IN" sz="2000" b="0" i="0" dirty="0">
                <a:effectLst/>
              </a:rPr>
              <a:t>Image pre-processing is an improvement of the image data that suppresses unwilling distortions or enhances some image features important for further processing</a:t>
            </a:r>
          </a:p>
          <a:p>
            <a:pPr marL="0" indent="0">
              <a:buNone/>
            </a:pPr>
            <a:r>
              <a:rPr lang="en-IN" sz="2000" b="0" i="0" dirty="0">
                <a:effectLst/>
              </a:rPr>
              <a:t>Image </a:t>
            </a:r>
            <a:r>
              <a:rPr lang="en-IN" sz="2000" b="0" i="0" dirty="0" err="1">
                <a:effectLst/>
              </a:rPr>
              <a:t>preprocessing</a:t>
            </a:r>
            <a:r>
              <a:rPr lang="en-IN" sz="2000" b="0" i="0" dirty="0">
                <a:effectLst/>
              </a:rPr>
              <a:t> is like giving the photos a makeover, making them look their best so that recognition works even better!</a:t>
            </a:r>
            <a:endParaRPr lang="en-US" sz="2000" dirty="0"/>
          </a:p>
          <a:p>
            <a:pPr marL="0" indent="0">
              <a:buNone/>
            </a:pPr>
            <a:r>
              <a:rPr lang="en-IN" sz="2000" b="0" i="0" dirty="0">
                <a:effectLst/>
              </a:rPr>
              <a:t> In this presentation, we'll explore the basics of image </a:t>
            </a:r>
            <a:r>
              <a:rPr lang="en-IN" sz="2000" b="0" i="0" dirty="0" err="1">
                <a:effectLst/>
              </a:rPr>
              <a:t>preprocessing</a:t>
            </a:r>
            <a:r>
              <a:rPr lang="en-IN" sz="2000" b="0" i="0" dirty="0">
                <a:effectLst/>
              </a:rPr>
              <a:t> – a magic touch that makes images look better and helps computers understand them more easily</a:t>
            </a:r>
          </a:p>
        </p:txBody>
      </p:sp>
    </p:spTree>
    <p:extLst>
      <p:ext uri="{BB962C8B-B14F-4D97-AF65-F5344CB8AC3E}">
        <p14:creationId xmlns:p14="http://schemas.microsoft.com/office/powerpoint/2010/main" val="3745149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17EC6-D779-3D65-4103-E109451AC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682" y="731520"/>
            <a:ext cx="11736635" cy="1371600"/>
          </a:xfrm>
        </p:spPr>
        <p:txBody>
          <a:bodyPr>
            <a:normAutofit/>
          </a:bodyPr>
          <a:lstStyle/>
          <a:p>
            <a:r>
              <a:rPr lang="en-IN" sz="4000" b="0" i="0" dirty="0">
                <a:effectLst/>
              </a:rPr>
              <a:t>2.Importance of Image </a:t>
            </a:r>
            <a:r>
              <a:rPr lang="en-IN" sz="4000" b="0" i="0" dirty="0" err="1">
                <a:effectLst/>
              </a:rPr>
              <a:t>Preprocessing</a:t>
            </a:r>
            <a:br>
              <a:rPr lang="en-IN" sz="4000" b="0" i="0" dirty="0">
                <a:effectLst/>
              </a:rPr>
            </a:b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4BCCB-B95C-EE16-0939-AC477C28A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337" y="2103120"/>
            <a:ext cx="11743981" cy="3931920"/>
          </a:xfrm>
        </p:spPr>
        <p:txBody>
          <a:bodyPr/>
          <a:lstStyle/>
          <a:p>
            <a:pPr algn="l">
              <a:buFont typeface="+mj-lt"/>
              <a:buAutoNum type="arabicPeriod"/>
            </a:pPr>
            <a:r>
              <a:rPr lang="en-IN" sz="2000" b="1" i="0" dirty="0">
                <a:effectLst/>
              </a:rPr>
              <a:t>Clearer Vision:</a:t>
            </a:r>
            <a:r>
              <a:rPr lang="en-IN" sz="2000" b="0" i="0" dirty="0">
                <a:effectLst/>
              </a:rPr>
              <a:t> Image </a:t>
            </a:r>
            <a:r>
              <a:rPr lang="en-IN" sz="2000" b="0" i="0" dirty="0" err="1">
                <a:effectLst/>
              </a:rPr>
              <a:t>preprocessing</a:t>
            </a:r>
            <a:r>
              <a:rPr lang="en-IN" sz="2000" b="0" i="0" dirty="0">
                <a:effectLst/>
              </a:rPr>
              <a:t> helps computers "see" images more clearly by removing unwanted elements and enhancing important features.</a:t>
            </a:r>
          </a:p>
          <a:p>
            <a:pPr algn="l">
              <a:buFont typeface="+mj-lt"/>
              <a:buAutoNum type="arabicPeriod"/>
            </a:pPr>
            <a:r>
              <a:rPr lang="en-IN" sz="2000" b="1" i="0" dirty="0">
                <a:effectLst/>
              </a:rPr>
              <a:t>Improved Understanding:</a:t>
            </a:r>
            <a:r>
              <a:rPr lang="en-IN" sz="2000" b="0" i="0" dirty="0">
                <a:effectLst/>
              </a:rPr>
              <a:t> It makes pictures easier for computers to understand, like making sure the lighting is just right before taking a photo.</a:t>
            </a:r>
          </a:p>
          <a:p>
            <a:pPr algn="l">
              <a:buFont typeface="+mj-lt"/>
              <a:buAutoNum type="arabicPeriod"/>
            </a:pPr>
            <a:r>
              <a:rPr lang="en-IN" sz="2000" b="1" i="0" dirty="0">
                <a:effectLst/>
              </a:rPr>
              <a:t>Enhanced Accuracy:</a:t>
            </a:r>
            <a:r>
              <a:rPr lang="en-IN" sz="2000" b="0" i="0" dirty="0">
                <a:effectLst/>
              </a:rPr>
              <a:t> </a:t>
            </a:r>
            <a:r>
              <a:rPr lang="en-IN" sz="2000" b="0" i="0" dirty="0" err="1">
                <a:effectLst/>
              </a:rPr>
              <a:t>Preprocessing</a:t>
            </a:r>
            <a:r>
              <a:rPr lang="en-IN" sz="2000" b="0" i="0" dirty="0">
                <a:effectLst/>
              </a:rPr>
              <a:t> is like giving images a touch-up, ensuring that computer tasks such as facial recognition work with greater precision.</a:t>
            </a:r>
          </a:p>
          <a:p>
            <a:pPr algn="l">
              <a:buFont typeface="+mj-lt"/>
              <a:buAutoNum type="arabicPeriod"/>
            </a:pPr>
            <a:r>
              <a:rPr lang="en-IN" sz="2000" b="1" i="0" dirty="0">
                <a:effectLst/>
              </a:rPr>
              <a:t>Noise Reduction:</a:t>
            </a:r>
            <a:r>
              <a:rPr lang="en-IN" sz="2000" b="0" i="0" dirty="0">
                <a:effectLst/>
              </a:rPr>
              <a:t> It acts as a noise-</a:t>
            </a:r>
            <a:r>
              <a:rPr lang="en-IN" sz="2000" b="0" i="0" dirty="0" err="1">
                <a:effectLst/>
              </a:rPr>
              <a:t>canceling</a:t>
            </a:r>
            <a:r>
              <a:rPr lang="en-IN" sz="2000" b="0" i="0" dirty="0">
                <a:effectLst/>
              </a:rPr>
              <a:t> filter, getting rid of unnecessary distractions in images.</a:t>
            </a:r>
          </a:p>
          <a:p>
            <a:pPr algn="l">
              <a:buFont typeface="+mj-lt"/>
              <a:buAutoNum type="arabicPeriod"/>
            </a:pPr>
            <a:r>
              <a:rPr lang="en-IN" sz="2000" b="1" i="0" dirty="0">
                <a:effectLst/>
              </a:rPr>
              <a:t>Standardization:</a:t>
            </a:r>
            <a:r>
              <a:rPr lang="en-IN" sz="2000" b="0" i="0" dirty="0">
                <a:effectLst/>
              </a:rPr>
              <a:t> Like setting the stage for a photo shoot, </a:t>
            </a:r>
            <a:r>
              <a:rPr lang="en-IN" sz="2000" b="0" i="0" dirty="0" err="1">
                <a:effectLst/>
              </a:rPr>
              <a:t>preprocessing</a:t>
            </a:r>
            <a:r>
              <a:rPr lang="en-IN" sz="2000" b="0" i="0" dirty="0">
                <a:effectLst/>
              </a:rPr>
              <a:t> standardizes image quality, making it easier for computers to work consistently with different pictures.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550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87060-9E9D-00BE-0081-099CA8527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371" y="731520"/>
            <a:ext cx="12191999" cy="1371600"/>
          </a:xfrm>
        </p:spPr>
        <p:txBody>
          <a:bodyPr>
            <a:noAutofit/>
          </a:bodyPr>
          <a:lstStyle/>
          <a:p>
            <a:r>
              <a:rPr lang="en-IN" sz="4000" b="0" i="0" dirty="0">
                <a:effectLst/>
              </a:rPr>
              <a:t>3.Common Image </a:t>
            </a:r>
            <a:r>
              <a:rPr lang="en-IN" sz="4000" b="0" i="0" dirty="0" err="1">
                <a:effectLst/>
              </a:rPr>
              <a:t>Preprocessing</a:t>
            </a:r>
            <a:r>
              <a:rPr lang="en-IN" sz="4000" dirty="0"/>
              <a:t> </a:t>
            </a:r>
            <a:r>
              <a:rPr lang="en-IN" sz="4000" b="0" i="0" dirty="0">
                <a:effectLst/>
              </a:rPr>
              <a:t>Techniques</a:t>
            </a:r>
            <a:br>
              <a:rPr lang="en-IN" sz="4000" b="0" i="0" dirty="0">
                <a:effectLst/>
              </a:rPr>
            </a:b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A0E79-03D1-A866-B209-5DE44E568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371" y="2103120"/>
            <a:ext cx="10882829" cy="393192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Lets see some of the Image preprocessing techniques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Image augmentation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Noise reduction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191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B3079-F09A-6E39-EB13-B1A317739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81AAF-514D-76D1-7152-01C7A2915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28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1F12C-8DCE-F652-7C97-4ADBF55AD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4ACE0-F185-E192-2D83-6FB182C86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942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4853D-C0A6-A75C-3F22-3E6BDEF95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371" y="642594"/>
            <a:ext cx="11677880" cy="1371600"/>
          </a:xfrm>
        </p:spPr>
        <p:txBody>
          <a:bodyPr>
            <a:normAutofit/>
          </a:bodyPr>
          <a:lstStyle/>
          <a:p>
            <a:pPr marL="685800" indent="-685800">
              <a:buFont typeface="Wingdings" pitchFamily="2" charset="2"/>
              <a:buChar char="Ø"/>
            </a:pPr>
            <a:r>
              <a:rPr lang="en-US" sz="4000" dirty="0"/>
              <a:t>Noise reduction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E3CEF-136E-FED2-C45C-706C6F5EBE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371" y="1839310"/>
            <a:ext cx="11677880" cy="5749159"/>
          </a:xfrm>
        </p:spPr>
        <p:txBody>
          <a:bodyPr>
            <a:normAutofit fontScale="92500" lnSpcReduction="20000"/>
          </a:bodyPr>
          <a:lstStyle/>
          <a:p>
            <a:r>
              <a:rPr lang="en-IN" sz="2200" b="0" i="0" dirty="0">
                <a:effectLst/>
              </a:rPr>
              <a:t>Noise reduction is like clearing static from a radio signal, but for images. It's a process that cleans up unwanted 'noise' or disturbances, making pictures look smoother and more polished</a:t>
            </a:r>
          </a:p>
          <a:p>
            <a:r>
              <a:rPr lang="en-IN" sz="2200" b="0" i="0" dirty="0">
                <a:effectLst/>
              </a:rPr>
              <a:t>In images, "noise" refers to random variations in brightness or </a:t>
            </a:r>
            <a:r>
              <a:rPr lang="en-IN" sz="2200" b="0" i="0" dirty="0" err="1">
                <a:effectLst/>
              </a:rPr>
              <a:t>color</a:t>
            </a:r>
            <a:r>
              <a:rPr lang="en-IN" sz="2200" b="0" i="0" dirty="0">
                <a:effectLst/>
              </a:rPr>
              <a:t> that don't represent the actual scene. </a:t>
            </a:r>
          </a:p>
          <a:p>
            <a:r>
              <a:rPr lang="en-IN" sz="2200" b="0" i="0" dirty="0">
                <a:effectLst/>
              </a:rPr>
              <a:t>The goal of noise reduction is to clean up the image, making it clearer and more focused by smoothing out these unwanted irregularities. </a:t>
            </a:r>
          </a:p>
          <a:p>
            <a:r>
              <a:rPr lang="en-IN" sz="2200" b="0" i="0" dirty="0">
                <a:effectLst/>
              </a:rPr>
              <a:t>This process is particularly important in improving the performance of computer vision algorithms and enhancing overall image quality.</a:t>
            </a:r>
          </a:p>
          <a:p>
            <a:pPr marL="0" indent="0">
              <a:buNone/>
            </a:pPr>
            <a:r>
              <a:rPr lang="en-IN" sz="2200" dirty="0"/>
              <a:t>T</a:t>
            </a:r>
            <a:r>
              <a:rPr lang="en-IN" sz="2200" b="0" i="0" dirty="0">
                <a:effectLst/>
              </a:rPr>
              <a:t>echnique </a:t>
            </a:r>
            <a:r>
              <a:rPr lang="en-IN" sz="2200" dirty="0"/>
              <a:t>F</a:t>
            </a:r>
            <a:r>
              <a:rPr lang="en-IN" sz="2200" b="0" i="0" dirty="0">
                <a:effectLst/>
              </a:rPr>
              <a:t>or </a:t>
            </a:r>
            <a:r>
              <a:rPr lang="en-IN" sz="2200" dirty="0"/>
              <a:t>N</a:t>
            </a:r>
            <a:r>
              <a:rPr lang="en-IN" sz="2200" b="0" i="0" dirty="0">
                <a:effectLst/>
              </a:rPr>
              <a:t>oise </a:t>
            </a:r>
            <a:r>
              <a:rPr lang="en-IN" sz="2200" dirty="0"/>
              <a:t>R</a:t>
            </a:r>
            <a:r>
              <a:rPr lang="en-IN" sz="2200" b="0" i="0" dirty="0">
                <a:effectLst/>
              </a:rPr>
              <a:t>eduction </a:t>
            </a:r>
            <a:r>
              <a:rPr lang="en-IN" sz="2200" dirty="0"/>
              <a:t>I</a:t>
            </a:r>
            <a:r>
              <a:rPr lang="en-IN" sz="2200" b="0" i="0" dirty="0">
                <a:effectLst/>
              </a:rPr>
              <a:t>n </a:t>
            </a:r>
            <a:r>
              <a:rPr lang="en-IN" sz="2200" dirty="0"/>
              <a:t>I</a:t>
            </a:r>
            <a:r>
              <a:rPr lang="en-IN" sz="2200" b="0" i="0" dirty="0">
                <a:effectLst/>
              </a:rPr>
              <a:t>mages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200" i="0" dirty="0">
                <a:effectLst/>
              </a:rPr>
              <a:t>Blur filter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200" i="0" dirty="0">
                <a:effectLst/>
              </a:rPr>
              <a:t>Gaussian Filter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200" i="0" dirty="0">
                <a:effectLst/>
              </a:rPr>
              <a:t>Median Filter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200" i="0" dirty="0">
                <a:effectLst/>
              </a:rPr>
              <a:t>Bilateral filter</a:t>
            </a:r>
          </a:p>
          <a:p>
            <a:pPr marL="0" indent="0" algn="l">
              <a:buNone/>
            </a:pPr>
            <a:endParaRPr lang="en-IN" sz="2000" b="0" i="0" dirty="0">
              <a:solidFill>
                <a:srgbClr val="D1D5DB"/>
              </a:solidFill>
              <a:effectLst/>
            </a:endParaRPr>
          </a:p>
          <a:p>
            <a:pPr marL="0" indent="0" algn="l">
              <a:buNone/>
            </a:pPr>
            <a:br>
              <a:rPr lang="en-IN" sz="2000" b="0" i="0" dirty="0">
                <a:solidFill>
                  <a:srgbClr val="D1D5DB"/>
                </a:solidFill>
                <a:effectLst/>
              </a:rPr>
            </a:br>
            <a:endParaRPr lang="en-IN" sz="2000" b="0" i="0" dirty="0">
              <a:solidFill>
                <a:srgbClr val="D1D5DB"/>
              </a:solidFill>
              <a:effectLst/>
            </a:endParaRPr>
          </a:p>
          <a:p>
            <a:pPr marL="0" indent="0">
              <a:buNone/>
            </a:pPr>
            <a:endParaRPr lang="en-IN" sz="2000" b="0" i="0" dirty="0">
              <a:effectLst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5EF979-54F6-F90D-65F5-5A83E07F2C31}"/>
              </a:ext>
            </a:extLst>
          </p:cNvPr>
          <p:cNvSpPr txBox="1"/>
          <p:nvPr/>
        </p:nvSpPr>
        <p:spPr>
          <a:xfrm>
            <a:off x="9500260" y="6552169"/>
            <a:ext cx="2691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dirty="0" err="1"/>
              <a:t>origial</a:t>
            </a:r>
            <a:r>
              <a:rPr lang="en-US" dirty="0"/>
              <a:t> image</a:t>
            </a:r>
          </a:p>
        </p:txBody>
      </p:sp>
    </p:spTree>
    <p:extLst>
      <p:ext uri="{BB962C8B-B14F-4D97-AF65-F5344CB8AC3E}">
        <p14:creationId xmlns:p14="http://schemas.microsoft.com/office/powerpoint/2010/main" val="864886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EE6A54D-B349-78AF-0726-B682BAD35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815" y="403762"/>
            <a:ext cx="5465056" cy="56229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8315640-6791-8954-7F87-02AB86C614F8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274385" y="403762"/>
            <a:ext cx="5464800" cy="5623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D980B59-1D54-F724-7B51-C99C8801182A}"/>
              </a:ext>
            </a:extLst>
          </p:cNvPr>
          <p:cNvSpPr txBox="1"/>
          <p:nvPr/>
        </p:nvSpPr>
        <p:spPr>
          <a:xfrm>
            <a:off x="452815" y="6026728"/>
            <a:ext cx="5465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4D5DB6-5368-FDD1-B9B8-813419FD2E2E}"/>
              </a:ext>
            </a:extLst>
          </p:cNvPr>
          <p:cNvSpPr txBox="1"/>
          <p:nvPr/>
        </p:nvSpPr>
        <p:spPr>
          <a:xfrm>
            <a:off x="6274131" y="6016649"/>
            <a:ext cx="5464800" cy="379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ORIGINAL IMAGE</a:t>
            </a:r>
          </a:p>
        </p:txBody>
      </p:sp>
    </p:spTree>
    <p:extLst>
      <p:ext uri="{BB962C8B-B14F-4D97-AF65-F5344CB8AC3E}">
        <p14:creationId xmlns:p14="http://schemas.microsoft.com/office/powerpoint/2010/main" val="23481970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TotalTime>117</TotalTime>
  <Words>482</Words>
  <Application>Microsoft Macintosh PowerPoint</Application>
  <PresentationFormat>Widescreen</PresentationFormat>
  <Paragraphs>46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Century Gothic</vt:lpstr>
      <vt:lpstr>Garamond</vt:lpstr>
      <vt:lpstr>Söhne</vt:lpstr>
      <vt:lpstr>Wingdings</vt:lpstr>
      <vt:lpstr>Savon</vt:lpstr>
      <vt:lpstr>Image Preprocessing</vt:lpstr>
      <vt:lpstr>INDEX</vt:lpstr>
      <vt:lpstr>1.Introduction</vt:lpstr>
      <vt:lpstr>2.Importance of Image Preprocessing </vt:lpstr>
      <vt:lpstr>3.Common Image Preprocessing Techniques </vt:lpstr>
      <vt:lpstr>PowerPoint Presentation</vt:lpstr>
      <vt:lpstr>PowerPoint Presentation</vt:lpstr>
      <vt:lpstr>Noise reduction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Preprocessing</dc:title>
  <dc:creator>lovish miglani</dc:creator>
  <cp:lastModifiedBy>lovish miglani</cp:lastModifiedBy>
  <cp:revision>1</cp:revision>
  <dcterms:created xsi:type="dcterms:W3CDTF">2024-01-18T19:57:52Z</dcterms:created>
  <dcterms:modified xsi:type="dcterms:W3CDTF">2024-01-18T21:55:47Z</dcterms:modified>
</cp:coreProperties>
</file>