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68" r:id="rId1"/>
  </p:sldMasterIdLst>
  <p:notesMasterIdLst>
    <p:notesMasterId r:id="rId16"/>
  </p:notesMasterIdLst>
  <p:sldIdLst>
    <p:sldId id="256" r:id="rId2"/>
    <p:sldId id="257" r:id="rId3"/>
    <p:sldId id="258" r:id="rId4"/>
    <p:sldId id="259" r:id="rId5"/>
    <p:sldId id="260" r:id="rId6"/>
    <p:sldId id="266" r:id="rId7"/>
    <p:sldId id="270" r:id="rId8"/>
    <p:sldId id="271" r:id="rId9"/>
    <p:sldId id="261" r:id="rId10"/>
    <p:sldId id="268" r:id="rId11"/>
    <p:sldId id="265" r:id="rId12"/>
    <p:sldId id="272"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E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64"/>
  </p:normalViewPr>
  <p:slideViewPr>
    <p:cSldViewPr snapToGrid="0">
      <p:cViewPr>
        <p:scale>
          <a:sx n="107" d="100"/>
          <a:sy n="107" d="100"/>
        </p:scale>
        <p:origin x="736"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1FBB3-02A1-0D42-853E-CA435BEC1865}" type="datetimeFigureOut">
              <a:rPr lang="en-US" smtClean="0"/>
              <a:t>1/19/24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3B44DD-EF9B-BB4C-93BF-9D6C1FECE7E3}" type="slidenum">
              <a:rPr lang="en-US" smtClean="0"/>
              <a:t>‹#›</a:t>
            </a:fld>
            <a:endParaRPr lang="en-US"/>
          </a:p>
        </p:txBody>
      </p:sp>
    </p:spTree>
    <p:extLst>
      <p:ext uri="{BB962C8B-B14F-4D97-AF65-F5344CB8AC3E}">
        <p14:creationId xmlns:p14="http://schemas.microsoft.com/office/powerpoint/2010/main" val="533089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r>
              <a:rPr lang="en-IN"/>
              <a:t>1/18/24</a:t>
            </a:r>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IN"/>
              <a:t>1/18/24</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IN"/>
              <a:t>1/18/24</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r>
              <a:rPr lang="en-IN"/>
              <a:t>1/18/24</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r>
              <a:rPr lang="en-IN"/>
              <a:t>1/18/24</a:t>
            </a:r>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IN"/>
              <a:t>1/18/24</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r>
              <a:rPr lang="en-IN"/>
              <a:t>1/18/24</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r>
              <a:rPr lang="en-IN"/>
              <a:t>1/18/24</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1/18/24</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GB"/>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r>
              <a:rPr lang="en-IN"/>
              <a:t>1/18/24</a:t>
            </a:r>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r>
              <a:rPr lang="en-IN"/>
              <a:t>1/18/24</a:t>
            </a:r>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r>
              <a:rPr lang="en-IN"/>
              <a:t>1/18/24</a:t>
            </a:r>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FD84-97C8-E37A-04C0-3BD4612EFDFC}"/>
              </a:ext>
            </a:extLst>
          </p:cNvPr>
          <p:cNvSpPr>
            <a:spLocks noGrp="1"/>
          </p:cNvSpPr>
          <p:nvPr>
            <p:ph type="ctrTitle"/>
          </p:nvPr>
        </p:nvSpPr>
        <p:spPr/>
        <p:txBody>
          <a:bodyPr/>
          <a:lstStyle/>
          <a:p>
            <a:r>
              <a:rPr lang="en-IN" b="1" i="0" dirty="0">
                <a:effectLst/>
                <a:latin typeface="Söhne"/>
              </a:rPr>
              <a:t>Image Preprocessing</a:t>
            </a:r>
            <a:endParaRPr lang="en-US" dirty="0"/>
          </a:p>
        </p:txBody>
      </p:sp>
    </p:spTree>
    <p:extLst>
      <p:ext uri="{BB962C8B-B14F-4D97-AF65-F5344CB8AC3E}">
        <p14:creationId xmlns:p14="http://schemas.microsoft.com/office/powerpoint/2010/main" val="2978700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E6A54D-B349-78AF-0726-B682BAD359EF}"/>
              </a:ext>
            </a:extLst>
          </p:cNvPr>
          <p:cNvPicPr>
            <a:picLocks noChangeAspect="1"/>
          </p:cNvPicPr>
          <p:nvPr/>
        </p:nvPicPr>
        <p:blipFill>
          <a:blip r:embed="rId2"/>
          <a:stretch>
            <a:fillRect/>
          </a:stretch>
        </p:blipFill>
        <p:spPr>
          <a:xfrm>
            <a:off x="452815" y="403762"/>
            <a:ext cx="5465056" cy="5622966"/>
          </a:xfrm>
          <a:prstGeom prst="rect">
            <a:avLst/>
          </a:prstGeom>
        </p:spPr>
      </p:pic>
      <p:pic>
        <p:nvPicPr>
          <p:cNvPr id="9" name="Picture 8">
            <a:extLst>
              <a:ext uri="{FF2B5EF4-FFF2-40B4-BE49-F238E27FC236}">
                <a16:creationId xmlns:a16="http://schemas.microsoft.com/office/drawing/2014/main" id="{98315640-6791-8954-7F87-02AB86C614F8}"/>
              </a:ext>
            </a:extLst>
          </p:cNvPr>
          <p:cNvPicPr>
            <a:picLocks/>
          </p:cNvPicPr>
          <p:nvPr/>
        </p:nvPicPr>
        <p:blipFill>
          <a:blip r:embed="rId3"/>
          <a:stretch>
            <a:fillRect/>
          </a:stretch>
        </p:blipFill>
        <p:spPr>
          <a:xfrm>
            <a:off x="6274385" y="403762"/>
            <a:ext cx="5464800" cy="5623200"/>
          </a:xfrm>
          <a:prstGeom prst="rect">
            <a:avLst/>
          </a:prstGeom>
        </p:spPr>
      </p:pic>
      <p:sp>
        <p:nvSpPr>
          <p:cNvPr id="10" name="TextBox 9">
            <a:extLst>
              <a:ext uri="{FF2B5EF4-FFF2-40B4-BE49-F238E27FC236}">
                <a16:creationId xmlns:a16="http://schemas.microsoft.com/office/drawing/2014/main" id="{AD980B59-1D54-F724-7B51-C99C8801182A}"/>
              </a:ext>
            </a:extLst>
          </p:cNvPr>
          <p:cNvSpPr txBox="1"/>
          <p:nvPr/>
        </p:nvSpPr>
        <p:spPr>
          <a:xfrm>
            <a:off x="452815" y="6026728"/>
            <a:ext cx="5465056" cy="369332"/>
          </a:xfrm>
          <a:prstGeom prst="rect">
            <a:avLst/>
          </a:prstGeom>
          <a:noFill/>
        </p:spPr>
        <p:txBody>
          <a:bodyPr wrap="square" rtlCol="0">
            <a:spAutoFit/>
          </a:bodyPr>
          <a:lstStyle/>
          <a:p>
            <a:pPr algn="ctr"/>
            <a:r>
              <a:rPr lang="en-US" dirty="0"/>
              <a:t>CODE</a:t>
            </a:r>
          </a:p>
        </p:txBody>
      </p:sp>
      <p:sp>
        <p:nvSpPr>
          <p:cNvPr id="11" name="TextBox 10">
            <a:extLst>
              <a:ext uri="{FF2B5EF4-FFF2-40B4-BE49-F238E27FC236}">
                <a16:creationId xmlns:a16="http://schemas.microsoft.com/office/drawing/2014/main" id="{C74D5DB6-5368-FDD1-B9B8-813419FD2E2E}"/>
              </a:ext>
            </a:extLst>
          </p:cNvPr>
          <p:cNvSpPr txBox="1"/>
          <p:nvPr/>
        </p:nvSpPr>
        <p:spPr>
          <a:xfrm>
            <a:off x="6274131" y="6016649"/>
            <a:ext cx="5464800" cy="379411"/>
          </a:xfrm>
          <a:prstGeom prst="rect">
            <a:avLst/>
          </a:prstGeom>
          <a:noFill/>
        </p:spPr>
        <p:txBody>
          <a:bodyPr wrap="square" rtlCol="0">
            <a:spAutoFit/>
          </a:bodyPr>
          <a:lstStyle/>
          <a:p>
            <a:pPr algn="ctr"/>
            <a:r>
              <a:rPr lang="en-US" dirty="0"/>
              <a:t>ORIGINAL IMAGE</a:t>
            </a:r>
          </a:p>
        </p:txBody>
      </p:sp>
      <p:sp>
        <p:nvSpPr>
          <p:cNvPr id="13" name="Slide Number Placeholder 12">
            <a:extLst>
              <a:ext uri="{FF2B5EF4-FFF2-40B4-BE49-F238E27FC236}">
                <a16:creationId xmlns:a16="http://schemas.microsoft.com/office/drawing/2014/main" id="{C36F6971-A439-DF14-4B08-1F30D7E08D9E}"/>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234819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cess 3">
            <a:extLst>
              <a:ext uri="{FF2B5EF4-FFF2-40B4-BE49-F238E27FC236}">
                <a16:creationId xmlns:a16="http://schemas.microsoft.com/office/drawing/2014/main" id="{07525F0E-F9B6-C1AA-02B2-C7EF4B97D53E}"/>
              </a:ext>
            </a:extLst>
          </p:cNvPr>
          <p:cNvSpPr/>
          <p:nvPr/>
        </p:nvSpPr>
        <p:spPr>
          <a:xfrm>
            <a:off x="237507" y="273132"/>
            <a:ext cx="11716988" cy="1389414"/>
          </a:xfrm>
          <a:prstGeom prst="flowChartProcess">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rocess 7">
            <a:extLst>
              <a:ext uri="{FF2B5EF4-FFF2-40B4-BE49-F238E27FC236}">
                <a16:creationId xmlns:a16="http://schemas.microsoft.com/office/drawing/2014/main" id="{5ECB1ED0-06C8-4423-747E-DB654EA0CA00}"/>
              </a:ext>
            </a:extLst>
          </p:cNvPr>
          <p:cNvSpPr/>
          <p:nvPr/>
        </p:nvSpPr>
        <p:spPr>
          <a:xfrm>
            <a:off x="221672" y="1662546"/>
            <a:ext cx="11732821" cy="1591293"/>
          </a:xfrm>
          <a:prstGeom prst="flowChartProcess">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rocess 8">
            <a:extLst>
              <a:ext uri="{FF2B5EF4-FFF2-40B4-BE49-F238E27FC236}">
                <a16:creationId xmlns:a16="http://schemas.microsoft.com/office/drawing/2014/main" id="{BFBFEF7B-A2B4-35DF-D8EB-F8BA14BC07D4}"/>
              </a:ext>
            </a:extLst>
          </p:cNvPr>
          <p:cNvSpPr/>
          <p:nvPr/>
        </p:nvSpPr>
        <p:spPr>
          <a:xfrm>
            <a:off x="221670" y="3253839"/>
            <a:ext cx="11732821" cy="1721922"/>
          </a:xfrm>
          <a:prstGeom prst="flowChartProcess">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rocess 14">
            <a:extLst>
              <a:ext uri="{FF2B5EF4-FFF2-40B4-BE49-F238E27FC236}">
                <a16:creationId xmlns:a16="http://schemas.microsoft.com/office/drawing/2014/main" id="{2752C2FB-1FFC-D574-DD2D-CF5BD4311A71}"/>
              </a:ext>
            </a:extLst>
          </p:cNvPr>
          <p:cNvSpPr/>
          <p:nvPr/>
        </p:nvSpPr>
        <p:spPr>
          <a:xfrm>
            <a:off x="221668" y="4975761"/>
            <a:ext cx="11732821" cy="1721922"/>
          </a:xfrm>
          <a:prstGeom prst="flowChartProcess">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C13D25D1-D3A9-FF07-5B8C-E50E477FD775}"/>
              </a:ext>
            </a:extLst>
          </p:cNvPr>
          <p:cNvSpPr txBox="1"/>
          <p:nvPr/>
        </p:nvSpPr>
        <p:spPr>
          <a:xfrm>
            <a:off x="237505" y="447642"/>
            <a:ext cx="2699660" cy="584775"/>
          </a:xfrm>
          <a:prstGeom prst="rect">
            <a:avLst/>
          </a:prstGeom>
          <a:noFill/>
        </p:spPr>
        <p:txBody>
          <a:bodyPr wrap="square" rtlCol="0">
            <a:spAutoFit/>
          </a:bodyPr>
          <a:lstStyle/>
          <a:p>
            <a:r>
              <a:rPr lang="en-IN" sz="3200" i="0" dirty="0">
                <a:effectLst/>
              </a:rPr>
              <a:t>Blur filter</a:t>
            </a:r>
          </a:p>
        </p:txBody>
      </p:sp>
      <p:sp>
        <p:nvSpPr>
          <p:cNvPr id="17" name="TextBox 16">
            <a:extLst>
              <a:ext uri="{FF2B5EF4-FFF2-40B4-BE49-F238E27FC236}">
                <a16:creationId xmlns:a16="http://schemas.microsoft.com/office/drawing/2014/main" id="{9E61AC2C-5A63-036E-A2A0-B0DC7DCB88BF}"/>
              </a:ext>
            </a:extLst>
          </p:cNvPr>
          <p:cNvSpPr txBox="1"/>
          <p:nvPr/>
        </p:nvSpPr>
        <p:spPr>
          <a:xfrm>
            <a:off x="237504" y="1665853"/>
            <a:ext cx="2699661" cy="1354217"/>
          </a:xfrm>
          <a:prstGeom prst="rect">
            <a:avLst/>
          </a:prstGeom>
          <a:noFill/>
        </p:spPr>
        <p:txBody>
          <a:bodyPr wrap="square" rtlCol="0">
            <a:spAutoFit/>
          </a:bodyPr>
          <a:lstStyle/>
          <a:p>
            <a:r>
              <a:rPr lang="en-IN" sz="3200" i="0" dirty="0">
                <a:effectLst/>
              </a:rPr>
              <a:t>Gaussian Filter</a:t>
            </a:r>
          </a:p>
          <a:p>
            <a:endParaRPr lang="en-US" dirty="0"/>
          </a:p>
        </p:txBody>
      </p:sp>
      <p:sp>
        <p:nvSpPr>
          <p:cNvPr id="18" name="TextBox 17">
            <a:extLst>
              <a:ext uri="{FF2B5EF4-FFF2-40B4-BE49-F238E27FC236}">
                <a16:creationId xmlns:a16="http://schemas.microsoft.com/office/drawing/2014/main" id="{5CA54077-865C-ABEF-F294-60E397FB8675}"/>
              </a:ext>
            </a:extLst>
          </p:cNvPr>
          <p:cNvSpPr txBox="1"/>
          <p:nvPr/>
        </p:nvSpPr>
        <p:spPr>
          <a:xfrm>
            <a:off x="237505" y="3275173"/>
            <a:ext cx="2699661" cy="861774"/>
          </a:xfrm>
          <a:prstGeom prst="rect">
            <a:avLst/>
          </a:prstGeom>
          <a:noFill/>
        </p:spPr>
        <p:txBody>
          <a:bodyPr wrap="square" rtlCol="0">
            <a:spAutoFit/>
          </a:bodyPr>
          <a:lstStyle/>
          <a:p>
            <a:r>
              <a:rPr lang="en-IN" sz="3200" i="0" dirty="0">
                <a:effectLst/>
              </a:rPr>
              <a:t>Median Filter</a:t>
            </a:r>
          </a:p>
          <a:p>
            <a:endParaRPr lang="en-US" dirty="0"/>
          </a:p>
        </p:txBody>
      </p:sp>
      <p:sp>
        <p:nvSpPr>
          <p:cNvPr id="19" name="TextBox 18">
            <a:extLst>
              <a:ext uri="{FF2B5EF4-FFF2-40B4-BE49-F238E27FC236}">
                <a16:creationId xmlns:a16="http://schemas.microsoft.com/office/drawing/2014/main" id="{F0B8D3F4-CCCF-AE34-B2B1-BB0FC3AEA4FD}"/>
              </a:ext>
            </a:extLst>
          </p:cNvPr>
          <p:cNvSpPr txBox="1"/>
          <p:nvPr/>
        </p:nvSpPr>
        <p:spPr>
          <a:xfrm>
            <a:off x="221666" y="5020055"/>
            <a:ext cx="2715499" cy="861774"/>
          </a:xfrm>
          <a:prstGeom prst="rect">
            <a:avLst/>
          </a:prstGeom>
          <a:noFill/>
        </p:spPr>
        <p:txBody>
          <a:bodyPr wrap="square" rtlCol="0">
            <a:spAutoFit/>
          </a:bodyPr>
          <a:lstStyle/>
          <a:p>
            <a:r>
              <a:rPr lang="en-IN" sz="3200" i="0" dirty="0">
                <a:effectLst/>
              </a:rPr>
              <a:t>Bilateral filter</a:t>
            </a:r>
          </a:p>
          <a:p>
            <a:endParaRPr lang="en-US" dirty="0"/>
          </a:p>
        </p:txBody>
      </p:sp>
      <p:sp>
        <p:nvSpPr>
          <p:cNvPr id="20" name="TextBox 19">
            <a:extLst>
              <a:ext uri="{FF2B5EF4-FFF2-40B4-BE49-F238E27FC236}">
                <a16:creationId xmlns:a16="http://schemas.microsoft.com/office/drawing/2014/main" id="{AC91F5E4-3952-B6E6-26A7-F38807C2021B}"/>
              </a:ext>
            </a:extLst>
          </p:cNvPr>
          <p:cNvSpPr txBox="1"/>
          <p:nvPr/>
        </p:nvSpPr>
        <p:spPr>
          <a:xfrm>
            <a:off x="4362202" y="309962"/>
            <a:ext cx="3515096" cy="1200329"/>
          </a:xfrm>
          <a:prstGeom prst="rect">
            <a:avLst/>
          </a:prstGeom>
          <a:noFill/>
        </p:spPr>
        <p:txBody>
          <a:bodyPr wrap="square" rtlCol="0">
            <a:spAutoFit/>
          </a:bodyPr>
          <a:lstStyle/>
          <a:p>
            <a:pPr algn="just"/>
            <a:r>
              <a:rPr lang="en-IN" b="0" i="0" dirty="0">
                <a:effectLst/>
              </a:rPr>
              <a:t>A blur filter, or simply a blur, is a technique used in image processing to reduce the level of detail in an image</a:t>
            </a:r>
            <a:endParaRPr lang="en-US" dirty="0"/>
          </a:p>
        </p:txBody>
      </p:sp>
      <p:sp>
        <p:nvSpPr>
          <p:cNvPr id="21" name="TextBox 20">
            <a:extLst>
              <a:ext uri="{FF2B5EF4-FFF2-40B4-BE49-F238E27FC236}">
                <a16:creationId xmlns:a16="http://schemas.microsoft.com/office/drawing/2014/main" id="{7C74AE15-1A77-2F63-9FE3-9EDC197A901B}"/>
              </a:ext>
            </a:extLst>
          </p:cNvPr>
          <p:cNvSpPr txBox="1"/>
          <p:nvPr/>
        </p:nvSpPr>
        <p:spPr>
          <a:xfrm>
            <a:off x="4362203" y="1659627"/>
            <a:ext cx="3515095" cy="1477328"/>
          </a:xfrm>
          <a:prstGeom prst="rect">
            <a:avLst/>
          </a:prstGeom>
          <a:noFill/>
        </p:spPr>
        <p:txBody>
          <a:bodyPr wrap="square" rtlCol="0">
            <a:spAutoFit/>
          </a:bodyPr>
          <a:lstStyle/>
          <a:p>
            <a:pPr algn="just"/>
            <a:r>
              <a:rPr lang="en-IN" b="0" i="0" dirty="0">
                <a:effectLst/>
              </a:rPr>
              <a:t>A Gaussian filter is like a gentle blur for images, smoothing out details and reducing noise to create a softer and more polished look</a:t>
            </a:r>
            <a:endParaRPr lang="en-US" dirty="0"/>
          </a:p>
        </p:txBody>
      </p:sp>
      <p:sp>
        <p:nvSpPr>
          <p:cNvPr id="22" name="TextBox 21">
            <a:extLst>
              <a:ext uri="{FF2B5EF4-FFF2-40B4-BE49-F238E27FC236}">
                <a16:creationId xmlns:a16="http://schemas.microsoft.com/office/drawing/2014/main" id="{1294D4A0-FD97-42BF-9169-08054548005A}"/>
              </a:ext>
            </a:extLst>
          </p:cNvPr>
          <p:cNvSpPr txBox="1"/>
          <p:nvPr/>
        </p:nvSpPr>
        <p:spPr>
          <a:xfrm>
            <a:off x="4362202" y="3275173"/>
            <a:ext cx="3515096" cy="1477328"/>
          </a:xfrm>
          <a:prstGeom prst="rect">
            <a:avLst/>
          </a:prstGeom>
          <a:noFill/>
        </p:spPr>
        <p:txBody>
          <a:bodyPr wrap="square" rtlCol="0">
            <a:spAutoFit/>
          </a:bodyPr>
          <a:lstStyle/>
          <a:p>
            <a:pPr algn="just"/>
            <a:r>
              <a:rPr lang="en-IN" b="0" i="0" dirty="0">
                <a:effectLst/>
              </a:rPr>
              <a:t>A median filter is like a smart cleaner for images, replacing each pixel's value with the middle value in its surroundings</a:t>
            </a:r>
            <a:endParaRPr lang="en-US" dirty="0"/>
          </a:p>
        </p:txBody>
      </p:sp>
      <p:sp>
        <p:nvSpPr>
          <p:cNvPr id="23" name="TextBox 22">
            <a:extLst>
              <a:ext uri="{FF2B5EF4-FFF2-40B4-BE49-F238E27FC236}">
                <a16:creationId xmlns:a16="http://schemas.microsoft.com/office/drawing/2014/main" id="{F737E9E4-4F58-F61D-07BC-AA1E14F5516E}"/>
              </a:ext>
            </a:extLst>
          </p:cNvPr>
          <p:cNvSpPr txBox="1"/>
          <p:nvPr/>
        </p:nvSpPr>
        <p:spPr>
          <a:xfrm>
            <a:off x="4362202" y="5020055"/>
            <a:ext cx="3515096" cy="1477328"/>
          </a:xfrm>
          <a:prstGeom prst="rect">
            <a:avLst/>
          </a:prstGeom>
          <a:noFill/>
        </p:spPr>
        <p:txBody>
          <a:bodyPr wrap="square" rtlCol="0">
            <a:spAutoFit/>
          </a:bodyPr>
          <a:lstStyle/>
          <a:p>
            <a:pPr algn="just"/>
            <a:r>
              <a:rPr lang="en-IN" b="0" i="0" dirty="0">
                <a:effectLst/>
              </a:rPr>
              <a:t>A bilateral filter is like a smart blur that smoothens an image while preserving important edges and details, but is not better than Gaussian.</a:t>
            </a:r>
            <a:endParaRPr lang="en-US" dirty="0"/>
          </a:p>
        </p:txBody>
      </p:sp>
      <p:pic>
        <p:nvPicPr>
          <p:cNvPr id="25" name="Picture 24">
            <a:extLst>
              <a:ext uri="{FF2B5EF4-FFF2-40B4-BE49-F238E27FC236}">
                <a16:creationId xmlns:a16="http://schemas.microsoft.com/office/drawing/2014/main" id="{32A9A3FA-AEEA-FE29-B8C1-B21896B62DC9}"/>
              </a:ext>
            </a:extLst>
          </p:cNvPr>
          <p:cNvPicPr>
            <a:picLocks noChangeAspect="1"/>
          </p:cNvPicPr>
          <p:nvPr/>
        </p:nvPicPr>
        <p:blipFill>
          <a:blip r:embed="rId2"/>
          <a:stretch>
            <a:fillRect/>
          </a:stretch>
        </p:blipFill>
        <p:spPr>
          <a:xfrm>
            <a:off x="10376284" y="4972722"/>
            <a:ext cx="1578205" cy="1728000"/>
          </a:xfrm>
          <a:prstGeom prst="rect">
            <a:avLst/>
          </a:prstGeom>
        </p:spPr>
      </p:pic>
      <p:pic>
        <p:nvPicPr>
          <p:cNvPr id="27" name="Picture 26">
            <a:extLst>
              <a:ext uri="{FF2B5EF4-FFF2-40B4-BE49-F238E27FC236}">
                <a16:creationId xmlns:a16="http://schemas.microsoft.com/office/drawing/2014/main" id="{835C8FCC-0296-B7D7-0CDB-667928C86927}"/>
              </a:ext>
            </a:extLst>
          </p:cNvPr>
          <p:cNvPicPr>
            <a:picLocks noChangeAspect="1"/>
          </p:cNvPicPr>
          <p:nvPr/>
        </p:nvPicPr>
        <p:blipFill>
          <a:blip r:embed="rId3"/>
          <a:stretch>
            <a:fillRect/>
          </a:stretch>
        </p:blipFill>
        <p:spPr>
          <a:xfrm>
            <a:off x="10376284" y="273132"/>
            <a:ext cx="1578205" cy="1407522"/>
          </a:xfrm>
          <a:prstGeom prst="rect">
            <a:avLst/>
          </a:prstGeom>
        </p:spPr>
      </p:pic>
      <p:pic>
        <p:nvPicPr>
          <p:cNvPr id="29" name="Picture 28">
            <a:extLst>
              <a:ext uri="{FF2B5EF4-FFF2-40B4-BE49-F238E27FC236}">
                <a16:creationId xmlns:a16="http://schemas.microsoft.com/office/drawing/2014/main" id="{BBE82E6E-2EAB-A9B7-EE32-24DB65076768}"/>
              </a:ext>
            </a:extLst>
          </p:cNvPr>
          <p:cNvPicPr>
            <a:picLocks noChangeAspect="1"/>
          </p:cNvPicPr>
          <p:nvPr/>
        </p:nvPicPr>
        <p:blipFill>
          <a:blip r:embed="rId4"/>
          <a:stretch>
            <a:fillRect/>
          </a:stretch>
        </p:blipFill>
        <p:spPr>
          <a:xfrm>
            <a:off x="10376284" y="1637577"/>
            <a:ext cx="1578205" cy="1613223"/>
          </a:xfrm>
          <a:prstGeom prst="rect">
            <a:avLst/>
          </a:prstGeom>
        </p:spPr>
      </p:pic>
      <p:pic>
        <p:nvPicPr>
          <p:cNvPr id="31" name="Picture 30">
            <a:extLst>
              <a:ext uri="{FF2B5EF4-FFF2-40B4-BE49-F238E27FC236}">
                <a16:creationId xmlns:a16="http://schemas.microsoft.com/office/drawing/2014/main" id="{09FD84DE-4187-D481-B2A3-FCB1D21ED07D}"/>
              </a:ext>
            </a:extLst>
          </p:cNvPr>
          <p:cNvPicPr>
            <a:picLocks noChangeAspect="1"/>
          </p:cNvPicPr>
          <p:nvPr/>
        </p:nvPicPr>
        <p:blipFill>
          <a:blip r:embed="rId5"/>
          <a:stretch>
            <a:fillRect/>
          </a:stretch>
        </p:blipFill>
        <p:spPr>
          <a:xfrm>
            <a:off x="10376284" y="3269908"/>
            <a:ext cx="1594040" cy="1699775"/>
          </a:xfrm>
          <a:prstGeom prst="rect">
            <a:avLst/>
          </a:prstGeom>
        </p:spPr>
      </p:pic>
      <p:sp>
        <p:nvSpPr>
          <p:cNvPr id="33" name="Slide Number Placeholder 32">
            <a:extLst>
              <a:ext uri="{FF2B5EF4-FFF2-40B4-BE49-F238E27FC236}">
                <a16:creationId xmlns:a16="http://schemas.microsoft.com/office/drawing/2014/main" id="{5EAD3ED9-21B6-9E45-E5DC-AD5932BDEA5F}"/>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1270469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B9EE-47AF-459A-790A-39863A1CC0D0}"/>
              </a:ext>
            </a:extLst>
          </p:cNvPr>
          <p:cNvSpPr>
            <a:spLocks noGrp="1"/>
          </p:cNvSpPr>
          <p:nvPr>
            <p:ph type="title"/>
          </p:nvPr>
        </p:nvSpPr>
        <p:spPr>
          <a:xfrm>
            <a:off x="254229" y="642594"/>
            <a:ext cx="10870971" cy="1371600"/>
          </a:xfrm>
        </p:spPr>
        <p:txBody>
          <a:bodyPr/>
          <a:lstStyle/>
          <a:p>
            <a:r>
              <a:rPr lang="en-US" dirty="0"/>
              <a:t>4. </a:t>
            </a:r>
            <a:r>
              <a:rPr lang="en-US" u="sng" dirty="0"/>
              <a:t>Use Cases</a:t>
            </a:r>
          </a:p>
        </p:txBody>
      </p:sp>
      <p:sp>
        <p:nvSpPr>
          <p:cNvPr id="3" name="Content Placeholder 2">
            <a:extLst>
              <a:ext uri="{FF2B5EF4-FFF2-40B4-BE49-F238E27FC236}">
                <a16:creationId xmlns:a16="http://schemas.microsoft.com/office/drawing/2014/main" id="{C4B9C72D-2FD0-23E0-A44A-F42B7E90F2A9}"/>
              </a:ext>
            </a:extLst>
          </p:cNvPr>
          <p:cNvSpPr>
            <a:spLocks noGrp="1"/>
          </p:cNvSpPr>
          <p:nvPr>
            <p:ph idx="1"/>
          </p:nvPr>
        </p:nvSpPr>
        <p:spPr>
          <a:xfrm>
            <a:off x="254230" y="1736534"/>
            <a:ext cx="11678689" cy="4845458"/>
          </a:xfrm>
        </p:spPr>
        <p:txBody>
          <a:bodyPr>
            <a:noAutofit/>
          </a:bodyPr>
          <a:lstStyle/>
          <a:p>
            <a:pPr algn="l">
              <a:buFont typeface="+mj-lt"/>
              <a:buAutoNum type="arabicPeriod"/>
            </a:pPr>
            <a:r>
              <a:rPr lang="en-IN" sz="1565" b="1" i="0" dirty="0">
                <a:solidFill>
                  <a:srgbClr val="374151"/>
                </a:solidFill>
                <a:effectLst/>
              </a:rPr>
              <a:t>E-commerce Product Recognition:</a:t>
            </a:r>
            <a:endParaRPr lang="en-IN" sz="1565" b="0" i="0" dirty="0">
              <a:solidFill>
                <a:srgbClr val="374151"/>
              </a:solidFill>
              <a:effectLst/>
            </a:endParaRPr>
          </a:p>
          <a:p>
            <a:pPr marL="742950" lvl="1" indent="-285750" algn="l">
              <a:buFont typeface="Wingdings" pitchFamily="2" charset="2"/>
              <a:buChar char="§"/>
            </a:pPr>
            <a:r>
              <a:rPr lang="en-IN" sz="1565" b="0" i="0" dirty="0">
                <a:solidFill>
                  <a:srgbClr val="374151"/>
                </a:solidFill>
                <a:effectLst/>
              </a:rPr>
              <a:t>Use Case: Preprocessing images of products to improve their quality and standardize appearance, enhancing the accuracy of product recognition systems for better cataloging and search functionalities.</a:t>
            </a:r>
          </a:p>
          <a:p>
            <a:pPr algn="l">
              <a:buFont typeface="+mj-lt"/>
              <a:buAutoNum type="arabicPeriod"/>
            </a:pPr>
            <a:r>
              <a:rPr lang="en-IN" sz="1565" b="1" i="0" dirty="0">
                <a:solidFill>
                  <a:srgbClr val="374151"/>
                </a:solidFill>
                <a:effectLst/>
              </a:rPr>
              <a:t>Medical Imaging Diagnosis:</a:t>
            </a:r>
            <a:endParaRPr lang="en-IN" sz="1565" b="0" i="0" dirty="0">
              <a:solidFill>
                <a:srgbClr val="374151"/>
              </a:solidFill>
              <a:effectLst/>
            </a:endParaRPr>
          </a:p>
          <a:p>
            <a:pPr marL="742950" lvl="1" indent="-285750" algn="l">
              <a:buFont typeface="Wingdings" pitchFamily="2" charset="2"/>
              <a:buChar char="§"/>
            </a:pPr>
            <a:r>
              <a:rPr lang="en-IN" sz="1565" b="0" i="0" dirty="0">
                <a:solidFill>
                  <a:srgbClr val="374151"/>
                </a:solidFill>
                <a:effectLst/>
              </a:rPr>
              <a:t>Use Case: Applying image preprocessing to medical scans to reduce noise and enhance critical details, aiding healthcare professionals in accurate diagnosis and improving the reliability of automated diagnostic systems.</a:t>
            </a:r>
          </a:p>
          <a:p>
            <a:pPr algn="l">
              <a:buFont typeface="+mj-lt"/>
              <a:buAutoNum type="arabicPeriod"/>
            </a:pPr>
            <a:r>
              <a:rPr lang="en-IN" sz="1565" b="1" i="0" dirty="0">
                <a:solidFill>
                  <a:srgbClr val="374151"/>
                </a:solidFill>
                <a:effectLst/>
              </a:rPr>
              <a:t>Quality Control in Manufacturing:</a:t>
            </a:r>
            <a:endParaRPr lang="en-IN" sz="1565" b="0" i="0" dirty="0">
              <a:solidFill>
                <a:srgbClr val="374151"/>
              </a:solidFill>
              <a:effectLst/>
            </a:endParaRPr>
          </a:p>
          <a:p>
            <a:pPr marL="742950" lvl="1" indent="-285750" algn="l">
              <a:buFont typeface="Wingdings" pitchFamily="2" charset="2"/>
              <a:buChar char="§"/>
            </a:pPr>
            <a:r>
              <a:rPr lang="en-IN" sz="1565" b="0" i="0" dirty="0">
                <a:solidFill>
                  <a:srgbClr val="374151"/>
                </a:solidFill>
                <a:effectLst/>
              </a:rPr>
              <a:t>Use Case: Employing image preprocessing techniques to enhance clarity and remove distortions in manufacturing inspection images, ensuring accurate quality control and minimizing errors in the production process.</a:t>
            </a:r>
          </a:p>
          <a:p>
            <a:pPr algn="l">
              <a:buFont typeface="+mj-lt"/>
              <a:buAutoNum type="arabicPeriod"/>
            </a:pPr>
            <a:r>
              <a:rPr lang="en-IN" sz="1565" b="1" i="0" dirty="0">
                <a:solidFill>
                  <a:srgbClr val="374151"/>
                </a:solidFill>
                <a:effectLst/>
              </a:rPr>
              <a:t>Facial Recognition for Security:</a:t>
            </a:r>
            <a:endParaRPr lang="en-IN" sz="1565" b="0" i="0" dirty="0">
              <a:solidFill>
                <a:srgbClr val="374151"/>
              </a:solidFill>
              <a:effectLst/>
            </a:endParaRPr>
          </a:p>
          <a:p>
            <a:pPr marL="742950" lvl="1" indent="-285750" algn="l">
              <a:buFont typeface="Wingdings" pitchFamily="2" charset="2"/>
              <a:buChar char="§"/>
            </a:pPr>
            <a:r>
              <a:rPr lang="en-IN" sz="1565" b="0" i="0" dirty="0">
                <a:solidFill>
                  <a:srgbClr val="374151"/>
                </a:solidFill>
                <a:effectLst/>
              </a:rPr>
              <a:t>Use Case: Enhancing facial images through preprocessing to improve the accuracy of facial recognition systems, increasing security in access control, surveillance, and identity verification applications.</a:t>
            </a:r>
          </a:p>
          <a:p>
            <a:pPr algn="l">
              <a:buFont typeface="+mj-lt"/>
              <a:buAutoNum type="arabicPeriod"/>
            </a:pPr>
            <a:r>
              <a:rPr lang="en-IN" sz="1565" b="1" i="0" dirty="0">
                <a:solidFill>
                  <a:srgbClr val="374151"/>
                </a:solidFill>
                <a:effectLst/>
              </a:rPr>
              <a:t>Automated Document Processing:</a:t>
            </a:r>
            <a:endParaRPr lang="en-IN" sz="1565" b="0" i="0" dirty="0">
              <a:solidFill>
                <a:srgbClr val="374151"/>
              </a:solidFill>
              <a:effectLst/>
            </a:endParaRPr>
          </a:p>
          <a:p>
            <a:pPr marL="742950" lvl="1" indent="-285750" algn="l">
              <a:buFont typeface="Wingdings" pitchFamily="2" charset="2"/>
              <a:buChar char="§"/>
            </a:pPr>
            <a:r>
              <a:rPr lang="en-IN" sz="1565" b="0" i="0" dirty="0">
                <a:solidFill>
                  <a:srgbClr val="374151"/>
                </a:solidFill>
                <a:effectLst/>
              </a:rPr>
              <a:t>Use Case: Preprocessing images of documents to optimize text extraction and improve character recognition, streamlining document digitization processes and increasing the efficiency of data entry and retrieval systems.</a:t>
            </a:r>
          </a:p>
          <a:p>
            <a:endParaRPr lang="en-US" sz="1565" dirty="0"/>
          </a:p>
        </p:txBody>
      </p:sp>
      <p:sp>
        <p:nvSpPr>
          <p:cNvPr id="4" name="Slide Number Placeholder 3">
            <a:extLst>
              <a:ext uri="{FF2B5EF4-FFF2-40B4-BE49-F238E27FC236}">
                <a16:creationId xmlns:a16="http://schemas.microsoft.com/office/drawing/2014/main" id="{C33E1AC1-D120-F11D-D037-A509DF4CF749}"/>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407607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A968-7266-BE42-258F-8CFE760994E5}"/>
              </a:ext>
            </a:extLst>
          </p:cNvPr>
          <p:cNvSpPr>
            <a:spLocks noGrp="1"/>
          </p:cNvSpPr>
          <p:nvPr>
            <p:ph type="title"/>
          </p:nvPr>
        </p:nvSpPr>
        <p:spPr>
          <a:xfrm>
            <a:off x="249382" y="595204"/>
            <a:ext cx="11683538" cy="1371600"/>
          </a:xfrm>
        </p:spPr>
        <p:txBody>
          <a:bodyPr/>
          <a:lstStyle/>
          <a:p>
            <a:r>
              <a:rPr lang="en-US" dirty="0"/>
              <a:t>5. </a:t>
            </a:r>
            <a:r>
              <a:rPr lang="en-US" u="sng" dirty="0"/>
              <a:t>Conclusion</a:t>
            </a:r>
          </a:p>
        </p:txBody>
      </p:sp>
      <p:sp>
        <p:nvSpPr>
          <p:cNvPr id="3" name="Content Placeholder 2">
            <a:extLst>
              <a:ext uri="{FF2B5EF4-FFF2-40B4-BE49-F238E27FC236}">
                <a16:creationId xmlns:a16="http://schemas.microsoft.com/office/drawing/2014/main" id="{FA212504-38E8-6E52-F74E-F7204E52FE43}"/>
              </a:ext>
            </a:extLst>
          </p:cNvPr>
          <p:cNvSpPr>
            <a:spLocks noGrp="1"/>
          </p:cNvSpPr>
          <p:nvPr>
            <p:ph idx="1"/>
          </p:nvPr>
        </p:nvSpPr>
        <p:spPr>
          <a:xfrm>
            <a:off x="249381" y="2103120"/>
            <a:ext cx="11683537" cy="3931920"/>
          </a:xfrm>
        </p:spPr>
        <p:txBody>
          <a:bodyPr>
            <a:normAutofit/>
          </a:bodyPr>
          <a:lstStyle/>
          <a:p>
            <a:pPr marL="0" indent="0">
              <a:buNone/>
            </a:pPr>
            <a:r>
              <a:rPr lang="en-IN" sz="2400" b="0" i="0" dirty="0">
                <a:solidFill>
                  <a:srgbClr val="374151"/>
                </a:solidFill>
                <a:effectLst/>
              </a:rPr>
              <a:t>In conclusion, image preprocessing acts as the unsung hero in the world of visual data analysis. By employing various techniques to clean, enhance, and standardize images, we pave the way for more accurate and efficient performance in applications such as facial recognition, medical imaging, e-commerce, manufacturing, and document processing. It's the behind-the-scenes magic that transforms raw images into data-ready gems, opening doors to improved decision-making, enhanced automation, and a clearer vision of the visual world.</a:t>
            </a:r>
            <a:endParaRPr lang="en-US" sz="2400" dirty="0"/>
          </a:p>
        </p:txBody>
      </p:sp>
      <p:sp>
        <p:nvSpPr>
          <p:cNvPr id="4" name="Slide Number Placeholder 3">
            <a:extLst>
              <a:ext uri="{FF2B5EF4-FFF2-40B4-BE49-F238E27FC236}">
                <a16:creationId xmlns:a16="http://schemas.microsoft.com/office/drawing/2014/main" id="{5FFE6C81-018C-F999-B796-5B09F7C460F1}"/>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76875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B8917E-B8D5-C4CC-1F04-8EAE6DC9E7C0}"/>
              </a:ext>
            </a:extLst>
          </p:cNvPr>
          <p:cNvSpPr>
            <a:spLocks noGrp="1"/>
          </p:cNvSpPr>
          <p:nvPr>
            <p:ph type="sldNum" sz="quarter" idx="12"/>
          </p:nvPr>
        </p:nvSpPr>
        <p:spPr/>
        <p:txBody>
          <a:bodyPr/>
          <a:lstStyle/>
          <a:p>
            <a:fld id="{4FAB73BC-B049-4115-A692-8D63A059BFB8}" type="slidenum">
              <a:rPr lang="en-US" smtClean="0"/>
              <a:t>14</a:t>
            </a:fld>
            <a:endParaRPr lang="en-US" dirty="0"/>
          </a:p>
        </p:txBody>
      </p:sp>
      <p:sp>
        <p:nvSpPr>
          <p:cNvPr id="3" name="TextBox 2">
            <a:extLst>
              <a:ext uri="{FF2B5EF4-FFF2-40B4-BE49-F238E27FC236}">
                <a16:creationId xmlns:a16="http://schemas.microsoft.com/office/drawing/2014/main" id="{F9E0D04D-3662-EEC4-96C0-CF08DA97D83B}"/>
              </a:ext>
            </a:extLst>
          </p:cNvPr>
          <p:cNvSpPr txBox="1"/>
          <p:nvPr/>
        </p:nvSpPr>
        <p:spPr>
          <a:xfrm>
            <a:off x="242355" y="2828835"/>
            <a:ext cx="11707289" cy="1200329"/>
          </a:xfrm>
          <a:prstGeom prst="rect">
            <a:avLst/>
          </a:prstGeom>
          <a:noFill/>
        </p:spPr>
        <p:txBody>
          <a:bodyPr wrap="square" rtlCol="0">
            <a:spAutoFit/>
          </a:bodyPr>
          <a:lstStyle/>
          <a:p>
            <a:pPr algn="ctr"/>
            <a:r>
              <a:rPr lang="en-US" sz="7200" dirty="0"/>
              <a:t>THANK YOU</a:t>
            </a:r>
          </a:p>
        </p:txBody>
      </p:sp>
    </p:spTree>
    <p:extLst>
      <p:ext uri="{BB962C8B-B14F-4D97-AF65-F5344CB8AC3E}">
        <p14:creationId xmlns:p14="http://schemas.microsoft.com/office/powerpoint/2010/main" val="106317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2AB8-FBB6-7516-FC5C-3E17F084313C}"/>
              </a:ext>
            </a:extLst>
          </p:cNvPr>
          <p:cNvSpPr>
            <a:spLocks noGrp="1"/>
          </p:cNvSpPr>
          <p:nvPr>
            <p:ph type="title"/>
          </p:nvPr>
        </p:nvSpPr>
        <p:spPr>
          <a:xfrm>
            <a:off x="242371" y="642594"/>
            <a:ext cx="10882829" cy="1371600"/>
          </a:xfrm>
        </p:spPr>
        <p:txBody>
          <a:bodyPr>
            <a:normAutofit/>
          </a:bodyPr>
          <a:lstStyle/>
          <a:p>
            <a:r>
              <a:rPr lang="en-US" sz="4000" dirty="0"/>
              <a:t>INDEX</a:t>
            </a:r>
          </a:p>
        </p:txBody>
      </p:sp>
      <p:sp>
        <p:nvSpPr>
          <p:cNvPr id="3" name="Content Placeholder 2">
            <a:extLst>
              <a:ext uri="{FF2B5EF4-FFF2-40B4-BE49-F238E27FC236}">
                <a16:creationId xmlns:a16="http://schemas.microsoft.com/office/drawing/2014/main" id="{FAA2B785-72D1-D8F9-EBEB-7B619274A024}"/>
              </a:ext>
            </a:extLst>
          </p:cNvPr>
          <p:cNvSpPr>
            <a:spLocks noGrp="1"/>
          </p:cNvSpPr>
          <p:nvPr>
            <p:ph idx="1"/>
          </p:nvPr>
        </p:nvSpPr>
        <p:spPr>
          <a:xfrm>
            <a:off x="242371" y="2103120"/>
            <a:ext cx="10882829" cy="3931920"/>
          </a:xfrm>
        </p:spPr>
        <p:txBody>
          <a:bodyPr>
            <a:normAutofit/>
          </a:bodyPr>
          <a:lstStyle/>
          <a:p>
            <a:r>
              <a:rPr lang="en-IN" sz="3200" b="0" i="0" dirty="0">
                <a:effectLst/>
              </a:rPr>
              <a:t>Introduction</a:t>
            </a:r>
          </a:p>
          <a:p>
            <a:r>
              <a:rPr lang="en-IN" sz="3200" b="0" i="0" dirty="0">
                <a:effectLst/>
              </a:rPr>
              <a:t>Importance of Image Preprocessing</a:t>
            </a:r>
          </a:p>
          <a:p>
            <a:r>
              <a:rPr lang="en-IN" sz="3200" b="0" i="0" dirty="0">
                <a:effectLst/>
              </a:rPr>
              <a:t>Common Image Preprocessing Techniques</a:t>
            </a:r>
          </a:p>
          <a:p>
            <a:r>
              <a:rPr lang="en-IN" sz="3200" b="0" i="0" dirty="0">
                <a:effectLst/>
              </a:rPr>
              <a:t>Use Case</a:t>
            </a:r>
          </a:p>
          <a:p>
            <a:r>
              <a:rPr lang="en-IN" sz="3200" b="0" i="0" dirty="0">
                <a:effectLst/>
              </a:rPr>
              <a:t>Conclusion</a:t>
            </a:r>
            <a:endParaRPr lang="en-US" sz="3200" dirty="0"/>
          </a:p>
        </p:txBody>
      </p:sp>
      <p:sp>
        <p:nvSpPr>
          <p:cNvPr id="5" name="Slide Number Placeholder 4">
            <a:extLst>
              <a:ext uri="{FF2B5EF4-FFF2-40B4-BE49-F238E27FC236}">
                <a16:creationId xmlns:a16="http://schemas.microsoft.com/office/drawing/2014/main" id="{80E30984-3BDC-0EB4-5D19-E3D48A383CF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43249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7D66-BF58-0041-E37B-FEC939D9DBB6}"/>
              </a:ext>
            </a:extLst>
          </p:cNvPr>
          <p:cNvSpPr>
            <a:spLocks noGrp="1"/>
          </p:cNvSpPr>
          <p:nvPr>
            <p:ph type="title"/>
          </p:nvPr>
        </p:nvSpPr>
        <p:spPr>
          <a:xfrm>
            <a:off x="249716" y="731520"/>
            <a:ext cx="11692568" cy="1371600"/>
          </a:xfrm>
        </p:spPr>
        <p:txBody>
          <a:bodyPr>
            <a:normAutofit/>
          </a:bodyPr>
          <a:lstStyle/>
          <a:p>
            <a:r>
              <a:rPr lang="en-IN" sz="4000" b="0" i="0" dirty="0">
                <a:effectLst/>
              </a:rPr>
              <a:t>1. </a:t>
            </a:r>
            <a:r>
              <a:rPr lang="en-IN" sz="4000" b="0" i="0" u="sng" dirty="0">
                <a:effectLst/>
              </a:rPr>
              <a:t>Introduction</a:t>
            </a:r>
            <a:endParaRPr lang="en-US" sz="4000" u="sng" dirty="0"/>
          </a:p>
        </p:txBody>
      </p:sp>
      <p:sp>
        <p:nvSpPr>
          <p:cNvPr id="3" name="Content Placeholder 2">
            <a:extLst>
              <a:ext uri="{FF2B5EF4-FFF2-40B4-BE49-F238E27FC236}">
                <a16:creationId xmlns:a16="http://schemas.microsoft.com/office/drawing/2014/main" id="{214D106E-92DF-B364-EB84-920F03265927}"/>
              </a:ext>
            </a:extLst>
          </p:cNvPr>
          <p:cNvSpPr>
            <a:spLocks noGrp="1"/>
          </p:cNvSpPr>
          <p:nvPr>
            <p:ph idx="1"/>
          </p:nvPr>
        </p:nvSpPr>
        <p:spPr>
          <a:xfrm>
            <a:off x="231354" y="2103120"/>
            <a:ext cx="11710930" cy="3931920"/>
          </a:xfrm>
        </p:spPr>
        <p:txBody>
          <a:bodyPr>
            <a:normAutofit/>
          </a:bodyPr>
          <a:lstStyle/>
          <a:p>
            <a:pPr marL="0" indent="0">
              <a:buNone/>
            </a:pPr>
            <a:endParaRPr lang="en-IN" sz="2000" b="0" i="0" dirty="0">
              <a:effectLst/>
            </a:endParaRPr>
          </a:p>
          <a:p>
            <a:pPr marL="0" indent="0">
              <a:buNone/>
            </a:pPr>
            <a:r>
              <a:rPr lang="en-IN" sz="2000" b="0" i="0" dirty="0">
                <a:effectLst/>
              </a:rPr>
              <a:t>Welcome to the world of image preprocessing! Ever wondered how photos become clearer or how facial recognition works?</a:t>
            </a:r>
          </a:p>
          <a:p>
            <a:pPr marL="0" indent="0">
              <a:buNone/>
            </a:pPr>
            <a:r>
              <a:rPr lang="en-IN" sz="2000" b="0" i="0" dirty="0">
                <a:effectLst/>
              </a:rPr>
              <a:t>Image pre-processing is an improvement of the image data that suppresses unwilling distortions or enhances some image features important for further processing</a:t>
            </a:r>
          </a:p>
          <a:p>
            <a:pPr marL="0" indent="0">
              <a:buNone/>
            </a:pPr>
            <a:r>
              <a:rPr lang="en-IN" sz="2000" b="0" i="0" dirty="0">
                <a:effectLst/>
              </a:rPr>
              <a:t>Image preprocessing is like giving the photos a makeover, making them look their best so that recognition works even better!</a:t>
            </a:r>
            <a:endParaRPr lang="en-US" sz="2000" dirty="0"/>
          </a:p>
          <a:p>
            <a:pPr marL="0" indent="0">
              <a:buNone/>
            </a:pPr>
            <a:r>
              <a:rPr lang="en-IN" sz="2000" b="0" i="0" dirty="0">
                <a:effectLst/>
              </a:rPr>
              <a:t> In this presentation, we'll explore the basics of image preprocessing – a magic touch that makes images look better and helps computers understand them more easily</a:t>
            </a:r>
          </a:p>
        </p:txBody>
      </p:sp>
      <p:sp>
        <p:nvSpPr>
          <p:cNvPr id="5" name="Slide Number Placeholder 4">
            <a:extLst>
              <a:ext uri="{FF2B5EF4-FFF2-40B4-BE49-F238E27FC236}">
                <a16:creationId xmlns:a16="http://schemas.microsoft.com/office/drawing/2014/main" id="{303D459B-F7EF-2447-6B8E-48A41DBA8532}"/>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374514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7EC6-D779-3D65-4103-E109451AC7FC}"/>
              </a:ext>
            </a:extLst>
          </p:cNvPr>
          <p:cNvSpPr>
            <a:spLocks noGrp="1"/>
          </p:cNvSpPr>
          <p:nvPr>
            <p:ph type="title"/>
          </p:nvPr>
        </p:nvSpPr>
        <p:spPr>
          <a:xfrm>
            <a:off x="227682" y="731520"/>
            <a:ext cx="11736635" cy="1371600"/>
          </a:xfrm>
        </p:spPr>
        <p:txBody>
          <a:bodyPr>
            <a:normAutofit/>
          </a:bodyPr>
          <a:lstStyle/>
          <a:p>
            <a:r>
              <a:rPr lang="en-IN" sz="4000" b="0" i="0" dirty="0">
                <a:effectLst/>
              </a:rPr>
              <a:t>2. </a:t>
            </a:r>
            <a:r>
              <a:rPr lang="en-IN" sz="4000" b="0" i="0" u="sng" dirty="0">
                <a:effectLst/>
              </a:rPr>
              <a:t>Importance of Image Preprocessing</a:t>
            </a:r>
            <a:br>
              <a:rPr lang="en-IN" sz="4000" b="0" i="0" u="sng" dirty="0">
                <a:effectLst/>
              </a:rPr>
            </a:br>
            <a:endParaRPr lang="en-US" sz="4000" u="sng" dirty="0"/>
          </a:p>
        </p:txBody>
      </p:sp>
      <p:sp>
        <p:nvSpPr>
          <p:cNvPr id="3" name="Content Placeholder 2">
            <a:extLst>
              <a:ext uri="{FF2B5EF4-FFF2-40B4-BE49-F238E27FC236}">
                <a16:creationId xmlns:a16="http://schemas.microsoft.com/office/drawing/2014/main" id="{8194BCCB-B95C-EE16-0939-AC477C28A902}"/>
              </a:ext>
            </a:extLst>
          </p:cNvPr>
          <p:cNvSpPr>
            <a:spLocks noGrp="1"/>
          </p:cNvSpPr>
          <p:nvPr>
            <p:ph idx="1"/>
          </p:nvPr>
        </p:nvSpPr>
        <p:spPr>
          <a:xfrm>
            <a:off x="220337" y="2103120"/>
            <a:ext cx="11743981" cy="3931920"/>
          </a:xfrm>
        </p:spPr>
        <p:txBody>
          <a:bodyPr/>
          <a:lstStyle/>
          <a:p>
            <a:pPr algn="l">
              <a:buFont typeface="+mj-lt"/>
              <a:buAutoNum type="arabicPeriod"/>
            </a:pPr>
            <a:r>
              <a:rPr lang="en-IN" sz="2000" b="1" i="0" dirty="0">
                <a:effectLst/>
              </a:rPr>
              <a:t>Clearer Vision:</a:t>
            </a:r>
            <a:r>
              <a:rPr lang="en-IN" sz="2000" b="0" i="0" dirty="0">
                <a:effectLst/>
              </a:rPr>
              <a:t> Image preprocessing helps computers "see" images more clearly by removing unwanted elements and enhancing important features.</a:t>
            </a:r>
          </a:p>
          <a:p>
            <a:pPr algn="l">
              <a:buFont typeface="+mj-lt"/>
              <a:buAutoNum type="arabicPeriod"/>
            </a:pPr>
            <a:r>
              <a:rPr lang="en-IN" sz="2000" b="1" i="0" dirty="0">
                <a:effectLst/>
              </a:rPr>
              <a:t>Improved Understanding:</a:t>
            </a:r>
            <a:r>
              <a:rPr lang="en-IN" sz="2000" b="0" i="0" dirty="0">
                <a:effectLst/>
              </a:rPr>
              <a:t> It makes pictures easier for computers to understand, like making sure the lighting is just right before taking a photo.</a:t>
            </a:r>
          </a:p>
          <a:p>
            <a:pPr algn="l">
              <a:buFont typeface="+mj-lt"/>
              <a:buAutoNum type="arabicPeriod"/>
            </a:pPr>
            <a:r>
              <a:rPr lang="en-IN" sz="2000" b="1" i="0" dirty="0">
                <a:effectLst/>
              </a:rPr>
              <a:t>Enhanced Accuracy:</a:t>
            </a:r>
            <a:r>
              <a:rPr lang="en-IN" sz="2000" b="0" i="0" dirty="0">
                <a:effectLst/>
              </a:rPr>
              <a:t> Preprocessing is like giving images a touch-up, ensuring that computer tasks such as facial recognition work with greater precision.</a:t>
            </a:r>
          </a:p>
          <a:p>
            <a:pPr algn="l">
              <a:buFont typeface="+mj-lt"/>
              <a:buAutoNum type="arabicPeriod"/>
            </a:pPr>
            <a:r>
              <a:rPr lang="en-IN" sz="2000" b="1" i="0" dirty="0">
                <a:effectLst/>
              </a:rPr>
              <a:t>Noise Reduction:</a:t>
            </a:r>
            <a:r>
              <a:rPr lang="en-IN" sz="2000" b="0" i="0" dirty="0">
                <a:effectLst/>
              </a:rPr>
              <a:t> It acts as a noise-</a:t>
            </a:r>
            <a:r>
              <a:rPr lang="en-IN" sz="2000" b="0" i="0" dirty="0" err="1">
                <a:effectLst/>
              </a:rPr>
              <a:t>canceling</a:t>
            </a:r>
            <a:r>
              <a:rPr lang="en-IN" sz="2000" b="0" i="0" dirty="0">
                <a:effectLst/>
              </a:rPr>
              <a:t> filter, getting rid of unnecessary distractions in images.</a:t>
            </a:r>
          </a:p>
          <a:p>
            <a:pPr algn="l">
              <a:buFont typeface="+mj-lt"/>
              <a:buAutoNum type="arabicPeriod"/>
            </a:pPr>
            <a:r>
              <a:rPr lang="en-IN" sz="2000" b="1" i="0" dirty="0">
                <a:effectLst/>
              </a:rPr>
              <a:t>Standardization:</a:t>
            </a:r>
            <a:r>
              <a:rPr lang="en-IN" sz="2000" b="0" i="0" dirty="0">
                <a:effectLst/>
              </a:rPr>
              <a:t> Like setting the stage for a photo shoot, preprocessing standardizes image quality, making it easier for computers to work consistently with different pictures.</a:t>
            </a:r>
          </a:p>
          <a:p>
            <a:endParaRPr lang="en-US" dirty="0"/>
          </a:p>
        </p:txBody>
      </p:sp>
      <p:sp>
        <p:nvSpPr>
          <p:cNvPr id="5" name="Slide Number Placeholder 4">
            <a:extLst>
              <a:ext uri="{FF2B5EF4-FFF2-40B4-BE49-F238E27FC236}">
                <a16:creationId xmlns:a16="http://schemas.microsoft.com/office/drawing/2014/main" id="{4425DDAC-F59A-00DC-EB65-BB5B26901A89}"/>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4252550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7060-9E9D-00BE-0081-099CA8527756}"/>
              </a:ext>
            </a:extLst>
          </p:cNvPr>
          <p:cNvSpPr>
            <a:spLocks noGrp="1"/>
          </p:cNvSpPr>
          <p:nvPr>
            <p:ph type="title"/>
          </p:nvPr>
        </p:nvSpPr>
        <p:spPr>
          <a:xfrm>
            <a:off x="242371" y="731520"/>
            <a:ext cx="12191999" cy="1371600"/>
          </a:xfrm>
        </p:spPr>
        <p:txBody>
          <a:bodyPr>
            <a:noAutofit/>
          </a:bodyPr>
          <a:lstStyle/>
          <a:p>
            <a:r>
              <a:rPr lang="en-IN" sz="4000" b="0" i="0" dirty="0">
                <a:effectLst/>
              </a:rPr>
              <a:t>3. </a:t>
            </a:r>
            <a:r>
              <a:rPr lang="en-IN" sz="4000" b="0" i="0" u="sng" dirty="0">
                <a:effectLst/>
              </a:rPr>
              <a:t>Common Image Preprocessing</a:t>
            </a:r>
            <a:r>
              <a:rPr lang="en-IN" sz="4000" u="sng" dirty="0"/>
              <a:t> </a:t>
            </a:r>
            <a:r>
              <a:rPr lang="en-IN" sz="4000" b="0" i="0" u="sng" dirty="0">
                <a:effectLst/>
              </a:rPr>
              <a:t>Techniques</a:t>
            </a:r>
            <a:br>
              <a:rPr lang="en-IN" sz="4000" b="0" i="0" dirty="0">
                <a:effectLst/>
              </a:rPr>
            </a:br>
            <a:endParaRPr lang="en-US" sz="4000" dirty="0"/>
          </a:p>
        </p:txBody>
      </p:sp>
      <p:sp>
        <p:nvSpPr>
          <p:cNvPr id="3" name="Content Placeholder 2">
            <a:extLst>
              <a:ext uri="{FF2B5EF4-FFF2-40B4-BE49-F238E27FC236}">
                <a16:creationId xmlns:a16="http://schemas.microsoft.com/office/drawing/2014/main" id="{B01A0E79-03D1-A866-B209-5DE44E568569}"/>
              </a:ext>
            </a:extLst>
          </p:cNvPr>
          <p:cNvSpPr>
            <a:spLocks noGrp="1"/>
          </p:cNvSpPr>
          <p:nvPr>
            <p:ph idx="1"/>
          </p:nvPr>
        </p:nvSpPr>
        <p:spPr>
          <a:xfrm>
            <a:off x="242371" y="2103120"/>
            <a:ext cx="10882829" cy="3931920"/>
          </a:xfrm>
        </p:spPr>
        <p:txBody>
          <a:bodyPr/>
          <a:lstStyle/>
          <a:p>
            <a:pPr marL="0" indent="0">
              <a:buNone/>
            </a:pPr>
            <a:r>
              <a:rPr lang="en-US" sz="3600" dirty="0"/>
              <a:t>Lets see some of the Image preprocessing techniques</a:t>
            </a:r>
          </a:p>
          <a:p>
            <a:pPr>
              <a:buFont typeface="Wingdings" pitchFamily="2" charset="2"/>
              <a:buChar char="Ø"/>
            </a:pPr>
            <a:r>
              <a:rPr lang="en-US" sz="3600" dirty="0"/>
              <a:t>Image augmentation</a:t>
            </a:r>
          </a:p>
          <a:p>
            <a:pPr>
              <a:buFont typeface="Wingdings" pitchFamily="2" charset="2"/>
              <a:buChar char="Ø"/>
            </a:pPr>
            <a:r>
              <a:rPr lang="en-US" sz="3600" dirty="0"/>
              <a:t>Noise reduction</a:t>
            </a:r>
          </a:p>
          <a:p>
            <a:pPr>
              <a:buFont typeface="Wingdings" pitchFamily="2" charset="2"/>
              <a:buChar char="Ø"/>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0B559944-6922-D364-E8EE-EEAA60058905}"/>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174619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3079-F09A-6E39-EB13-B1A317739D68}"/>
              </a:ext>
            </a:extLst>
          </p:cNvPr>
          <p:cNvSpPr>
            <a:spLocks noGrp="1"/>
          </p:cNvSpPr>
          <p:nvPr>
            <p:ph type="title"/>
          </p:nvPr>
        </p:nvSpPr>
        <p:spPr>
          <a:xfrm>
            <a:off x="225631" y="535716"/>
            <a:ext cx="11720946" cy="1371600"/>
          </a:xfrm>
        </p:spPr>
        <p:txBody>
          <a:bodyPr>
            <a:normAutofit fontScale="90000"/>
          </a:bodyPr>
          <a:lstStyle/>
          <a:p>
            <a:pPr marL="685800" indent="-685800">
              <a:buFont typeface="Wingdings" pitchFamily="2" charset="2"/>
              <a:buChar char="Ø"/>
            </a:pPr>
            <a:r>
              <a:rPr lang="en-US" dirty="0"/>
              <a:t>Image augmentation</a:t>
            </a:r>
            <a:br>
              <a:rPr lang="en-US" dirty="0"/>
            </a:br>
            <a:endParaRPr lang="en-US" dirty="0"/>
          </a:p>
        </p:txBody>
      </p:sp>
      <p:sp>
        <p:nvSpPr>
          <p:cNvPr id="3" name="Content Placeholder 2">
            <a:extLst>
              <a:ext uri="{FF2B5EF4-FFF2-40B4-BE49-F238E27FC236}">
                <a16:creationId xmlns:a16="http://schemas.microsoft.com/office/drawing/2014/main" id="{67181AAF-514D-76D1-7152-01C7A2915E0B}"/>
              </a:ext>
            </a:extLst>
          </p:cNvPr>
          <p:cNvSpPr>
            <a:spLocks noGrp="1"/>
          </p:cNvSpPr>
          <p:nvPr>
            <p:ph idx="1"/>
          </p:nvPr>
        </p:nvSpPr>
        <p:spPr>
          <a:xfrm>
            <a:off x="225631" y="1907316"/>
            <a:ext cx="11720946" cy="4754880"/>
          </a:xfrm>
        </p:spPr>
        <p:txBody>
          <a:bodyPr>
            <a:normAutofit fontScale="92500" lnSpcReduction="20000"/>
          </a:bodyPr>
          <a:lstStyle/>
          <a:p>
            <a:r>
              <a:rPr lang="en-IN" sz="2000" b="0" i="0" dirty="0">
                <a:solidFill>
                  <a:srgbClr val="374151"/>
                </a:solidFill>
                <a:effectLst/>
                <a:latin typeface="Söhne"/>
              </a:rPr>
              <a:t>Image augmentation is a technique widely used in deep learning to artificially increase the diversity of the training dataset. It involves applying various transformations to the original images, creating new training samples with variations</a:t>
            </a:r>
          </a:p>
          <a:p>
            <a:pPr algn="l"/>
            <a:r>
              <a:rPr lang="en-IN" sz="2000" b="0" i="0" dirty="0">
                <a:solidFill>
                  <a:srgbClr val="374151"/>
                </a:solidFill>
                <a:effectLst/>
                <a:latin typeface="Söhne"/>
              </a:rPr>
              <a:t>The primary goals of image augmentation in the context of training machine learning models are:</a:t>
            </a:r>
          </a:p>
          <a:p>
            <a:pPr algn="l">
              <a:buFont typeface="+mj-lt"/>
              <a:buAutoNum type="arabicPeriod"/>
            </a:pPr>
            <a:r>
              <a:rPr lang="en-IN" sz="2000" b="1" i="0" dirty="0">
                <a:solidFill>
                  <a:srgbClr val="374151"/>
                </a:solidFill>
                <a:effectLst/>
                <a:latin typeface="Söhne"/>
              </a:rPr>
              <a:t>Increased Dataset Size:</a:t>
            </a:r>
            <a:r>
              <a:rPr lang="en-IN" sz="2000" b="0" i="0" dirty="0">
                <a:solidFill>
                  <a:srgbClr val="374151"/>
                </a:solidFill>
                <a:effectLst/>
                <a:latin typeface="Söhne"/>
              </a:rPr>
              <a:t> By applying various transformations, you can artificially increase the size of your dataset, providing more diverse examples for the model to learn from.</a:t>
            </a:r>
          </a:p>
          <a:p>
            <a:pPr algn="l">
              <a:buFont typeface="+mj-lt"/>
              <a:buAutoNum type="arabicPeriod"/>
            </a:pPr>
            <a:r>
              <a:rPr lang="en-IN" sz="2000" b="1" i="0" dirty="0">
                <a:solidFill>
                  <a:srgbClr val="374151"/>
                </a:solidFill>
                <a:effectLst/>
                <a:latin typeface="Söhne"/>
              </a:rPr>
              <a:t>Robustness:</a:t>
            </a:r>
            <a:r>
              <a:rPr lang="en-IN" sz="2000" b="0" i="0" dirty="0">
                <a:solidFill>
                  <a:srgbClr val="374151"/>
                </a:solidFill>
                <a:effectLst/>
                <a:latin typeface="Söhne"/>
              </a:rPr>
              <a:t> Augmentation helps improve the model's robustness by exposing it to variations in input data.</a:t>
            </a:r>
          </a:p>
          <a:p>
            <a:pPr algn="l">
              <a:buFont typeface="+mj-lt"/>
              <a:buAutoNum type="arabicPeriod"/>
            </a:pPr>
            <a:r>
              <a:rPr lang="en-IN" sz="2000" b="1" i="0" dirty="0">
                <a:solidFill>
                  <a:srgbClr val="374151"/>
                </a:solidFill>
                <a:effectLst/>
                <a:latin typeface="Söhne"/>
              </a:rPr>
              <a:t>Invariance:</a:t>
            </a:r>
            <a:r>
              <a:rPr lang="en-IN" sz="2000" b="0" i="0" dirty="0">
                <a:solidFill>
                  <a:srgbClr val="374151"/>
                </a:solidFill>
                <a:effectLst/>
                <a:latin typeface="Söhne"/>
              </a:rPr>
              <a:t> Augmentation can introduce invariance to certain transformations, making the model less sensitive to changes in lighting, orientation, or other factors.</a:t>
            </a:r>
          </a:p>
          <a:p>
            <a:pPr algn="l"/>
            <a:r>
              <a:rPr lang="en-IN" sz="2000" b="0" i="0" dirty="0">
                <a:solidFill>
                  <a:srgbClr val="374151"/>
                </a:solidFill>
                <a:effectLst/>
                <a:latin typeface="Söhne"/>
              </a:rPr>
              <a:t>common image augmentation techniques:</a:t>
            </a:r>
          </a:p>
          <a:p>
            <a:pPr algn="l">
              <a:buFont typeface="Arial" panose="020B0604020202020204" pitchFamily="34" charset="0"/>
              <a:buChar char="•"/>
            </a:pPr>
            <a:r>
              <a:rPr lang="en-IN" sz="2000" b="1" i="0" dirty="0">
                <a:solidFill>
                  <a:srgbClr val="374151"/>
                </a:solidFill>
                <a:effectLst/>
                <a:latin typeface="Söhne"/>
              </a:rPr>
              <a:t>Rotation:</a:t>
            </a:r>
            <a:r>
              <a:rPr lang="en-IN" sz="2000" b="0" i="0" dirty="0">
                <a:solidFill>
                  <a:srgbClr val="374151"/>
                </a:solidFill>
                <a:effectLst/>
                <a:latin typeface="Söhne"/>
              </a:rPr>
              <a:t> Randomly rotate the image by a certain degree.</a:t>
            </a:r>
          </a:p>
          <a:p>
            <a:pPr algn="l">
              <a:buFont typeface="Arial" panose="020B0604020202020204" pitchFamily="34" charset="0"/>
              <a:buChar char="•"/>
            </a:pPr>
            <a:r>
              <a:rPr lang="en-IN" sz="2000" b="1" i="0" dirty="0">
                <a:solidFill>
                  <a:srgbClr val="374151"/>
                </a:solidFill>
                <a:effectLst/>
                <a:latin typeface="Söhne"/>
              </a:rPr>
              <a:t>Width and Height Shifts:</a:t>
            </a:r>
            <a:r>
              <a:rPr lang="en-IN" sz="2000" b="0" i="0" dirty="0">
                <a:solidFill>
                  <a:srgbClr val="374151"/>
                </a:solidFill>
                <a:effectLst/>
                <a:latin typeface="Söhne"/>
              </a:rPr>
              <a:t> Shift the image horizontally or vertically by a fraction of the total width or height.</a:t>
            </a:r>
          </a:p>
          <a:p>
            <a:pPr algn="l">
              <a:buFont typeface="Arial" panose="020B0604020202020204" pitchFamily="34" charset="0"/>
              <a:buChar char="•"/>
            </a:pPr>
            <a:r>
              <a:rPr lang="en-IN" sz="2000" b="1" i="0" dirty="0">
                <a:solidFill>
                  <a:srgbClr val="374151"/>
                </a:solidFill>
                <a:effectLst/>
                <a:latin typeface="Söhne"/>
              </a:rPr>
              <a:t>Zoom:</a:t>
            </a:r>
            <a:r>
              <a:rPr lang="en-IN" sz="2000" b="0" i="0" dirty="0">
                <a:solidFill>
                  <a:srgbClr val="374151"/>
                </a:solidFill>
                <a:effectLst/>
                <a:latin typeface="Söhne"/>
              </a:rPr>
              <a:t> Zoom into or out of the image.</a:t>
            </a:r>
          </a:p>
          <a:p>
            <a:pPr algn="l">
              <a:buFont typeface="Arial" panose="020B0604020202020204" pitchFamily="34" charset="0"/>
              <a:buChar char="•"/>
            </a:pPr>
            <a:r>
              <a:rPr lang="en-IN" sz="2000" b="1" i="0" dirty="0">
                <a:solidFill>
                  <a:srgbClr val="374151"/>
                </a:solidFill>
                <a:effectLst/>
                <a:latin typeface="Söhne"/>
              </a:rPr>
              <a:t>Horizontal and Vertical Flips:</a:t>
            </a:r>
            <a:r>
              <a:rPr lang="en-IN" sz="2000" b="0" i="0" dirty="0">
                <a:solidFill>
                  <a:srgbClr val="374151"/>
                </a:solidFill>
                <a:effectLst/>
                <a:latin typeface="Söhne"/>
              </a:rPr>
              <a:t> Can flip the image horizontally or vertically.</a:t>
            </a:r>
          </a:p>
          <a:p>
            <a:pPr algn="l">
              <a:buFont typeface="Arial" panose="020B0604020202020204" pitchFamily="34" charset="0"/>
              <a:buChar char="•"/>
            </a:pPr>
            <a:r>
              <a:rPr lang="en-IN" sz="2000" b="1" i="0" dirty="0">
                <a:solidFill>
                  <a:srgbClr val="374151"/>
                </a:solidFill>
                <a:effectLst/>
                <a:latin typeface="Söhne"/>
              </a:rPr>
              <a:t>Shear:</a:t>
            </a:r>
            <a:r>
              <a:rPr lang="en-IN" sz="2000" b="0" i="0" dirty="0">
                <a:solidFill>
                  <a:srgbClr val="374151"/>
                </a:solidFill>
                <a:effectLst/>
                <a:latin typeface="Söhne"/>
              </a:rPr>
              <a:t> Apply shear transformation to the image.</a:t>
            </a:r>
          </a:p>
          <a:p>
            <a:pPr marL="0" indent="0" algn="l">
              <a:buNone/>
            </a:pPr>
            <a:endParaRPr lang="en-IN" sz="2000" b="0" i="0" dirty="0">
              <a:solidFill>
                <a:srgbClr val="374151"/>
              </a:solidFill>
              <a:effectLst/>
              <a:latin typeface="Söhne"/>
            </a:endParaRPr>
          </a:p>
          <a:p>
            <a:endParaRPr lang="en-US" sz="2000" dirty="0"/>
          </a:p>
        </p:txBody>
      </p:sp>
      <p:sp>
        <p:nvSpPr>
          <p:cNvPr id="5" name="Slide Number Placeholder 4">
            <a:extLst>
              <a:ext uri="{FF2B5EF4-FFF2-40B4-BE49-F238E27FC236}">
                <a16:creationId xmlns:a16="http://schemas.microsoft.com/office/drawing/2014/main" id="{124E63A0-AB0B-04A1-6DA2-58497EC71213}"/>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77022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8C2F60-0B72-0D91-B634-4895F03EF838}"/>
              </a:ext>
            </a:extLst>
          </p:cNvPr>
          <p:cNvPicPr>
            <a:picLocks noChangeAspect="1"/>
          </p:cNvPicPr>
          <p:nvPr/>
        </p:nvPicPr>
        <p:blipFill>
          <a:blip r:embed="rId2"/>
          <a:stretch>
            <a:fillRect/>
          </a:stretch>
        </p:blipFill>
        <p:spPr>
          <a:xfrm>
            <a:off x="351617" y="391885"/>
            <a:ext cx="5399315" cy="5130141"/>
          </a:xfrm>
          <a:prstGeom prst="rect">
            <a:avLst/>
          </a:prstGeom>
        </p:spPr>
      </p:pic>
      <p:pic>
        <p:nvPicPr>
          <p:cNvPr id="7" name="Picture 6">
            <a:extLst>
              <a:ext uri="{FF2B5EF4-FFF2-40B4-BE49-F238E27FC236}">
                <a16:creationId xmlns:a16="http://schemas.microsoft.com/office/drawing/2014/main" id="{20A5346E-77AB-7A0E-A4BF-029F29833BDC}"/>
              </a:ext>
            </a:extLst>
          </p:cNvPr>
          <p:cNvPicPr>
            <a:picLocks noChangeAspect="1"/>
          </p:cNvPicPr>
          <p:nvPr/>
        </p:nvPicPr>
        <p:blipFill>
          <a:blip r:embed="rId3"/>
          <a:stretch>
            <a:fillRect/>
          </a:stretch>
        </p:blipFill>
        <p:spPr>
          <a:xfrm>
            <a:off x="6441069" y="391884"/>
            <a:ext cx="5400000" cy="5130141"/>
          </a:xfrm>
          <a:prstGeom prst="rect">
            <a:avLst/>
          </a:prstGeom>
        </p:spPr>
      </p:pic>
      <p:sp>
        <p:nvSpPr>
          <p:cNvPr id="8" name="TextBox 7">
            <a:extLst>
              <a:ext uri="{FF2B5EF4-FFF2-40B4-BE49-F238E27FC236}">
                <a16:creationId xmlns:a16="http://schemas.microsoft.com/office/drawing/2014/main" id="{9C6766F2-12CC-44F2-27C2-E8DDD51EAC7C}"/>
              </a:ext>
            </a:extLst>
          </p:cNvPr>
          <p:cNvSpPr txBox="1"/>
          <p:nvPr/>
        </p:nvSpPr>
        <p:spPr>
          <a:xfrm>
            <a:off x="350931" y="5956074"/>
            <a:ext cx="5400001" cy="400110"/>
          </a:xfrm>
          <a:prstGeom prst="rect">
            <a:avLst/>
          </a:prstGeom>
          <a:noFill/>
        </p:spPr>
        <p:txBody>
          <a:bodyPr wrap="square" rtlCol="0">
            <a:spAutoFit/>
          </a:bodyPr>
          <a:lstStyle/>
          <a:p>
            <a:pPr algn="ctr"/>
            <a:r>
              <a:rPr lang="en-US" sz="2000" dirty="0"/>
              <a:t>Code</a:t>
            </a:r>
          </a:p>
        </p:txBody>
      </p:sp>
      <p:sp>
        <p:nvSpPr>
          <p:cNvPr id="9" name="TextBox 8">
            <a:extLst>
              <a:ext uri="{FF2B5EF4-FFF2-40B4-BE49-F238E27FC236}">
                <a16:creationId xmlns:a16="http://schemas.microsoft.com/office/drawing/2014/main" id="{F824B19E-8EF1-2CD0-F755-7A4777182877}"/>
              </a:ext>
            </a:extLst>
          </p:cNvPr>
          <p:cNvSpPr txBox="1"/>
          <p:nvPr/>
        </p:nvSpPr>
        <p:spPr>
          <a:xfrm>
            <a:off x="6441069" y="5956074"/>
            <a:ext cx="5400000" cy="400110"/>
          </a:xfrm>
          <a:prstGeom prst="rect">
            <a:avLst/>
          </a:prstGeom>
          <a:noFill/>
        </p:spPr>
        <p:txBody>
          <a:bodyPr wrap="square" rtlCol="0">
            <a:spAutoFit/>
          </a:bodyPr>
          <a:lstStyle/>
          <a:p>
            <a:pPr algn="ctr"/>
            <a:r>
              <a:rPr lang="en-US" sz="2000" dirty="0"/>
              <a:t>Original image</a:t>
            </a:r>
          </a:p>
        </p:txBody>
      </p:sp>
      <p:sp>
        <p:nvSpPr>
          <p:cNvPr id="11" name="Slide Number Placeholder 10">
            <a:extLst>
              <a:ext uri="{FF2B5EF4-FFF2-40B4-BE49-F238E27FC236}">
                <a16:creationId xmlns:a16="http://schemas.microsoft.com/office/drawing/2014/main" id="{0BFE9068-4770-4D5F-895E-4878D7196B4D}"/>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74431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4820-D237-450A-153A-6D8ECD93F6E6}"/>
              </a:ext>
            </a:extLst>
          </p:cNvPr>
          <p:cNvSpPr>
            <a:spLocks noGrp="1"/>
          </p:cNvSpPr>
          <p:nvPr>
            <p:ph type="title"/>
          </p:nvPr>
        </p:nvSpPr>
        <p:spPr>
          <a:xfrm>
            <a:off x="237506" y="642594"/>
            <a:ext cx="11720945" cy="1371600"/>
          </a:xfrm>
        </p:spPr>
        <p:txBody>
          <a:bodyPr>
            <a:normAutofit/>
          </a:bodyPr>
          <a:lstStyle/>
          <a:p>
            <a:r>
              <a:rPr lang="en-US" sz="4000" dirty="0"/>
              <a:t>This is the augmented images</a:t>
            </a:r>
          </a:p>
        </p:txBody>
      </p:sp>
      <p:pic>
        <p:nvPicPr>
          <p:cNvPr id="5" name="Content Placeholder 4">
            <a:extLst>
              <a:ext uri="{FF2B5EF4-FFF2-40B4-BE49-F238E27FC236}">
                <a16:creationId xmlns:a16="http://schemas.microsoft.com/office/drawing/2014/main" id="{9E269A2C-8D29-C799-8D31-BD980BC63E4C}"/>
              </a:ext>
            </a:extLst>
          </p:cNvPr>
          <p:cNvPicPr>
            <a:picLocks noGrp="1" noChangeAspect="1"/>
          </p:cNvPicPr>
          <p:nvPr>
            <p:ph idx="1"/>
          </p:nvPr>
        </p:nvPicPr>
        <p:blipFill>
          <a:blip r:embed="rId2"/>
          <a:stretch>
            <a:fillRect/>
          </a:stretch>
        </p:blipFill>
        <p:spPr>
          <a:xfrm>
            <a:off x="486475" y="2125879"/>
            <a:ext cx="11353224" cy="4370540"/>
          </a:xfrm>
        </p:spPr>
      </p:pic>
      <p:sp>
        <p:nvSpPr>
          <p:cNvPr id="7" name="Slide Number Placeholder 6">
            <a:extLst>
              <a:ext uri="{FF2B5EF4-FFF2-40B4-BE49-F238E27FC236}">
                <a16:creationId xmlns:a16="http://schemas.microsoft.com/office/drawing/2014/main" id="{630ED085-505B-7B5D-AC72-FEAE5FC02B6B}"/>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216853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853D-C0A6-A75C-3F22-3E6BDEF9570C}"/>
              </a:ext>
            </a:extLst>
          </p:cNvPr>
          <p:cNvSpPr>
            <a:spLocks noGrp="1"/>
          </p:cNvSpPr>
          <p:nvPr>
            <p:ph type="title"/>
          </p:nvPr>
        </p:nvSpPr>
        <p:spPr>
          <a:xfrm>
            <a:off x="242371" y="642594"/>
            <a:ext cx="11677880" cy="1371600"/>
          </a:xfrm>
        </p:spPr>
        <p:txBody>
          <a:bodyPr>
            <a:normAutofit/>
          </a:bodyPr>
          <a:lstStyle/>
          <a:p>
            <a:pPr marL="685800" indent="-685800">
              <a:buFont typeface="Wingdings" pitchFamily="2" charset="2"/>
              <a:buChar char="Ø"/>
            </a:pPr>
            <a:r>
              <a:rPr lang="en-US" sz="4000" dirty="0"/>
              <a:t>Noise reduction</a:t>
            </a:r>
            <a:br>
              <a:rPr lang="en-US" sz="4000" dirty="0"/>
            </a:br>
            <a:endParaRPr lang="en-US" sz="4000" dirty="0"/>
          </a:p>
        </p:txBody>
      </p:sp>
      <p:sp>
        <p:nvSpPr>
          <p:cNvPr id="3" name="Content Placeholder 2">
            <a:extLst>
              <a:ext uri="{FF2B5EF4-FFF2-40B4-BE49-F238E27FC236}">
                <a16:creationId xmlns:a16="http://schemas.microsoft.com/office/drawing/2014/main" id="{778E3CEF-136E-FED2-C45C-706C6F5EBE01}"/>
              </a:ext>
            </a:extLst>
          </p:cNvPr>
          <p:cNvSpPr>
            <a:spLocks noGrp="1"/>
          </p:cNvSpPr>
          <p:nvPr>
            <p:ph idx="1"/>
          </p:nvPr>
        </p:nvSpPr>
        <p:spPr>
          <a:xfrm>
            <a:off x="242371" y="1839310"/>
            <a:ext cx="11677880" cy="5749159"/>
          </a:xfrm>
        </p:spPr>
        <p:txBody>
          <a:bodyPr>
            <a:normAutofit fontScale="92500" lnSpcReduction="20000"/>
          </a:bodyPr>
          <a:lstStyle/>
          <a:p>
            <a:r>
              <a:rPr lang="en-IN" sz="2200" b="0" i="0" dirty="0">
                <a:effectLst/>
              </a:rPr>
              <a:t>Noise reduction is like clearing static from a radio signal, but for images. It's a process that cleans up unwanted 'noise' or disturbances, making pictures look smoother and more polished</a:t>
            </a:r>
          </a:p>
          <a:p>
            <a:r>
              <a:rPr lang="en-IN" sz="2200" b="0" i="0" dirty="0">
                <a:effectLst/>
              </a:rPr>
              <a:t>In images, "noise" refers to random variations in brightness or </a:t>
            </a:r>
            <a:r>
              <a:rPr lang="en-IN" sz="2200" b="0" i="0" dirty="0" err="1">
                <a:effectLst/>
              </a:rPr>
              <a:t>color</a:t>
            </a:r>
            <a:r>
              <a:rPr lang="en-IN" sz="2200" b="0" i="0" dirty="0">
                <a:effectLst/>
              </a:rPr>
              <a:t> that don't represent the actual scene. </a:t>
            </a:r>
          </a:p>
          <a:p>
            <a:r>
              <a:rPr lang="en-IN" sz="2200" b="0" i="0" dirty="0">
                <a:effectLst/>
              </a:rPr>
              <a:t>The goal of noise reduction is to clean up the image, making it clearer and more focused by smoothing out these unwanted irregularities. </a:t>
            </a:r>
          </a:p>
          <a:p>
            <a:r>
              <a:rPr lang="en-IN" sz="2200" b="0" i="0" dirty="0">
                <a:effectLst/>
              </a:rPr>
              <a:t>This process is particularly important in improving the performance of computer vision algorithms and enhancing overall image quality.</a:t>
            </a:r>
          </a:p>
          <a:p>
            <a:pPr marL="0" indent="0">
              <a:buNone/>
            </a:pPr>
            <a:r>
              <a:rPr lang="en-IN" sz="2200" dirty="0"/>
              <a:t>T</a:t>
            </a:r>
            <a:r>
              <a:rPr lang="en-IN" sz="2200" b="0" i="0" dirty="0">
                <a:effectLst/>
              </a:rPr>
              <a:t>echnique </a:t>
            </a:r>
            <a:r>
              <a:rPr lang="en-IN" sz="2200" dirty="0"/>
              <a:t>F</a:t>
            </a:r>
            <a:r>
              <a:rPr lang="en-IN" sz="2200" b="0" i="0" dirty="0">
                <a:effectLst/>
              </a:rPr>
              <a:t>or </a:t>
            </a:r>
            <a:r>
              <a:rPr lang="en-IN" sz="2200" dirty="0"/>
              <a:t>N</a:t>
            </a:r>
            <a:r>
              <a:rPr lang="en-IN" sz="2200" b="0" i="0" dirty="0">
                <a:effectLst/>
              </a:rPr>
              <a:t>oise </a:t>
            </a:r>
            <a:r>
              <a:rPr lang="en-IN" sz="2200" dirty="0"/>
              <a:t>R</a:t>
            </a:r>
            <a:r>
              <a:rPr lang="en-IN" sz="2200" b="0" i="0" dirty="0">
                <a:effectLst/>
              </a:rPr>
              <a:t>eduction </a:t>
            </a:r>
            <a:r>
              <a:rPr lang="en-IN" sz="2200" dirty="0"/>
              <a:t>I</a:t>
            </a:r>
            <a:r>
              <a:rPr lang="en-IN" sz="2200" b="0" i="0" dirty="0">
                <a:effectLst/>
              </a:rPr>
              <a:t>n </a:t>
            </a:r>
            <a:r>
              <a:rPr lang="en-IN" sz="2200" dirty="0"/>
              <a:t>I</a:t>
            </a:r>
            <a:r>
              <a:rPr lang="en-IN" sz="2200" b="0" i="0" dirty="0">
                <a:effectLst/>
              </a:rPr>
              <a:t>mages</a:t>
            </a:r>
          </a:p>
          <a:p>
            <a:pPr algn="l">
              <a:buFont typeface="Arial" panose="020B0604020202020204" pitchFamily="34" charset="0"/>
              <a:buChar char="•"/>
            </a:pPr>
            <a:r>
              <a:rPr lang="en-IN" sz="2200" i="0" dirty="0">
                <a:effectLst/>
              </a:rPr>
              <a:t>Blur filter</a:t>
            </a:r>
          </a:p>
          <a:p>
            <a:pPr algn="l">
              <a:buFont typeface="Arial" panose="020B0604020202020204" pitchFamily="34" charset="0"/>
              <a:buChar char="•"/>
            </a:pPr>
            <a:r>
              <a:rPr lang="en-IN" sz="2200" i="0" dirty="0">
                <a:effectLst/>
              </a:rPr>
              <a:t>Gaussian Filter</a:t>
            </a:r>
          </a:p>
          <a:p>
            <a:pPr algn="l">
              <a:buFont typeface="Arial" panose="020B0604020202020204" pitchFamily="34" charset="0"/>
              <a:buChar char="•"/>
            </a:pPr>
            <a:r>
              <a:rPr lang="en-IN" sz="2200" i="0" dirty="0">
                <a:effectLst/>
              </a:rPr>
              <a:t>Median Filter</a:t>
            </a:r>
          </a:p>
          <a:p>
            <a:pPr algn="l">
              <a:buFont typeface="Arial" panose="020B0604020202020204" pitchFamily="34" charset="0"/>
              <a:buChar char="•"/>
            </a:pPr>
            <a:r>
              <a:rPr lang="en-IN" sz="2200" i="0" dirty="0">
                <a:effectLst/>
              </a:rPr>
              <a:t>Bilateral filter</a:t>
            </a:r>
          </a:p>
          <a:p>
            <a:pPr marL="0" indent="0" algn="l">
              <a:buNone/>
            </a:pPr>
            <a:endParaRPr lang="en-IN" sz="2000" b="0" i="0" dirty="0">
              <a:solidFill>
                <a:srgbClr val="D1D5DB"/>
              </a:solidFill>
              <a:effectLst/>
            </a:endParaRPr>
          </a:p>
          <a:p>
            <a:pPr marL="0" indent="0" algn="l">
              <a:buNone/>
            </a:pPr>
            <a:br>
              <a:rPr lang="en-IN" sz="2000" b="0" i="0" dirty="0">
                <a:solidFill>
                  <a:srgbClr val="D1D5DB"/>
                </a:solidFill>
                <a:effectLst/>
              </a:rPr>
            </a:br>
            <a:endParaRPr lang="en-IN" sz="2000" b="0" i="0" dirty="0">
              <a:solidFill>
                <a:srgbClr val="D1D5DB"/>
              </a:solidFill>
              <a:effectLst/>
            </a:endParaRPr>
          </a:p>
          <a:p>
            <a:pPr marL="0" indent="0">
              <a:buNone/>
            </a:pPr>
            <a:endParaRPr lang="en-IN" sz="2000" b="0" i="0" dirty="0">
              <a:effectLst/>
            </a:endParaRPr>
          </a:p>
          <a:p>
            <a:pPr marL="0" indent="0">
              <a:buNone/>
            </a:pPr>
            <a:endParaRPr lang="en-US" sz="2000" dirty="0"/>
          </a:p>
        </p:txBody>
      </p:sp>
      <p:sp>
        <p:nvSpPr>
          <p:cNvPr id="6" name="TextBox 5">
            <a:extLst>
              <a:ext uri="{FF2B5EF4-FFF2-40B4-BE49-F238E27FC236}">
                <a16:creationId xmlns:a16="http://schemas.microsoft.com/office/drawing/2014/main" id="{405EF979-54F6-F90D-65F5-5A83E07F2C31}"/>
              </a:ext>
            </a:extLst>
          </p:cNvPr>
          <p:cNvSpPr txBox="1"/>
          <p:nvPr/>
        </p:nvSpPr>
        <p:spPr>
          <a:xfrm>
            <a:off x="9500260" y="6552169"/>
            <a:ext cx="2691740" cy="369332"/>
          </a:xfrm>
          <a:prstGeom prst="rect">
            <a:avLst/>
          </a:prstGeom>
          <a:noFill/>
        </p:spPr>
        <p:txBody>
          <a:bodyPr wrap="square" rtlCol="0">
            <a:spAutoFit/>
          </a:bodyPr>
          <a:lstStyle/>
          <a:p>
            <a:r>
              <a:rPr lang="en-US" dirty="0"/>
              <a:t>The </a:t>
            </a:r>
            <a:r>
              <a:rPr lang="en-US" dirty="0" err="1"/>
              <a:t>origial</a:t>
            </a:r>
            <a:r>
              <a:rPr lang="en-US" dirty="0"/>
              <a:t> image</a:t>
            </a:r>
          </a:p>
        </p:txBody>
      </p:sp>
      <p:sp>
        <p:nvSpPr>
          <p:cNvPr id="8" name="Slide Number Placeholder 7">
            <a:extLst>
              <a:ext uri="{FF2B5EF4-FFF2-40B4-BE49-F238E27FC236}">
                <a16:creationId xmlns:a16="http://schemas.microsoft.com/office/drawing/2014/main" id="{DAD0C595-9804-2A8A-2E99-E1B959AC885C}"/>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864886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570</TotalTime>
  <Words>972</Words>
  <Application>Microsoft Macintosh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Garamond</vt:lpstr>
      <vt:lpstr>Söhne</vt:lpstr>
      <vt:lpstr>Wingdings</vt:lpstr>
      <vt:lpstr>Savon</vt:lpstr>
      <vt:lpstr>Image Preprocessing</vt:lpstr>
      <vt:lpstr>INDEX</vt:lpstr>
      <vt:lpstr>1. Introduction</vt:lpstr>
      <vt:lpstr>2. Importance of Image Preprocessing </vt:lpstr>
      <vt:lpstr>3. Common Image Preprocessing Techniques </vt:lpstr>
      <vt:lpstr>Image augmentation </vt:lpstr>
      <vt:lpstr>PowerPoint Presentation</vt:lpstr>
      <vt:lpstr>This is the augmented images</vt:lpstr>
      <vt:lpstr>Noise reduction </vt:lpstr>
      <vt:lpstr>PowerPoint Presentation</vt:lpstr>
      <vt:lpstr>PowerPoint Presentation</vt:lpstr>
      <vt:lpstr>4. Use Cases</vt:lpstr>
      <vt:lpstr>5.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Preprocessing</dc:title>
  <dc:creator>lovish miglani</dc:creator>
  <cp:lastModifiedBy>lovish miglani</cp:lastModifiedBy>
  <cp:revision>3</cp:revision>
  <dcterms:created xsi:type="dcterms:W3CDTF">2024-01-18T19:57:52Z</dcterms:created>
  <dcterms:modified xsi:type="dcterms:W3CDTF">2024-01-19T05:28:19Z</dcterms:modified>
</cp:coreProperties>
</file>