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5"/>
  </p:notesMasterIdLst>
  <p:sldIdLst>
    <p:sldId id="256" r:id="rId2"/>
    <p:sldId id="290" r:id="rId3"/>
    <p:sldId id="291" r:id="rId4"/>
    <p:sldId id="314" r:id="rId5"/>
    <p:sldId id="292" r:id="rId6"/>
    <p:sldId id="294" r:id="rId7"/>
    <p:sldId id="261" r:id="rId8"/>
    <p:sldId id="296" r:id="rId9"/>
    <p:sldId id="297" r:id="rId10"/>
    <p:sldId id="298" r:id="rId11"/>
    <p:sldId id="302" r:id="rId12"/>
    <p:sldId id="303" r:id="rId13"/>
    <p:sldId id="304" r:id="rId14"/>
    <p:sldId id="266" r:id="rId15"/>
    <p:sldId id="306" r:id="rId16"/>
    <p:sldId id="307" r:id="rId17"/>
    <p:sldId id="308" r:id="rId18"/>
    <p:sldId id="309" r:id="rId19"/>
    <p:sldId id="310" r:id="rId20"/>
    <p:sldId id="312" r:id="rId21"/>
    <p:sldId id="311" r:id="rId22"/>
    <p:sldId id="313" r:id="rId23"/>
    <p:sldId id="280"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35" autoAdjust="0"/>
    <p:restoredTop sz="92101" autoAdjust="0"/>
  </p:normalViewPr>
  <p:slideViewPr>
    <p:cSldViewPr showGuides="1">
      <p:cViewPr varScale="1">
        <p:scale>
          <a:sx n="102" d="100"/>
          <a:sy n="102" d="100"/>
        </p:scale>
        <p:origin x="176" y="28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8EBC-2DC5-4C09-9669-45A7D7E91EE9}" type="datetimeFigureOut">
              <a:rPr lang="en-IN" smtClean="0"/>
              <a:t>10/01/24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4F1-EB13-46FD-B711-32BE3C1ACF72}" type="slidenum">
              <a:rPr lang="en-IN" smtClean="0"/>
              <a:t>‹#›</a:t>
            </a:fld>
            <a:endParaRPr lang="en-IN"/>
          </a:p>
        </p:txBody>
      </p:sp>
    </p:spTree>
    <p:extLst>
      <p:ext uri="{BB962C8B-B14F-4D97-AF65-F5344CB8AC3E}">
        <p14:creationId xmlns:p14="http://schemas.microsoft.com/office/powerpoint/2010/main" val="31121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0684F1-EB13-46FD-B711-32BE3C1ACF72}" type="slidenum">
              <a:rPr lang="en-IN" smtClean="0"/>
              <a:t>20</a:t>
            </a:fld>
            <a:endParaRPr lang="en-IN"/>
          </a:p>
        </p:txBody>
      </p:sp>
    </p:spTree>
    <p:extLst>
      <p:ext uri="{BB962C8B-B14F-4D97-AF65-F5344CB8AC3E}">
        <p14:creationId xmlns:p14="http://schemas.microsoft.com/office/powerpoint/2010/main" val="2774875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GB"/>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40AF957-720A-46D1-B6D8-31AC93EC341D}" type="datetime1">
              <a:rPr lang="en-US" smtClean="0"/>
              <a:t>1/10/24</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4F7E9C80-C75B-4B75-A6C5-E58A18995148}"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122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99B6533-E4AD-4987-BA5C-C562A70477DA}" type="datetime1">
              <a:rPr lang="en-US" smtClean="0"/>
              <a:t>1/10/24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01114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822EC05-2B36-45F6-9AF7-896873FAF4EC}" type="datetime1">
              <a:rPr lang="en-US" smtClean="0"/>
              <a:t>1/10/24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3289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D8F6B8-6CCD-44CC-8EC5-043D277CA19F}" type="datetime1">
              <a:rPr lang="en-US" smtClean="0"/>
              <a:t>1/10/24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2797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GB"/>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58FC587-0215-4971-ABD6-A9B296FADFC5}" type="datetime1">
              <a:rPr lang="en-US" smtClean="0"/>
              <a:t>1/10/24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8736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BAFC3C5-6506-4004-90C8-853C8000AD4F}" type="datetime1">
              <a:rPr lang="en-US" smtClean="0"/>
              <a:t>1/10/24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0171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698A149-89AF-4249-A190-B08CE9B77B93}" type="datetime1">
              <a:rPr lang="en-US" smtClean="0"/>
              <a:t>1/10/24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1847548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C612C21-DE4D-4A8B-8566-F6FBC2D841AB}" type="datetime1">
              <a:rPr lang="en-US" smtClean="0"/>
              <a:t>1/10/24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134748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97525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418973B6-0314-4191-A59B-B5946D6514BF}" type="datetime1">
              <a:rPr lang="en-US" smtClean="0"/>
              <a:t>1/10/24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7624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C7226270-A361-43A7-B7D5-A941C3B6F275}" type="datetime1">
              <a:rPr lang="en-US" smtClean="0"/>
              <a:t>1/10/24</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88249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50F0B86-2AD8-4CE1-A8F3-B9AA024661FF}" type="datetime1">
              <a:rPr lang="en-US" smtClean="0"/>
              <a:t>1/10/24</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4F7E9C80-C75B-4B75-A6C5-E58A18995148}" type="slidenum">
              <a:rPr lang="en-US" smtClean="0"/>
              <a:t>‹#›</a:t>
            </a:fld>
            <a:endParaRPr lang="en-US"/>
          </a:p>
        </p:txBody>
      </p:sp>
    </p:spTree>
    <p:extLst>
      <p:ext uri="{BB962C8B-B14F-4D97-AF65-F5344CB8AC3E}">
        <p14:creationId xmlns:p14="http://schemas.microsoft.com/office/powerpoint/2010/main" val="148573341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2091271"/>
            <a:ext cx="8610600" cy="1361480"/>
          </a:xfrm>
        </p:spPr>
        <p:txBody>
          <a:bodyPr>
            <a:normAutofit fontScale="90000"/>
          </a:bodyPr>
          <a:lstStyle/>
          <a:p>
            <a:r>
              <a:rPr lang="en-IN" b="1" u="sng" dirty="0">
                <a:solidFill>
                  <a:srgbClr val="111111"/>
                </a:solidFill>
                <a:latin typeface="Roboto" panose="02000000000000000000" pitchFamily="2" charset="0"/>
              </a:rPr>
              <a:t>MRI Brain Tumor Image Classification</a:t>
            </a:r>
            <a:endParaRPr lang="en-US" b="1" u="sng" dirty="0">
              <a:latin typeface="Times New Roman" panose="02020603050405020304" pitchFamily="18" charset="0"/>
              <a:cs typeface="Times New Roman" panose="02020603050405020304" pitchFamily="18" charset="0"/>
            </a:endParaRPr>
          </a:p>
        </p:txBody>
      </p:sp>
      <p:sp>
        <p:nvSpPr>
          <p:cNvPr id="7" name="Subtitle 6"/>
          <p:cNvSpPr>
            <a:spLocks noGrp="1"/>
          </p:cNvSpPr>
          <p:nvPr>
            <p:ph type="subTitle" idx="1"/>
          </p:nvPr>
        </p:nvSpPr>
        <p:spPr>
          <a:xfrm>
            <a:off x="1447800" y="2438400"/>
            <a:ext cx="6400800" cy="1981200"/>
          </a:xfrm>
        </p:spPr>
        <p:txBody>
          <a:bodyPr>
            <a:normAutofit/>
          </a:bodyPr>
          <a:lstStyle/>
          <a:p>
            <a:r>
              <a:rPr lang="en-US" dirty="0">
                <a:solidFill>
                  <a:schemeClr val="tx1"/>
                </a:solidFill>
              </a:rPr>
              <a:t>.</a:t>
            </a:r>
          </a:p>
          <a:p>
            <a:endParaRPr lang="en-US" dirty="0"/>
          </a:p>
        </p:txBody>
      </p:sp>
    </p:spTree>
    <p:extLst>
      <p:ext uri="{BB962C8B-B14F-4D97-AF65-F5344CB8AC3E}">
        <p14:creationId xmlns:p14="http://schemas.microsoft.com/office/powerpoint/2010/main" val="3105303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1219200"/>
            <a:ext cx="8229600" cy="1143000"/>
          </a:xfrm>
        </p:spPr>
        <p:txBody>
          <a:bodyPr>
            <a:normAutofit/>
          </a:bodyPr>
          <a:lstStyle/>
          <a:p>
            <a:r>
              <a:rPr lang="en-IN" sz="3200"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0" y="2015733"/>
            <a:ext cx="9143999" cy="4842267"/>
          </a:xfrm>
        </p:spPr>
        <p:txBody>
          <a:bodyPr>
            <a:normAutofit lnSpcReduction="10000"/>
          </a:bodyPr>
          <a:lstStyle/>
          <a:p>
            <a:r>
              <a:rPr lang="en-US" b="1" dirty="0">
                <a:latin typeface="Times New Roman" panose="02020603050405020304" pitchFamily="18" charset="0"/>
                <a:cs typeface="Times New Roman" panose="02020603050405020304" pitchFamily="18" charset="0"/>
              </a:rPr>
              <a:t>Enhance Diagnostic Accuracy:</a:t>
            </a:r>
            <a:r>
              <a:rPr lang="en-US" dirty="0">
                <a:latin typeface="Times New Roman" panose="02020603050405020304" pitchFamily="18" charset="0"/>
                <a:cs typeface="Times New Roman" panose="02020603050405020304" pitchFamily="18" charset="0"/>
              </a:rPr>
              <a:t> Develop a system that can accurately classify MRI brain tumor images, reducing the chances of misdiagnosis and improving overall diagnostic accuracy compared to traditional methods.</a:t>
            </a:r>
          </a:p>
          <a:p>
            <a:r>
              <a:rPr lang="en-US" b="1" dirty="0">
                <a:latin typeface="Times New Roman" panose="02020603050405020304" pitchFamily="18" charset="0"/>
                <a:cs typeface="Times New Roman" panose="02020603050405020304" pitchFamily="18" charset="0"/>
              </a:rPr>
              <a:t>Early Detection:</a:t>
            </a:r>
            <a:r>
              <a:rPr lang="en-US" dirty="0">
                <a:latin typeface="Times New Roman" panose="02020603050405020304" pitchFamily="18" charset="0"/>
                <a:cs typeface="Times New Roman" panose="02020603050405020304" pitchFamily="18" charset="0"/>
              </a:rPr>
              <a:t> Aim to detect brain tumors at an early stage, facilitating timely interventions and improving patient outcomes. Early detection is crucial for effective treatment and can significantly impact survival rates.</a:t>
            </a:r>
          </a:p>
          <a:p>
            <a:r>
              <a:rPr lang="en-US" b="1" dirty="0">
                <a:latin typeface="Times New Roman" panose="02020603050405020304" pitchFamily="18" charset="0"/>
                <a:cs typeface="Times New Roman" panose="02020603050405020304" pitchFamily="18" charset="0"/>
              </a:rPr>
              <a:t>Streamline Workflow:</a:t>
            </a:r>
            <a:r>
              <a:rPr lang="en-US" dirty="0">
                <a:latin typeface="Times New Roman" panose="02020603050405020304" pitchFamily="18" charset="0"/>
                <a:cs typeface="Times New Roman" panose="02020603050405020304" pitchFamily="18" charset="0"/>
              </a:rPr>
              <a:t> Develop a system that seamlessly integrates into the existing clinical workflow, providing efficient and timely support to healthcare professionals. The objective is to enhance rather than disrupt the diagnostic process.</a:t>
            </a:r>
          </a:p>
          <a:p>
            <a:r>
              <a:rPr lang="en-US" b="1" dirty="0">
                <a:latin typeface="Times New Roman" panose="02020603050405020304" pitchFamily="18" charset="0"/>
                <a:cs typeface="Times New Roman" panose="02020603050405020304" pitchFamily="18" charset="0"/>
              </a:rPr>
              <a:t>Handle Diverse Tumor Types:</a:t>
            </a:r>
            <a:r>
              <a:rPr lang="en-US" dirty="0">
                <a:latin typeface="Times New Roman" panose="02020603050405020304" pitchFamily="18" charset="0"/>
                <a:cs typeface="Times New Roman" panose="02020603050405020304" pitchFamily="18" charset="0"/>
              </a:rPr>
              <a:t> Create a system capable of classifying various types of brain tumors, including common and rare forms. The objective is to provide a comprehensive solution that covers the spectrum of brain abnormalities.</a:t>
            </a:r>
          </a:p>
          <a:p>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BD8F6B8-6CCD-44CC-8EC5-043D277CA19F}" type="datetime1">
              <a:rPr lang="en-US" smtClean="0"/>
              <a:t>1/10/24</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4F7E9C80-C75B-4B75-A6C5-E58A18995148}" type="slidenum">
              <a:rPr lang="en-US" smtClean="0"/>
              <a:t>10</a:t>
            </a:fld>
            <a:endParaRPr lang="en-US"/>
          </a:p>
        </p:txBody>
      </p:sp>
    </p:spTree>
    <p:extLst>
      <p:ext uri="{BB962C8B-B14F-4D97-AF65-F5344CB8AC3E}">
        <p14:creationId xmlns:p14="http://schemas.microsoft.com/office/powerpoint/2010/main" val="486226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286" y="682276"/>
            <a:ext cx="8229600" cy="1143000"/>
          </a:xfrm>
        </p:spPr>
        <p:txBody>
          <a:bodyPr>
            <a:normAutofit/>
          </a:bodyPr>
          <a:lstStyle/>
          <a:p>
            <a:r>
              <a:rPr lang="en-IN" sz="3200" b="1" dirty="0">
                <a:latin typeface="Times New Roman" panose="02020603050405020304" pitchFamily="18" charset="0"/>
                <a:cs typeface="Times New Roman" panose="02020603050405020304" pitchFamily="18" charset="0"/>
              </a:rPr>
              <a:t>       Scope and it’s application</a:t>
            </a:r>
          </a:p>
        </p:txBody>
      </p:sp>
      <p:sp>
        <p:nvSpPr>
          <p:cNvPr id="3" name="Content Placeholder 2"/>
          <p:cNvSpPr>
            <a:spLocks noGrp="1"/>
          </p:cNvSpPr>
          <p:nvPr>
            <p:ph idx="1"/>
          </p:nvPr>
        </p:nvSpPr>
        <p:spPr>
          <a:xfrm>
            <a:off x="1" y="1874051"/>
            <a:ext cx="9143999" cy="4842267"/>
          </a:xfrm>
        </p:spPr>
        <p:txBody>
          <a:bodyPr>
            <a:noAutofit/>
          </a:bodyPr>
          <a:lstStyle/>
          <a:p>
            <a:r>
              <a:rPr lang="en-US" sz="2000" b="1" dirty="0">
                <a:latin typeface="Times New Roman" panose="02020603050405020304" pitchFamily="18" charset="0"/>
                <a:cs typeface="Times New Roman" panose="02020603050405020304" pitchFamily="18" charset="0"/>
              </a:rPr>
              <a:t>Early Diagnosis:</a:t>
            </a:r>
            <a:r>
              <a:rPr lang="en-US" sz="2000" dirty="0">
                <a:latin typeface="Times New Roman" panose="02020603050405020304" pitchFamily="18" charset="0"/>
                <a:cs typeface="Times New Roman" panose="02020603050405020304" pitchFamily="18" charset="0"/>
              </a:rPr>
              <a:t> </a:t>
            </a:r>
          </a:p>
          <a:p>
            <a:pPr marL="0" indent="0">
              <a:buNone/>
            </a:pPr>
            <a:r>
              <a:rPr lang="en-US" sz="2000" i="1" dirty="0">
                <a:latin typeface="Times New Roman" panose="02020603050405020304" pitchFamily="18" charset="0"/>
                <a:cs typeface="Times New Roman" panose="02020603050405020304" pitchFamily="18" charset="0"/>
              </a:rPr>
              <a:t>        Scope:</a:t>
            </a:r>
            <a:r>
              <a:rPr lang="en-US" sz="2000" dirty="0">
                <a:latin typeface="Times New Roman" panose="02020603050405020304" pitchFamily="18" charset="0"/>
                <a:cs typeface="Times New Roman" panose="02020603050405020304" pitchFamily="18" charset="0"/>
              </a:rPr>
              <a:t> Early detection of brain tumors is crucial for effective treatment and improved outcomes.</a:t>
            </a:r>
          </a:p>
          <a:p>
            <a:pPr marL="0" indent="0">
              <a:buNone/>
            </a:pPr>
            <a:r>
              <a:rPr lang="en-US" sz="2000" i="1" dirty="0">
                <a:latin typeface="Times New Roman" panose="02020603050405020304" pitchFamily="18" charset="0"/>
                <a:cs typeface="Times New Roman" panose="02020603050405020304" pitchFamily="18" charset="0"/>
              </a:rPr>
              <a:t>         Application:</a:t>
            </a:r>
            <a:r>
              <a:rPr lang="en-US" sz="2000" dirty="0">
                <a:latin typeface="Times New Roman" panose="02020603050405020304" pitchFamily="18" charset="0"/>
                <a:cs typeface="Times New Roman" panose="02020603050405020304" pitchFamily="18" charset="0"/>
              </a:rPr>
              <a:t> Implementing MRI Brain Tumor Image Classification for routine screening can lead to early identification of tumors, allowing for timely intervention and personalized treatment plans.</a:t>
            </a:r>
          </a:p>
          <a:p>
            <a:r>
              <a:rPr lang="en-US" sz="2000" b="1" dirty="0">
                <a:latin typeface="Times New Roman" panose="02020603050405020304" pitchFamily="18" charset="0"/>
                <a:cs typeface="Times New Roman" panose="02020603050405020304" pitchFamily="18" charset="0"/>
              </a:rPr>
              <a:t>Treatment Planning:</a:t>
            </a:r>
            <a:endParaRPr lang="en-US" sz="2000" dirty="0">
              <a:latin typeface="Times New Roman" panose="02020603050405020304" pitchFamily="18" charset="0"/>
              <a:cs typeface="Times New Roman" panose="02020603050405020304" pitchFamily="18" charset="0"/>
            </a:endParaRPr>
          </a:p>
          <a:p>
            <a:pPr marL="0" indent="0">
              <a:buNone/>
            </a:pPr>
            <a:r>
              <a:rPr lang="en-US" sz="2000" i="1" dirty="0">
                <a:latin typeface="Times New Roman" panose="02020603050405020304" pitchFamily="18" charset="0"/>
                <a:cs typeface="Times New Roman" panose="02020603050405020304" pitchFamily="18" charset="0"/>
              </a:rPr>
              <a:t>       Scope:</a:t>
            </a:r>
            <a:r>
              <a:rPr lang="en-US" sz="2000" dirty="0">
                <a:latin typeface="Times New Roman" panose="02020603050405020304" pitchFamily="18" charset="0"/>
                <a:cs typeface="Times New Roman" panose="02020603050405020304" pitchFamily="18" charset="0"/>
              </a:rPr>
              <a:t> Understanding the type and location of a brain tumor is vital for devising an appropriate treatment strategy.</a:t>
            </a:r>
          </a:p>
          <a:p>
            <a:pPr marL="0" indent="0">
              <a:buNone/>
            </a:pPr>
            <a:r>
              <a:rPr lang="en-US" sz="2000" i="1" dirty="0">
                <a:latin typeface="Times New Roman" panose="02020603050405020304" pitchFamily="18" charset="0"/>
                <a:cs typeface="Times New Roman" panose="02020603050405020304" pitchFamily="18" charset="0"/>
              </a:rPr>
              <a:t>       Application:</a:t>
            </a:r>
            <a:r>
              <a:rPr lang="en-US" sz="2000" dirty="0">
                <a:latin typeface="Times New Roman" panose="02020603050405020304" pitchFamily="18" charset="0"/>
                <a:cs typeface="Times New Roman" panose="02020603050405020304" pitchFamily="18" charset="0"/>
              </a:rPr>
              <a:t> MRI classification can assist oncologists and surgeons in planning precise surgical procedures, radiation therapy, or targeted drug therapies based on the characteristics of the tumor.</a:t>
            </a:r>
          </a:p>
        </p:txBody>
      </p:sp>
      <p:sp>
        <p:nvSpPr>
          <p:cNvPr id="4" name="Date Placeholder 3"/>
          <p:cNvSpPr>
            <a:spLocks noGrp="1"/>
          </p:cNvSpPr>
          <p:nvPr>
            <p:ph type="dt" sz="half" idx="10"/>
          </p:nvPr>
        </p:nvSpPr>
        <p:spPr/>
        <p:txBody>
          <a:bodyPr/>
          <a:lstStyle/>
          <a:p>
            <a:fld id="{ABD8F6B8-6CCD-44CC-8EC5-043D277CA19F}" type="datetime1">
              <a:rPr lang="en-US" smtClean="0"/>
              <a:t>1/10/24</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4F7E9C80-C75B-4B75-A6C5-E58A18995148}" type="slidenum">
              <a:rPr lang="en-US" smtClean="0"/>
              <a:t>11</a:t>
            </a:fld>
            <a:endParaRPr lang="en-US"/>
          </a:p>
        </p:txBody>
      </p:sp>
    </p:spTree>
    <p:extLst>
      <p:ext uri="{BB962C8B-B14F-4D97-AF65-F5344CB8AC3E}">
        <p14:creationId xmlns:p14="http://schemas.microsoft.com/office/powerpoint/2010/main" val="3031961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827" y="526144"/>
            <a:ext cx="8005309" cy="1049235"/>
          </a:xfrm>
        </p:spPr>
        <p:txBody>
          <a:bodyPr>
            <a:normAutofit/>
          </a:bodyPr>
          <a:lstStyle/>
          <a:p>
            <a:r>
              <a:rPr lang="en-IN" sz="3200" b="1" dirty="0">
                <a:latin typeface="Times New Roman" panose="02020603050405020304" pitchFamily="18" charset="0"/>
                <a:cs typeface="Times New Roman" panose="02020603050405020304" pitchFamily="18" charset="0"/>
              </a:rPr>
              <a:t>       Scope and it’s application</a:t>
            </a:r>
            <a:endParaRPr lang="en-IN" sz="3200" dirty="0"/>
          </a:p>
        </p:txBody>
      </p:sp>
      <p:sp>
        <p:nvSpPr>
          <p:cNvPr id="3" name="Content Placeholder 2"/>
          <p:cNvSpPr>
            <a:spLocks noGrp="1"/>
          </p:cNvSpPr>
          <p:nvPr>
            <p:ph idx="1"/>
          </p:nvPr>
        </p:nvSpPr>
        <p:spPr>
          <a:xfrm>
            <a:off x="0" y="1853755"/>
            <a:ext cx="9143999" cy="4842267"/>
          </a:xfrm>
        </p:spPr>
        <p:txBody>
          <a:bodyPr>
            <a:normAutofit fontScale="25000" lnSpcReduction="20000"/>
          </a:bodyPr>
          <a:lstStyle/>
          <a:p>
            <a:r>
              <a:rPr lang="en-US" sz="8000" b="1" dirty="0">
                <a:latin typeface="Times New Roman" panose="02020603050405020304" pitchFamily="18" charset="0"/>
                <a:cs typeface="Times New Roman" panose="02020603050405020304" pitchFamily="18" charset="0"/>
              </a:rPr>
              <a:t>Monitoring Disease Progression:</a:t>
            </a:r>
            <a:endParaRPr lang="en-US" sz="8000" dirty="0">
              <a:latin typeface="Times New Roman" panose="02020603050405020304" pitchFamily="18" charset="0"/>
              <a:cs typeface="Times New Roman" panose="02020603050405020304" pitchFamily="18" charset="0"/>
            </a:endParaRPr>
          </a:p>
          <a:p>
            <a:pPr marL="0" indent="0">
              <a:buNone/>
            </a:pPr>
            <a:r>
              <a:rPr lang="en-US" sz="8000" i="1" dirty="0">
                <a:latin typeface="Times New Roman" panose="02020603050405020304" pitchFamily="18" charset="0"/>
                <a:cs typeface="Times New Roman" panose="02020603050405020304" pitchFamily="18" charset="0"/>
              </a:rPr>
              <a:t>       Scope:</a:t>
            </a:r>
            <a:r>
              <a:rPr lang="en-US" sz="8000" dirty="0">
                <a:latin typeface="Times New Roman" panose="02020603050405020304" pitchFamily="18" charset="0"/>
                <a:cs typeface="Times New Roman" panose="02020603050405020304" pitchFamily="18" charset="0"/>
              </a:rPr>
              <a:t> Continuous monitoring is essential to track changes in tumor size and characteristics over time.</a:t>
            </a:r>
          </a:p>
          <a:p>
            <a:pPr marL="0" indent="0">
              <a:buNone/>
            </a:pPr>
            <a:r>
              <a:rPr lang="en-US" sz="8000" i="1" dirty="0">
                <a:latin typeface="Times New Roman" panose="02020603050405020304" pitchFamily="18" charset="0"/>
                <a:cs typeface="Times New Roman" panose="02020603050405020304" pitchFamily="18" charset="0"/>
              </a:rPr>
              <a:t>        Application:</a:t>
            </a:r>
            <a:r>
              <a:rPr lang="en-US" sz="8000" dirty="0">
                <a:latin typeface="Times New Roman" panose="02020603050405020304" pitchFamily="18" charset="0"/>
                <a:cs typeface="Times New Roman" panose="02020603050405020304" pitchFamily="18" charset="0"/>
              </a:rPr>
              <a:t> Implementing regular MRI scans with automated classification    enables healthcare professionals to monitor disease progression and adjust treatment plans accordingly.</a:t>
            </a:r>
            <a:endParaRPr lang="en-US" sz="8000" b="1" dirty="0"/>
          </a:p>
          <a:p>
            <a:r>
              <a:rPr lang="en-US" sz="8000" b="1" dirty="0">
                <a:latin typeface="Times New Roman" panose="02020603050405020304" pitchFamily="18" charset="0"/>
                <a:cs typeface="Times New Roman" panose="02020603050405020304" pitchFamily="18" charset="0"/>
              </a:rPr>
              <a:t>Research and Clinical Trials:</a:t>
            </a:r>
            <a:endParaRPr lang="en-US" sz="8000" dirty="0">
              <a:latin typeface="Times New Roman" panose="02020603050405020304" pitchFamily="18" charset="0"/>
              <a:cs typeface="Times New Roman" panose="02020603050405020304" pitchFamily="18" charset="0"/>
            </a:endParaRPr>
          </a:p>
          <a:p>
            <a:pPr marL="0" indent="0">
              <a:buNone/>
            </a:pPr>
            <a:r>
              <a:rPr lang="en-US" sz="8000" i="1" dirty="0">
                <a:latin typeface="Times New Roman" panose="02020603050405020304" pitchFamily="18" charset="0"/>
                <a:cs typeface="Times New Roman" panose="02020603050405020304" pitchFamily="18" charset="0"/>
              </a:rPr>
              <a:t>       Scope:</a:t>
            </a:r>
            <a:r>
              <a:rPr lang="en-US" sz="8000" dirty="0">
                <a:latin typeface="Times New Roman" panose="02020603050405020304" pitchFamily="18" charset="0"/>
                <a:cs typeface="Times New Roman" panose="02020603050405020304" pitchFamily="18" charset="0"/>
              </a:rPr>
              <a:t> Contributing to the advancement of medical knowledge and the development of novel treatments.</a:t>
            </a:r>
          </a:p>
          <a:p>
            <a:pPr marL="0" indent="0">
              <a:buNone/>
            </a:pPr>
            <a:r>
              <a:rPr lang="en-US" sz="8000" i="1" dirty="0">
                <a:latin typeface="Times New Roman" panose="02020603050405020304" pitchFamily="18" charset="0"/>
                <a:cs typeface="Times New Roman" panose="02020603050405020304" pitchFamily="18" charset="0"/>
              </a:rPr>
              <a:t>       Application:</a:t>
            </a:r>
            <a:r>
              <a:rPr lang="en-US" sz="8000" dirty="0">
                <a:latin typeface="Times New Roman" panose="02020603050405020304" pitchFamily="18" charset="0"/>
                <a:cs typeface="Times New Roman" panose="02020603050405020304" pitchFamily="18" charset="0"/>
              </a:rPr>
              <a:t> MRI Brain Tumor Image Classification can be used to analyze imaging data in research studies and clinical trials, aiding in the identification of patterns and biomarkers associated with specific tumor types.</a:t>
            </a:r>
            <a:endParaRPr lang="en-US" sz="7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BD8F6B8-6CCD-44CC-8EC5-043D277CA19F}" type="datetime1">
              <a:rPr lang="en-US" smtClean="0"/>
              <a:t>1/10/24</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4F7E9C80-C75B-4B75-A6C5-E58A18995148}" type="slidenum">
              <a:rPr lang="en-US" smtClean="0"/>
              <a:t>12</a:t>
            </a:fld>
            <a:endParaRPr lang="en-US"/>
          </a:p>
        </p:txBody>
      </p:sp>
    </p:spTree>
    <p:extLst>
      <p:ext uri="{BB962C8B-B14F-4D97-AF65-F5344CB8AC3E}">
        <p14:creationId xmlns:p14="http://schemas.microsoft.com/office/powerpoint/2010/main" val="1758966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3471" y="777933"/>
            <a:ext cx="7624309" cy="1049235"/>
          </a:xfrm>
        </p:spPr>
        <p:txBody>
          <a:bodyPr>
            <a:normAutofit/>
          </a:bodyPr>
          <a:lstStyle/>
          <a:p>
            <a:r>
              <a:rPr lang="en-IN" sz="3200" b="1" dirty="0">
                <a:latin typeface="Times New Roman" panose="02020603050405020304" pitchFamily="18" charset="0"/>
                <a:cs typeface="Times New Roman" panose="02020603050405020304" pitchFamily="18" charset="0"/>
              </a:rPr>
              <a:t>       Scope and it’s application</a:t>
            </a:r>
            <a:endParaRPr lang="en-IN" sz="3200" dirty="0"/>
          </a:p>
        </p:txBody>
      </p:sp>
      <p:sp>
        <p:nvSpPr>
          <p:cNvPr id="3" name="Content Placeholder 2"/>
          <p:cNvSpPr>
            <a:spLocks noGrp="1"/>
          </p:cNvSpPr>
          <p:nvPr>
            <p:ph idx="1"/>
          </p:nvPr>
        </p:nvSpPr>
        <p:spPr>
          <a:xfrm>
            <a:off x="0" y="2015733"/>
            <a:ext cx="9143999" cy="4842267"/>
          </a:xfrm>
        </p:spPr>
        <p:txBody>
          <a:bodyPr>
            <a:normAutofit fontScale="25000" lnSpcReduction="20000"/>
          </a:bodyPr>
          <a:lstStyle/>
          <a:p>
            <a:pPr marL="0" indent="0">
              <a:buNone/>
            </a:pPr>
            <a:r>
              <a:rPr lang="en-US" sz="4200" i="1" dirty="0">
                <a:latin typeface="Times New Roman" panose="02020603050405020304" pitchFamily="18" charset="0"/>
                <a:cs typeface="Times New Roman" panose="02020603050405020304" pitchFamily="18" charset="0"/>
              </a:rPr>
              <a:t> </a:t>
            </a:r>
          </a:p>
          <a:p>
            <a:pPr marL="0" indent="0">
              <a:buNone/>
            </a:pPr>
            <a:endParaRPr lang="en-US" sz="4200" i="1" dirty="0">
              <a:latin typeface="Times New Roman" panose="02020603050405020304" pitchFamily="18" charset="0"/>
              <a:cs typeface="Times New Roman" panose="02020603050405020304" pitchFamily="18" charset="0"/>
            </a:endParaRPr>
          </a:p>
          <a:p>
            <a:r>
              <a:rPr lang="en-US" sz="6200" b="1" dirty="0">
                <a:latin typeface="Times New Roman" panose="02020603050405020304" pitchFamily="18" charset="0"/>
                <a:cs typeface="Times New Roman" panose="02020603050405020304" pitchFamily="18" charset="0"/>
              </a:rPr>
              <a:t>Telemedicine:</a:t>
            </a:r>
            <a:endParaRPr lang="en-US" sz="6200" dirty="0">
              <a:latin typeface="Times New Roman" panose="02020603050405020304" pitchFamily="18" charset="0"/>
              <a:cs typeface="Times New Roman" panose="02020603050405020304" pitchFamily="18" charset="0"/>
            </a:endParaRPr>
          </a:p>
          <a:p>
            <a:pPr marL="0" indent="0">
              <a:buNone/>
            </a:pPr>
            <a:r>
              <a:rPr lang="en-US" sz="6200" i="1" dirty="0">
                <a:latin typeface="Times New Roman" panose="02020603050405020304" pitchFamily="18" charset="0"/>
                <a:cs typeface="Times New Roman" panose="02020603050405020304" pitchFamily="18" charset="0"/>
              </a:rPr>
              <a:t>        Scope:</a:t>
            </a:r>
            <a:r>
              <a:rPr lang="en-US" sz="6200" dirty="0">
                <a:latin typeface="Times New Roman" panose="02020603050405020304" pitchFamily="18" charset="0"/>
                <a:cs typeface="Times New Roman" panose="02020603050405020304" pitchFamily="18" charset="0"/>
              </a:rPr>
              <a:t> Extending access to specialized diagnostic expertise beyond geographical constraints.</a:t>
            </a:r>
          </a:p>
          <a:p>
            <a:pPr marL="0" indent="0">
              <a:buNone/>
            </a:pPr>
            <a:r>
              <a:rPr lang="en-US" sz="6200" i="1" dirty="0">
                <a:latin typeface="Times New Roman" panose="02020603050405020304" pitchFamily="18" charset="0"/>
                <a:cs typeface="Times New Roman" panose="02020603050405020304" pitchFamily="18" charset="0"/>
              </a:rPr>
              <a:t>        Application:</a:t>
            </a:r>
            <a:r>
              <a:rPr lang="en-US" sz="6200" dirty="0">
                <a:latin typeface="Times New Roman" panose="02020603050405020304" pitchFamily="18" charset="0"/>
                <a:cs typeface="Times New Roman" panose="02020603050405020304" pitchFamily="18" charset="0"/>
              </a:rPr>
              <a:t> Integrating automated classification into telemedicine platforms allows remote healthcare professionals to assess MRI brain scans and provide timely consultations, especially in underserved areas.</a:t>
            </a:r>
            <a:endParaRPr lang="en-US" sz="6200" b="1" dirty="0"/>
          </a:p>
          <a:p>
            <a:pPr marL="0" indent="0">
              <a:buNone/>
            </a:pPr>
            <a:endParaRPr lang="en-US" sz="6200" b="1" dirty="0">
              <a:latin typeface="Times New Roman" panose="02020603050405020304" pitchFamily="18" charset="0"/>
              <a:cs typeface="Times New Roman" panose="02020603050405020304" pitchFamily="18" charset="0"/>
            </a:endParaRPr>
          </a:p>
          <a:p>
            <a:r>
              <a:rPr lang="en-US" sz="6200" b="1" dirty="0">
                <a:latin typeface="Times New Roman" panose="02020603050405020304" pitchFamily="18" charset="0"/>
                <a:cs typeface="Times New Roman" panose="02020603050405020304" pitchFamily="18" charset="0"/>
              </a:rPr>
              <a:t>Education and Training:</a:t>
            </a:r>
            <a:endParaRPr lang="en-US" sz="6200" dirty="0">
              <a:latin typeface="Times New Roman" panose="02020603050405020304" pitchFamily="18" charset="0"/>
              <a:cs typeface="Times New Roman" panose="02020603050405020304" pitchFamily="18" charset="0"/>
            </a:endParaRPr>
          </a:p>
          <a:p>
            <a:pPr marL="0" indent="0">
              <a:buNone/>
            </a:pPr>
            <a:r>
              <a:rPr lang="en-US" sz="6200" i="1" dirty="0">
                <a:latin typeface="Times New Roman" panose="02020603050405020304" pitchFamily="18" charset="0"/>
                <a:cs typeface="Times New Roman" panose="02020603050405020304" pitchFamily="18" charset="0"/>
              </a:rPr>
              <a:t>       Scope:</a:t>
            </a:r>
            <a:r>
              <a:rPr lang="en-US" sz="6200" dirty="0">
                <a:latin typeface="Times New Roman" panose="02020603050405020304" pitchFamily="18" charset="0"/>
                <a:cs typeface="Times New Roman" panose="02020603050405020304" pitchFamily="18" charset="0"/>
              </a:rPr>
              <a:t> Enhancing the training of medical professionals in neurology and radiology.</a:t>
            </a:r>
          </a:p>
          <a:p>
            <a:pPr marL="0" indent="0">
              <a:buNone/>
            </a:pPr>
            <a:r>
              <a:rPr lang="en-US" sz="6200" i="1" dirty="0">
                <a:latin typeface="Times New Roman" panose="02020603050405020304" pitchFamily="18" charset="0"/>
                <a:cs typeface="Times New Roman" panose="02020603050405020304" pitchFamily="18" charset="0"/>
              </a:rPr>
              <a:t>       Application:</a:t>
            </a:r>
            <a:r>
              <a:rPr lang="en-US" sz="6200" dirty="0">
                <a:latin typeface="Times New Roman" panose="02020603050405020304" pitchFamily="18" charset="0"/>
                <a:cs typeface="Times New Roman" panose="02020603050405020304" pitchFamily="18" charset="0"/>
              </a:rPr>
              <a:t> Using MRI Brain Tumor Image Classification tools as educational aids for medical students, residents, and healthcare professionals to develop their expertise in brain tumor diagnosis.</a:t>
            </a:r>
            <a:endParaRPr lang="en-US" sz="62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BD8F6B8-6CCD-44CC-8EC5-043D277CA19F}" type="datetime1">
              <a:rPr lang="en-US" smtClean="0"/>
              <a:t>1/10/24</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4F7E9C80-C75B-4B75-A6C5-E58A18995148}" type="slidenum">
              <a:rPr lang="en-US" smtClean="0"/>
              <a:t>13</a:t>
            </a:fld>
            <a:endParaRPr lang="en-US"/>
          </a:p>
        </p:txBody>
      </p:sp>
    </p:spTree>
    <p:extLst>
      <p:ext uri="{BB962C8B-B14F-4D97-AF65-F5344CB8AC3E}">
        <p14:creationId xmlns:p14="http://schemas.microsoft.com/office/powerpoint/2010/main" val="2985108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481156"/>
            <a:ext cx="8229600" cy="899476"/>
          </a:xfrm>
        </p:spPr>
        <p:txBody>
          <a:bodyPr>
            <a:normAutofit/>
          </a:bodyPr>
          <a:lstStyle/>
          <a:p>
            <a:r>
              <a:rPr lang="en-US" sz="3200" b="1" dirty="0">
                <a:latin typeface="Times New Roman" panose="02020603050405020304" pitchFamily="18" charset="0"/>
                <a:cs typeface="Times New Roman" panose="02020603050405020304" pitchFamily="18" charset="0"/>
              </a:rPr>
              <a:t>                    ARCHITECTURE DIAGRAM</a:t>
            </a:r>
          </a:p>
        </p:txBody>
      </p:sp>
      <p:sp>
        <p:nvSpPr>
          <p:cNvPr id="3" name="Content Placeholder 2"/>
          <p:cNvSpPr>
            <a:spLocks noGrp="1"/>
          </p:cNvSpPr>
          <p:nvPr>
            <p:ph idx="1"/>
          </p:nvPr>
        </p:nvSpPr>
        <p:spPr/>
        <p:txBody>
          <a:bodyPr/>
          <a:lstStyle/>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endParaRPr lang="en-US" dirty="0">
              <a:solidFill>
                <a:srgbClr val="FF0000"/>
              </a:solidFill>
            </a:endParaRPr>
          </a:p>
        </p:txBody>
      </p:sp>
      <p:sp>
        <p:nvSpPr>
          <p:cNvPr id="5" name="Date Placeholder 4"/>
          <p:cNvSpPr>
            <a:spLocks noGrp="1"/>
          </p:cNvSpPr>
          <p:nvPr>
            <p:ph type="dt" sz="half" idx="10"/>
          </p:nvPr>
        </p:nvSpPr>
        <p:spPr/>
        <p:txBody>
          <a:bodyPr/>
          <a:lstStyle/>
          <a:p>
            <a:r>
              <a:rPr lang="en-US" dirty="0"/>
              <a:t> </a:t>
            </a:r>
          </a:p>
        </p:txBody>
      </p:sp>
      <p:sp>
        <p:nvSpPr>
          <p:cNvPr id="7" name="Slide Number Placeholder 6"/>
          <p:cNvSpPr>
            <a:spLocks noGrp="1"/>
          </p:cNvSpPr>
          <p:nvPr>
            <p:ph type="sldNum" sz="quarter" idx="12"/>
          </p:nvPr>
        </p:nvSpPr>
        <p:spPr/>
        <p:txBody>
          <a:bodyPr/>
          <a:lstStyle/>
          <a:p>
            <a:fld id="{4F7E9C80-C75B-4B75-A6C5-E58A18995148}" type="slidenum">
              <a:rPr lang="en-US" smtClean="0"/>
              <a:t>14</a:t>
            </a:fld>
            <a:endParaRPr lang="en-US"/>
          </a:p>
        </p:txBody>
      </p:sp>
      <p:sp>
        <p:nvSpPr>
          <p:cNvPr id="9" name="TextBox 8">
            <a:extLst>
              <a:ext uri="{FF2B5EF4-FFF2-40B4-BE49-F238E27FC236}">
                <a16:creationId xmlns:a16="http://schemas.microsoft.com/office/drawing/2014/main" id="{C249317A-6EC0-28B5-1155-419F23C0FBAC}"/>
              </a:ext>
            </a:extLst>
          </p:cNvPr>
          <p:cNvSpPr txBox="1"/>
          <p:nvPr/>
        </p:nvSpPr>
        <p:spPr>
          <a:xfrm>
            <a:off x="-457200" y="1382585"/>
            <a:ext cx="4495800" cy="646331"/>
          </a:xfrm>
          <a:prstGeom prst="rect">
            <a:avLst/>
          </a:prstGeom>
          <a:noFill/>
        </p:spPr>
        <p:txBody>
          <a:bodyPr wrap="square" rtlCol="0">
            <a:spAutoFit/>
          </a:bodyPr>
          <a:lstStyle/>
          <a:p>
            <a:br>
              <a:rPr lang="en-US" sz="1800" dirty="0">
                <a:solidFill>
                  <a:srgbClr val="000000"/>
                </a:solidFill>
                <a:effectLst/>
                <a:latin typeface="Times New Roman" panose="02020603050405020304" pitchFamily="18" charset="0"/>
                <a:ea typeface="Times New Roman" panose="02020603050405020304" pitchFamily="18" charset="0"/>
              </a:rPr>
            </a:br>
            <a:endParaRPr lang="en-US" dirty="0"/>
          </a:p>
        </p:txBody>
      </p:sp>
      <p:sp>
        <p:nvSpPr>
          <p:cNvPr id="6" name="AutoShape 2" descr="Architecture of the modified VGG16 model.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rchitecture of the modified VGG16 model. | Download Scientific Diagram"/>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861818"/>
            <a:ext cx="8382000" cy="4840840"/>
          </a:xfrm>
          <a:prstGeom prst="rect">
            <a:avLst/>
          </a:prstGeom>
        </p:spPr>
      </p:pic>
    </p:spTree>
    <p:extLst>
      <p:ext uri="{BB962C8B-B14F-4D97-AF65-F5344CB8AC3E}">
        <p14:creationId xmlns:p14="http://schemas.microsoft.com/office/powerpoint/2010/main" val="3224256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3471" y="638509"/>
            <a:ext cx="8229600" cy="1143000"/>
          </a:xfrm>
        </p:spPr>
        <p:txBody>
          <a:bodyPr>
            <a:normAutofit/>
          </a:bodyPr>
          <a:lstStyle/>
          <a:p>
            <a:r>
              <a:rPr lang="en-US" sz="3200" b="1" dirty="0">
                <a:latin typeface="Times New Roman" panose="02020603050405020304" pitchFamily="18" charset="0"/>
                <a:cs typeface="Times New Roman" panose="02020603050405020304" pitchFamily="18" charset="0"/>
              </a:rPr>
              <a:t>   Algorithm Description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015733"/>
            <a:ext cx="9143999" cy="4842267"/>
          </a:xfrm>
        </p:spPr>
        <p:txBody>
          <a:bodyPr>
            <a:normAutofit/>
          </a:bodyPr>
          <a:lstStyle/>
          <a:p>
            <a:r>
              <a:rPr lang="en-US" sz="2000" b="1" dirty="0">
                <a:latin typeface="Times New Roman" panose="02020603050405020304" pitchFamily="18" charset="0"/>
                <a:cs typeface="Times New Roman" panose="02020603050405020304" pitchFamily="18" charset="0"/>
              </a:rPr>
              <a:t>Input Layer:</a:t>
            </a:r>
            <a:r>
              <a:rPr lang="en-US" sz="2000" dirty="0">
                <a:latin typeface="Times New Roman" panose="02020603050405020304" pitchFamily="18" charset="0"/>
                <a:cs typeface="Times New Roman" panose="02020603050405020304" pitchFamily="18" charset="0"/>
              </a:rPr>
              <a:t> Responsible for receiving the input images, typically in the form of RGB images with a fixed size.</a:t>
            </a:r>
          </a:p>
          <a:p>
            <a:r>
              <a:rPr lang="en-US" sz="2000" b="1" dirty="0">
                <a:latin typeface="Times New Roman" panose="02020603050405020304" pitchFamily="18" charset="0"/>
                <a:cs typeface="Times New Roman" panose="02020603050405020304" pitchFamily="18" charset="0"/>
              </a:rPr>
              <a:t>Convolutional Blocks:</a:t>
            </a:r>
            <a:r>
              <a:rPr lang="en-US" sz="2000" dirty="0">
                <a:latin typeface="Times New Roman" panose="02020603050405020304" pitchFamily="18" charset="0"/>
                <a:cs typeface="Times New Roman" panose="02020603050405020304" pitchFamily="18" charset="0"/>
              </a:rPr>
              <a:t> Consists of several convolutional layers with small 3x3 filters, followed by rectified linear unit (</a:t>
            </a:r>
            <a:r>
              <a:rPr lang="en-US" sz="2000" dirty="0" err="1">
                <a:latin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cs typeface="Times New Roman" panose="02020603050405020304" pitchFamily="18" charset="0"/>
              </a:rPr>
              <a:t>) activations. These blocks form the core feature extraction part of the model.</a:t>
            </a:r>
          </a:p>
          <a:p>
            <a:r>
              <a:rPr lang="en-US" sz="2000" b="1" dirty="0" err="1">
                <a:latin typeface="Times New Roman" panose="02020603050405020304" pitchFamily="18" charset="0"/>
                <a:cs typeface="Times New Roman" panose="02020603050405020304" pitchFamily="18" charset="0"/>
              </a:rPr>
              <a:t>MaxPooling</a:t>
            </a:r>
            <a:r>
              <a:rPr lang="en-US" sz="2000" b="1" dirty="0">
                <a:latin typeface="Times New Roman" panose="02020603050405020304" pitchFamily="18" charset="0"/>
                <a:cs typeface="Times New Roman" panose="02020603050405020304" pitchFamily="18" charset="0"/>
              </a:rPr>
              <a:t> Layers:</a:t>
            </a:r>
            <a:r>
              <a:rPr lang="en-US" sz="2000" dirty="0">
                <a:latin typeface="Times New Roman" panose="02020603050405020304" pitchFamily="18" charset="0"/>
                <a:cs typeface="Times New Roman" panose="02020603050405020304" pitchFamily="18" charset="0"/>
              </a:rPr>
              <a:t> Interspersed between convolutional blocks to reduce spatial dimensions and retain important features.</a:t>
            </a:r>
          </a:p>
          <a:p>
            <a:r>
              <a:rPr lang="en-US" sz="2000" b="1" dirty="0">
                <a:latin typeface="Times New Roman" panose="02020603050405020304" pitchFamily="18" charset="0"/>
                <a:cs typeface="Times New Roman" panose="02020603050405020304" pitchFamily="18" charset="0"/>
              </a:rPr>
              <a:t>Fully Connected (Dense) Layers:</a:t>
            </a:r>
            <a:r>
              <a:rPr lang="en-US" sz="2000" dirty="0">
                <a:latin typeface="Times New Roman" panose="02020603050405020304" pitchFamily="18" charset="0"/>
                <a:cs typeface="Times New Roman" panose="02020603050405020304" pitchFamily="18" charset="0"/>
              </a:rPr>
              <a:t> After the convolutional and pooling layers, one or more fully connected layers are employed for high-level reasoning and classification. Typically followed by </a:t>
            </a:r>
            <a:r>
              <a:rPr lang="en-US" sz="2000" dirty="0" err="1">
                <a:latin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cs typeface="Times New Roman" panose="02020603050405020304" pitchFamily="18" charset="0"/>
              </a:rPr>
              <a:t> activations and dropout layers for regularization</a:t>
            </a:r>
            <a:r>
              <a:rPr lang="en-US" sz="2200" dirty="0"/>
              <a:t>.</a:t>
            </a:r>
          </a:p>
          <a:p>
            <a:endParaRPr lang="en-IN" dirty="0"/>
          </a:p>
        </p:txBody>
      </p:sp>
      <p:sp>
        <p:nvSpPr>
          <p:cNvPr id="4" name="Date Placeholder 3"/>
          <p:cNvSpPr>
            <a:spLocks noGrp="1"/>
          </p:cNvSpPr>
          <p:nvPr>
            <p:ph type="dt" sz="half" idx="10"/>
          </p:nvPr>
        </p:nvSpPr>
        <p:spPr/>
        <p:txBody>
          <a:bodyPr/>
          <a:lstStyle/>
          <a:p>
            <a:fld id="{ABD8F6B8-6CCD-44CC-8EC5-043D277CA19F}" type="datetime1">
              <a:rPr lang="en-US" smtClean="0"/>
              <a:t>1/10/24</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4F7E9C80-C75B-4B75-A6C5-E58A18995148}" type="slidenum">
              <a:rPr lang="en-US" smtClean="0"/>
              <a:t>15</a:t>
            </a:fld>
            <a:endParaRPr lang="en-US"/>
          </a:p>
        </p:txBody>
      </p:sp>
    </p:spTree>
    <p:extLst>
      <p:ext uri="{BB962C8B-B14F-4D97-AF65-F5344CB8AC3E}">
        <p14:creationId xmlns:p14="http://schemas.microsoft.com/office/powerpoint/2010/main" val="4250227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1742" y="731051"/>
            <a:ext cx="8229600" cy="1143000"/>
          </a:xfrm>
        </p:spPr>
        <p:txBody>
          <a:bodyPr>
            <a:normAutofit/>
          </a:bodyPr>
          <a:lstStyle/>
          <a:p>
            <a:r>
              <a:rPr lang="en-US" sz="3200" b="1" dirty="0">
                <a:latin typeface="Times New Roman" panose="02020603050405020304" pitchFamily="18" charset="0"/>
                <a:cs typeface="Times New Roman" panose="02020603050405020304" pitchFamily="18" charset="0"/>
              </a:rPr>
              <a:t>   Algorithm Description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015733"/>
            <a:ext cx="9143999" cy="4842267"/>
          </a:xfrm>
        </p:spPr>
        <p:txBody>
          <a:bodyPr>
            <a:normAutofit lnSpcReduction="10000"/>
          </a:bodyPr>
          <a:lstStyle/>
          <a:p>
            <a:r>
              <a:rPr lang="en-US" sz="2000" b="1" dirty="0">
                <a:latin typeface="Times New Roman" panose="02020603050405020304" pitchFamily="18" charset="0"/>
                <a:cs typeface="Times New Roman" panose="02020603050405020304" pitchFamily="18" charset="0"/>
              </a:rPr>
              <a:t>Output Layer:</a:t>
            </a:r>
            <a:r>
              <a:rPr lang="en-US" sz="2000" dirty="0">
                <a:latin typeface="Times New Roman" panose="02020603050405020304" pitchFamily="18" charset="0"/>
                <a:cs typeface="Times New Roman" panose="02020603050405020304" pitchFamily="18" charset="0"/>
              </a:rPr>
              <a:t> The final layer responsible for producing the model's output. Often uses a </a:t>
            </a:r>
            <a:r>
              <a:rPr lang="en-US" sz="2000" dirty="0" err="1">
                <a:latin typeface="Times New Roman" panose="02020603050405020304" pitchFamily="18" charset="0"/>
                <a:cs typeface="Times New Roman" panose="02020603050405020304" pitchFamily="18" charset="0"/>
              </a:rPr>
              <a:t>softmax</a:t>
            </a:r>
            <a:r>
              <a:rPr lang="en-US" sz="2000" dirty="0">
                <a:latin typeface="Times New Roman" panose="02020603050405020304" pitchFamily="18" charset="0"/>
                <a:cs typeface="Times New Roman" panose="02020603050405020304" pitchFamily="18" charset="0"/>
              </a:rPr>
              <a:t> activation function for multi-class classification tasks.</a:t>
            </a:r>
          </a:p>
          <a:p>
            <a:r>
              <a:rPr lang="en-US" sz="2000" b="1" dirty="0">
                <a:latin typeface="Times New Roman" panose="02020603050405020304" pitchFamily="18" charset="0"/>
                <a:cs typeface="Times New Roman" panose="02020603050405020304" pitchFamily="18" charset="0"/>
              </a:rPr>
              <a:t>Batch Normalization:</a:t>
            </a:r>
            <a:r>
              <a:rPr lang="en-US" sz="2000" dirty="0">
                <a:latin typeface="Times New Roman" panose="02020603050405020304" pitchFamily="18" charset="0"/>
                <a:cs typeface="Times New Roman" panose="02020603050405020304" pitchFamily="18" charset="0"/>
              </a:rPr>
              <a:t> In some variations of VGG, batch normalization layers may be added to normalize and stabilize activations, aiding in faster convergence during training.</a:t>
            </a:r>
          </a:p>
          <a:p>
            <a:r>
              <a:rPr lang="en-US" sz="2000" b="1" dirty="0">
                <a:latin typeface="Times New Roman" panose="02020603050405020304" pitchFamily="18" charset="0"/>
                <a:cs typeface="Times New Roman" panose="02020603050405020304" pitchFamily="18" charset="0"/>
              </a:rPr>
              <a:t>Dropout:</a:t>
            </a:r>
            <a:r>
              <a:rPr lang="en-US" sz="2000" dirty="0">
                <a:latin typeface="Times New Roman" panose="02020603050405020304" pitchFamily="18" charset="0"/>
                <a:cs typeface="Times New Roman" panose="02020603050405020304" pitchFamily="18" charset="0"/>
              </a:rPr>
              <a:t> Dropout layers may be added for regularization, helping to prevent overfitting by randomly dropping a certain percentage of neurons during training.</a:t>
            </a:r>
          </a:p>
          <a:p>
            <a:r>
              <a:rPr lang="en-US" sz="2000" b="1" dirty="0">
                <a:latin typeface="Times New Roman" panose="02020603050405020304" pitchFamily="18" charset="0"/>
                <a:cs typeface="Times New Roman" panose="02020603050405020304" pitchFamily="18" charset="0"/>
              </a:rPr>
              <a:t>Flattening Layer:</a:t>
            </a:r>
            <a:r>
              <a:rPr lang="en-US" sz="2000" dirty="0">
                <a:latin typeface="Times New Roman" panose="02020603050405020304" pitchFamily="18" charset="0"/>
                <a:cs typeface="Times New Roman" panose="02020603050405020304" pitchFamily="18" charset="0"/>
              </a:rPr>
              <a:t> Precedes the fully connected layers and transforms the multi-dimensional feature maps into a one-dimensional vector.</a:t>
            </a:r>
          </a:p>
          <a:p>
            <a:r>
              <a:rPr lang="en-US" sz="2000" b="1" dirty="0">
                <a:latin typeface="Times New Roman" panose="02020603050405020304" pitchFamily="18" charset="0"/>
                <a:cs typeface="Times New Roman" panose="02020603050405020304" pitchFamily="18" charset="0"/>
              </a:rPr>
              <a:t>Global Average Pooling:</a:t>
            </a:r>
            <a:r>
              <a:rPr lang="en-US" sz="2000" dirty="0">
                <a:latin typeface="Times New Roman" panose="02020603050405020304" pitchFamily="18" charset="0"/>
                <a:cs typeface="Times New Roman" panose="02020603050405020304" pitchFamily="18" charset="0"/>
              </a:rPr>
              <a:t> Instead of flattening, some variations use global average pooling to reduce the spatial dimensions of the feature maps before the fully connected layers.</a:t>
            </a:r>
          </a:p>
          <a:p>
            <a:endParaRPr lang="en-IN" dirty="0"/>
          </a:p>
        </p:txBody>
      </p:sp>
      <p:sp>
        <p:nvSpPr>
          <p:cNvPr id="4" name="Date Placeholder 3"/>
          <p:cNvSpPr>
            <a:spLocks noGrp="1"/>
          </p:cNvSpPr>
          <p:nvPr>
            <p:ph type="dt" sz="half" idx="10"/>
          </p:nvPr>
        </p:nvSpPr>
        <p:spPr/>
        <p:txBody>
          <a:bodyPr/>
          <a:lstStyle/>
          <a:p>
            <a:fld id="{ABD8F6B8-6CCD-44CC-8EC5-043D277CA19F}" type="datetime1">
              <a:rPr lang="en-US" smtClean="0"/>
              <a:t>1/10/24</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4F7E9C80-C75B-4B75-A6C5-E58A18995148}" type="slidenum">
              <a:rPr lang="en-US" smtClean="0"/>
              <a:t>16</a:t>
            </a:fld>
            <a:endParaRPr lang="en-US"/>
          </a:p>
        </p:txBody>
      </p:sp>
    </p:spTree>
    <p:extLst>
      <p:ext uri="{BB962C8B-B14F-4D97-AF65-F5344CB8AC3E}">
        <p14:creationId xmlns:p14="http://schemas.microsoft.com/office/powerpoint/2010/main" val="308320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1356" y="769720"/>
            <a:ext cx="6571343" cy="1049235"/>
          </a:xfrm>
        </p:spPr>
        <p:txBody>
          <a:bodyPr>
            <a:normAutofit/>
          </a:bodyPr>
          <a:lstStyle/>
          <a:p>
            <a:r>
              <a:rPr lang="en-IN" sz="3200" b="1" dirty="0">
                <a:latin typeface="Times New Roman" panose="02020603050405020304" pitchFamily="18" charset="0"/>
                <a:cs typeface="Times New Roman" panose="02020603050405020304" pitchFamily="18" charset="0"/>
              </a:rPr>
              <a:t>UML Diagrams</a:t>
            </a:r>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85598" y="1949104"/>
            <a:ext cx="7467600" cy="4867333"/>
          </a:xfrm>
        </p:spPr>
      </p:pic>
      <p:sp>
        <p:nvSpPr>
          <p:cNvPr id="4" name="Date Placeholder 3"/>
          <p:cNvSpPr>
            <a:spLocks noGrp="1"/>
          </p:cNvSpPr>
          <p:nvPr>
            <p:ph type="dt" sz="half" idx="10"/>
          </p:nvPr>
        </p:nvSpPr>
        <p:spPr/>
        <p:txBody>
          <a:bodyPr/>
          <a:lstStyle/>
          <a:p>
            <a:fld id="{ABD8F6B8-6CCD-44CC-8EC5-043D277CA19F}" type="datetime1">
              <a:rPr lang="en-US" smtClean="0"/>
              <a:t>1/10/24</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4F7E9C80-C75B-4B75-A6C5-E58A18995148}" type="slidenum">
              <a:rPr lang="en-US" smtClean="0"/>
              <a:t>17</a:t>
            </a:fld>
            <a:endParaRPr lang="en-US"/>
          </a:p>
        </p:txBody>
      </p:sp>
    </p:spTree>
    <p:extLst>
      <p:ext uri="{BB962C8B-B14F-4D97-AF65-F5344CB8AC3E}">
        <p14:creationId xmlns:p14="http://schemas.microsoft.com/office/powerpoint/2010/main" val="2238153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975269"/>
            <a:ext cx="6571343" cy="1049235"/>
          </a:xfrm>
        </p:spPr>
        <p:txBody>
          <a:bodyPr>
            <a:normAutofit/>
          </a:bodyPr>
          <a:lstStyle/>
          <a:p>
            <a:r>
              <a:rPr lang="en-IN" sz="3200" b="1" dirty="0">
                <a:latin typeface="Times New Roman" panose="02020603050405020304" pitchFamily="18" charset="0"/>
                <a:cs typeface="Times New Roman" panose="02020603050405020304" pitchFamily="18" charset="0"/>
              </a:rPr>
              <a:t>Model Used</a:t>
            </a:r>
          </a:p>
        </p:txBody>
      </p:sp>
      <p:sp>
        <p:nvSpPr>
          <p:cNvPr id="3" name="Content Placeholder 2"/>
          <p:cNvSpPr>
            <a:spLocks noGrp="1"/>
          </p:cNvSpPr>
          <p:nvPr>
            <p:ph idx="1"/>
          </p:nvPr>
        </p:nvSpPr>
        <p:spPr/>
        <p:txBody>
          <a:bodyPr/>
          <a:lstStyle/>
          <a:p>
            <a:r>
              <a:rPr lang="en-IN" dirty="0"/>
              <a:t>CNN Sequential</a:t>
            </a:r>
          </a:p>
          <a:p>
            <a:r>
              <a:rPr lang="en-IN" dirty="0"/>
              <a:t>VGG16</a:t>
            </a:r>
          </a:p>
          <a:p>
            <a:r>
              <a:rPr lang="en-IN" dirty="0"/>
              <a:t>VGG19</a:t>
            </a:r>
          </a:p>
        </p:txBody>
      </p:sp>
      <p:sp>
        <p:nvSpPr>
          <p:cNvPr id="4" name="Date Placeholder 3"/>
          <p:cNvSpPr>
            <a:spLocks noGrp="1"/>
          </p:cNvSpPr>
          <p:nvPr>
            <p:ph type="dt" sz="half" idx="10"/>
          </p:nvPr>
        </p:nvSpPr>
        <p:spPr/>
        <p:txBody>
          <a:bodyPr/>
          <a:lstStyle/>
          <a:p>
            <a:fld id="{ABD8F6B8-6CCD-44CC-8EC5-043D277CA19F}" type="datetime1">
              <a:rPr lang="en-US" smtClean="0"/>
              <a:t>1/10/24</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4F7E9C80-C75B-4B75-A6C5-E58A18995148}" type="slidenum">
              <a:rPr lang="en-US" smtClean="0"/>
              <a:t>18</a:t>
            </a:fld>
            <a:endParaRPr lang="en-US"/>
          </a:p>
        </p:txBody>
      </p:sp>
    </p:spTree>
    <p:extLst>
      <p:ext uri="{BB962C8B-B14F-4D97-AF65-F5344CB8AC3E}">
        <p14:creationId xmlns:p14="http://schemas.microsoft.com/office/powerpoint/2010/main" val="2520021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1085647"/>
            <a:ext cx="6571343" cy="1049235"/>
          </a:xfrm>
        </p:spPr>
        <p:txBody>
          <a:bodyPr>
            <a:normAutofit/>
          </a:bodyPr>
          <a:lstStyle/>
          <a:p>
            <a:r>
              <a:rPr lang="en-IN" sz="3200" b="1" dirty="0">
                <a:latin typeface="Times New Roman" panose="02020603050405020304" pitchFamily="18" charset="0"/>
                <a:cs typeface="Times New Roman" panose="02020603050405020304" pitchFamily="18" charset="0"/>
              </a:rPr>
              <a:t>CNN Sequential</a:t>
            </a:r>
          </a:p>
        </p:txBody>
      </p:sp>
      <p:sp>
        <p:nvSpPr>
          <p:cNvPr id="3" name="Content Placeholder 2"/>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The pixels from the image are fed to the convolutional layer that performs the convolution operation. It results in a convolved map. The convolved map is applied to a </a:t>
            </a:r>
            <a:r>
              <a:rPr lang="en-US" sz="2000" dirty="0" err="1">
                <a:latin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cs typeface="Times New Roman" panose="02020603050405020304" pitchFamily="18" charset="0"/>
              </a:rPr>
              <a:t> function to generate a rectified feature map. </a:t>
            </a:r>
          </a:p>
          <a:p>
            <a:r>
              <a:rPr lang="en-US" sz="2000" dirty="0">
                <a:latin typeface="Times New Roman" panose="02020603050405020304" pitchFamily="18" charset="0"/>
                <a:cs typeface="Times New Roman" panose="02020603050405020304" pitchFamily="18" charset="0"/>
              </a:rPr>
              <a:t>The image is processed with multiple convolutions and </a:t>
            </a:r>
            <a:r>
              <a:rPr lang="en-US" sz="2000" dirty="0" err="1">
                <a:latin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cs typeface="Times New Roman" panose="02020603050405020304" pitchFamily="18" charset="0"/>
              </a:rPr>
              <a:t> layers for locating the features</a:t>
            </a: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BD8F6B8-6CCD-44CC-8EC5-043D277CA19F}" type="datetime1">
              <a:rPr lang="en-US" smtClean="0"/>
              <a:t>1/10/24</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4F7E9C80-C75B-4B75-A6C5-E58A18995148}" type="slidenum">
              <a:rPr lang="en-US" smtClean="0"/>
              <a:t>19</a:t>
            </a:fld>
            <a:endParaRPr lang="en-US"/>
          </a:p>
        </p:txBody>
      </p:sp>
    </p:spTree>
    <p:extLst>
      <p:ext uri="{BB962C8B-B14F-4D97-AF65-F5344CB8AC3E}">
        <p14:creationId xmlns:p14="http://schemas.microsoft.com/office/powerpoint/2010/main" val="437121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1362" y="777463"/>
            <a:ext cx="2895600" cy="1049235"/>
          </a:xfrm>
        </p:spPr>
        <p:txBody>
          <a:bodyPr>
            <a:normAutofit/>
          </a:bodyPr>
          <a:lstStyle/>
          <a:p>
            <a:r>
              <a:rPr lang="en-IN" sz="3200" b="1">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Medical imaging plays a pivotal role in the early detection and diagnosis of brain tumors. Magnetic Resonance Imaging (MRI) is a widely used modality for capturing detailed images of the brain, enabling healthcare professionals to identify abnormalities. In this study, we propose a novel approach for the automated classification of brain tumor images obtained through MRI scans, utilizing state-of-the-art deep learning techniques.</a:t>
            </a:r>
          </a:p>
          <a:p>
            <a:r>
              <a:rPr lang="en-US" sz="2000" dirty="0">
                <a:latin typeface="Times New Roman" panose="02020603050405020304" pitchFamily="18" charset="0"/>
                <a:cs typeface="Times New Roman" panose="02020603050405020304" pitchFamily="18" charset="0"/>
              </a:rPr>
              <a:t>Our methodology involves the development and training of a convolutional neural network (CNN) on a comprehensive dataset of labeled MRI brain tumor images. The CNN is designed to extract intricate features from the images, enabling the model to discern subtle patterns indicative of various tumor types. We employ transfer learning techniques to leverage pre-trained models and optimize the learning process with limited labeled medical data.</a:t>
            </a:r>
          </a:p>
        </p:txBody>
      </p:sp>
      <p:sp>
        <p:nvSpPr>
          <p:cNvPr id="4" name="Date Placeholder 3"/>
          <p:cNvSpPr>
            <a:spLocks noGrp="1"/>
          </p:cNvSpPr>
          <p:nvPr>
            <p:ph type="dt" sz="half" idx="10"/>
          </p:nvPr>
        </p:nvSpPr>
        <p:spPr/>
        <p:txBody>
          <a:bodyPr/>
          <a:lstStyle/>
          <a:p>
            <a:fld id="{ABD8F6B8-6CCD-44CC-8EC5-043D277CA19F}" type="datetime1">
              <a:rPr lang="en-US" smtClean="0"/>
              <a:t>1/10/24</a:t>
            </a:fld>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2</a:t>
            </a:fld>
            <a:endParaRPr lang="en-US"/>
          </a:p>
        </p:txBody>
      </p:sp>
    </p:spTree>
    <p:extLst>
      <p:ext uri="{BB962C8B-B14F-4D97-AF65-F5344CB8AC3E}">
        <p14:creationId xmlns:p14="http://schemas.microsoft.com/office/powerpoint/2010/main" val="3125210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1002958"/>
            <a:ext cx="6571343" cy="1049235"/>
          </a:xfrm>
        </p:spPr>
        <p:txBody>
          <a:bodyPr>
            <a:normAutofit/>
          </a:bodyPr>
          <a:lstStyle/>
          <a:p>
            <a:r>
              <a:rPr lang="en-IN" sz="3200" b="1" dirty="0">
                <a:latin typeface="Times New Roman" panose="02020603050405020304" pitchFamily="18" charset="0"/>
                <a:cs typeface="Times New Roman" panose="02020603050405020304" pitchFamily="18" charset="0"/>
              </a:rPr>
              <a:t>CNN Sequential</a:t>
            </a:r>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5800" y="1752600"/>
            <a:ext cx="70104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ABD8F6B8-6CCD-44CC-8EC5-043D277CA19F}" type="datetime1">
              <a:rPr lang="en-US" smtClean="0"/>
              <a:t>1/10/24</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4F7E9C80-C75B-4B75-A6C5-E58A18995148}" type="slidenum">
              <a:rPr lang="en-US" smtClean="0"/>
              <a:t>20</a:t>
            </a:fld>
            <a:endParaRPr lang="en-US"/>
          </a:p>
        </p:txBody>
      </p:sp>
    </p:spTree>
    <p:extLst>
      <p:ext uri="{BB962C8B-B14F-4D97-AF65-F5344CB8AC3E}">
        <p14:creationId xmlns:p14="http://schemas.microsoft.com/office/powerpoint/2010/main" val="835142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0493" y="1136919"/>
            <a:ext cx="6571343" cy="1049235"/>
          </a:xfrm>
        </p:spPr>
        <p:txBody>
          <a:bodyPr>
            <a:normAutofit/>
          </a:bodyPr>
          <a:lstStyle/>
          <a:p>
            <a:r>
              <a:rPr lang="en-IN" sz="3200" b="1" dirty="0">
                <a:latin typeface="Times New Roman" panose="02020603050405020304" pitchFamily="18" charset="0"/>
                <a:cs typeface="Times New Roman" panose="02020603050405020304" pitchFamily="18" charset="0"/>
              </a:rPr>
              <a:t>VGG16</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VGG-16 is a convolutional neural network that is 16 layers deep. You can load a </a:t>
            </a:r>
            <a:r>
              <a:rPr lang="en-US" sz="2000" dirty="0" err="1">
                <a:latin typeface="Times New Roman" panose="02020603050405020304" pitchFamily="18" charset="0"/>
                <a:cs typeface="Times New Roman" panose="02020603050405020304" pitchFamily="18" charset="0"/>
              </a:rPr>
              <a:t>pretrained</a:t>
            </a:r>
            <a:r>
              <a:rPr lang="en-US" sz="2000" dirty="0">
                <a:latin typeface="Times New Roman" panose="02020603050405020304" pitchFamily="18" charset="0"/>
                <a:cs typeface="Times New Roman" panose="02020603050405020304" pitchFamily="18" charset="0"/>
              </a:rPr>
              <a:t> version of the network trained on more than a million images from the ImageNet database. </a:t>
            </a:r>
          </a:p>
          <a:p>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pretrained</a:t>
            </a:r>
            <a:r>
              <a:rPr lang="en-US" sz="2000" dirty="0">
                <a:latin typeface="Times New Roman" panose="02020603050405020304" pitchFamily="18" charset="0"/>
                <a:cs typeface="Times New Roman" panose="02020603050405020304" pitchFamily="18" charset="0"/>
              </a:rPr>
              <a:t> network can classify images into 1000 object categories, such as keyboard, mouse, pencil, and many animals.</a:t>
            </a: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BD8F6B8-6CCD-44CC-8EC5-043D277CA19F}" type="datetime1">
              <a:rPr lang="en-US" smtClean="0"/>
              <a:t>1/10/24</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4F7E9C80-C75B-4B75-A6C5-E58A18995148}" type="slidenum">
              <a:rPr lang="en-US" smtClean="0"/>
              <a:t>21</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733800"/>
            <a:ext cx="9144000"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5496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945991"/>
            <a:ext cx="6571343" cy="1049235"/>
          </a:xfrm>
        </p:spPr>
        <p:txBody>
          <a:bodyPr>
            <a:normAutofit/>
          </a:bodyPr>
          <a:lstStyle/>
          <a:p>
            <a:r>
              <a:rPr lang="en-IN" sz="3200" b="1" dirty="0">
                <a:latin typeface="Times New Roman" panose="02020603050405020304" pitchFamily="18" charset="0"/>
                <a:cs typeface="Times New Roman" panose="02020603050405020304" pitchFamily="18" charset="0"/>
              </a:rPr>
              <a:t>VGG16</a:t>
            </a:r>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76962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ABD8F6B8-6CCD-44CC-8EC5-043D277CA19F}" type="datetime1">
              <a:rPr lang="en-US" smtClean="0"/>
              <a:t>1/10/24</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4F7E9C80-C75B-4B75-A6C5-E58A18995148}" type="slidenum">
              <a:rPr lang="en-US" smtClean="0"/>
              <a:t>22</a:t>
            </a:fld>
            <a:endParaRPr lang="en-US"/>
          </a:p>
        </p:txBody>
      </p:sp>
    </p:spTree>
    <p:extLst>
      <p:ext uri="{BB962C8B-B14F-4D97-AF65-F5344CB8AC3E}">
        <p14:creationId xmlns:p14="http://schemas.microsoft.com/office/powerpoint/2010/main" val="1439212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3048000"/>
            <a:ext cx="8229600" cy="3078163"/>
          </a:xfrm>
        </p:spPr>
        <p:txBody>
          <a:bodyPr>
            <a:normAutofit/>
          </a:bodyPr>
          <a:lstStyle/>
          <a:p>
            <a:pPr marL="0" indent="0" algn="ctr">
              <a:buNone/>
            </a:pPr>
            <a:r>
              <a:rPr lang="en-US" sz="3600" dirty="0">
                <a:solidFill>
                  <a:srgbClr val="FF0000"/>
                </a:solidFill>
              </a:rPr>
              <a:t>THANK YOU</a:t>
            </a:r>
          </a:p>
        </p:txBody>
      </p:sp>
      <p:sp>
        <p:nvSpPr>
          <p:cNvPr id="5" name="Date Placeholder 4"/>
          <p:cNvSpPr>
            <a:spLocks noGrp="1"/>
          </p:cNvSpPr>
          <p:nvPr>
            <p:ph type="dt" sz="half" idx="10"/>
          </p:nvPr>
        </p:nvSpPr>
        <p:spPr/>
        <p:txBody>
          <a:bodyPr/>
          <a:lstStyle/>
          <a:p>
            <a:r>
              <a:rPr lang="en-US" dirty="0"/>
              <a:t> </a:t>
            </a:r>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4F7E9C80-C75B-4B75-A6C5-E58A18995148}" type="slidenum">
              <a:rPr lang="en-US" smtClean="0"/>
              <a:t>23</a:t>
            </a:fld>
            <a:endParaRPr lang="en-US"/>
          </a:p>
        </p:txBody>
      </p:sp>
      <p:sp>
        <p:nvSpPr>
          <p:cNvPr id="9" name="TextBox 8">
            <a:extLst>
              <a:ext uri="{FF2B5EF4-FFF2-40B4-BE49-F238E27FC236}">
                <a16:creationId xmlns:a16="http://schemas.microsoft.com/office/drawing/2014/main" id="{3C440D36-F007-7FFC-CDEB-B7F1BEC0A135}"/>
              </a:ext>
            </a:extLst>
          </p:cNvPr>
          <p:cNvSpPr txBox="1"/>
          <p:nvPr/>
        </p:nvSpPr>
        <p:spPr>
          <a:xfrm>
            <a:off x="3718560" y="232867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8605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6223" y="777933"/>
            <a:ext cx="2885878" cy="1049235"/>
          </a:xfrm>
        </p:spPr>
        <p:txBody>
          <a:bodyPr>
            <a:normAutofit/>
          </a:bodyPr>
          <a:lstStyle/>
          <a:p>
            <a:r>
              <a:rPr lang="en-IN" sz="3200" b="1" dirty="0">
                <a:latin typeface="Times New Roman" panose="02020603050405020304" pitchFamily="18" charset="0"/>
                <a:cs typeface="Times New Roman" panose="02020603050405020304" pitchFamily="18" charset="0"/>
              </a:rPr>
              <a:t>Abstract</a:t>
            </a:r>
            <a:endParaRPr lang="en-IN" sz="3200" b="1" dirty="0"/>
          </a:p>
        </p:txBody>
      </p:sp>
      <p:sp>
        <p:nvSpPr>
          <p:cNvPr id="3" name="Content Placeholder 2"/>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To evaluate the performance of our proposed model, extensive experiments are conducted using a diverse set of MRI images from different sources and populations. The results demonstrate high accuracy, sensitivity, and specificity in classifying brain tumor images, showcasing the potential of our approach for reliable and efficient diagnosis.</a:t>
            </a:r>
          </a:p>
          <a:p>
            <a:r>
              <a:rPr lang="en-US" dirty="0">
                <a:latin typeface="Times New Roman" panose="02020603050405020304" pitchFamily="18" charset="0"/>
                <a:cs typeface="Times New Roman" panose="02020603050405020304" pitchFamily="18" charset="0"/>
              </a:rPr>
              <a:t>The proposed automated classification system has the potential to significantly enhance the speed and accuracy of brain tumor diagnosis, aiding healthcare professionals in making timely and informed decisions. This research contributes to the ongoing efforts in leveraging advanced technologies for improving the effectiveness of medical image analysis in the field of neurology.</a:t>
            </a:r>
          </a:p>
          <a:p>
            <a:endParaRPr lang="en-IN" dirty="0"/>
          </a:p>
        </p:txBody>
      </p:sp>
      <p:sp>
        <p:nvSpPr>
          <p:cNvPr id="4" name="Date Placeholder 3"/>
          <p:cNvSpPr>
            <a:spLocks noGrp="1"/>
          </p:cNvSpPr>
          <p:nvPr>
            <p:ph type="dt" sz="half" idx="10"/>
          </p:nvPr>
        </p:nvSpPr>
        <p:spPr/>
        <p:txBody>
          <a:bodyPr/>
          <a:lstStyle/>
          <a:p>
            <a:fld id="{ABD8F6B8-6CCD-44CC-8EC5-043D277CA19F}" type="datetime1">
              <a:rPr lang="en-US" smtClean="0"/>
              <a:t>1/10/24</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4F7E9C80-C75B-4B75-A6C5-E58A18995148}" type="slidenum">
              <a:rPr lang="en-US" smtClean="0"/>
              <a:t>3</a:t>
            </a:fld>
            <a:endParaRPr lang="en-US"/>
          </a:p>
        </p:txBody>
      </p:sp>
    </p:spTree>
    <p:extLst>
      <p:ext uri="{BB962C8B-B14F-4D97-AF65-F5344CB8AC3E}">
        <p14:creationId xmlns:p14="http://schemas.microsoft.com/office/powerpoint/2010/main" val="2737561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598" y="731051"/>
            <a:ext cx="9474530" cy="1143000"/>
          </a:xfrm>
        </p:spPr>
        <p:txBody>
          <a:bodyPr/>
          <a:lstStyle/>
          <a:p>
            <a:r>
              <a:rPr lang="en-US"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TABLE OF CONTENTS</a:t>
            </a:r>
          </a:p>
        </p:txBody>
      </p:sp>
      <p:sp>
        <p:nvSpPr>
          <p:cNvPr id="3" name="Content Placeholder 2"/>
          <p:cNvSpPr>
            <a:spLocks noGrp="1"/>
          </p:cNvSpPr>
          <p:nvPr>
            <p:ph idx="1"/>
          </p:nvPr>
        </p:nvSpPr>
        <p:spPr>
          <a:xfrm>
            <a:off x="482930" y="1941973"/>
            <a:ext cx="8229600" cy="4342988"/>
          </a:xfrm>
        </p:spPr>
        <p:txBody>
          <a:bodyPr>
            <a:normAutofit fontScale="92500" lnSpcReduction="20000"/>
          </a:bodyPr>
          <a:lstStyle/>
          <a:p>
            <a:pPr algn="just"/>
            <a:r>
              <a:rPr lang="en-US" dirty="0"/>
              <a:t>Introduction</a:t>
            </a:r>
          </a:p>
          <a:p>
            <a:pPr algn="just"/>
            <a:r>
              <a:rPr lang="en-US" dirty="0"/>
              <a:t>Motivation</a:t>
            </a:r>
          </a:p>
          <a:p>
            <a:pPr algn="just"/>
            <a:r>
              <a:rPr lang="en-US" dirty="0"/>
              <a:t>Literature Review</a:t>
            </a:r>
          </a:p>
          <a:p>
            <a:pPr algn="just"/>
            <a:r>
              <a:rPr lang="en-US" dirty="0"/>
              <a:t>Challenges and limitations in existing system</a:t>
            </a:r>
          </a:p>
          <a:p>
            <a:pPr algn="just"/>
            <a:r>
              <a:rPr lang="en-US" dirty="0"/>
              <a:t>Objectives</a:t>
            </a:r>
          </a:p>
          <a:p>
            <a:pPr algn="just"/>
            <a:r>
              <a:rPr lang="en-US" dirty="0"/>
              <a:t>Scope and It’s application</a:t>
            </a:r>
          </a:p>
          <a:p>
            <a:pPr algn="just"/>
            <a:r>
              <a:rPr lang="en-US" dirty="0"/>
              <a:t>Architecture</a:t>
            </a:r>
          </a:p>
          <a:p>
            <a:pPr algn="just"/>
            <a:r>
              <a:rPr lang="en-US" dirty="0"/>
              <a:t>Their algorithm description</a:t>
            </a:r>
          </a:p>
          <a:p>
            <a:pPr algn="just"/>
            <a:r>
              <a:rPr lang="en-US" dirty="0"/>
              <a:t>UML Diagram</a:t>
            </a:r>
          </a:p>
          <a:p>
            <a:pPr algn="just"/>
            <a:r>
              <a:rPr lang="en-US" dirty="0">
                <a:latin typeface="Times New Roman" panose="02020603050405020304" pitchFamily="18" charset="0"/>
                <a:cs typeface="Times New Roman" panose="02020603050405020304" pitchFamily="18" charset="0"/>
              </a:rPr>
              <a:t>Model Used</a:t>
            </a:r>
          </a:p>
        </p:txBody>
      </p:sp>
      <p:sp>
        <p:nvSpPr>
          <p:cNvPr id="5" name="Date Placeholder 4"/>
          <p:cNvSpPr>
            <a:spLocks noGrp="1"/>
          </p:cNvSpPr>
          <p:nvPr>
            <p:ph type="dt" sz="half" idx="10"/>
          </p:nvPr>
        </p:nvSpPr>
        <p:spPr/>
        <p:txBody>
          <a:bodyPr/>
          <a:lstStyle/>
          <a:p>
            <a:r>
              <a:rPr lang="en-US" dirty="0"/>
              <a:t> </a:t>
            </a:r>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4F7E9C80-C75B-4B75-A6C5-E58A18995148}" type="slidenum">
              <a:rPr lang="en-US" smtClean="0"/>
              <a:t>4</a:t>
            </a:fld>
            <a:endParaRPr lang="en-US" dirty="0"/>
          </a:p>
        </p:txBody>
      </p:sp>
    </p:spTree>
    <p:extLst>
      <p:ext uri="{BB962C8B-B14F-4D97-AF65-F5344CB8AC3E}">
        <p14:creationId xmlns:p14="http://schemas.microsoft.com/office/powerpoint/2010/main" val="128018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722045"/>
            <a:ext cx="6571343" cy="1049235"/>
          </a:xfrm>
        </p:spPr>
        <p:txBody>
          <a:bodyPr>
            <a:normAutofit/>
          </a:bodyPr>
          <a:lstStyle/>
          <a:p>
            <a:r>
              <a:rPr lang="en-IN" sz="32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76200" y="1853755"/>
            <a:ext cx="9525000" cy="4511897"/>
          </a:xfrm>
        </p:spPr>
        <p:txBody>
          <a:bodyPr>
            <a:noAutofit/>
          </a:bodyPr>
          <a:lstStyle/>
          <a:p>
            <a:r>
              <a:rPr lang="en-US" sz="2000" dirty="0">
                <a:latin typeface="Times New Roman" panose="02020603050405020304" pitchFamily="18" charset="0"/>
                <a:cs typeface="Times New Roman" panose="02020603050405020304" pitchFamily="18" charset="0"/>
              </a:rPr>
              <a:t>The general health of the people and livestock and nature, in general, is considered the foremost wealth component of any nation. Thus, improving health and controlling diseases are crucial factors in the sustenance and progress of the world. Early identification of diseases is crucial in disease control. Therefore, the rapid and accurate diagnosis is of foremost significance. There has been a steady growth in the medical instrumentation field in the past and present centuries. With the advent of computers, accurate interpretation of data analysis and measurements has led to vast improvement. Computer-aided analytical tools have become a great help to medical experts in decision-making. Computer-aided diagnosis is a fast-growing research area. Medical image processing (MIP) is one of the important techniques in diagnosis, where classification is a very important process to classify the disease, whether benign or malignant.</a:t>
            </a:r>
          </a:p>
        </p:txBody>
      </p:sp>
      <p:sp>
        <p:nvSpPr>
          <p:cNvPr id="4" name="Date Placeholder 3"/>
          <p:cNvSpPr>
            <a:spLocks noGrp="1"/>
          </p:cNvSpPr>
          <p:nvPr>
            <p:ph type="dt" sz="half" idx="10"/>
          </p:nvPr>
        </p:nvSpPr>
        <p:spPr/>
        <p:txBody>
          <a:bodyPr/>
          <a:lstStyle/>
          <a:p>
            <a:fld id="{ABD8F6B8-6CCD-44CC-8EC5-043D277CA19F}" type="datetime1">
              <a:rPr lang="en-US" smtClean="0"/>
              <a:t>1/10/24</a:t>
            </a:fld>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5</a:t>
            </a:fld>
            <a:endParaRPr lang="en-US"/>
          </a:p>
        </p:txBody>
      </p:sp>
    </p:spTree>
    <p:extLst>
      <p:ext uri="{BB962C8B-B14F-4D97-AF65-F5344CB8AC3E}">
        <p14:creationId xmlns:p14="http://schemas.microsoft.com/office/powerpoint/2010/main" val="3124383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777933"/>
            <a:ext cx="6571343" cy="1049235"/>
          </a:xfrm>
        </p:spPr>
        <p:txBody>
          <a:bodyPr>
            <a:normAutofit/>
          </a:bodyPr>
          <a:lstStyle/>
          <a:p>
            <a:r>
              <a:rPr lang="en-IN" sz="3200" b="1" dirty="0">
                <a:latin typeface="Times New Roman" panose="02020603050405020304" pitchFamily="18" charset="0"/>
                <a:cs typeface="Times New Roman" panose="02020603050405020304" pitchFamily="18" charset="0"/>
              </a:rPr>
              <a:t>Motivation</a:t>
            </a:r>
          </a:p>
        </p:txBody>
      </p:sp>
      <p:sp>
        <p:nvSpPr>
          <p:cNvPr id="3" name="Content Placeholder 2"/>
          <p:cNvSpPr>
            <a:spLocks noGrp="1"/>
          </p:cNvSpPr>
          <p:nvPr>
            <p:ph idx="1"/>
          </p:nvPr>
        </p:nvSpPr>
        <p:spPr>
          <a:xfrm>
            <a:off x="26719" y="1809519"/>
            <a:ext cx="9143999" cy="4842267"/>
          </a:xfrm>
        </p:spPr>
        <p:txBody>
          <a:bodyPr>
            <a:normAutofit fontScale="25000" lnSpcReduction="20000"/>
          </a:bodyPr>
          <a:lstStyle/>
          <a:p>
            <a:r>
              <a:rPr lang="en-US" sz="8000" dirty="0">
                <a:latin typeface="Times New Roman" panose="02020603050405020304" pitchFamily="18" charset="0"/>
                <a:cs typeface="Times New Roman" panose="02020603050405020304" pitchFamily="18" charset="0"/>
              </a:rPr>
              <a:t>Medical imaging, especially through MRI scans, has revolutionized the field of neurology by providing detailed insights into the structure and abnormalities of the brain. However, the sheer volume of data generated by these scans poses a significant challenge for healthcare professionals in terms of time and accuracy.</a:t>
            </a:r>
          </a:p>
          <a:p>
            <a:r>
              <a:rPr lang="en-US" sz="8000" dirty="0">
                <a:latin typeface="Times New Roman" panose="02020603050405020304" pitchFamily="18" charset="0"/>
                <a:cs typeface="Times New Roman" panose="02020603050405020304" pitchFamily="18" charset="0"/>
              </a:rPr>
              <a:t>The motivation behind developing an automated classification system lies in addressing these challenges. By harnessing the power of deep learning and artificial intelligence, we aim to streamline the diagnosis process for brain tumors. The manual interpretation of MRI images is time-consuming and relies heavily on the expertise of radiologists. An automated classification system can assist and augment the capabilities of healthcare professionals by quickly and accurately categorizing brain tumor images.</a:t>
            </a:r>
          </a:p>
          <a:p>
            <a:r>
              <a:rPr lang="en-US" sz="8000" dirty="0">
                <a:latin typeface="Times New Roman" panose="02020603050405020304" pitchFamily="18" charset="0"/>
                <a:cs typeface="Times New Roman" panose="02020603050405020304" pitchFamily="18" charset="0"/>
              </a:rPr>
              <a:t>In summary, the motivation for MRI Brain Tumor Image Classification stems from the need to enhance the speed and accuracy of diagnosis, reduce the burden on healthcare professionals, and ultimately improve patient care in the realm of neurology.</a:t>
            </a:r>
          </a:p>
          <a:p>
            <a:endParaRPr lang="en-US" sz="6200" dirty="0">
              <a:latin typeface="Times New Roman" panose="02020603050405020304" pitchFamily="18" charset="0"/>
              <a:cs typeface="Times New Roman" panose="02020603050405020304" pitchFamily="18" charset="0"/>
            </a:endParaRPr>
          </a:p>
          <a:p>
            <a:endParaRPr lang="en-IN" dirty="0"/>
          </a:p>
        </p:txBody>
      </p:sp>
      <p:sp>
        <p:nvSpPr>
          <p:cNvPr id="4" name="Date Placeholder 3"/>
          <p:cNvSpPr>
            <a:spLocks noGrp="1"/>
          </p:cNvSpPr>
          <p:nvPr>
            <p:ph type="dt" sz="half" idx="10"/>
          </p:nvPr>
        </p:nvSpPr>
        <p:spPr/>
        <p:txBody>
          <a:bodyPr/>
          <a:lstStyle/>
          <a:p>
            <a:fld id="{ABD8F6B8-6CCD-44CC-8EC5-043D277CA19F}" type="datetime1">
              <a:rPr lang="en-US" smtClean="0"/>
              <a:t>1/10/24</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4F7E9C80-C75B-4B75-A6C5-E58A18995148}" type="slidenum">
              <a:rPr lang="en-US" smtClean="0"/>
              <a:t>6</a:t>
            </a:fld>
            <a:endParaRPr lang="en-US"/>
          </a:p>
        </p:txBody>
      </p:sp>
    </p:spTree>
    <p:extLst>
      <p:ext uri="{BB962C8B-B14F-4D97-AF65-F5344CB8AC3E}">
        <p14:creationId xmlns:p14="http://schemas.microsoft.com/office/powerpoint/2010/main" val="3902453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641402"/>
            <a:ext cx="8229600" cy="1143000"/>
          </a:xfrm>
        </p:spPr>
        <p:txBody>
          <a:bodyPr>
            <a:normAutofit/>
          </a:bodyPr>
          <a:lstStyle/>
          <a:p>
            <a:r>
              <a:rPr lang="en-US" sz="3200" b="1" dirty="0">
                <a:latin typeface="Times New Roman" panose="02020603050405020304" pitchFamily="18" charset="0"/>
                <a:cs typeface="Times New Roman" panose="02020603050405020304" pitchFamily="18" charset="0"/>
              </a:rPr>
              <a:t>      LITERATURE REVIEW</a:t>
            </a:r>
          </a:p>
        </p:txBody>
      </p:sp>
      <p:sp>
        <p:nvSpPr>
          <p:cNvPr id="3" name="Content Placeholder 2"/>
          <p:cNvSpPr>
            <a:spLocks noGrp="1"/>
          </p:cNvSpPr>
          <p:nvPr>
            <p:ph idx="1"/>
          </p:nvPr>
        </p:nvSpPr>
        <p:spPr/>
        <p:txBody>
          <a:bodyPr/>
          <a:lstStyle/>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endParaRPr lang="en-US" dirty="0">
              <a:solidFill>
                <a:srgbClr val="FF0000"/>
              </a:solidFill>
            </a:endParaRPr>
          </a:p>
        </p:txBody>
      </p:sp>
      <p:sp>
        <p:nvSpPr>
          <p:cNvPr id="5" name="Date Placeholder 4"/>
          <p:cNvSpPr>
            <a:spLocks noGrp="1"/>
          </p:cNvSpPr>
          <p:nvPr>
            <p:ph type="dt" sz="half" idx="10"/>
          </p:nvPr>
        </p:nvSpPr>
        <p:spPr/>
        <p:txBody>
          <a:bodyPr/>
          <a:lstStyle/>
          <a:p>
            <a:r>
              <a:rPr lang="en-US" dirty="0"/>
              <a:t> </a:t>
            </a:r>
          </a:p>
        </p:txBody>
      </p:sp>
      <p:sp>
        <p:nvSpPr>
          <p:cNvPr id="7" name="Slide Number Placeholder 6"/>
          <p:cNvSpPr>
            <a:spLocks noGrp="1"/>
          </p:cNvSpPr>
          <p:nvPr>
            <p:ph type="sldNum" sz="quarter" idx="12"/>
          </p:nvPr>
        </p:nvSpPr>
        <p:spPr/>
        <p:txBody>
          <a:bodyPr/>
          <a:lstStyle/>
          <a:p>
            <a:fld id="{4F7E9C80-C75B-4B75-A6C5-E58A18995148}" type="slidenum">
              <a:rPr lang="en-US" smtClean="0"/>
              <a:t>7</a:t>
            </a:fld>
            <a:endParaRPr lang="en-US" dirty="0"/>
          </a:p>
        </p:txBody>
      </p:sp>
      <p:graphicFrame>
        <p:nvGraphicFramePr>
          <p:cNvPr id="9" name="Table 8">
            <a:extLst>
              <a:ext uri="{FF2B5EF4-FFF2-40B4-BE49-F238E27FC236}">
                <a16:creationId xmlns:a16="http://schemas.microsoft.com/office/drawing/2014/main" id="{F2F41E6E-0993-1B3C-0902-E55C8B2E8A49}"/>
              </a:ext>
            </a:extLst>
          </p:cNvPr>
          <p:cNvGraphicFramePr>
            <a:graphicFrameLocks noGrp="1"/>
          </p:cNvGraphicFramePr>
          <p:nvPr>
            <p:extLst>
              <p:ext uri="{D42A27DB-BD31-4B8C-83A1-F6EECF244321}">
                <p14:modId xmlns:p14="http://schemas.microsoft.com/office/powerpoint/2010/main" val="1821842812"/>
              </p:ext>
            </p:extLst>
          </p:nvPr>
        </p:nvGraphicFramePr>
        <p:xfrm>
          <a:off x="1165782" y="1369883"/>
          <a:ext cx="6934200" cy="5095766"/>
        </p:xfrm>
        <a:graphic>
          <a:graphicData uri="http://schemas.openxmlformats.org/drawingml/2006/table">
            <a:tbl>
              <a:tblPr firstRow="1" bandRow="1">
                <a:tableStyleId>{5C22544A-7EE6-4342-B048-85BDC9FD1C3A}</a:tableStyleId>
              </a:tblPr>
              <a:tblGrid>
                <a:gridCol w="1733550">
                  <a:extLst>
                    <a:ext uri="{9D8B030D-6E8A-4147-A177-3AD203B41FA5}">
                      <a16:colId xmlns:a16="http://schemas.microsoft.com/office/drawing/2014/main" val="4112021850"/>
                    </a:ext>
                  </a:extLst>
                </a:gridCol>
                <a:gridCol w="1733550">
                  <a:extLst>
                    <a:ext uri="{9D8B030D-6E8A-4147-A177-3AD203B41FA5}">
                      <a16:colId xmlns:a16="http://schemas.microsoft.com/office/drawing/2014/main" val="1560852889"/>
                    </a:ext>
                  </a:extLst>
                </a:gridCol>
                <a:gridCol w="1733550">
                  <a:extLst>
                    <a:ext uri="{9D8B030D-6E8A-4147-A177-3AD203B41FA5}">
                      <a16:colId xmlns:a16="http://schemas.microsoft.com/office/drawing/2014/main" val="3203496632"/>
                    </a:ext>
                  </a:extLst>
                </a:gridCol>
                <a:gridCol w="1733550">
                  <a:extLst>
                    <a:ext uri="{9D8B030D-6E8A-4147-A177-3AD203B41FA5}">
                      <a16:colId xmlns:a16="http://schemas.microsoft.com/office/drawing/2014/main" val="3619760476"/>
                    </a:ext>
                  </a:extLst>
                </a:gridCol>
              </a:tblGrid>
              <a:tr h="798086">
                <a:tc>
                  <a:txBody>
                    <a:bodyPr/>
                    <a:lstStyle/>
                    <a:p>
                      <a:r>
                        <a:rPr lang="en-IN" dirty="0"/>
                        <a:t>S No.</a:t>
                      </a:r>
                    </a:p>
                  </a:txBody>
                  <a:tcPr/>
                </a:tc>
                <a:tc>
                  <a:txBody>
                    <a:bodyPr/>
                    <a:lstStyle/>
                    <a:p>
                      <a:r>
                        <a:rPr lang="en-IN" dirty="0"/>
                        <a:t>Name </a:t>
                      </a:r>
                    </a:p>
                  </a:txBody>
                  <a:tcPr/>
                </a:tc>
                <a:tc>
                  <a:txBody>
                    <a:bodyPr/>
                    <a:lstStyle/>
                    <a:p>
                      <a:r>
                        <a:rPr lang="en-IN" dirty="0"/>
                        <a:t>Author</a:t>
                      </a:r>
                    </a:p>
                  </a:txBody>
                  <a:tcPr/>
                </a:tc>
                <a:tc>
                  <a:txBody>
                    <a:bodyPr/>
                    <a:lstStyle/>
                    <a:p>
                      <a:r>
                        <a:rPr lang="en-IN" dirty="0"/>
                        <a:t>Year</a:t>
                      </a:r>
                    </a:p>
                  </a:txBody>
                  <a:tcPr/>
                </a:tc>
                <a:extLst>
                  <a:ext uri="{0D108BD9-81ED-4DB2-BD59-A6C34878D82A}">
                    <a16:rowId xmlns:a16="http://schemas.microsoft.com/office/drawing/2014/main" val="680206170"/>
                  </a:ext>
                </a:extLst>
              </a:tr>
              <a:tr h="656400">
                <a:tc>
                  <a:txBody>
                    <a:bodyPr/>
                    <a:lstStyle/>
                    <a:p>
                      <a:r>
                        <a:rPr lang="en-IN"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Times New Roman" panose="02020603050405020304" pitchFamily="18" charset="0"/>
                        </a:rPr>
                        <a:t>A Survey of Brain Tumor Segmentation and Classification Algorithms</a:t>
                      </a:r>
                    </a:p>
                  </a:txBody>
                  <a:tcPr/>
                </a:tc>
                <a:tc>
                  <a:txBody>
                    <a:bodyPr/>
                    <a:lstStyle/>
                    <a:p>
                      <a:r>
                        <a:rPr lang="en-IN" dirty="0" err="1"/>
                        <a:t>Erena</a:t>
                      </a:r>
                      <a:r>
                        <a:rPr lang="en-IN" dirty="0"/>
                        <a:t> </a:t>
                      </a:r>
                      <a:r>
                        <a:rPr lang="en-IN" dirty="0" err="1"/>
                        <a:t>Siyoum</a:t>
                      </a:r>
                      <a:r>
                        <a:rPr lang="en-IN" dirty="0"/>
                        <a:t> </a:t>
                      </a:r>
                      <a:r>
                        <a:rPr lang="en-IN" dirty="0" err="1"/>
                        <a:t>Biratu</a:t>
                      </a:r>
                      <a:endParaRPr lang="en-IN" dirty="0"/>
                    </a:p>
                  </a:txBody>
                  <a:tcPr/>
                </a:tc>
                <a:tc>
                  <a:txBody>
                    <a:bodyPr/>
                    <a:lstStyle/>
                    <a:p>
                      <a:r>
                        <a:rPr lang="en-IN" dirty="0"/>
                        <a:t>2021</a:t>
                      </a:r>
                    </a:p>
                  </a:txBody>
                  <a:tcPr/>
                </a:tc>
                <a:extLst>
                  <a:ext uri="{0D108BD9-81ED-4DB2-BD59-A6C34878D82A}">
                    <a16:rowId xmlns:a16="http://schemas.microsoft.com/office/drawing/2014/main" val="3007756770"/>
                  </a:ext>
                </a:extLst>
              </a:tr>
              <a:tr h="656400">
                <a:tc>
                  <a:txBody>
                    <a:bodyPr/>
                    <a:lstStyle/>
                    <a:p>
                      <a:r>
                        <a:rPr lang="en-IN" dirty="0"/>
                        <a:t>2</a:t>
                      </a:r>
                    </a:p>
                  </a:txBody>
                  <a:tcPr/>
                </a:tc>
                <a:tc>
                  <a:txBody>
                    <a:bodyPr/>
                    <a:lstStyle/>
                    <a:p>
                      <a:r>
                        <a:rPr lang="en-US" sz="1600" b="0" i="0" kern="1200" dirty="0">
                          <a:solidFill>
                            <a:schemeClr val="dk1"/>
                          </a:solidFill>
                          <a:effectLst/>
                          <a:latin typeface="+mn-lt"/>
                          <a:ea typeface="+mn-ea"/>
                          <a:cs typeface="+mn-cs"/>
                        </a:rPr>
                        <a:t>Classification of Brain Tumor Images Using CNN</a:t>
                      </a:r>
                    </a:p>
                  </a:txBody>
                  <a:tcPr/>
                </a:tc>
                <a:tc>
                  <a:txBody>
                    <a:bodyPr/>
                    <a:lstStyle/>
                    <a:p>
                      <a:r>
                        <a:rPr lang="en-IN" sz="1800" b="0" i="0" kern="1200" dirty="0" err="1">
                          <a:solidFill>
                            <a:schemeClr val="dk1"/>
                          </a:solidFill>
                          <a:effectLst/>
                          <a:latin typeface="+mn-lt"/>
                          <a:ea typeface="+mn-ea"/>
                          <a:cs typeface="+mn-cs"/>
                        </a:rPr>
                        <a:t>Manali</a:t>
                      </a:r>
                      <a:r>
                        <a:rPr lang="en-IN" sz="1800" b="0" i="0" kern="1200" dirty="0">
                          <a:solidFill>
                            <a:schemeClr val="dk1"/>
                          </a:solidFill>
                          <a:effectLst/>
                          <a:latin typeface="+mn-lt"/>
                          <a:ea typeface="+mn-ea"/>
                          <a:cs typeface="+mn-cs"/>
                        </a:rPr>
                        <a:t> Gupta, Sanjay Kumar Sharma</a:t>
                      </a:r>
                      <a:endParaRPr lang="en-IN" sz="1400" dirty="0"/>
                    </a:p>
                  </a:txBody>
                  <a:tcPr/>
                </a:tc>
                <a:tc>
                  <a:txBody>
                    <a:bodyPr/>
                    <a:lstStyle/>
                    <a:p>
                      <a:r>
                        <a:rPr lang="en-IN" dirty="0"/>
                        <a:t>2023</a:t>
                      </a:r>
                    </a:p>
                  </a:txBody>
                  <a:tcPr/>
                </a:tc>
                <a:extLst>
                  <a:ext uri="{0D108BD9-81ED-4DB2-BD59-A6C34878D82A}">
                    <a16:rowId xmlns:a16="http://schemas.microsoft.com/office/drawing/2014/main" val="1865675785"/>
                  </a:ext>
                </a:extLst>
              </a:tr>
              <a:tr h="656400">
                <a:tc>
                  <a:txBody>
                    <a:bodyPr/>
                    <a:lstStyle/>
                    <a:p>
                      <a:r>
                        <a:rPr lang="en-IN" dirty="0"/>
                        <a:t>3</a:t>
                      </a:r>
                    </a:p>
                  </a:txBody>
                  <a:tcPr/>
                </a:tc>
                <a:tc>
                  <a:txBody>
                    <a:bodyPr/>
                    <a:lstStyle/>
                    <a:p>
                      <a:r>
                        <a:rPr lang="en-US" sz="1400" dirty="0"/>
                        <a:t>Magnetic resonance imaging-based brain tumor image classification performance enhancement </a:t>
                      </a:r>
                      <a:endParaRPr lang="en-IN" sz="1400" dirty="0"/>
                    </a:p>
                  </a:txBody>
                  <a:tcPr/>
                </a:tc>
                <a:tc>
                  <a:txBody>
                    <a:bodyPr/>
                    <a:lstStyle/>
                    <a:p>
                      <a:r>
                        <a:rPr lang="en-IN" dirty="0" err="1"/>
                        <a:t>Belayneh</a:t>
                      </a:r>
                      <a:r>
                        <a:rPr lang="en-IN" dirty="0"/>
                        <a:t> </a:t>
                      </a:r>
                      <a:r>
                        <a:rPr lang="en-IN" dirty="0" err="1"/>
                        <a:t>Sisay</a:t>
                      </a:r>
                      <a:r>
                        <a:rPr lang="en-IN" dirty="0"/>
                        <a:t> </a:t>
                      </a:r>
                      <a:r>
                        <a:rPr lang="en-IN" dirty="0" err="1"/>
                        <a:t>Alemu</a:t>
                      </a:r>
                      <a:r>
                        <a:rPr lang="en-IN" dirty="0"/>
                        <a:t>, Sultan </a:t>
                      </a:r>
                      <a:r>
                        <a:rPr lang="en-IN" dirty="0" err="1"/>
                        <a:t>Feisso</a:t>
                      </a:r>
                      <a:endParaRPr lang="en-IN" dirty="0"/>
                    </a:p>
                  </a:txBody>
                  <a:tcPr/>
                </a:tc>
                <a:tc>
                  <a:txBody>
                    <a:bodyPr/>
                    <a:lstStyle/>
                    <a:p>
                      <a:r>
                        <a:rPr lang="en-IN" dirty="0"/>
                        <a:t>2023</a:t>
                      </a:r>
                    </a:p>
                  </a:txBody>
                  <a:tcPr/>
                </a:tc>
                <a:extLst>
                  <a:ext uri="{0D108BD9-81ED-4DB2-BD59-A6C34878D82A}">
                    <a16:rowId xmlns:a16="http://schemas.microsoft.com/office/drawing/2014/main" val="846488063"/>
                  </a:ext>
                </a:extLst>
              </a:tr>
              <a:tr h="656400">
                <a:tc>
                  <a:txBody>
                    <a:bodyPr/>
                    <a:lstStyle/>
                    <a:p>
                      <a:r>
                        <a:rPr lang="en-IN" dirty="0"/>
                        <a:t>4</a:t>
                      </a:r>
                    </a:p>
                  </a:txBody>
                  <a:tcPr/>
                </a:tc>
                <a:tc>
                  <a:txBody>
                    <a:bodyPr/>
                    <a:lstStyle/>
                    <a:p>
                      <a:r>
                        <a:rPr lang="en-US" sz="1800" b="0" i="0" kern="1200" dirty="0">
                          <a:solidFill>
                            <a:schemeClr val="dk1"/>
                          </a:solidFill>
                          <a:effectLst/>
                          <a:latin typeface="+mn-lt"/>
                          <a:ea typeface="+mn-ea"/>
                          <a:cs typeface="+mn-cs"/>
                        </a:rPr>
                        <a:t>Brain Tumor Detection and Segmentation</a:t>
                      </a:r>
                    </a:p>
                  </a:txBody>
                  <a:tcPr/>
                </a:tc>
                <a:tc>
                  <a:txBody>
                    <a:bodyPr/>
                    <a:lstStyle/>
                    <a:p>
                      <a:r>
                        <a:rPr lang="en-IN" sz="1800" b="0" i="0" u="none" strike="noStrike" kern="1200" dirty="0">
                          <a:solidFill>
                            <a:schemeClr val="dk1"/>
                          </a:solidFill>
                          <a:effectLst/>
                          <a:latin typeface="+mn-lt"/>
                          <a:ea typeface="+mn-ea"/>
                          <a:cs typeface="+mn-cs"/>
                        </a:rPr>
                        <a:t>Aditya</a:t>
                      </a:r>
                      <a:r>
                        <a:rPr lang="en-IN" sz="1800" b="0" i="0" u="none" strike="noStrike" kern="1200" baseline="0" dirty="0">
                          <a:solidFill>
                            <a:schemeClr val="dk1"/>
                          </a:solidFill>
                          <a:effectLst/>
                          <a:latin typeface="+mn-lt"/>
                          <a:ea typeface="+mn-ea"/>
                          <a:cs typeface="+mn-cs"/>
                        </a:rPr>
                        <a:t> Miglani , Hrithik </a:t>
                      </a:r>
                      <a:endParaRPr lang="en-IN" sz="1600" dirty="0"/>
                    </a:p>
                  </a:txBody>
                  <a:tcPr/>
                </a:tc>
                <a:tc>
                  <a:txBody>
                    <a:bodyPr/>
                    <a:lstStyle/>
                    <a:p>
                      <a:r>
                        <a:rPr lang="en-IN" dirty="0"/>
                        <a:t>2021</a:t>
                      </a:r>
                    </a:p>
                  </a:txBody>
                  <a:tcPr/>
                </a:tc>
                <a:extLst>
                  <a:ext uri="{0D108BD9-81ED-4DB2-BD59-A6C34878D82A}">
                    <a16:rowId xmlns:a16="http://schemas.microsoft.com/office/drawing/2014/main" val="1476747691"/>
                  </a:ext>
                </a:extLst>
              </a:tr>
            </a:tbl>
          </a:graphicData>
        </a:graphic>
      </p:graphicFrame>
    </p:spTree>
    <p:extLst>
      <p:ext uri="{BB962C8B-B14F-4D97-AF65-F5344CB8AC3E}">
        <p14:creationId xmlns:p14="http://schemas.microsoft.com/office/powerpoint/2010/main" val="1509582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725" y="832620"/>
            <a:ext cx="8229600" cy="1143000"/>
          </a:xfrm>
        </p:spPr>
        <p:txBody>
          <a:bodyPr>
            <a:noAutofit/>
          </a:bodyPr>
          <a:lstStyle/>
          <a:p>
            <a:r>
              <a:rPr lang="en-US" sz="2400" dirty="0"/>
              <a:t>                       </a:t>
            </a:r>
            <a:r>
              <a:rPr lang="en-US" sz="3200" b="1" dirty="0">
                <a:latin typeface="Times New Roman" panose="02020603050405020304" pitchFamily="18" charset="0"/>
                <a:cs typeface="Times New Roman" panose="02020603050405020304" pitchFamily="18" charset="0"/>
              </a:rPr>
              <a:t>Challenges and limitations in existing system</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015733"/>
            <a:ext cx="9143999" cy="4842267"/>
          </a:xfrm>
        </p:spPr>
        <p:txBody>
          <a:bodyPr>
            <a:normAutofit fontScale="92500"/>
          </a:bodyPr>
          <a:lstStyle/>
          <a:p>
            <a:r>
              <a:rPr lang="en-US" sz="2200" b="1" dirty="0">
                <a:latin typeface="Times New Roman" panose="02020603050405020304" pitchFamily="18" charset="0"/>
                <a:cs typeface="Times New Roman" panose="02020603050405020304" pitchFamily="18" charset="0"/>
              </a:rPr>
              <a:t>Limited Data Availability:</a:t>
            </a:r>
            <a:r>
              <a:rPr lang="en-US" sz="2200" dirty="0">
                <a:latin typeface="Times New Roman" panose="02020603050405020304" pitchFamily="18" charset="0"/>
                <a:cs typeface="Times New Roman" panose="02020603050405020304" pitchFamily="18" charset="0"/>
              </a:rPr>
              <a:t> The availability of labeled and diverse datasets for training deep learning models is a persistent challenge. The scarcity of comprehensive datasets hampers the ability of models to generalize well across different patient populations and imaging protocols.</a:t>
            </a:r>
          </a:p>
          <a:p>
            <a:r>
              <a:rPr lang="en-US" sz="2200" b="1" dirty="0">
                <a:latin typeface="Times New Roman" panose="02020603050405020304" pitchFamily="18" charset="0"/>
                <a:cs typeface="Times New Roman" panose="02020603050405020304" pitchFamily="18" charset="0"/>
              </a:rPr>
              <a:t>Interpretability and </a:t>
            </a:r>
            <a:r>
              <a:rPr lang="en-US" sz="2200" b="1" dirty="0" err="1">
                <a:latin typeface="Times New Roman" panose="02020603050405020304" pitchFamily="18" charset="0"/>
                <a:cs typeface="Times New Roman" panose="02020603050405020304" pitchFamily="18" charset="0"/>
              </a:rPr>
              <a:t>Explainability</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Deep learning models, particularly complex neural networks, are often considered "black-box" systems, making it challenging to interpret the decisions they make. Understanding and explaining why a particular classification was made is crucial for gaining trust from healthcare professionals and ensuring the reliability of the system.</a:t>
            </a:r>
          </a:p>
          <a:p>
            <a:r>
              <a:rPr lang="en-US" sz="2200" b="1" dirty="0">
                <a:latin typeface="Times New Roman" panose="02020603050405020304" pitchFamily="18" charset="0"/>
                <a:cs typeface="Times New Roman" panose="02020603050405020304" pitchFamily="18" charset="0"/>
              </a:rPr>
              <a:t>Class Imbalance:</a:t>
            </a:r>
            <a:r>
              <a:rPr lang="en-US" sz="2200" dirty="0">
                <a:latin typeface="Times New Roman" panose="02020603050405020304" pitchFamily="18" charset="0"/>
                <a:cs typeface="Times New Roman" panose="02020603050405020304" pitchFamily="18" charset="0"/>
              </a:rPr>
              <a:t> Imbalances in the distribution of different tumor types within datasets can lead to biased models. Some rare tumor types may not be adequately represented, impacting the model's ability to accurately classify them .</a:t>
            </a:r>
            <a:endParaRPr lang="en-IN" dirty="0"/>
          </a:p>
        </p:txBody>
      </p:sp>
      <p:sp>
        <p:nvSpPr>
          <p:cNvPr id="4" name="Date Placeholder 3"/>
          <p:cNvSpPr>
            <a:spLocks noGrp="1"/>
          </p:cNvSpPr>
          <p:nvPr>
            <p:ph type="dt" sz="half" idx="10"/>
          </p:nvPr>
        </p:nvSpPr>
        <p:spPr/>
        <p:txBody>
          <a:bodyPr/>
          <a:lstStyle/>
          <a:p>
            <a:fld id="{ABD8F6B8-6CCD-44CC-8EC5-043D277CA19F}" type="datetime1">
              <a:rPr lang="en-US" smtClean="0"/>
              <a:t>1/10/24</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4F7E9C80-C75B-4B75-A6C5-E58A18995148}" type="slidenum">
              <a:rPr lang="en-US" smtClean="0"/>
              <a:t>8</a:t>
            </a:fld>
            <a:endParaRPr lang="en-US"/>
          </a:p>
        </p:txBody>
      </p:sp>
    </p:spTree>
    <p:extLst>
      <p:ext uri="{BB962C8B-B14F-4D97-AF65-F5344CB8AC3E}">
        <p14:creationId xmlns:p14="http://schemas.microsoft.com/office/powerpoint/2010/main" val="2663254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13817"/>
            <a:ext cx="8229600" cy="1143000"/>
          </a:xfrm>
        </p:spPr>
        <p:txBody>
          <a:bodyPr>
            <a:noAutofit/>
          </a:bodyPr>
          <a:lstStyle/>
          <a:p>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Challenges and limitations in existing system</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803" y="2015733"/>
            <a:ext cx="9162803" cy="4842267"/>
          </a:xfrm>
        </p:spPr>
        <p:txBody>
          <a:bodyPr>
            <a:normAutofit fontScale="55000" lnSpcReduction="20000"/>
          </a:bodyPr>
          <a:lstStyle/>
          <a:p>
            <a:r>
              <a:rPr lang="en-US" sz="5000" b="1" dirty="0">
                <a:latin typeface="Times New Roman" panose="02020603050405020304" pitchFamily="18" charset="0"/>
                <a:cs typeface="Times New Roman" panose="02020603050405020304" pitchFamily="18" charset="0"/>
              </a:rPr>
              <a:t>Robustness to Variability:</a:t>
            </a:r>
            <a:r>
              <a:rPr lang="en-US" sz="5000" dirty="0">
                <a:latin typeface="Times New Roman" panose="02020603050405020304" pitchFamily="18" charset="0"/>
                <a:cs typeface="Times New Roman" panose="02020603050405020304" pitchFamily="18" charset="0"/>
              </a:rPr>
              <a:t> MRI scans can vary in terms of image quality, resolution, and acquisition protocols. Existing systems may struggle to maintain robust performance across these variabilities, limiting their real-world applicability.</a:t>
            </a:r>
          </a:p>
          <a:p>
            <a:r>
              <a:rPr lang="en-US" sz="5000" b="1" dirty="0">
                <a:latin typeface="Times New Roman" panose="02020603050405020304" pitchFamily="18" charset="0"/>
                <a:cs typeface="Times New Roman" panose="02020603050405020304" pitchFamily="18" charset="0"/>
              </a:rPr>
              <a:t>Ethical Concerns and Bias:</a:t>
            </a:r>
            <a:r>
              <a:rPr lang="en-US" sz="5000" dirty="0">
                <a:latin typeface="Times New Roman" panose="02020603050405020304" pitchFamily="18" charset="0"/>
                <a:cs typeface="Times New Roman" panose="02020603050405020304" pitchFamily="18" charset="0"/>
              </a:rPr>
              <a:t> Issues related to patient privacy, data security, and potential biases within the training data can pose ethical challenges. Ensuring fairness and avoiding biases, especially concerning different demographic groups, is crucial for responsible deployment in diverse healthcare settings.</a:t>
            </a:r>
          </a:p>
        </p:txBody>
      </p:sp>
      <p:sp>
        <p:nvSpPr>
          <p:cNvPr id="4" name="Date Placeholder 3"/>
          <p:cNvSpPr>
            <a:spLocks noGrp="1"/>
          </p:cNvSpPr>
          <p:nvPr>
            <p:ph type="dt" sz="half" idx="10"/>
          </p:nvPr>
        </p:nvSpPr>
        <p:spPr/>
        <p:txBody>
          <a:bodyPr/>
          <a:lstStyle/>
          <a:p>
            <a:fld id="{ABD8F6B8-6CCD-44CC-8EC5-043D277CA19F}" type="datetime1">
              <a:rPr lang="en-US" smtClean="0"/>
              <a:t>1/10/24</a:t>
            </a:fld>
            <a:endParaRPr lang="en-US"/>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4F7E9C80-C75B-4B75-A6C5-E58A18995148}" type="slidenum">
              <a:rPr lang="en-US" smtClean="0"/>
              <a:t>9</a:t>
            </a:fld>
            <a:endParaRPr lang="en-US"/>
          </a:p>
        </p:txBody>
      </p:sp>
    </p:spTree>
    <p:extLst>
      <p:ext uri="{BB962C8B-B14F-4D97-AF65-F5344CB8AC3E}">
        <p14:creationId xmlns:p14="http://schemas.microsoft.com/office/powerpoint/2010/main" val="140899696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{8BCD83D2-60B6-4E42-9D5F-59630A1AA4F8}tf10001119</Template>
  <TotalTime>2409</TotalTime>
  <Words>1807</Words>
  <Application>Microsoft Macintosh PowerPoint</Application>
  <PresentationFormat>On-screen Show (4:3)</PresentationFormat>
  <Paragraphs>175</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Gill Sans MT</vt:lpstr>
      <vt:lpstr>Roboto</vt:lpstr>
      <vt:lpstr>Times New Roman</vt:lpstr>
      <vt:lpstr>Gallery</vt:lpstr>
      <vt:lpstr>MRI Brain Tumor Image Classification</vt:lpstr>
      <vt:lpstr>Abstract</vt:lpstr>
      <vt:lpstr>Abstract</vt:lpstr>
      <vt:lpstr>            TABLE OF CONTENTS</vt:lpstr>
      <vt:lpstr>Introduction</vt:lpstr>
      <vt:lpstr>Motivation</vt:lpstr>
      <vt:lpstr>      LITERATURE REVIEW</vt:lpstr>
      <vt:lpstr>                       Challenges and limitations in existing system</vt:lpstr>
      <vt:lpstr>                   Challenges and limitations in existing system</vt:lpstr>
      <vt:lpstr>Objectives</vt:lpstr>
      <vt:lpstr>       Scope and it’s application</vt:lpstr>
      <vt:lpstr>       Scope and it’s application</vt:lpstr>
      <vt:lpstr>       Scope and it’s application</vt:lpstr>
      <vt:lpstr>                    ARCHITECTURE DIAGRAM</vt:lpstr>
      <vt:lpstr>   Algorithm Description</vt:lpstr>
      <vt:lpstr>   Algorithm Description</vt:lpstr>
      <vt:lpstr>UML Diagrams</vt:lpstr>
      <vt:lpstr>Model Used</vt:lpstr>
      <vt:lpstr>CNN Sequential</vt:lpstr>
      <vt:lpstr>CNN Sequential</vt:lpstr>
      <vt:lpstr>VGG16</vt:lpstr>
      <vt:lpstr>VGG16</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Rajasekar</dc:creator>
  <cp:lastModifiedBy>lovish miglani</cp:lastModifiedBy>
  <cp:revision>40</cp:revision>
  <dcterms:created xsi:type="dcterms:W3CDTF">2020-05-13T07:00:09Z</dcterms:created>
  <dcterms:modified xsi:type="dcterms:W3CDTF">2024-01-09T18:48:10Z</dcterms:modified>
</cp:coreProperties>
</file>