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0" r:id="rId4"/>
    <p:sldId id="270" r:id="rId5"/>
    <p:sldId id="279" r:id="rId6"/>
    <p:sldId id="259" r:id="rId7"/>
    <p:sldId id="269" r:id="rId8"/>
    <p:sldId id="258" r:id="rId9"/>
    <p:sldId id="266" r:id="rId10"/>
    <p:sldId id="267" r:id="rId11"/>
    <p:sldId id="268" r:id="rId12"/>
    <p:sldId id="262" r:id="rId13"/>
    <p:sldId id="260" r:id="rId14"/>
    <p:sldId id="261" r:id="rId15"/>
    <p:sldId id="271" r:id="rId16"/>
    <p:sldId id="273" r:id="rId17"/>
    <p:sldId id="275" r:id="rId18"/>
    <p:sldId id="276" r:id="rId19"/>
    <p:sldId id="277" r:id="rId20"/>
    <p:sldId id="274" r:id="rId21"/>
    <p:sldId id="278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58514" autoAdjust="0"/>
  </p:normalViewPr>
  <p:slideViewPr>
    <p:cSldViewPr snapToGrid="0" snapToObjects="1">
      <p:cViewPr varScale="1">
        <p:scale>
          <a:sx n="65" d="100"/>
          <a:sy n="65" d="100"/>
        </p:scale>
        <p:origin x="-26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E1A32-64BB-DA40-9F63-2076F25108E0}" type="datetimeFigureOut">
              <a:t>3/2/10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Click to edit Master text styles</a:t>
            </a:r>
          </a:p>
          <a:p>
            <a:pPr lvl="1"/>
            <a:r>
              <a:rPr lang="sl-SI"/>
              <a:t>Second level</a:t>
            </a:r>
          </a:p>
          <a:p>
            <a:pPr lvl="2"/>
            <a:r>
              <a:rPr lang="sl-SI"/>
              <a:t>Third level</a:t>
            </a:r>
          </a:p>
          <a:p>
            <a:pPr lvl="3"/>
            <a:r>
              <a:rPr lang="sl-SI"/>
              <a:t>Fourth level</a:t>
            </a:r>
          </a:p>
          <a:p>
            <a:pPr lvl="4"/>
            <a:r>
              <a:rPr lang="sl-SI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217B0-59EB-EA4C-BB41-980B6F416DAE}" type="slidenum"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/>
              <a:t>Subchapter of ReSeTrus project (current research state).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217B0-59EB-EA4C-BB41-980B6F416DAE}" type="slidenum">
              <a:t>1</a:t>
            </a:fld>
            <a:endParaRPr lang="sl-SI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/>
              <a:t>Examples of contexts:</a:t>
            </a:r>
          </a:p>
          <a:p>
            <a:r>
              <a:rPr lang="sl-SI"/>
              <a:t>	-</a:t>
            </a:r>
            <a:r>
              <a:rPr lang="sl-SI" baseline="0"/>
              <a:t> user/scenario: projection and selection of data; selection of attributes for matching; weighting of attributes; determine whether only data from different sources should be matched; etc.</a:t>
            </a:r>
          </a:p>
          <a:p>
            <a:r>
              <a:rPr lang="sl-SI" baseline="0"/>
              <a:t>	- data: selection of required data format or character encoding; selection of considered types of relations (e.g. binary) or elements of ontologies (e.g. discard some types axioms); management of missing or corrupted values; etc.</a:t>
            </a:r>
          </a:p>
          <a:p>
            <a:r>
              <a:rPr lang="sl-SI" baseline="0"/>
              <a:t>	- trust: selection of required trust level; etc.</a:t>
            </a:r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217B0-59EB-EA4C-BB41-980B6F416DAE}" type="slidenum">
              <a:t>11</a:t>
            </a:fld>
            <a:endParaRPr lang="sl-SI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/>
              <a:t>Trust phenomena is not modeled as a</a:t>
            </a:r>
            <a:r>
              <a:rPr lang="sl-SI" baseline="0"/>
              <a:t> static property of some entity, but it is actually a “reflection” of how much other entities trust in some particular entity.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217B0-59EB-EA4C-BB41-980B6F416DAE}" type="slidenum">
              <a:t>12</a:t>
            </a:fld>
            <a:endParaRPr lang="sl-SI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sl-SI"/>
              <a:t>(Greedy)</a:t>
            </a:r>
            <a:r>
              <a:rPr lang="sl-SI" baseline="0"/>
              <a:t> a</a:t>
            </a:r>
            <a:r>
              <a:rPr lang="sl-SI"/>
              <a:t>gglomerative clustering</a:t>
            </a:r>
            <a:r>
              <a:rPr lang="sl-SI" baseline="0"/>
              <a:t> is the same as a (simple) hierarchical clustering.</a:t>
            </a:r>
            <a:endParaRPr lang="sl-SI"/>
          </a:p>
          <a:p>
            <a:endParaRPr lang="sl-SI"/>
          </a:p>
          <a:p>
            <a:r>
              <a:rPr lang="sl-SI"/>
              <a:t>Joint measure of similarity combined from (weighted average of):</a:t>
            </a:r>
          </a:p>
          <a:p>
            <a:r>
              <a:rPr lang="sl-SI"/>
              <a:t>	- attribute similarity (pair-wise</a:t>
            </a:r>
            <a:r>
              <a:rPr lang="sl-SI" baseline="0"/>
              <a:t> comparison of attribute values</a:t>
            </a:r>
            <a:r>
              <a:rPr lang="sl-SI"/>
              <a:t>)</a:t>
            </a:r>
          </a:p>
          <a:p>
            <a:r>
              <a:rPr lang="sl-SI"/>
              <a:t>		- Levensthein distance: edit distance between two strings (number of insertions, deletions and replacements that traverse one string into another)</a:t>
            </a:r>
          </a:p>
          <a:p>
            <a:r>
              <a:rPr lang="sl-SI"/>
              <a:t>		- TF-IDF based measures: attribute is</a:t>
            </a:r>
            <a:r>
              <a:rPr lang="sl-SI" baseline="0"/>
              <a:t> seen as a bag of words – some particular</a:t>
            </a:r>
            <a:r>
              <a:rPr lang="sl-SI"/>
              <a:t> word</a:t>
            </a:r>
            <a:r>
              <a:rPr lang="sl-SI" baseline="0"/>
              <a:t> is important when it frequently appears in some attribute (i.e. TF – term frequency) and only rarely in all the attributes (i.e. IDF – inverse document frequency)</a:t>
            </a:r>
          </a:p>
          <a:p>
            <a:r>
              <a:rPr lang="sl-SI" baseline="0"/>
              <a:t>		- Jaro &amp; Jaro-Winkler measures: count number of matching characters</a:t>
            </a:r>
          </a:p>
          <a:p>
            <a:r>
              <a:rPr lang="sl-SI" baseline="0"/>
              <a:t>		- etc.</a:t>
            </a:r>
            <a:endParaRPr lang="sl-SI"/>
          </a:p>
          <a:p>
            <a:r>
              <a:rPr lang="sl-SI"/>
              <a:t>	- (collective) relational similarity (comparision of neighbourhoods)</a:t>
            </a:r>
          </a:p>
          <a:p>
            <a:r>
              <a:rPr lang="sl-SI"/>
              <a:t>		- Jaccard coefficient</a:t>
            </a:r>
            <a:r>
              <a:rPr lang="sl-SI" baseline="0"/>
              <a:t>: number of common neighbours, decreased by the size of the neighbourhoods</a:t>
            </a:r>
          </a:p>
          <a:p>
            <a:r>
              <a:rPr lang="sl-SI" baseline="0"/>
              <a:t>		- Adar-Adamic similarity</a:t>
            </a:r>
          </a:p>
          <a:p>
            <a:r>
              <a:rPr lang="sl-SI" baseline="0"/>
              <a:t>		- random walk measures</a:t>
            </a:r>
          </a:p>
          <a:p>
            <a:r>
              <a:rPr lang="sl-SI" baseline="0"/>
              <a:t>		- measures considering ambiguity of attributes</a:t>
            </a:r>
          </a:p>
          <a:p>
            <a:r>
              <a:rPr lang="sl-SI" baseline="0"/>
              <a:t>		- measures considering higher order neighbourhoods</a:t>
            </a:r>
          </a:p>
          <a:p>
            <a:r>
              <a:rPr lang="sl-SI" baseline="0"/>
              <a:t>		- etc.</a:t>
            </a:r>
          </a:p>
          <a:p>
            <a:r>
              <a:rPr lang="sl-SI"/>
              <a:t>	- semantic similarity (comparison of semantics</a:t>
            </a:r>
            <a:r>
              <a:rPr lang="sl-SI" baseline="0"/>
              <a:t> behind the data</a:t>
            </a:r>
            <a:r>
              <a:rPr lang="sl-SI"/>
              <a:t>)</a:t>
            </a:r>
          </a:p>
          <a:p>
            <a:r>
              <a:rPr lang="sl-SI"/>
              <a:t>		- Random walk</a:t>
            </a:r>
            <a:r>
              <a:rPr lang="sl-SI" baseline="0"/>
              <a:t> based measure: number of common consequences (i.e. results) of random assumptions (i.e. queries) over underlying ontologies [our work]</a:t>
            </a:r>
          </a:p>
          <a:p>
            <a:r>
              <a:rPr lang="sl-SI" baseline="0"/>
              <a:t>		- ?</a:t>
            </a:r>
          </a:p>
          <a:p>
            <a:endParaRPr lang="sl-SI" baseline="0"/>
          </a:p>
          <a:p>
            <a:r>
              <a:rPr lang="sl-SI" baseline="0"/>
              <a:t>Selection of the best (attribute) measure depends on the type of the attribute (e.g. Levensthein for short strings, TF-IDF for long strings), etc.</a:t>
            </a:r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217B0-59EB-EA4C-BB41-980B6F416DAE}" type="slidenum">
              <a:t>13</a:t>
            </a:fld>
            <a:endParaRPr lang="sl-SI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/>
              <a:t>Use</a:t>
            </a:r>
            <a:r>
              <a:rPr lang="sl-SI" baseline="0"/>
              <a:t> of p</a:t>
            </a:r>
            <a:r>
              <a:rPr lang="sl-SI"/>
              <a:t>robability theory (only) provides formal</a:t>
            </a:r>
            <a:r>
              <a:rPr lang="sl-SI" baseline="0"/>
              <a:t> means to deal with conflicting values. Formalization is very similar to (derivation of) Naive Bayes classificator (only that conditional probabilities are approximated with trust values).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217B0-59EB-EA4C-BB41-980B6F416DAE}" type="slidenum">
              <a:t>14</a:t>
            </a:fld>
            <a:endParaRPr lang="sl-SI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/>
              <a:t>When entities are resolved, their trustworthiness</a:t>
            </a:r>
            <a:r>
              <a:rPr lang="sl-SI" baseline="0"/>
              <a:t> change (as their trust relationships change) – thus trust should be reestimated during entity resolution, resulting in a collective trust management.</a:t>
            </a:r>
          </a:p>
          <a:p>
            <a:r>
              <a:rPr lang="sl-SI" baseline="0"/>
              <a:t>Semantic similarity of entities should employ also semantic similarities of (semantically) related entities.</a:t>
            </a:r>
          </a:p>
          <a:p>
            <a:r>
              <a:rPr lang="sl-SI" baseline="0"/>
              <a:t>To provide for inexactness of contexts and ambiguity of trust phenomena.</a:t>
            </a:r>
          </a:p>
          <a:p>
            <a:r>
              <a:rPr lang="sl-SI" baseline="0"/>
              <a:t>In contrast to networks, hypernetworks </a:t>
            </a:r>
            <a:r>
              <a:rPr lang="sl-SI" baseline="0"/>
              <a:t>are not limited to binary relations (relations among at most two entities). </a:t>
            </a:r>
          </a:p>
          <a:p>
            <a:r>
              <a:rPr lang="sl-SI"/>
              <a:t>?</a:t>
            </a:r>
          </a:p>
          <a:p>
            <a:r>
              <a:rPr lang="sl-SI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217B0-59EB-EA4C-BB41-980B6F416DAE}" type="slidenum">
              <a:t>22</a:t>
            </a:fld>
            <a:endParaRPr lang="sl-SI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/>
              <a:t>Presentation of domain.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l-SI" baseline="0"/>
              <a:t>Current work in the field of matching and merging.</a:t>
            </a:r>
            <a:endParaRPr lang="sl-SI"/>
          </a:p>
          <a:p>
            <a:r>
              <a:rPr lang="sl-SI"/>
              <a:t>Subproblems of matching and</a:t>
            </a:r>
            <a:r>
              <a:rPr lang="sl-SI" baseline="0"/>
              <a:t> merging.</a:t>
            </a:r>
          </a:p>
          <a:p>
            <a:r>
              <a:rPr lang="sl-SI" baseline="0"/>
              <a:t>Our proposition and novelity of the research.</a:t>
            </a:r>
          </a:p>
          <a:p>
            <a:r>
              <a:rPr lang="sl-SI" baseline="0"/>
              <a:t>A</a:t>
            </a:r>
            <a:r>
              <a:rPr lang="sl-SI"/>
              <a:t>utomobile insurance use case.</a:t>
            </a:r>
          </a:p>
          <a:p>
            <a:r>
              <a:rPr lang="sl-SI"/>
              <a:t>Plan for future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217B0-59EB-EA4C-BB41-980B6F416DAE}" type="slidenum">
              <a:t>2</a:t>
            </a:fld>
            <a:endParaRPr lang="sl-SI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/>
              <a:t>With the advent of Semantic Web and open (on-line) data sources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217B0-59EB-EA4C-BB41-980B6F416DAE}" type="slidenum">
              <a:t>3</a:t>
            </a:fld>
            <a:endParaRPr lang="sl-SI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/>
              <a:t>Each proposed approach has at least one of the exposed deficiencies:</a:t>
            </a:r>
          </a:p>
          <a:p>
            <a:r>
              <a:rPr lang="sl-SI"/>
              <a:t>	-</a:t>
            </a:r>
            <a:r>
              <a:rPr lang="sl-SI" baseline="0"/>
              <a:t> only some dimensions of variability of matching and merging execution are supported (approach provides only for a limited set of scenarios that can occur) – [contexts, framework]</a:t>
            </a:r>
          </a:p>
          <a:p>
            <a:r>
              <a:rPr lang="sl-SI" baseline="0"/>
              <a:t>	- only homogeneous sources are supported (pure relational data </a:t>
            </a:r>
            <a:r>
              <a:rPr lang="sl-SI" b="1" baseline="0"/>
              <a:t>xor</a:t>
            </a:r>
            <a:r>
              <a:rPr lang="sl-SI" baseline="0"/>
              <a:t> semantically enriched data) – [data architecture, framework]</a:t>
            </a:r>
          </a:p>
          <a:p>
            <a:r>
              <a:rPr lang="sl-SI" baseline="0"/>
              <a:t>	- trustworthiness of data not considered – [trust management]</a:t>
            </a:r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217B0-59EB-EA4C-BB41-980B6F416DAE}" type="slidenum">
              <a:t>5</a:t>
            </a:fld>
            <a:endParaRPr lang="sl-SI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/>
              <a:t>See next</a:t>
            </a:r>
            <a:r>
              <a:rPr lang="sl-SI" baseline="0"/>
              <a:t> slide.</a:t>
            </a:r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217B0-59EB-EA4C-BB41-980B6F416DAE}" type="slidenum">
              <a:t>6</a:t>
            </a:fld>
            <a:endParaRPr lang="sl-SI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/>
              <a:t>Two relational datasets, where one is also annotated with</a:t>
            </a:r>
            <a:r>
              <a:rPr lang="sl-SI" baseline="0"/>
              <a:t> an ontology. [above]</a:t>
            </a:r>
          </a:p>
          <a:p>
            <a:r>
              <a:rPr lang="sl-SI" baseline="0"/>
              <a:t>Merged dataset contains all the data and semantics in the original datasets. [below]</a:t>
            </a:r>
          </a:p>
          <a:p>
            <a:endParaRPr lang="sl-SI" baseline="0"/>
          </a:p>
          <a:p>
            <a:r>
              <a:rPr lang="sl-SI" baseline="0"/>
              <a:t>Entity resolution – matching of data that represent the same entity [dark nodes and edges]</a:t>
            </a:r>
          </a:p>
          <a:p>
            <a:r>
              <a:rPr lang="sl-SI" baseline="0"/>
              <a:t>Redundancy elimination – removal of redundancy within (i.e. proper redundancy elimination) and among datasets (i.e. merging) [only among two datasets]</a:t>
            </a:r>
          </a:p>
          <a:p>
            <a:r>
              <a:rPr lang="sl-SI" baseline="0"/>
              <a:t>Semantic elevation – use of semantics behind the data (i.e. elevation of data and algorithms to achieve semantic interoperability) [ontology]</a:t>
            </a:r>
          </a:p>
          <a:p>
            <a:r>
              <a:rPr lang="sl-SI" baseline="0"/>
              <a:t>Trust management – considering also the trustworhiness of data sources, datasets, attributes, etc. (i.e. trust enabling)</a:t>
            </a:r>
          </a:p>
          <a:p>
            <a:r>
              <a:rPr lang="sl-SI" baseline="0"/>
              <a:t>Security assurance – management of secure or sensitive data (i.e. security enabling and preserving)</a:t>
            </a:r>
          </a:p>
          <a:p>
            <a:r>
              <a:rPr lang="sl-SI" baseline="0"/>
              <a:t>Concept modeling – intelligent matching and merging of data (data mining)</a:t>
            </a:r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217B0-59EB-EA4C-BB41-980B6F416DAE}" type="slidenum">
              <a:t>7</a:t>
            </a:fld>
            <a:endParaRPr lang="sl-SI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 baseline="0"/>
              <a:t>General </a:t>
            </a:r>
            <a:r>
              <a:rPr lang="sl-SI"/>
              <a:t>solution – given</a:t>
            </a:r>
            <a:r>
              <a:rPr lang="sl-SI" baseline="0"/>
              <a:t> data can be in </a:t>
            </a:r>
            <a:r>
              <a:rPr lang="sl-SI"/>
              <a:t>pure (relational) format </a:t>
            </a:r>
            <a:r>
              <a:rPr lang="sl-SI" b="1"/>
              <a:t>or</a:t>
            </a:r>
            <a:r>
              <a:rPr lang="sl-SI"/>
              <a:t> enriched with semantics;</a:t>
            </a:r>
            <a:r>
              <a:rPr lang="sl-SI" baseline="0"/>
              <a:t> etc.</a:t>
            </a:r>
          </a:p>
          <a:p>
            <a:r>
              <a:rPr lang="sl-SI"/>
              <a:t>Complete solution – algorithms consider relational data </a:t>
            </a:r>
            <a:r>
              <a:rPr lang="sl-SI" b="1"/>
              <a:t>and</a:t>
            </a:r>
            <a:r>
              <a:rPr lang="sl-SI"/>
              <a:t> semantically enriched data; identified contexts characterize all dimensions</a:t>
            </a:r>
            <a:r>
              <a:rPr lang="sl-SI" baseline="0"/>
              <a:t> of variability;</a:t>
            </a:r>
            <a:r>
              <a:rPr lang="sl-SI"/>
              <a:t> etc.</a:t>
            </a:r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217B0-59EB-EA4C-BB41-980B6F416DAE}" type="slidenum">
              <a:t>8</a:t>
            </a:fld>
            <a:endParaRPr lang="sl-SI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/>
              <a:t>To provide appropriate data representation, and level of semantics, for</a:t>
            </a:r>
            <a:r>
              <a:rPr lang="sl-SI" baseline="0"/>
              <a:t> each algorithm.</a:t>
            </a:r>
          </a:p>
          <a:p>
            <a:r>
              <a:rPr lang="sl-SI" baseline="0"/>
              <a:t>Although data and semantic level represent the same set of (abstract) entities (i.e. information-based view), they are completely independent from each other (i.e. data-based view).</a:t>
            </a:r>
          </a:p>
          <a:p>
            <a:r>
              <a:rPr lang="sl-SI" baseline="0"/>
              <a:t>Knowledge chunks provide common (attribute-value) representation of all levels.</a:t>
            </a:r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217B0-59EB-EA4C-BB41-980B6F416DAE}" type="slidenum">
              <a:t>9</a:t>
            </a:fld>
            <a:endParaRPr lang="sl-SI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/>
              <a:t>1. Preprocessing</a:t>
            </a:r>
            <a:r>
              <a:rPr lang="sl-SI" baseline="0"/>
              <a:t> – inferrs missing levels and constructs knowledge chunks.</a:t>
            </a:r>
          </a:p>
          <a:p>
            <a:r>
              <a:rPr lang="sl-SI" baseline="0"/>
              <a:t>2. Attribute resolution – resolves common attributes.</a:t>
            </a:r>
          </a:p>
          <a:p>
            <a:r>
              <a:rPr lang="sl-SI" baseline="0"/>
              <a:t>3. Entity resolution – resolves entities in the data.</a:t>
            </a:r>
          </a:p>
          <a:p>
            <a:r>
              <a:rPr lang="sl-SI" baseline="0"/>
              <a:t>4. Redundancy elimination – resolves redundancy based on entity resolution.</a:t>
            </a:r>
          </a:p>
          <a:p>
            <a:r>
              <a:rPr lang="sl-SI" baseline="0"/>
              <a:t>5. Postprocessing – discards inferred data.</a:t>
            </a:r>
          </a:p>
          <a:p>
            <a:endParaRPr lang="sl-SI" baseline="0"/>
          </a:p>
          <a:p>
            <a:r>
              <a:rPr lang="sl-SI" baseline="0"/>
              <a:t>Contexts – used to control, manage and characterize the execution.</a:t>
            </a:r>
          </a:p>
          <a:p>
            <a:r>
              <a:rPr lang="sl-SI" baseline="0"/>
              <a:t>Trust management – algorithms and approaches employ also the </a:t>
            </a:r>
            <a:r>
              <a:rPr lang="sl-SI" baseline="0"/>
              <a:t>trustworhiness of data and sources of origin.</a:t>
            </a:r>
          </a:p>
          <a:p>
            <a:endParaRPr lang="sl-SI" baseline="0"/>
          </a:p>
          <a:p>
            <a:r>
              <a:rPr lang="sl-SI" baseline="0"/>
              <a:t>In contrast to matching, merging is read only.</a:t>
            </a:r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A217B0-59EB-EA4C-BB41-980B6F416DAE}" type="slidenum">
              <a:t>10</a:t>
            </a:fld>
            <a:endParaRPr lang="sl-S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l-SI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C4AA-77D7-7E4B-8078-2BECF7EA6B63}" type="datetimeFigureOut">
              <a:rPr lang="en-US"/>
              <a:pPr/>
              <a:t>3/2/10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EDD2-19A0-C24C-8E33-57F6415A3C8E}" type="slidenum">
              <a:rPr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Click to edit Master text styles</a:t>
            </a:r>
          </a:p>
          <a:p>
            <a:pPr lvl="1"/>
            <a:r>
              <a:rPr lang="sl-SI"/>
              <a:t>Second level</a:t>
            </a:r>
          </a:p>
          <a:p>
            <a:pPr lvl="2"/>
            <a:r>
              <a:rPr lang="sl-SI"/>
              <a:t>Third level</a:t>
            </a:r>
          </a:p>
          <a:p>
            <a:pPr lvl="3"/>
            <a:r>
              <a:rPr lang="sl-SI"/>
              <a:t>Fourth level</a:t>
            </a:r>
          </a:p>
          <a:p>
            <a:pPr lvl="4"/>
            <a:r>
              <a:rPr lang="sl-SI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C4AA-77D7-7E4B-8078-2BECF7EA6B63}" type="datetimeFigureOut">
              <a:rPr lang="en-US"/>
              <a:pPr/>
              <a:t>3/2/10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EDD2-19A0-C24C-8E33-57F6415A3C8E}" type="slidenum">
              <a:rPr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l-SI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l-SI"/>
              <a:t>Click to edit Master text styles</a:t>
            </a:r>
          </a:p>
          <a:p>
            <a:pPr lvl="1"/>
            <a:r>
              <a:rPr lang="sl-SI"/>
              <a:t>Second level</a:t>
            </a:r>
          </a:p>
          <a:p>
            <a:pPr lvl="2"/>
            <a:r>
              <a:rPr lang="sl-SI"/>
              <a:t>Third level</a:t>
            </a:r>
          </a:p>
          <a:p>
            <a:pPr lvl="3"/>
            <a:r>
              <a:rPr lang="sl-SI"/>
              <a:t>Fourth level</a:t>
            </a:r>
          </a:p>
          <a:p>
            <a:pPr lvl="4"/>
            <a:r>
              <a:rPr lang="sl-SI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C4AA-77D7-7E4B-8078-2BECF7EA6B63}" type="datetimeFigureOut">
              <a:rPr lang="en-US"/>
              <a:pPr/>
              <a:t>3/2/10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EDD2-19A0-C24C-8E33-57F6415A3C8E}" type="slidenum">
              <a:rPr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Click to edit Master text styles</a:t>
            </a:r>
          </a:p>
          <a:p>
            <a:pPr lvl="1"/>
            <a:r>
              <a:rPr lang="sl-SI"/>
              <a:t>Second level</a:t>
            </a:r>
          </a:p>
          <a:p>
            <a:pPr lvl="2"/>
            <a:r>
              <a:rPr lang="sl-SI"/>
              <a:t>Third level</a:t>
            </a:r>
          </a:p>
          <a:p>
            <a:pPr lvl="3"/>
            <a:r>
              <a:rPr lang="sl-SI"/>
              <a:t>Fourth level</a:t>
            </a:r>
          </a:p>
          <a:p>
            <a:pPr lvl="4"/>
            <a:r>
              <a:rPr lang="sl-SI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C4AA-77D7-7E4B-8078-2BECF7EA6B63}" type="datetimeFigureOut">
              <a:rPr lang="en-US"/>
              <a:pPr/>
              <a:t>3/2/10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EDD2-19A0-C24C-8E33-57F6415A3C8E}" type="slidenum">
              <a:rPr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l-SI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C4AA-77D7-7E4B-8078-2BECF7EA6B63}" type="datetimeFigureOut">
              <a:rPr lang="en-US"/>
              <a:pPr/>
              <a:t>3/2/10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EDD2-19A0-C24C-8E33-57F6415A3C8E}" type="slidenum">
              <a:rPr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/>
              <a:t>Click to edit Master text styles</a:t>
            </a:r>
          </a:p>
          <a:p>
            <a:pPr lvl="1"/>
            <a:r>
              <a:rPr lang="sl-SI"/>
              <a:t>Second level</a:t>
            </a:r>
          </a:p>
          <a:p>
            <a:pPr lvl="2"/>
            <a:r>
              <a:rPr lang="sl-SI"/>
              <a:t>Third level</a:t>
            </a:r>
          </a:p>
          <a:p>
            <a:pPr lvl="3"/>
            <a:r>
              <a:rPr lang="sl-SI"/>
              <a:t>Fourth level</a:t>
            </a:r>
          </a:p>
          <a:p>
            <a:pPr lvl="4"/>
            <a:r>
              <a:rPr lang="sl-SI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l-SI"/>
              <a:t>Click to edit Master text styles</a:t>
            </a:r>
          </a:p>
          <a:p>
            <a:pPr lvl="1"/>
            <a:r>
              <a:rPr lang="sl-SI"/>
              <a:t>Second level</a:t>
            </a:r>
          </a:p>
          <a:p>
            <a:pPr lvl="2"/>
            <a:r>
              <a:rPr lang="sl-SI"/>
              <a:t>Third level</a:t>
            </a:r>
          </a:p>
          <a:p>
            <a:pPr lvl="3"/>
            <a:r>
              <a:rPr lang="sl-SI"/>
              <a:t>Fourth level</a:t>
            </a:r>
          </a:p>
          <a:p>
            <a:pPr lvl="4"/>
            <a:r>
              <a:rPr lang="sl-SI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C4AA-77D7-7E4B-8078-2BECF7EA6B63}" type="datetimeFigureOut">
              <a:rPr lang="en-US"/>
              <a:pPr/>
              <a:t>3/2/10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EDD2-19A0-C24C-8E33-57F6415A3C8E}" type="slidenum">
              <a:rPr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Click to edit Master text styles</a:t>
            </a:r>
          </a:p>
          <a:p>
            <a:pPr lvl="1"/>
            <a:r>
              <a:rPr lang="sl-SI"/>
              <a:t>Second level</a:t>
            </a:r>
          </a:p>
          <a:p>
            <a:pPr lvl="2"/>
            <a:r>
              <a:rPr lang="sl-SI"/>
              <a:t>Third level</a:t>
            </a:r>
          </a:p>
          <a:p>
            <a:pPr lvl="3"/>
            <a:r>
              <a:rPr lang="sl-SI"/>
              <a:t>Fourth level</a:t>
            </a:r>
          </a:p>
          <a:p>
            <a:pPr lvl="4"/>
            <a:r>
              <a:rPr lang="sl-SI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l-SI"/>
              <a:t>Click to edit Master text styles</a:t>
            </a:r>
          </a:p>
          <a:p>
            <a:pPr lvl="1"/>
            <a:r>
              <a:rPr lang="sl-SI"/>
              <a:t>Second level</a:t>
            </a:r>
          </a:p>
          <a:p>
            <a:pPr lvl="2"/>
            <a:r>
              <a:rPr lang="sl-SI"/>
              <a:t>Third level</a:t>
            </a:r>
          </a:p>
          <a:p>
            <a:pPr lvl="3"/>
            <a:r>
              <a:rPr lang="sl-SI"/>
              <a:t>Fourth level</a:t>
            </a:r>
          </a:p>
          <a:p>
            <a:pPr lvl="4"/>
            <a:r>
              <a:rPr lang="sl-SI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C4AA-77D7-7E4B-8078-2BECF7EA6B63}" type="datetimeFigureOut">
              <a:rPr lang="en-US"/>
              <a:pPr/>
              <a:t>3/2/10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EDD2-19A0-C24C-8E33-57F6415A3C8E}" type="slidenum">
              <a:rPr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C4AA-77D7-7E4B-8078-2BECF7EA6B63}" type="datetimeFigureOut">
              <a:rPr lang="en-US"/>
              <a:pPr/>
              <a:t>3/2/10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EDD2-19A0-C24C-8E33-57F6415A3C8E}" type="slidenum">
              <a:rPr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C4AA-77D7-7E4B-8078-2BECF7EA6B63}" type="datetimeFigureOut">
              <a:rPr lang="en-US"/>
              <a:pPr/>
              <a:t>3/2/10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EDD2-19A0-C24C-8E33-57F6415A3C8E}" type="slidenum">
              <a:rPr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Click to edit Master text styles</a:t>
            </a:r>
          </a:p>
          <a:p>
            <a:pPr lvl="1"/>
            <a:r>
              <a:rPr lang="sl-SI"/>
              <a:t>Second level</a:t>
            </a:r>
          </a:p>
          <a:p>
            <a:pPr lvl="2"/>
            <a:r>
              <a:rPr lang="sl-SI"/>
              <a:t>Third level</a:t>
            </a:r>
          </a:p>
          <a:p>
            <a:pPr lvl="3"/>
            <a:r>
              <a:rPr lang="sl-SI"/>
              <a:t>Fourth level</a:t>
            </a:r>
          </a:p>
          <a:p>
            <a:pPr lvl="4"/>
            <a:r>
              <a:rPr lang="sl-SI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C4AA-77D7-7E4B-8078-2BECF7EA6B63}" type="datetimeFigureOut">
              <a:rPr lang="en-US"/>
              <a:pPr/>
              <a:t>3/2/10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EDD2-19A0-C24C-8E33-57F6415A3C8E}" type="slidenum">
              <a:rPr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l-SI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C4AA-77D7-7E4B-8078-2BECF7EA6B63}" type="datetimeFigureOut">
              <a:rPr lang="en-US"/>
              <a:pPr/>
              <a:t>3/2/10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EDD2-19A0-C24C-8E33-57F6415A3C8E}" type="slidenum">
              <a:rPr/>
              <a:pPr/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DC4AA-77D7-7E4B-8078-2BECF7EA6B63}" type="datetimeFigureOut">
              <a:rPr lang="en-US"/>
              <a:pPr/>
              <a:t>3/2/10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BEDD2-19A0-C24C-8E33-57F6415A3C8E}" type="slidenum">
              <a:rPr/>
              <a:pPr/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6457" y="2130425"/>
            <a:ext cx="6756400" cy="147002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ReSeTrus</a:t>
            </a:r>
            <a:r>
              <a:rPr lang="en-GB" b="1" dirty="0"/>
              <a:t/>
            </a:r>
            <a:br>
              <a:rPr lang="en-GB" b="1" dirty="0"/>
            </a:br>
            <a:r>
              <a:rPr lang="en-GB" sz="2000" dirty="0">
                <a:solidFill>
                  <a:schemeClr val="bg1">
                    <a:lumMod val="65000"/>
                  </a:schemeClr>
                </a:solidFill>
              </a:rPr>
              <a:t>Development of a digital library technology based on redundancy elimination and semantic elevation, with special emphasis on trust management and security maximization</a:t>
            </a:r>
            <a:r>
              <a:rPr lang="en-US" sz="2222" dirty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sz="2222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GB" dirty="0"/>
              <a:t/>
            </a:r>
            <a:br>
              <a:rPr lang="en-GB" dirty="0"/>
            </a:br>
            <a:endParaRPr lang="sl-S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53619"/>
            <a:ext cx="6400800" cy="1752600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Merging data sources based on semantics, contexts and trust</a:t>
            </a:r>
            <a:endParaRPr lang="sl-SI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General framework</a:t>
            </a:r>
          </a:p>
        </p:txBody>
      </p:sp>
      <p:pic>
        <p:nvPicPr>
          <p:cNvPr id="4" name="Content Placeholder 3" descr="framework.jpg"/>
          <p:cNvPicPr>
            <a:picLocks noGrp="1" noChangeAspect="1"/>
          </p:cNvPicPr>
          <p:nvPr>
            <p:ph idx="1"/>
          </p:nvPr>
        </p:nvPicPr>
        <p:blipFill>
          <a:blip r:embed="rId3"/>
          <a:srcRect t="-11643" b="-11643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sl-SI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  <a:buFont typeface="Arial"/>
              <a:buChar char="•"/>
            </a:pPr>
            <a:r>
              <a:rPr kumimoji="0" lang="sl-SI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Formal representation of all possible operations in relevant (</a:t>
            </a:r>
            <a:r>
              <a:rPr lang="sl-SI" sz="3200"/>
              <a:t>identified</a:t>
            </a:r>
            <a:r>
              <a:rPr kumimoji="0" lang="sl-SI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dimensions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sl-SI" sz="320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sl-SI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sl-SI" sz="320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sl-SI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sl-SI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sl-SI" sz="3200"/>
              <a:t>Contexts control and characterize each execution</a:t>
            </a:r>
            <a:endParaRPr kumimoji="0" lang="sl-SI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Contexts</a:t>
            </a:r>
          </a:p>
        </p:txBody>
      </p:sp>
      <p:pic>
        <p:nvPicPr>
          <p:cNvPr id="4" name="Content Placeholder 3" descr="contexts.jpg"/>
          <p:cNvPicPr>
            <a:picLocks noGrp="1" noChangeAspect="1"/>
          </p:cNvPicPr>
          <p:nvPr>
            <p:ph idx="1"/>
          </p:nvPr>
        </p:nvPicPr>
        <p:blipFill>
          <a:blip r:embed="rId3"/>
          <a:srcRect l="-11317" r="-11317"/>
          <a:stretch>
            <a:fillRect/>
          </a:stretch>
        </p:blipFill>
        <p:spPr>
          <a:xfrm>
            <a:off x="2725767" y="3108477"/>
            <a:ext cx="4266616" cy="23464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Trust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  <a:p>
            <a:r>
              <a:rPr lang="sl-SI"/>
              <a:t>Trust modeled as a relationship: </a:t>
            </a:r>
            <a:br>
              <a:rPr lang="sl-SI"/>
            </a:br>
            <a:r>
              <a:rPr lang="sl-SI"/>
              <a:t>one entity’s (trust) attitude towards another</a:t>
            </a:r>
          </a:p>
          <a:p>
            <a:r>
              <a:rPr lang="sl-SI"/>
              <a:t>Different trust management methodologies to derive trustworhiness of some entity</a:t>
            </a:r>
          </a:p>
          <a:p>
            <a:r>
              <a:rPr lang="sl-SI"/>
              <a:t>Trust management on three levels (data source, attribute and knowledge chunk)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/>
              <a:t>Entity resolution &amp; trust management (with semantic elevation)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sl-SI"/>
          </a:p>
          <a:p>
            <a:r>
              <a:rPr lang="sl-SI"/>
              <a:t>Resolution of entities in the data (i.e. matching)</a:t>
            </a:r>
          </a:p>
          <a:p>
            <a:r>
              <a:rPr lang="sl-SI"/>
              <a:t>Collective (agglomerative) clustering alg.: </a:t>
            </a:r>
            <a:br>
              <a:rPr lang="sl-SI"/>
            </a:br>
            <a:r>
              <a:rPr lang="sl-SI"/>
              <a:t>at each step, merge most similar clusters</a:t>
            </a:r>
          </a:p>
          <a:p>
            <a:r>
              <a:rPr lang="sl-SI"/>
              <a:t>Joint similarity measure:</a:t>
            </a:r>
          </a:p>
          <a:p>
            <a:pPr lvl="1"/>
            <a:r>
              <a:rPr lang="sl-SI"/>
              <a:t>Attribute similarity on data level</a:t>
            </a:r>
          </a:p>
          <a:p>
            <a:pPr lvl="1"/>
            <a:r>
              <a:rPr lang="sl-SI"/>
              <a:t>Relational similarity on data level (collective)</a:t>
            </a:r>
          </a:p>
          <a:p>
            <a:pPr lvl="1"/>
            <a:r>
              <a:rPr lang="sl-SI"/>
              <a:t>Semantic similarity on semantic level</a:t>
            </a:r>
          </a:p>
          <a:p>
            <a:r>
              <a:rPr lang="sl-SI"/>
              <a:t>All measures employ trust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l-SI"/>
              <a:t>Redundancy elimination &amp; trust management (with semantic elevat.)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l-SI"/>
          </a:p>
          <a:p>
            <a:r>
              <a:rPr lang="sl-SI"/>
              <a:t>Elimination of redundancy within and among datasets on semantic level (i.e. merging)</a:t>
            </a:r>
          </a:p>
          <a:p>
            <a:r>
              <a:rPr lang="sl-SI"/>
              <a:t>Trust in values seen as probability of the correctness</a:t>
            </a:r>
          </a:p>
          <a:p>
            <a:r>
              <a:rPr lang="sl-SI"/>
              <a:t>Use of probability theory to derive most probable value, given the evidence observed (i.e. most trustworhy value)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Use </a:t>
            </a:r>
            <a:r>
              <a:rPr lang="sl-SI" b="1" dirty="0" err="1" smtClean="0"/>
              <a:t>case</a:t>
            </a:r>
            <a:endParaRPr lang="sl-S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Insurance</a:t>
            </a:r>
            <a:r>
              <a:rPr lang="sl-SI" dirty="0" smtClean="0"/>
              <a:t> </a:t>
            </a:r>
            <a:r>
              <a:rPr lang="sl-SI" dirty="0" err="1" smtClean="0"/>
              <a:t>fraud</a:t>
            </a:r>
            <a:endParaRPr lang="sl-SI" dirty="0" smtClean="0"/>
          </a:p>
          <a:p>
            <a:r>
              <a:rPr lang="sl-SI" dirty="0" err="1" smtClean="0"/>
              <a:t>Globaly</a:t>
            </a:r>
            <a:r>
              <a:rPr lang="sl-SI" dirty="0" smtClean="0"/>
              <a:t> 100b$ </a:t>
            </a:r>
            <a:r>
              <a:rPr lang="sl-SI" dirty="0" err="1" smtClean="0"/>
              <a:t>losses</a:t>
            </a:r>
            <a:endParaRPr lang="sl-SI" dirty="0" smtClean="0"/>
          </a:p>
          <a:p>
            <a:r>
              <a:rPr lang="sl-SI" dirty="0" smtClean="0"/>
              <a:t>Most </a:t>
            </a:r>
            <a:r>
              <a:rPr lang="sl-SI" dirty="0" err="1" smtClean="0"/>
              <a:t>complex</a:t>
            </a:r>
            <a:r>
              <a:rPr lang="sl-SI" dirty="0" smtClean="0"/>
              <a:t> / </a:t>
            </a:r>
            <a:r>
              <a:rPr lang="sl-SI" dirty="0" err="1" smtClean="0"/>
              <a:t>expensive</a:t>
            </a:r>
            <a:r>
              <a:rPr lang="sl-SI" dirty="0" smtClean="0"/>
              <a:t> – </a:t>
            </a:r>
            <a:r>
              <a:rPr lang="sl-SI" dirty="0" err="1" smtClean="0"/>
              <a:t>organized</a:t>
            </a:r>
            <a:r>
              <a:rPr lang="sl-SI" dirty="0" smtClean="0"/>
              <a:t> </a:t>
            </a:r>
            <a:r>
              <a:rPr lang="sl-SI" dirty="0" err="1" smtClean="0"/>
              <a:t>fraud</a:t>
            </a:r>
            <a:endParaRPr lang="sl-SI" dirty="0" smtClean="0"/>
          </a:p>
          <a:p>
            <a:pPr lvl="1"/>
            <a:r>
              <a:rPr lang="sl-SI" dirty="0" err="1" smtClean="0"/>
              <a:t>Group</a:t>
            </a:r>
            <a:r>
              <a:rPr lang="sl-SI" dirty="0" smtClean="0"/>
              <a:t> </a:t>
            </a:r>
            <a:r>
              <a:rPr lang="sl-SI" dirty="0" err="1" smtClean="0"/>
              <a:t>of</a:t>
            </a:r>
            <a:r>
              <a:rPr lang="sl-SI" dirty="0" smtClean="0"/>
              <a:t> </a:t>
            </a:r>
            <a:r>
              <a:rPr lang="sl-SI" dirty="0" err="1" smtClean="0"/>
              <a:t>fraudsters</a:t>
            </a:r>
            <a:endParaRPr lang="sl-SI" dirty="0" smtClean="0"/>
          </a:p>
          <a:p>
            <a:pPr lvl="1"/>
            <a:r>
              <a:rPr lang="sl-SI" dirty="0" smtClean="0"/>
              <a:t>More </a:t>
            </a:r>
            <a:r>
              <a:rPr lang="sl-SI" dirty="0" err="1" smtClean="0"/>
              <a:t>vehicles</a:t>
            </a:r>
            <a:r>
              <a:rPr lang="sl-SI" dirty="0" smtClean="0"/>
              <a:t> / </a:t>
            </a:r>
            <a:r>
              <a:rPr lang="sl-SI" dirty="0" err="1" smtClean="0"/>
              <a:t>insured</a:t>
            </a:r>
            <a:r>
              <a:rPr lang="sl-SI" dirty="0" smtClean="0"/>
              <a:t> </a:t>
            </a:r>
            <a:r>
              <a:rPr lang="sl-SI" dirty="0" err="1" smtClean="0"/>
              <a:t>objects</a:t>
            </a:r>
            <a:endParaRPr lang="sl-SI" dirty="0" smtClean="0"/>
          </a:p>
          <a:p>
            <a:pPr lvl="1"/>
            <a:r>
              <a:rPr lang="sl-SI" dirty="0" smtClean="0"/>
              <a:t>More </a:t>
            </a:r>
            <a:r>
              <a:rPr lang="sl-SI" dirty="0" err="1" smtClean="0"/>
              <a:t>claims</a:t>
            </a:r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Use </a:t>
            </a:r>
            <a:r>
              <a:rPr lang="sl-SI" dirty="0" err="1" smtClean="0"/>
              <a:t>case</a:t>
            </a:r>
            <a:r>
              <a:rPr lang="sl-SI" dirty="0" smtClean="0"/>
              <a:t> - </a:t>
            </a:r>
            <a:r>
              <a:rPr lang="sl-SI" dirty="0" err="1" smtClean="0"/>
              <a:t>Insurance</a:t>
            </a:r>
            <a:r>
              <a:rPr lang="sl-SI" dirty="0" smtClean="0"/>
              <a:t> </a:t>
            </a:r>
            <a:r>
              <a:rPr lang="sl-SI" dirty="0" err="1" smtClean="0"/>
              <a:t>fraud</a:t>
            </a:r>
            <a:r>
              <a:rPr lang="sl-SI" dirty="0" smtClean="0"/>
              <a:t> 1/6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l-SI" dirty="0" err="1" smtClean="0"/>
              <a:t>Entity</a:t>
            </a:r>
            <a:r>
              <a:rPr lang="sl-SI" dirty="0" smtClean="0"/>
              <a:t> </a:t>
            </a:r>
            <a:r>
              <a:rPr lang="sl-SI" dirty="0" err="1" smtClean="0"/>
              <a:t>resolution</a:t>
            </a:r>
            <a:r>
              <a:rPr lang="sl-SI" dirty="0" smtClean="0"/>
              <a:t> (i.e. </a:t>
            </a:r>
            <a:r>
              <a:rPr lang="sl-SI" dirty="0" err="1" smtClean="0"/>
              <a:t>matching</a:t>
            </a:r>
            <a:r>
              <a:rPr lang="sl-SI" dirty="0" smtClean="0"/>
              <a:t>)</a:t>
            </a:r>
          </a:p>
          <a:p>
            <a:pPr lvl="1"/>
            <a:r>
              <a:rPr lang="sl-SI" dirty="0" err="1" smtClean="0"/>
              <a:t>Combine</a:t>
            </a:r>
            <a:r>
              <a:rPr lang="sl-SI" dirty="0" smtClean="0"/>
              <a:t> </a:t>
            </a:r>
            <a:r>
              <a:rPr lang="sl-SI" dirty="0" err="1" smtClean="0"/>
              <a:t>information</a:t>
            </a:r>
            <a:r>
              <a:rPr lang="sl-SI" dirty="0" smtClean="0"/>
              <a:t> </a:t>
            </a:r>
            <a:r>
              <a:rPr lang="sl-SI" dirty="0" err="1" smtClean="0"/>
              <a:t>of</a:t>
            </a:r>
            <a:r>
              <a:rPr lang="sl-SI" dirty="0" smtClean="0"/>
              <a:t> more </a:t>
            </a:r>
            <a:r>
              <a:rPr lang="sl-SI" dirty="0" err="1" smtClean="0"/>
              <a:t>than</a:t>
            </a:r>
            <a:r>
              <a:rPr lang="sl-SI" dirty="0" smtClean="0"/>
              <a:t> one </a:t>
            </a:r>
            <a:r>
              <a:rPr lang="sl-SI" dirty="0" err="1" smtClean="0"/>
              <a:t>insurance</a:t>
            </a:r>
            <a:r>
              <a:rPr lang="sl-SI" dirty="0" smtClean="0"/>
              <a:t> </a:t>
            </a:r>
            <a:r>
              <a:rPr lang="sl-SI" dirty="0" err="1" smtClean="0"/>
              <a:t>company</a:t>
            </a:r>
            <a:r>
              <a:rPr lang="sl-SI" dirty="0" smtClean="0"/>
              <a:t> (</a:t>
            </a:r>
            <a:r>
              <a:rPr lang="sl-SI" dirty="0" err="1" smtClean="0"/>
              <a:t>insurance</a:t>
            </a:r>
            <a:r>
              <a:rPr lang="sl-SI" dirty="0" smtClean="0"/>
              <a:t> </a:t>
            </a:r>
            <a:r>
              <a:rPr lang="sl-SI" dirty="0" err="1" smtClean="0"/>
              <a:t>association</a:t>
            </a:r>
            <a:r>
              <a:rPr lang="sl-SI" dirty="0" smtClean="0"/>
              <a:t>)</a:t>
            </a:r>
          </a:p>
          <a:p>
            <a:pPr lvl="1"/>
            <a:r>
              <a:rPr lang="sl-SI" dirty="0" err="1" smtClean="0"/>
              <a:t>Combine</a:t>
            </a:r>
            <a:r>
              <a:rPr lang="sl-SI" dirty="0" smtClean="0"/>
              <a:t> </a:t>
            </a:r>
            <a:r>
              <a:rPr lang="sl-SI" dirty="0" err="1" smtClean="0"/>
              <a:t>different</a:t>
            </a:r>
            <a:r>
              <a:rPr lang="sl-SI" dirty="0" smtClean="0"/>
              <a:t> </a:t>
            </a:r>
            <a:r>
              <a:rPr lang="sl-SI" dirty="0" err="1" smtClean="0"/>
              <a:t>insurance</a:t>
            </a:r>
            <a:r>
              <a:rPr lang="sl-SI" dirty="0" smtClean="0"/>
              <a:t> </a:t>
            </a:r>
            <a:r>
              <a:rPr lang="sl-SI" dirty="0" err="1" smtClean="0"/>
              <a:t>types</a:t>
            </a:r>
            <a:endParaRPr lang="sl-SI" dirty="0" smtClean="0"/>
          </a:p>
          <a:p>
            <a:pPr lvl="1"/>
            <a:r>
              <a:rPr lang="sl-SI" dirty="0" err="1" smtClean="0"/>
              <a:t>Match</a:t>
            </a:r>
            <a:r>
              <a:rPr lang="sl-SI" dirty="0" smtClean="0"/>
              <a:t> </a:t>
            </a:r>
            <a:r>
              <a:rPr lang="sl-SI" dirty="0" err="1" smtClean="0"/>
              <a:t>publicly</a:t>
            </a:r>
            <a:r>
              <a:rPr lang="sl-SI" dirty="0" smtClean="0"/>
              <a:t> </a:t>
            </a:r>
            <a:r>
              <a:rPr lang="sl-SI" dirty="0" err="1" smtClean="0"/>
              <a:t>available</a:t>
            </a:r>
            <a:r>
              <a:rPr lang="sl-SI" dirty="0" smtClean="0"/>
              <a:t> </a:t>
            </a:r>
            <a:r>
              <a:rPr lang="sl-SI" dirty="0" err="1" smtClean="0"/>
              <a:t>personal</a:t>
            </a:r>
            <a:r>
              <a:rPr lang="sl-SI" dirty="0" smtClean="0"/>
              <a:t> </a:t>
            </a:r>
            <a:r>
              <a:rPr lang="sl-SI" dirty="0" err="1" smtClean="0"/>
              <a:t>data</a:t>
            </a:r>
            <a:r>
              <a:rPr lang="sl-SI" dirty="0" smtClean="0"/>
              <a:t> (</a:t>
            </a:r>
            <a:r>
              <a:rPr lang="sl-SI" dirty="0" err="1" smtClean="0"/>
              <a:t>Facebook</a:t>
            </a:r>
            <a:r>
              <a:rPr lang="sl-SI" dirty="0" smtClean="0"/>
              <a:t>, </a:t>
            </a:r>
            <a:r>
              <a:rPr lang="sl-SI" dirty="0" err="1" smtClean="0"/>
              <a:t>Twiter</a:t>
            </a:r>
            <a:r>
              <a:rPr lang="sl-SI" dirty="0" smtClean="0"/>
              <a:t>…)</a:t>
            </a:r>
          </a:p>
          <a:p>
            <a:pPr lvl="1"/>
            <a:r>
              <a:rPr lang="sl-SI" dirty="0" err="1" smtClean="0"/>
              <a:t>Match</a:t>
            </a:r>
            <a:r>
              <a:rPr lang="sl-SI" dirty="0" smtClean="0"/>
              <a:t> </a:t>
            </a:r>
            <a:r>
              <a:rPr lang="sl-SI" dirty="0" err="1" smtClean="0"/>
              <a:t>publicly</a:t>
            </a:r>
            <a:r>
              <a:rPr lang="sl-SI" dirty="0" smtClean="0"/>
              <a:t> </a:t>
            </a:r>
            <a:r>
              <a:rPr lang="sl-SI" dirty="0" err="1" smtClean="0"/>
              <a:t>available</a:t>
            </a:r>
            <a:r>
              <a:rPr lang="sl-SI" dirty="0" smtClean="0"/>
              <a:t> </a:t>
            </a:r>
            <a:r>
              <a:rPr lang="sl-SI" dirty="0" err="1" smtClean="0"/>
              <a:t>knowledge</a:t>
            </a:r>
            <a:r>
              <a:rPr lang="sl-SI" dirty="0" smtClean="0"/>
              <a:t> (</a:t>
            </a:r>
            <a:r>
              <a:rPr lang="sl-SI" dirty="0" err="1" smtClean="0"/>
              <a:t>DBpedia</a:t>
            </a:r>
            <a:r>
              <a:rPr lang="sl-SI" dirty="0" smtClean="0"/>
              <a:t>, </a:t>
            </a:r>
            <a:r>
              <a:rPr lang="sl-SI" dirty="0" err="1" smtClean="0"/>
              <a:t>Wikipedia</a:t>
            </a:r>
            <a:r>
              <a:rPr lang="sl-SI" dirty="0" smtClean="0"/>
              <a:t>, </a:t>
            </a:r>
            <a:r>
              <a:rPr lang="sl-SI" dirty="0" err="1" smtClean="0"/>
              <a:t>WolframAlpha</a:t>
            </a:r>
            <a:r>
              <a:rPr lang="sl-SI" dirty="0" smtClean="0"/>
              <a:t>, </a:t>
            </a:r>
            <a:r>
              <a:rPr lang="sl-SI" dirty="0" err="1" smtClean="0"/>
              <a:t>Carfax</a:t>
            </a:r>
            <a:r>
              <a:rPr lang="sl-SI" dirty="0" smtClean="0"/>
              <a:t>, Police </a:t>
            </a:r>
            <a:r>
              <a:rPr lang="sl-SI" dirty="0" err="1" smtClean="0"/>
              <a:t>registries</a:t>
            </a:r>
            <a:r>
              <a:rPr lang="sl-SI" dirty="0" smtClean="0"/>
              <a:t>…)</a:t>
            </a:r>
          </a:p>
          <a:p>
            <a:pPr lvl="1"/>
            <a:r>
              <a:rPr lang="sl-SI" dirty="0" err="1" smtClean="0"/>
              <a:t>Match</a:t>
            </a:r>
            <a:r>
              <a:rPr lang="sl-SI" dirty="0" smtClean="0"/>
              <a:t> </a:t>
            </a:r>
            <a:r>
              <a:rPr lang="sl-SI" dirty="0" err="1" smtClean="0"/>
              <a:t>information</a:t>
            </a:r>
            <a:r>
              <a:rPr lang="sl-SI" dirty="0" smtClean="0"/>
              <a:t> to </a:t>
            </a:r>
            <a:r>
              <a:rPr lang="sl-SI" dirty="0" err="1" smtClean="0"/>
              <a:t>multimedia</a:t>
            </a:r>
            <a:r>
              <a:rPr lang="sl-SI" dirty="0" smtClean="0"/>
              <a:t> (</a:t>
            </a:r>
            <a:r>
              <a:rPr lang="sl-SI" dirty="0" err="1" smtClean="0"/>
              <a:t>Flicker</a:t>
            </a:r>
            <a:r>
              <a:rPr lang="sl-SI" dirty="0" smtClean="0"/>
              <a:t>, </a:t>
            </a:r>
            <a:r>
              <a:rPr lang="sl-SI" dirty="0" err="1" smtClean="0"/>
              <a:t>public</a:t>
            </a:r>
            <a:r>
              <a:rPr lang="sl-SI" dirty="0" smtClean="0"/>
              <a:t> </a:t>
            </a:r>
            <a:r>
              <a:rPr lang="sl-SI" dirty="0" err="1" smtClean="0"/>
              <a:t>Webcams</a:t>
            </a:r>
            <a:r>
              <a:rPr lang="sl-SI" dirty="0" smtClean="0"/>
              <a:t>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Use </a:t>
            </a:r>
            <a:r>
              <a:rPr lang="sl-SI" dirty="0" err="1" smtClean="0"/>
              <a:t>case</a:t>
            </a:r>
            <a:r>
              <a:rPr lang="sl-SI" dirty="0" smtClean="0"/>
              <a:t> - </a:t>
            </a:r>
            <a:r>
              <a:rPr lang="sl-SI" dirty="0" err="1" smtClean="0"/>
              <a:t>Insurance</a:t>
            </a:r>
            <a:r>
              <a:rPr lang="sl-SI" dirty="0" smtClean="0"/>
              <a:t> </a:t>
            </a:r>
            <a:r>
              <a:rPr lang="sl-SI" dirty="0" err="1" smtClean="0"/>
              <a:t>fraud</a:t>
            </a:r>
            <a:r>
              <a:rPr lang="sl-SI" dirty="0" smtClean="0"/>
              <a:t> 2/6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Redundancy</a:t>
            </a:r>
            <a:r>
              <a:rPr lang="sl-SI" dirty="0" smtClean="0"/>
              <a:t> </a:t>
            </a:r>
            <a:r>
              <a:rPr lang="sl-SI" dirty="0" err="1" smtClean="0"/>
              <a:t>elimination</a:t>
            </a:r>
            <a:r>
              <a:rPr lang="sl-SI" dirty="0" smtClean="0"/>
              <a:t> (i.e. </a:t>
            </a:r>
            <a:r>
              <a:rPr lang="sl-SI" dirty="0" err="1" smtClean="0"/>
              <a:t>merging</a:t>
            </a:r>
            <a:r>
              <a:rPr lang="sl-SI" dirty="0" smtClean="0"/>
              <a:t>)</a:t>
            </a:r>
          </a:p>
          <a:p>
            <a:pPr lvl="1"/>
            <a:r>
              <a:rPr lang="sl-SI" dirty="0" smtClean="0"/>
              <a:t>Same </a:t>
            </a:r>
            <a:r>
              <a:rPr lang="sl-SI" dirty="0" err="1" smtClean="0"/>
              <a:t>claims</a:t>
            </a:r>
            <a:r>
              <a:rPr lang="sl-SI" dirty="0" smtClean="0"/>
              <a:t> in </a:t>
            </a:r>
            <a:r>
              <a:rPr lang="sl-SI" dirty="0" err="1" smtClean="0"/>
              <a:t>different</a:t>
            </a:r>
            <a:r>
              <a:rPr lang="sl-SI" dirty="0" smtClean="0"/>
              <a:t> </a:t>
            </a:r>
            <a:r>
              <a:rPr lang="sl-SI" dirty="0" err="1" smtClean="0"/>
              <a:t>insurance</a:t>
            </a:r>
            <a:r>
              <a:rPr lang="sl-SI" dirty="0" smtClean="0"/>
              <a:t> </a:t>
            </a:r>
            <a:r>
              <a:rPr lang="sl-SI" dirty="0" err="1" smtClean="0"/>
              <a:t>companies</a:t>
            </a:r>
            <a:endParaRPr lang="sl-SI" dirty="0" smtClean="0"/>
          </a:p>
          <a:p>
            <a:pPr lvl="1"/>
            <a:r>
              <a:rPr lang="sl-SI" dirty="0" err="1" smtClean="0"/>
              <a:t>Personal</a:t>
            </a:r>
            <a:r>
              <a:rPr lang="sl-SI" dirty="0" smtClean="0"/>
              <a:t> </a:t>
            </a:r>
            <a:r>
              <a:rPr lang="sl-SI" dirty="0" err="1" smtClean="0"/>
              <a:t>data</a:t>
            </a:r>
            <a:r>
              <a:rPr lang="sl-SI" dirty="0" smtClean="0"/>
              <a:t> in </a:t>
            </a:r>
            <a:r>
              <a:rPr lang="sl-SI" dirty="0" err="1" smtClean="0"/>
              <a:t>public</a:t>
            </a:r>
            <a:r>
              <a:rPr lang="sl-SI" dirty="0" smtClean="0"/>
              <a:t> </a:t>
            </a:r>
            <a:r>
              <a:rPr lang="sl-SI" dirty="0" err="1" smtClean="0"/>
              <a:t>data</a:t>
            </a:r>
            <a:r>
              <a:rPr lang="sl-SI" dirty="0" smtClean="0"/>
              <a:t> </a:t>
            </a:r>
            <a:r>
              <a:rPr lang="sl-SI" dirty="0" err="1" smtClean="0"/>
              <a:t>sources</a:t>
            </a:r>
            <a:endParaRPr lang="sl-SI" dirty="0" smtClean="0"/>
          </a:p>
          <a:p>
            <a:pPr lvl="1"/>
            <a:r>
              <a:rPr lang="sl-SI" dirty="0" err="1" smtClean="0"/>
              <a:t>Knowledge</a:t>
            </a:r>
            <a:r>
              <a:rPr lang="sl-SI" dirty="0" smtClean="0"/>
              <a:t> in </a:t>
            </a:r>
            <a:r>
              <a:rPr lang="sl-SI" dirty="0" err="1" smtClean="0"/>
              <a:t>public</a:t>
            </a:r>
            <a:r>
              <a:rPr lang="sl-SI" dirty="0" smtClean="0"/>
              <a:t> </a:t>
            </a:r>
            <a:r>
              <a:rPr lang="sl-SI" dirty="0" err="1" smtClean="0"/>
              <a:t>data</a:t>
            </a:r>
            <a:r>
              <a:rPr lang="sl-SI" dirty="0" smtClean="0"/>
              <a:t> </a:t>
            </a:r>
            <a:r>
              <a:rPr lang="sl-SI" dirty="0" err="1" smtClean="0"/>
              <a:t>sources</a:t>
            </a:r>
            <a:endParaRPr lang="sl-SI" dirty="0" smtClean="0"/>
          </a:p>
          <a:p>
            <a:pPr lvl="1"/>
            <a:r>
              <a:rPr lang="sl-SI" dirty="0" err="1" smtClean="0"/>
              <a:t>Only</a:t>
            </a:r>
            <a:r>
              <a:rPr lang="sl-SI" dirty="0" smtClean="0"/>
              <a:t> </a:t>
            </a:r>
            <a:r>
              <a:rPr lang="sl-SI" dirty="0" err="1" smtClean="0"/>
              <a:t>partial</a:t>
            </a:r>
            <a:r>
              <a:rPr lang="sl-SI" dirty="0" smtClean="0"/>
              <a:t> </a:t>
            </a:r>
            <a:r>
              <a:rPr lang="sl-SI" dirty="0" err="1" smtClean="0"/>
              <a:t>information</a:t>
            </a:r>
            <a:endParaRPr lang="sl-S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Use </a:t>
            </a:r>
            <a:r>
              <a:rPr lang="sl-SI" dirty="0" err="1" smtClean="0"/>
              <a:t>case</a:t>
            </a:r>
            <a:r>
              <a:rPr lang="sl-SI" dirty="0" smtClean="0"/>
              <a:t> - </a:t>
            </a:r>
            <a:r>
              <a:rPr lang="sl-SI" dirty="0" err="1" smtClean="0"/>
              <a:t>Insurance</a:t>
            </a:r>
            <a:r>
              <a:rPr lang="sl-SI" dirty="0" smtClean="0"/>
              <a:t> </a:t>
            </a:r>
            <a:r>
              <a:rPr lang="sl-SI" dirty="0" err="1" smtClean="0"/>
              <a:t>fraud</a:t>
            </a:r>
            <a:r>
              <a:rPr lang="sl-SI" dirty="0" smtClean="0"/>
              <a:t> 3/6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err="1" smtClean="0"/>
              <a:t>Semantic</a:t>
            </a:r>
            <a:r>
              <a:rPr lang="sl-SI" dirty="0" smtClean="0"/>
              <a:t> </a:t>
            </a:r>
            <a:r>
              <a:rPr lang="sl-SI" dirty="0" err="1" smtClean="0"/>
              <a:t>elevation</a:t>
            </a:r>
            <a:r>
              <a:rPr lang="sl-SI" dirty="0" smtClean="0"/>
              <a:t> (i.e. </a:t>
            </a:r>
            <a:r>
              <a:rPr lang="sl-SI" dirty="0" err="1" smtClean="0"/>
              <a:t>interoperability</a:t>
            </a:r>
            <a:r>
              <a:rPr lang="sl-SI" dirty="0" smtClean="0"/>
              <a:t>)</a:t>
            </a:r>
          </a:p>
          <a:p>
            <a:pPr lvl="1"/>
            <a:r>
              <a:rPr lang="sl-SI" dirty="0" err="1" smtClean="0"/>
              <a:t>Elevate</a:t>
            </a:r>
            <a:r>
              <a:rPr lang="sl-SI" dirty="0" smtClean="0"/>
              <a:t> a set </a:t>
            </a:r>
            <a:r>
              <a:rPr lang="sl-SI" dirty="0" err="1" smtClean="0"/>
              <a:t>of</a:t>
            </a:r>
            <a:r>
              <a:rPr lang="sl-SI" dirty="0" smtClean="0"/>
              <a:t> </a:t>
            </a:r>
            <a:r>
              <a:rPr lang="sl-SI" dirty="0" err="1" smtClean="0"/>
              <a:t>personal</a:t>
            </a:r>
            <a:r>
              <a:rPr lang="sl-SI" dirty="0" smtClean="0"/>
              <a:t> </a:t>
            </a:r>
            <a:r>
              <a:rPr lang="sl-SI" dirty="0" err="1" smtClean="0"/>
              <a:t>information</a:t>
            </a:r>
            <a:r>
              <a:rPr lang="sl-SI" dirty="0" smtClean="0"/>
              <a:t>: </a:t>
            </a:r>
            <a:r>
              <a:rPr lang="sl-SI" dirty="0" err="1" smtClean="0"/>
              <a:t>private</a:t>
            </a:r>
            <a:r>
              <a:rPr lang="sl-SI" dirty="0" smtClean="0"/>
              <a:t> </a:t>
            </a:r>
            <a:r>
              <a:rPr lang="sl-SI" dirty="0" err="1" smtClean="0"/>
              <a:t>insurance</a:t>
            </a:r>
            <a:r>
              <a:rPr lang="sl-SI" dirty="0" smtClean="0"/>
              <a:t> </a:t>
            </a:r>
            <a:r>
              <a:rPr lang="sl-SI" dirty="0" err="1" smtClean="0"/>
              <a:t>data</a:t>
            </a:r>
            <a:r>
              <a:rPr lang="sl-SI" dirty="0" smtClean="0"/>
              <a:t> + </a:t>
            </a:r>
            <a:r>
              <a:rPr lang="sl-SI" dirty="0" err="1" smtClean="0"/>
              <a:t>other</a:t>
            </a:r>
            <a:r>
              <a:rPr lang="sl-SI" dirty="0" smtClean="0"/>
              <a:t> </a:t>
            </a:r>
            <a:r>
              <a:rPr lang="sl-SI" dirty="0" err="1" smtClean="0"/>
              <a:t>insurances</a:t>
            </a:r>
            <a:r>
              <a:rPr lang="sl-SI" dirty="0" smtClean="0"/>
              <a:t> + </a:t>
            </a:r>
            <a:r>
              <a:rPr lang="sl-SI" dirty="0" err="1" smtClean="0"/>
              <a:t>publicly</a:t>
            </a:r>
            <a:r>
              <a:rPr lang="sl-SI" dirty="0" smtClean="0"/>
              <a:t> </a:t>
            </a:r>
            <a:r>
              <a:rPr lang="sl-SI" dirty="0" err="1" smtClean="0"/>
              <a:t>available</a:t>
            </a:r>
            <a:r>
              <a:rPr lang="sl-SI" dirty="0" smtClean="0"/>
              <a:t> </a:t>
            </a:r>
            <a:r>
              <a:rPr lang="sl-SI" dirty="0" err="1" smtClean="0"/>
              <a:t>personal</a:t>
            </a:r>
            <a:r>
              <a:rPr lang="sl-SI" dirty="0" smtClean="0"/>
              <a:t> </a:t>
            </a:r>
            <a:r>
              <a:rPr lang="sl-SI" dirty="0" err="1" smtClean="0"/>
              <a:t>sources</a:t>
            </a:r>
            <a:endParaRPr lang="sl-SI" dirty="0" smtClean="0"/>
          </a:p>
          <a:p>
            <a:pPr lvl="1"/>
            <a:r>
              <a:rPr lang="sl-SI" dirty="0" err="1" smtClean="0"/>
              <a:t>Elevate</a:t>
            </a:r>
            <a:r>
              <a:rPr lang="sl-SI" dirty="0" smtClean="0"/>
              <a:t> </a:t>
            </a:r>
            <a:r>
              <a:rPr lang="sl-SI" dirty="0" err="1" smtClean="0"/>
              <a:t>information</a:t>
            </a:r>
            <a:r>
              <a:rPr lang="sl-SI" dirty="0" smtClean="0"/>
              <a:t> </a:t>
            </a:r>
            <a:r>
              <a:rPr lang="sl-SI" dirty="0" err="1" smtClean="0"/>
              <a:t>about</a:t>
            </a:r>
            <a:r>
              <a:rPr lang="sl-SI" dirty="0" smtClean="0"/>
              <a:t> </a:t>
            </a:r>
            <a:r>
              <a:rPr lang="sl-SI" dirty="0" err="1" smtClean="0"/>
              <a:t>accident</a:t>
            </a:r>
            <a:r>
              <a:rPr lang="sl-SI" dirty="0" smtClean="0"/>
              <a:t>: </a:t>
            </a:r>
            <a:r>
              <a:rPr lang="sl-SI" dirty="0" err="1" smtClean="0"/>
              <a:t>insurance</a:t>
            </a:r>
            <a:r>
              <a:rPr lang="sl-SI" dirty="0" smtClean="0"/>
              <a:t> </a:t>
            </a:r>
            <a:r>
              <a:rPr lang="sl-SI" dirty="0" err="1" smtClean="0"/>
              <a:t>companies</a:t>
            </a:r>
            <a:r>
              <a:rPr lang="sl-SI" dirty="0" smtClean="0"/>
              <a:t> + internet </a:t>
            </a:r>
            <a:r>
              <a:rPr lang="sl-SI" dirty="0" err="1" smtClean="0"/>
              <a:t>data</a:t>
            </a:r>
            <a:r>
              <a:rPr lang="sl-SI" dirty="0" smtClean="0"/>
              <a:t> (</a:t>
            </a:r>
            <a:r>
              <a:rPr lang="sl-SI" dirty="0" err="1" smtClean="0"/>
              <a:t>maps</a:t>
            </a:r>
            <a:r>
              <a:rPr lang="sl-SI" dirty="0" smtClean="0"/>
              <a:t>, </a:t>
            </a:r>
            <a:r>
              <a:rPr lang="sl-SI" dirty="0" err="1" smtClean="0"/>
              <a:t>weather</a:t>
            </a:r>
            <a:r>
              <a:rPr lang="sl-SI" dirty="0" smtClean="0"/>
              <a:t>) + internet </a:t>
            </a:r>
            <a:r>
              <a:rPr lang="sl-SI" dirty="0" err="1" smtClean="0"/>
              <a:t>sensors</a:t>
            </a:r>
            <a:r>
              <a:rPr lang="sl-SI" dirty="0" smtClean="0"/>
              <a:t> (</a:t>
            </a:r>
            <a:r>
              <a:rPr lang="sl-SI" dirty="0" err="1" smtClean="0"/>
              <a:t>webcams</a:t>
            </a:r>
            <a:r>
              <a:rPr lang="sl-SI" dirty="0" smtClean="0"/>
              <a:t>…) </a:t>
            </a:r>
          </a:p>
          <a:p>
            <a:pPr lvl="1"/>
            <a:r>
              <a:rPr lang="sl-SI" dirty="0" err="1" smtClean="0"/>
              <a:t>Elevate</a:t>
            </a:r>
            <a:r>
              <a:rPr lang="sl-SI" dirty="0" smtClean="0"/>
              <a:t> </a:t>
            </a:r>
            <a:r>
              <a:rPr lang="sl-SI" dirty="0" err="1" smtClean="0"/>
              <a:t>information</a:t>
            </a:r>
            <a:r>
              <a:rPr lang="sl-SI" dirty="0" smtClean="0"/>
              <a:t> </a:t>
            </a:r>
            <a:r>
              <a:rPr lang="sl-SI" dirty="0" err="1" smtClean="0"/>
              <a:t>about</a:t>
            </a:r>
            <a:r>
              <a:rPr lang="sl-SI" dirty="0" smtClean="0"/>
              <a:t> </a:t>
            </a:r>
            <a:r>
              <a:rPr lang="sl-SI" dirty="0" err="1" smtClean="0"/>
              <a:t>objects</a:t>
            </a:r>
            <a:r>
              <a:rPr lang="sl-SI" dirty="0" smtClean="0"/>
              <a:t>: </a:t>
            </a:r>
            <a:r>
              <a:rPr lang="sl-SI" dirty="0" err="1" smtClean="0"/>
              <a:t>private</a:t>
            </a:r>
            <a:r>
              <a:rPr lang="sl-SI" dirty="0" smtClean="0"/>
              <a:t> </a:t>
            </a:r>
            <a:r>
              <a:rPr lang="sl-SI" dirty="0" err="1" smtClean="0"/>
              <a:t>data</a:t>
            </a:r>
            <a:r>
              <a:rPr lang="sl-SI" dirty="0" smtClean="0"/>
              <a:t> + </a:t>
            </a:r>
            <a:r>
              <a:rPr lang="sl-SI" dirty="0" err="1" smtClean="0"/>
              <a:t>public</a:t>
            </a:r>
            <a:r>
              <a:rPr lang="sl-SI" dirty="0" smtClean="0"/>
              <a:t> general (</a:t>
            </a:r>
            <a:r>
              <a:rPr lang="sl-SI" dirty="0" err="1" smtClean="0"/>
              <a:t>DBpedia</a:t>
            </a:r>
            <a:r>
              <a:rPr lang="sl-SI" dirty="0" smtClean="0"/>
              <a:t>, </a:t>
            </a:r>
            <a:r>
              <a:rPr lang="sl-SI" dirty="0" err="1" smtClean="0"/>
              <a:t>wikipedia</a:t>
            </a:r>
            <a:r>
              <a:rPr lang="sl-SI" dirty="0" smtClean="0"/>
              <a:t>…) + </a:t>
            </a:r>
            <a:r>
              <a:rPr lang="sl-SI" dirty="0" err="1" smtClean="0"/>
              <a:t>public</a:t>
            </a:r>
            <a:r>
              <a:rPr lang="sl-SI" dirty="0" smtClean="0"/>
              <a:t> </a:t>
            </a:r>
            <a:r>
              <a:rPr lang="sl-SI" dirty="0" err="1" smtClean="0"/>
              <a:t>speciffic</a:t>
            </a:r>
            <a:r>
              <a:rPr lang="sl-SI" dirty="0" smtClean="0"/>
              <a:t> (</a:t>
            </a:r>
            <a:r>
              <a:rPr lang="sl-SI" dirty="0" err="1" smtClean="0"/>
              <a:t>Carfax</a:t>
            </a:r>
            <a:r>
              <a:rPr lang="sl-SI" dirty="0" smtClean="0"/>
              <a:t>, police </a:t>
            </a:r>
            <a:r>
              <a:rPr lang="sl-SI" dirty="0" err="1" smtClean="0"/>
              <a:t>registries</a:t>
            </a:r>
            <a:r>
              <a:rPr lang="sl-SI" dirty="0" smtClean="0"/>
              <a:t>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Use </a:t>
            </a:r>
            <a:r>
              <a:rPr lang="sl-SI" dirty="0" err="1" smtClean="0"/>
              <a:t>case</a:t>
            </a:r>
            <a:r>
              <a:rPr lang="sl-SI" dirty="0" smtClean="0"/>
              <a:t> - </a:t>
            </a:r>
            <a:r>
              <a:rPr lang="sl-SI" dirty="0" err="1" smtClean="0"/>
              <a:t>Insurance</a:t>
            </a:r>
            <a:r>
              <a:rPr lang="sl-SI" dirty="0" smtClean="0"/>
              <a:t> </a:t>
            </a:r>
            <a:r>
              <a:rPr lang="sl-SI" dirty="0" err="1" smtClean="0"/>
              <a:t>fraud</a:t>
            </a:r>
            <a:r>
              <a:rPr lang="sl-SI" dirty="0" smtClean="0"/>
              <a:t> 4/6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Trust</a:t>
            </a:r>
            <a:r>
              <a:rPr lang="sl-SI" dirty="0" smtClean="0"/>
              <a:t> </a:t>
            </a:r>
            <a:r>
              <a:rPr lang="sl-SI" dirty="0" err="1" smtClean="0"/>
              <a:t>management</a:t>
            </a:r>
            <a:endParaRPr lang="sl-SI" dirty="0" smtClean="0"/>
          </a:p>
          <a:p>
            <a:pPr lvl="1"/>
            <a:r>
              <a:rPr lang="sl-SI" dirty="0" err="1" smtClean="0"/>
              <a:t>Select</a:t>
            </a:r>
            <a:r>
              <a:rPr lang="sl-SI" dirty="0" smtClean="0"/>
              <a:t> </a:t>
            </a:r>
            <a:r>
              <a:rPr lang="sl-SI" dirty="0" err="1" smtClean="0"/>
              <a:t>datasource</a:t>
            </a:r>
            <a:r>
              <a:rPr lang="sl-SI" dirty="0" smtClean="0"/>
              <a:t> </a:t>
            </a:r>
          </a:p>
          <a:p>
            <a:pPr lvl="1"/>
            <a:r>
              <a:rPr lang="sl-SI" dirty="0" err="1" smtClean="0"/>
              <a:t>Select</a:t>
            </a:r>
            <a:r>
              <a:rPr lang="sl-SI" dirty="0" smtClean="0"/>
              <a:t> </a:t>
            </a:r>
            <a:r>
              <a:rPr lang="sl-SI" dirty="0" err="1" smtClean="0"/>
              <a:t>attributes</a:t>
            </a:r>
            <a:endParaRPr lang="sl-SI" dirty="0" smtClean="0"/>
          </a:p>
          <a:p>
            <a:pPr lvl="1"/>
            <a:r>
              <a:rPr lang="sl-SI" dirty="0" err="1" smtClean="0"/>
              <a:t>Resolve</a:t>
            </a:r>
            <a:r>
              <a:rPr lang="sl-SI" dirty="0" smtClean="0"/>
              <a:t> </a:t>
            </a:r>
            <a:r>
              <a:rPr lang="sl-SI" dirty="0" err="1" smtClean="0"/>
              <a:t>inconsistencies</a:t>
            </a:r>
            <a:endParaRPr lang="sl-SI" dirty="0" smtClean="0"/>
          </a:p>
          <a:p>
            <a:pPr lvl="1"/>
            <a:r>
              <a:rPr lang="sl-SI" dirty="0" err="1" smtClean="0"/>
              <a:t>Adaptable</a:t>
            </a:r>
            <a:r>
              <a:rPr lang="sl-SI" dirty="0" smtClean="0"/>
              <a:t>/</a:t>
            </a:r>
            <a:r>
              <a:rPr lang="sl-SI" dirty="0" err="1" smtClean="0"/>
              <a:t>dynamic</a:t>
            </a:r>
            <a:r>
              <a:rPr lang="sl-SI" dirty="0" smtClean="0"/>
              <a:t> </a:t>
            </a:r>
            <a:r>
              <a:rPr lang="sl-SI" dirty="0" err="1" smtClean="0"/>
              <a:t>trust</a:t>
            </a:r>
            <a:r>
              <a:rPr lang="sl-SI" dirty="0" smtClean="0"/>
              <a:t> </a:t>
            </a:r>
            <a:r>
              <a:rPr lang="sl-SI" dirty="0" err="1" smtClean="0"/>
              <a:t>assessment</a:t>
            </a:r>
            <a:endParaRPr lang="sl-SI" dirty="0" smtClean="0"/>
          </a:p>
          <a:p>
            <a:pPr lvl="1"/>
            <a:endParaRPr lang="sl-S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/>
              <a:t>Problem</a:t>
            </a:r>
          </a:p>
          <a:p>
            <a:r>
              <a:rPr lang="sl-SI" dirty="0" smtClean="0"/>
              <a:t>State-of-the-art</a:t>
            </a:r>
            <a:endParaRPr lang="sl-SI" dirty="0" smtClean="0"/>
          </a:p>
          <a:p>
            <a:r>
              <a:rPr lang="sl-SI" dirty="0" smtClean="0"/>
              <a:t>Preliminary</a:t>
            </a:r>
          </a:p>
          <a:p>
            <a:r>
              <a:rPr lang="sl-SI" dirty="0" err="1" smtClean="0"/>
              <a:t>Proposal</a:t>
            </a:r>
            <a:endParaRPr lang="sl-SI" dirty="0" smtClean="0"/>
          </a:p>
          <a:p>
            <a:r>
              <a:rPr lang="sl-SI" dirty="0" smtClean="0"/>
              <a:t>Example of u</a:t>
            </a:r>
            <a:r>
              <a:rPr lang="sl-SI" dirty="0" smtClean="0"/>
              <a:t>se </a:t>
            </a:r>
            <a:r>
              <a:rPr lang="sl-SI" dirty="0" err="1" smtClean="0"/>
              <a:t>case</a:t>
            </a:r>
            <a:endParaRPr lang="sl-SI" dirty="0" smtClean="0"/>
          </a:p>
          <a:p>
            <a:r>
              <a:rPr lang="sl-SI" dirty="0" err="1" smtClean="0"/>
              <a:t>Future</a:t>
            </a:r>
            <a:r>
              <a:rPr lang="sl-SI" dirty="0" smtClean="0"/>
              <a:t> </a:t>
            </a:r>
            <a:r>
              <a:rPr lang="sl-SI" dirty="0" err="1" smtClean="0"/>
              <a:t>work</a:t>
            </a:r>
            <a:endParaRPr lang="sl-SI" dirty="0" smtClean="0"/>
          </a:p>
          <a:p>
            <a:endParaRPr lang="sl-S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Use </a:t>
            </a:r>
            <a:r>
              <a:rPr lang="sl-SI" dirty="0" err="1" smtClean="0"/>
              <a:t>case</a:t>
            </a:r>
            <a:r>
              <a:rPr lang="sl-SI" dirty="0" smtClean="0"/>
              <a:t> - </a:t>
            </a:r>
            <a:r>
              <a:rPr lang="sl-SI" dirty="0" err="1" smtClean="0"/>
              <a:t>Insurance</a:t>
            </a:r>
            <a:r>
              <a:rPr lang="sl-SI" dirty="0" smtClean="0"/>
              <a:t> </a:t>
            </a:r>
            <a:r>
              <a:rPr lang="sl-SI" dirty="0" err="1" smtClean="0"/>
              <a:t>fraud</a:t>
            </a:r>
            <a:r>
              <a:rPr lang="sl-SI" dirty="0" smtClean="0"/>
              <a:t> 5/6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Security</a:t>
            </a:r>
            <a:r>
              <a:rPr lang="sl-SI" dirty="0" smtClean="0"/>
              <a:t> </a:t>
            </a:r>
            <a:r>
              <a:rPr lang="sl-SI" dirty="0" err="1" smtClean="0"/>
              <a:t>assurance</a:t>
            </a:r>
            <a:r>
              <a:rPr lang="sl-SI" dirty="0" smtClean="0"/>
              <a:t> / </a:t>
            </a:r>
            <a:r>
              <a:rPr lang="sl-SI" dirty="0" err="1" smtClean="0"/>
              <a:t>maximization</a:t>
            </a:r>
            <a:endParaRPr lang="sl-SI" dirty="0" smtClean="0"/>
          </a:p>
          <a:p>
            <a:pPr lvl="1"/>
            <a:r>
              <a:rPr lang="sl-SI" dirty="0" err="1" smtClean="0"/>
              <a:t>Dynamic</a:t>
            </a:r>
            <a:r>
              <a:rPr lang="sl-SI" dirty="0" smtClean="0"/>
              <a:t> </a:t>
            </a:r>
            <a:r>
              <a:rPr lang="sl-SI" dirty="0" err="1" smtClean="0"/>
              <a:t>authorization</a:t>
            </a:r>
            <a:r>
              <a:rPr lang="sl-SI" dirty="0" smtClean="0"/>
              <a:t> – </a:t>
            </a:r>
            <a:r>
              <a:rPr lang="sl-SI" dirty="0" err="1" smtClean="0"/>
              <a:t>according</a:t>
            </a:r>
            <a:r>
              <a:rPr lang="sl-SI" dirty="0" smtClean="0"/>
              <a:t> to </a:t>
            </a:r>
            <a:r>
              <a:rPr lang="sl-SI" dirty="0" err="1" smtClean="0"/>
              <a:t>persons</a:t>
            </a:r>
            <a:r>
              <a:rPr lang="sl-SI" dirty="0" smtClean="0"/>
              <a:t>’ </a:t>
            </a:r>
            <a:r>
              <a:rPr lang="sl-SI" dirty="0" err="1" smtClean="0"/>
              <a:t>context</a:t>
            </a:r>
            <a:r>
              <a:rPr lang="sl-SI" dirty="0" smtClean="0"/>
              <a:t> (</a:t>
            </a:r>
            <a:r>
              <a:rPr lang="sl-SI" dirty="0" err="1" smtClean="0"/>
              <a:t>organizational</a:t>
            </a:r>
            <a:r>
              <a:rPr lang="sl-SI" dirty="0" smtClean="0"/>
              <a:t> role)</a:t>
            </a:r>
          </a:p>
          <a:p>
            <a:pPr lvl="1"/>
            <a:r>
              <a:rPr lang="sl-SI" dirty="0" err="1" smtClean="0"/>
              <a:t>Consider</a:t>
            </a:r>
            <a:r>
              <a:rPr lang="sl-SI" dirty="0" smtClean="0"/>
              <a:t> </a:t>
            </a:r>
            <a:r>
              <a:rPr lang="sl-SI" dirty="0" err="1" smtClean="0"/>
              <a:t>local</a:t>
            </a:r>
            <a:r>
              <a:rPr lang="sl-SI" dirty="0" smtClean="0"/>
              <a:t> </a:t>
            </a:r>
            <a:r>
              <a:rPr lang="sl-SI" dirty="0" err="1" smtClean="0"/>
              <a:t>rules</a:t>
            </a:r>
            <a:r>
              <a:rPr lang="sl-SI" dirty="0" smtClean="0"/>
              <a:t> </a:t>
            </a:r>
            <a:r>
              <a:rPr lang="sl-SI" dirty="0" err="1" smtClean="0"/>
              <a:t>Personal</a:t>
            </a:r>
            <a:r>
              <a:rPr lang="sl-SI" dirty="0" smtClean="0"/>
              <a:t> </a:t>
            </a:r>
            <a:r>
              <a:rPr lang="sl-SI" dirty="0" err="1" smtClean="0"/>
              <a:t>data</a:t>
            </a:r>
            <a:r>
              <a:rPr lang="sl-SI" dirty="0" smtClean="0"/>
              <a:t> </a:t>
            </a:r>
            <a:r>
              <a:rPr lang="sl-SI" dirty="0" err="1" smtClean="0"/>
              <a:t>protection</a:t>
            </a:r>
            <a:endParaRPr lang="sl-SI" dirty="0" smtClean="0"/>
          </a:p>
          <a:p>
            <a:pPr lvl="1"/>
            <a:r>
              <a:rPr lang="sl-SI" dirty="0" err="1" smtClean="0"/>
              <a:t>Strict</a:t>
            </a:r>
            <a:r>
              <a:rPr lang="sl-SI" dirty="0" smtClean="0"/>
              <a:t> </a:t>
            </a:r>
            <a:r>
              <a:rPr lang="sl-SI" dirty="0" err="1" smtClean="0"/>
              <a:t>auditing</a:t>
            </a:r>
            <a:r>
              <a:rPr lang="sl-SI" dirty="0" smtClean="0"/>
              <a:t> </a:t>
            </a:r>
            <a:r>
              <a:rPr lang="sl-SI" dirty="0" err="1" smtClean="0"/>
              <a:t>according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local</a:t>
            </a:r>
            <a:r>
              <a:rPr lang="sl-SI" dirty="0" smtClean="0"/>
              <a:t> </a:t>
            </a:r>
            <a:r>
              <a:rPr lang="sl-SI" dirty="0" err="1" smtClean="0"/>
              <a:t>ligislation</a:t>
            </a:r>
            <a:endParaRPr lang="sl-SI" dirty="0" smtClean="0"/>
          </a:p>
          <a:p>
            <a:pPr lvl="1"/>
            <a:r>
              <a:rPr lang="sl-SI" dirty="0" err="1" smtClean="0"/>
              <a:t>Strict</a:t>
            </a:r>
            <a:r>
              <a:rPr lang="sl-SI" dirty="0" smtClean="0"/>
              <a:t> </a:t>
            </a:r>
            <a:r>
              <a:rPr lang="sl-SI" dirty="0" err="1" smtClean="0"/>
              <a:t>change</a:t>
            </a:r>
            <a:r>
              <a:rPr lang="sl-SI" dirty="0" smtClean="0"/>
              <a:t> </a:t>
            </a:r>
            <a:r>
              <a:rPr lang="sl-SI" dirty="0" err="1" smtClean="0"/>
              <a:t>management</a:t>
            </a:r>
            <a:endParaRPr lang="sl-S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Use </a:t>
            </a:r>
            <a:r>
              <a:rPr lang="sl-SI" dirty="0" err="1" smtClean="0"/>
              <a:t>case</a:t>
            </a:r>
            <a:r>
              <a:rPr lang="sl-SI" dirty="0" smtClean="0"/>
              <a:t> - </a:t>
            </a:r>
            <a:r>
              <a:rPr lang="sl-SI" dirty="0" err="1" smtClean="0"/>
              <a:t>Insurance</a:t>
            </a:r>
            <a:r>
              <a:rPr lang="sl-SI" dirty="0" smtClean="0"/>
              <a:t> </a:t>
            </a:r>
            <a:r>
              <a:rPr lang="sl-SI" dirty="0" err="1" smtClean="0"/>
              <a:t>fraud</a:t>
            </a:r>
            <a:r>
              <a:rPr lang="sl-SI" dirty="0" smtClean="0"/>
              <a:t> 6/6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/>
              <a:t>Concept</a:t>
            </a:r>
            <a:r>
              <a:rPr lang="sl-SI" dirty="0" smtClean="0"/>
              <a:t> </a:t>
            </a:r>
            <a:r>
              <a:rPr lang="sl-SI" dirty="0" err="1" smtClean="0"/>
              <a:t>modeling</a:t>
            </a:r>
            <a:r>
              <a:rPr lang="sl-SI" dirty="0" smtClean="0"/>
              <a:t> / </a:t>
            </a:r>
            <a:r>
              <a:rPr lang="sl-SI" dirty="0" err="1" smtClean="0"/>
              <a:t>data</a:t>
            </a:r>
            <a:r>
              <a:rPr lang="sl-SI" dirty="0" smtClean="0"/>
              <a:t> </a:t>
            </a:r>
            <a:r>
              <a:rPr lang="sl-SI" dirty="0" err="1" smtClean="0"/>
              <a:t>mining</a:t>
            </a:r>
            <a:endParaRPr lang="sl-SI" dirty="0" smtClean="0"/>
          </a:p>
          <a:p>
            <a:pPr lvl="1"/>
            <a:r>
              <a:rPr lang="sl-SI" dirty="0" err="1" smtClean="0"/>
              <a:t>Adaptable</a:t>
            </a:r>
            <a:r>
              <a:rPr lang="sl-SI" dirty="0" smtClean="0"/>
              <a:t> </a:t>
            </a:r>
            <a:r>
              <a:rPr lang="sl-SI" dirty="0" err="1" smtClean="0"/>
              <a:t>trust</a:t>
            </a:r>
            <a:r>
              <a:rPr lang="sl-SI" dirty="0" smtClean="0"/>
              <a:t> </a:t>
            </a:r>
            <a:r>
              <a:rPr lang="sl-SI" dirty="0" err="1" smtClean="0"/>
              <a:t>algorithms</a:t>
            </a:r>
            <a:endParaRPr lang="sl-SI" dirty="0" smtClean="0"/>
          </a:p>
          <a:p>
            <a:pPr lvl="1"/>
            <a:r>
              <a:rPr lang="sl-SI" dirty="0" err="1" smtClean="0"/>
              <a:t>Adaptable</a:t>
            </a:r>
            <a:r>
              <a:rPr lang="sl-SI" dirty="0" smtClean="0"/>
              <a:t> </a:t>
            </a:r>
            <a:r>
              <a:rPr lang="sl-SI" dirty="0" err="1" smtClean="0"/>
              <a:t>semantic</a:t>
            </a:r>
            <a:r>
              <a:rPr lang="sl-SI" dirty="0" smtClean="0"/>
              <a:t> </a:t>
            </a:r>
            <a:r>
              <a:rPr lang="sl-SI" dirty="0" err="1" smtClean="0"/>
              <a:t>elevation</a:t>
            </a:r>
            <a:endParaRPr lang="sl-SI" dirty="0" smtClean="0"/>
          </a:p>
          <a:p>
            <a:pPr lvl="1"/>
            <a:r>
              <a:rPr lang="sl-SI" dirty="0" err="1" smtClean="0"/>
              <a:t>Image</a:t>
            </a:r>
            <a:r>
              <a:rPr lang="sl-SI" dirty="0" smtClean="0"/>
              <a:t> </a:t>
            </a:r>
            <a:r>
              <a:rPr lang="sl-SI" dirty="0" err="1" smtClean="0"/>
              <a:t>recognition</a:t>
            </a:r>
            <a:endParaRPr lang="sl-SI" dirty="0" smtClean="0"/>
          </a:p>
          <a:p>
            <a:pPr lvl="1"/>
            <a:r>
              <a:rPr lang="sl-SI" dirty="0" err="1" smtClean="0"/>
              <a:t>Text</a:t>
            </a:r>
            <a:r>
              <a:rPr lang="sl-SI" dirty="0" smtClean="0"/>
              <a:t> </a:t>
            </a:r>
            <a:r>
              <a:rPr lang="sl-SI" dirty="0" err="1" smtClean="0"/>
              <a:t>mining</a:t>
            </a:r>
            <a:endParaRPr lang="sl-S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err="1"/>
              <a:t>Future</a:t>
            </a:r>
            <a:r>
              <a:rPr lang="sl-SI" b="1" dirty="0"/>
              <a:t> </a:t>
            </a:r>
            <a:r>
              <a:rPr lang="sl-SI" b="1" dirty="0" err="1"/>
              <a:t>work</a:t>
            </a:r>
            <a:endParaRPr lang="sl-SI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/>
          </a:p>
          <a:p>
            <a:r>
              <a:rPr lang="sl-SI"/>
              <a:t>Collective (dynamic) trust management</a:t>
            </a:r>
          </a:p>
          <a:p>
            <a:r>
              <a:rPr lang="sl-SI"/>
              <a:t>(Collective) semantic similarity measures</a:t>
            </a:r>
          </a:p>
          <a:p>
            <a:r>
              <a:rPr lang="sl-SI"/>
              <a:t>Soft computing, fuzzy logic (trust, contexts)</a:t>
            </a:r>
          </a:p>
          <a:p>
            <a:r>
              <a:rPr lang="sl-SI"/>
              <a:t>Hypernetworks</a:t>
            </a:r>
          </a:p>
          <a:p>
            <a:r>
              <a:rPr lang="sl-SI" sz="2400" i="1"/>
              <a:t>Semantic elevation &amp; security assurance</a:t>
            </a:r>
          </a:p>
          <a:p>
            <a:r>
              <a:rPr lang="sl-SI" sz="2400" i="1"/>
              <a:t>Concept modeling &amp; security assurance</a:t>
            </a:r>
          </a:p>
          <a:p>
            <a:endParaRPr lang="sl-SI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dirty="0" smtClean="0"/>
              <a:t>Merging of data from heterogeneous sources is becoming a common need</a:t>
            </a:r>
          </a:p>
          <a:p>
            <a:r>
              <a:rPr lang="sl-SI" dirty="0" smtClean="0"/>
              <a:t>Scenarios include:</a:t>
            </a:r>
          </a:p>
          <a:p>
            <a:pPr lvl="1"/>
            <a:r>
              <a:rPr lang="sl-SI" dirty="0" smtClean="0"/>
              <a:t>Analyses of heterogeneous datasets collectivelly</a:t>
            </a:r>
          </a:p>
          <a:p>
            <a:pPr lvl="1"/>
            <a:r>
              <a:rPr lang="sl-SI" dirty="0" smtClean="0"/>
              <a:t>Enrichment of private data source with some (open) on-line source</a:t>
            </a:r>
          </a:p>
          <a:p>
            <a:pPr lvl="1"/>
            <a:r>
              <a:rPr lang="sl-SI" dirty="0" smtClean="0"/>
              <a:t>Reducing redundancy among datasets by merging them into one</a:t>
            </a:r>
          </a:p>
          <a:p>
            <a:pPr lvl="1"/>
            <a:r>
              <a:rPr lang="sl-SI" dirty="0" smtClean="0"/>
              <a:t>e</a:t>
            </a:r>
            <a:r>
              <a:rPr lang="sl-SI" dirty="0" smtClean="0"/>
              <a:t>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State-of-the-art</a:t>
            </a:r>
            <a:endParaRPr lang="sl-S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Several state-of-the-art approaches for matching and merging in the fields of:</a:t>
            </a:r>
          </a:p>
          <a:p>
            <a:pPr lvl="1"/>
            <a:r>
              <a:rPr lang="sl-SI"/>
              <a:t>(Trust-aware) schema and ontology matching</a:t>
            </a:r>
          </a:p>
          <a:p>
            <a:pPr lvl="1"/>
            <a:r>
              <a:rPr lang="sl-SI"/>
              <a:t>(Relational) entity resolution</a:t>
            </a:r>
          </a:p>
          <a:p>
            <a:pPr lvl="1"/>
            <a:r>
              <a:rPr lang="sl-SI"/>
              <a:t>Data integration</a:t>
            </a:r>
          </a:p>
          <a:p>
            <a:pPr lvl="1"/>
            <a:r>
              <a:rPr lang="sl-SI"/>
              <a:t>Data deduplication</a:t>
            </a:r>
          </a:p>
          <a:p>
            <a:pPr lvl="1"/>
            <a:r>
              <a:rPr lang="sl-SI"/>
              <a:t>Information retreival</a:t>
            </a:r>
          </a:p>
          <a:p>
            <a:pPr lvl="1"/>
            <a:r>
              <a:rPr lang="sl-SI"/>
              <a:t>e</a:t>
            </a:r>
            <a:r>
              <a:rPr lang="sl-SI"/>
              <a:t>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State-of-the-art – open p</a:t>
            </a:r>
            <a:r>
              <a:rPr lang="sl-SI"/>
              <a:t>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/>
              <a:t>Lack of general and complete solutions for matching and merging</a:t>
            </a:r>
          </a:p>
          <a:p>
            <a:r>
              <a:rPr lang="sl-SI"/>
              <a:t>Approaches mainly address only selected issues of more general problem, e.g.:</a:t>
            </a:r>
          </a:p>
          <a:p>
            <a:pPr lvl="1"/>
            <a:r>
              <a:rPr lang="sl-SI"/>
              <a:t>Variability of execution only partially supported</a:t>
            </a:r>
          </a:p>
          <a:p>
            <a:pPr lvl="1"/>
            <a:r>
              <a:rPr lang="sl-SI"/>
              <a:t>Supporting only homogeneous sources (with predefined level of semantics)</a:t>
            </a:r>
          </a:p>
          <a:p>
            <a:pPr lvl="1"/>
            <a:r>
              <a:rPr lang="sl-SI"/>
              <a:t>Trustworthiness of data and sources not considered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Preliminary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l-SI" dirty="0"/>
          </a:p>
          <a:p>
            <a:r>
              <a:rPr lang="sl-SI" dirty="0" err="1"/>
              <a:t>Entity</a:t>
            </a:r>
            <a:r>
              <a:rPr lang="sl-SI" dirty="0"/>
              <a:t> </a:t>
            </a:r>
            <a:r>
              <a:rPr lang="sl-SI" dirty="0" err="1"/>
              <a:t>resolution</a:t>
            </a:r>
            <a:r>
              <a:rPr lang="sl-SI" dirty="0"/>
              <a:t> (i.e. </a:t>
            </a:r>
            <a:r>
              <a:rPr lang="sl-SI" dirty="0" err="1"/>
              <a:t>matching</a:t>
            </a:r>
            <a:r>
              <a:rPr lang="sl-SI" dirty="0"/>
              <a:t>)</a:t>
            </a:r>
          </a:p>
          <a:p>
            <a:r>
              <a:rPr lang="sl-SI" dirty="0" err="1"/>
              <a:t>Redundancy</a:t>
            </a:r>
            <a:r>
              <a:rPr lang="sl-SI" dirty="0"/>
              <a:t> </a:t>
            </a:r>
            <a:r>
              <a:rPr lang="sl-SI" dirty="0" err="1"/>
              <a:t>elimination</a:t>
            </a:r>
            <a:r>
              <a:rPr lang="sl-SI" dirty="0"/>
              <a:t> (i.e. </a:t>
            </a:r>
            <a:r>
              <a:rPr lang="sl-SI" dirty="0" err="1"/>
              <a:t>merging</a:t>
            </a:r>
            <a:r>
              <a:rPr lang="sl-SI" dirty="0"/>
              <a:t>)</a:t>
            </a:r>
          </a:p>
          <a:p>
            <a:r>
              <a:rPr lang="sl-SI" dirty="0" err="1"/>
              <a:t>Semantic</a:t>
            </a:r>
            <a:r>
              <a:rPr lang="sl-SI" dirty="0"/>
              <a:t> </a:t>
            </a:r>
            <a:r>
              <a:rPr lang="sl-SI" dirty="0" err="1"/>
              <a:t>elevation</a:t>
            </a:r>
            <a:r>
              <a:rPr lang="sl-SI" dirty="0"/>
              <a:t> (i.e. </a:t>
            </a:r>
            <a:r>
              <a:rPr lang="sl-SI" dirty="0" err="1"/>
              <a:t>interoperability</a:t>
            </a:r>
            <a:r>
              <a:rPr lang="sl-SI" dirty="0"/>
              <a:t>)</a:t>
            </a:r>
          </a:p>
          <a:p>
            <a:r>
              <a:rPr lang="sl-SI" dirty="0" err="1"/>
              <a:t>Trust</a:t>
            </a:r>
            <a:r>
              <a:rPr lang="sl-SI" dirty="0"/>
              <a:t> </a:t>
            </a:r>
            <a:r>
              <a:rPr lang="sl-SI" dirty="0" err="1"/>
              <a:t>management</a:t>
            </a:r>
            <a:endParaRPr lang="sl-SI" dirty="0"/>
          </a:p>
          <a:p>
            <a:r>
              <a:rPr lang="sl-SI" sz="2400" i="1" dirty="0" err="1"/>
              <a:t>Security</a:t>
            </a:r>
            <a:r>
              <a:rPr lang="sl-SI" sz="2400" i="1" dirty="0"/>
              <a:t> </a:t>
            </a:r>
            <a:r>
              <a:rPr lang="sl-SI" sz="2400" i="1" dirty="0" err="1"/>
              <a:t>assurance</a:t>
            </a:r>
            <a:endParaRPr lang="sl-SI" sz="2400" i="1" dirty="0"/>
          </a:p>
          <a:p>
            <a:r>
              <a:rPr lang="sl-SI" sz="2400" i="1" dirty="0" err="1"/>
              <a:t>Concept</a:t>
            </a:r>
            <a:r>
              <a:rPr lang="sl-SI" sz="2400" i="1" dirty="0"/>
              <a:t> </a:t>
            </a:r>
            <a:r>
              <a:rPr lang="sl-SI" sz="2400" i="1" dirty="0" err="1"/>
              <a:t>modeling</a:t>
            </a:r>
            <a:endParaRPr lang="sl-SI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Preliminary – e</a:t>
            </a:r>
            <a:r>
              <a:rPr lang="sl-SI"/>
              <a:t>xample</a:t>
            </a:r>
          </a:p>
        </p:txBody>
      </p:sp>
      <p:pic>
        <p:nvPicPr>
          <p:cNvPr id="4" name="Content Placeholder 3" descr="example.jpg"/>
          <p:cNvPicPr>
            <a:picLocks noGrp="1" noChangeAspect="1"/>
          </p:cNvPicPr>
          <p:nvPr>
            <p:ph idx="1"/>
          </p:nvPr>
        </p:nvPicPr>
        <p:blipFill>
          <a:blip r:embed="rId3"/>
          <a:srcRect l="-26568" r="-26568"/>
          <a:stretch>
            <a:fillRect/>
          </a:stretch>
        </p:blipFill>
        <p:spPr>
          <a:xfrm>
            <a:off x="-217714" y="1209524"/>
            <a:ext cx="9555771" cy="52553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sl-SI"/>
          </a:p>
          <a:p>
            <a:r>
              <a:rPr lang="sl-SI"/>
              <a:t>General and complete solution for matching and merging heterogeneous data sources (with trust management)</a:t>
            </a:r>
          </a:p>
          <a:p>
            <a:r>
              <a:rPr lang="sl-SI"/>
              <a:t>Integration, and/or joint optimization, of:</a:t>
            </a:r>
          </a:p>
          <a:p>
            <a:pPr lvl="1"/>
            <a:r>
              <a:rPr lang="sl-SI"/>
              <a:t>Entity resolution &amp; trust management </a:t>
            </a:r>
            <a:br>
              <a:rPr lang="sl-SI"/>
            </a:br>
            <a:r>
              <a:rPr lang="sl-SI"/>
              <a:t>(with semantic elevation)</a:t>
            </a:r>
          </a:p>
          <a:p>
            <a:pPr lvl="1"/>
            <a:r>
              <a:rPr lang="sl-SI"/>
              <a:t>Redundancy elimination &amp; trust management </a:t>
            </a:r>
            <a:br>
              <a:rPr lang="sl-SI"/>
            </a:br>
            <a:r>
              <a:rPr lang="sl-SI"/>
              <a:t>(with semantic elevation)</a:t>
            </a:r>
          </a:p>
          <a:p>
            <a:pPr lvl="1"/>
            <a:r>
              <a:rPr lang="sl-SI" sz="2000" i="1"/>
              <a:t>Semantic elevation &amp; security assurance</a:t>
            </a:r>
          </a:p>
          <a:p>
            <a:pPr lvl="1"/>
            <a:r>
              <a:rPr lang="sl-SI" sz="2000" i="1"/>
              <a:t>Concept modeling &amp; security assurance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600200"/>
            <a:ext cx="8229600" cy="474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sl-SI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Three level</a:t>
            </a:r>
            <a:r>
              <a:rPr kumimoji="0" lang="sl-SI" sz="2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architecture: </a:t>
            </a:r>
            <a:br>
              <a:rPr kumimoji="0" lang="sl-SI" sz="2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sl-SI" sz="20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lang="sl-SI" sz="2000" baseline="0"/>
              <a:t>bstract</a:t>
            </a:r>
            <a:r>
              <a:rPr lang="sl-SI" sz="2000"/>
              <a:t>, s</a:t>
            </a:r>
            <a:r>
              <a:rPr kumimoji="0" lang="sl-SI" sz="2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emantic (ontologies)</a:t>
            </a:r>
            <a:r>
              <a:rPr lang="sl-SI" sz="2000" noProof="0"/>
              <a:t> and</a:t>
            </a:r>
            <a:r>
              <a:rPr lang="sl-SI" sz="2000"/>
              <a:t> data level (networks)</a:t>
            </a:r>
            <a:endParaRPr lang="sl-SI" sz="280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sl-SI" sz="280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sl-SI" sz="280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sl-SI" sz="2800"/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kumimoji="0" lang="sl-SI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Information-based (a)</a:t>
            </a:r>
            <a:r>
              <a:rPr lang="sl-SI" sz="2800" noProof="0"/>
              <a:t> and</a:t>
            </a:r>
            <a:r>
              <a:rPr lang="sl-SI" sz="2800"/>
              <a:t> data-based (b) view</a:t>
            </a:r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lang="sl-SI" sz="2800"/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endParaRPr lang="sl-SI" sz="2800"/>
          </a:p>
          <a:p>
            <a:pPr marL="342900" indent="-342900">
              <a:spcBef>
                <a:spcPct val="20000"/>
              </a:spcBef>
            </a:pPr>
            <a:endParaRPr lang="sl-SI" sz="2800"/>
          </a:p>
          <a:p>
            <a:pPr marL="342900" indent="-342900">
              <a:spcBef>
                <a:spcPct val="20000"/>
              </a:spcBef>
              <a:buFont typeface="Arial"/>
              <a:buChar char="•"/>
            </a:pPr>
            <a:r>
              <a:rPr lang="sl-SI" sz="2800"/>
              <a:t>Serialization of levels with k</a:t>
            </a:r>
            <a:r>
              <a:rPr kumimoji="0" lang="sl-SI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nowledge chunks </a:t>
            </a:r>
            <a:r>
              <a:rPr kumimoji="0" lang="sl-SI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(attribute-value</a:t>
            </a:r>
            <a:r>
              <a:rPr kumimoji="0" lang="sl-SI" sz="2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representation</a:t>
            </a:r>
            <a:r>
              <a:rPr kumimoji="0" lang="sl-SI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sl-SI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ontolog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65" y="2424757"/>
            <a:ext cx="1533558" cy="11341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Data architecture</a:t>
            </a:r>
          </a:p>
        </p:txBody>
      </p:sp>
      <p:pic>
        <p:nvPicPr>
          <p:cNvPr id="4" name="Content Placeholder 3" descr="architecture.jpg"/>
          <p:cNvPicPr>
            <a:picLocks noGrp="1" noChangeAspect="1"/>
          </p:cNvPicPr>
          <p:nvPr>
            <p:ph idx="1"/>
          </p:nvPr>
        </p:nvPicPr>
        <p:blipFill>
          <a:blip r:embed="rId4"/>
          <a:srcRect t="-815" b="-815"/>
          <a:stretch>
            <a:fillRect/>
          </a:stretch>
        </p:blipFill>
        <p:spPr>
          <a:xfrm>
            <a:off x="2921498" y="4098906"/>
            <a:ext cx="2427120" cy="1334823"/>
          </a:xfrm>
        </p:spPr>
      </p:pic>
      <p:grpSp>
        <p:nvGrpSpPr>
          <p:cNvPr id="14" name="Group 13"/>
          <p:cNvGrpSpPr/>
          <p:nvPr/>
        </p:nvGrpSpPr>
        <p:grpSpPr>
          <a:xfrm>
            <a:off x="4630963" y="2424757"/>
            <a:ext cx="1366762" cy="1222743"/>
            <a:chOff x="4630963" y="2424757"/>
            <a:chExt cx="1366762" cy="1222743"/>
          </a:xfrm>
        </p:grpSpPr>
        <p:pic>
          <p:nvPicPr>
            <p:cNvPr id="5" name="Picture 4" descr="networks.jpg"/>
            <p:cNvPicPr>
              <a:picLocks noChangeAspect="1"/>
            </p:cNvPicPr>
            <p:nvPr/>
          </p:nvPicPr>
          <p:blipFill>
            <a:blip r:embed="rId5"/>
            <a:srcRect l="30992"/>
            <a:stretch>
              <a:fillRect/>
            </a:stretch>
          </p:blipFill>
          <p:spPr>
            <a:xfrm>
              <a:off x="4630963" y="2424757"/>
              <a:ext cx="1366762" cy="1222743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630963" y="2424757"/>
              <a:ext cx="195037" cy="1999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l-SI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1911</Words>
  <Application>Microsoft Macintosh PowerPoint</Application>
  <PresentationFormat>On-screen Show (4:3)</PresentationFormat>
  <Paragraphs>221</Paragraphs>
  <Slides>22</Slides>
  <Notes>14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ReSeTrus Development of a digital library technology based on redundancy elimination and semantic elevation, with special emphasis on trust management and security maximization  </vt:lpstr>
      <vt:lpstr>Outline</vt:lpstr>
      <vt:lpstr>Problem</vt:lpstr>
      <vt:lpstr>State-of-the-art</vt:lpstr>
      <vt:lpstr>State-of-the-art – open problem</vt:lpstr>
      <vt:lpstr>Preliminary</vt:lpstr>
      <vt:lpstr>Preliminary – example</vt:lpstr>
      <vt:lpstr>Proposal</vt:lpstr>
      <vt:lpstr>Data architecture</vt:lpstr>
      <vt:lpstr>General framework</vt:lpstr>
      <vt:lpstr>Contexts</vt:lpstr>
      <vt:lpstr>Trust management</vt:lpstr>
      <vt:lpstr>Entity resolution &amp; trust management (with semantic elevation)</vt:lpstr>
      <vt:lpstr>Redundancy elimination &amp; trust management (with semantic elevat.)</vt:lpstr>
      <vt:lpstr>Use case</vt:lpstr>
      <vt:lpstr>Use case - Insurance fraud 1/6</vt:lpstr>
      <vt:lpstr>Use case - Insurance fraud 2/6</vt:lpstr>
      <vt:lpstr>Use case - Insurance fraud 3/6</vt:lpstr>
      <vt:lpstr>Use case - Insurance fraud 4/6</vt:lpstr>
      <vt:lpstr>Use case - Insurance fraud 5/6</vt:lpstr>
      <vt:lpstr>Use case - Insurance fraud 6/6</vt:lpstr>
      <vt:lpstr>Future work</vt:lpstr>
    </vt:vector>
  </TitlesOfParts>
  <Company>Faculty for computer and information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ReSeTrus</dc:title>
  <dc:creator>Lovro Šubelj</dc:creator>
  <cp:lastModifiedBy>Lovro Šubelj</cp:lastModifiedBy>
  <cp:revision>99</cp:revision>
  <dcterms:created xsi:type="dcterms:W3CDTF">2010-03-02T14:14:13Z</dcterms:created>
  <dcterms:modified xsi:type="dcterms:W3CDTF">2010-03-02T22:42:45Z</dcterms:modified>
</cp:coreProperties>
</file>