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70" r:id="rId5"/>
    <p:sldId id="258" r:id="rId6"/>
    <p:sldId id="271" r:id="rId7"/>
    <p:sldId id="269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138E-54AF-59D3-8374-1CF6D59C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2658B-5B36-0994-473A-3E3C522C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FAD1-8A64-24AB-AC32-2108CB7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67C8-CF95-6F85-4051-2D0D49A3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C254-8BE1-8BAB-475E-23666CAA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288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7198-A56A-A91F-737C-193E0790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FF7C5-D793-2486-D411-6AA3A638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AB06-D80E-6A30-C5B0-A90C189E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64FC-0093-CA35-AE3D-8AD0C1B5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6CE1E-A603-AAFF-1611-D110C9A1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0178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21C64-EC45-546F-180A-706A6F2B5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D84E-1B9A-25A0-2A94-A38C82F6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CE85-8471-6EC7-4E02-51333022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2247-A6BD-61BA-3660-925FBA4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EC50-A031-0EB3-09D5-A00B14E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36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91B4-B283-6746-A723-BC92E22A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71FC-AF55-8FF6-B1A7-05CA6F17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638C-64BD-C1F0-2AAB-B3AA2A21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924-E819-2F04-129C-6F22F41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47BD-6853-89E6-91BB-3B813DD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1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4605-03FB-D39B-E3B4-71DCD31B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3682-4190-EE74-ACC5-24C252FE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EE06-E7C6-F983-490E-CD113BE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92C9-A29E-517F-8341-A063F377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9B10-CA5A-8302-902B-FB0C2D16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022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DDD4-B87F-98CE-82A2-95AB6586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DE31-962B-3E34-17BF-A073F2A9F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26C56-AEE0-788A-1C4F-DE8689A0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A769-0EFC-4CAF-322C-19D7C88E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7868-C1BA-2367-9660-1543FF85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E6477-3467-6A86-023F-3E6542C0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90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6992-6E29-0146-F854-A27CDAEE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082E0-4D52-3C31-D5DC-91AE146C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9A6B-03C8-887A-34BD-50CE7CD0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68ED-D246-7BA2-0193-620005E0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0801D-9AA7-93E4-3840-7AAF04ACE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CBDD0-0C42-5125-F046-6ADA4F25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D8638-18F0-A855-B0C5-E8599541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E2248-BFE0-99C4-A576-E5BFB0F4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755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0317-E96F-3F04-34EA-24C10A66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B6FF5-046F-F9A1-DD63-816C6FD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C799-4E31-67EF-279B-19B5278C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D9BF7-A06D-F342-1345-BCBDAAC4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627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2043-AA0D-843D-301B-C804682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A55EF-A0B5-2651-0312-FEB5A7B7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9789-7901-FB81-2256-407C4B1F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78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3A95-394F-66D2-9180-29D44700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A51E-2E64-C0E3-3DF7-7566E6BC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42B0-5DE8-1273-8913-C9E13364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A9EC-770D-9D6C-8759-BCB9AEC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2C3B-1F96-B564-1DEA-F60326E8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293C-B105-0C95-AC34-BEE2806C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76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1141-7D35-2A49-892A-F637E24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16EC-055A-0DEC-40FA-E616510ED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BAB91-9062-978F-59BA-5820E325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02267-618F-1CEE-856E-FFBDC9CF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7D42-81F4-3353-8615-682920F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CE721-4FE3-9E31-5B85-D6E57ED5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69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217F-0876-33F6-64EA-572E0353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48FD7-7537-9A0D-9131-59A6A62C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9C5B-F68B-2D4E-25E7-1CEBC04A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07DF-9EBE-4A57-9EC2-8037B5E1B7C2}" type="datetimeFigureOut">
              <a:rPr lang="sl-SI" smtClean="0"/>
              <a:t>1.9.2022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F3A9-9C69-3B3E-A8A8-D954B6061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1B8C-3616-FE71-D21E-393E227A4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B64E-832D-4D47-B962-DC2D92000A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88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9FBD-4932-187A-5425-EA03A4B9B7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/>
              <a:t>NARAVNO-GEOGRAFSKE ZNAČILNOSTI EVROPE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D64BC-605F-CA86-B9D3-EB238E384E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l-SI"/>
              <a:t>U str. 8-11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93A0-ACAA-ADB3-32C9-F36C5C509D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8FC9-F315-2269-8632-99AAD032B6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Ker že dobro poznate značilnosti podnebnih tipov in z njimi povezanega rastja, za domačo nalogo ponovite značilnosti podnebij in naravnega rastja v Evropi.</a:t>
            </a:r>
          </a:p>
          <a:p>
            <a:pPr lvl="0"/>
            <a:r>
              <a:rPr lang="sl-SI"/>
              <a:t>Tematski zemljevid razporeditve padavin in klimogramov U str. 11.</a:t>
            </a:r>
          </a:p>
          <a:p>
            <a:pPr lvl="0"/>
            <a:r>
              <a:rPr lang="sl-SI"/>
              <a:t>Klimogrami: Moskva in Kijev celinsko p., Cardiff oceansko p., Palermo sredozemsko p., Sonnblick gorsko p., Vardi tundrsko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5BDF-8CCA-DC39-805B-FA8D6A9320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38D2FF9-DDFE-F309-D311-A74166346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000" y="1970842"/>
            <a:ext cx="6622743" cy="430567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619B-5467-849F-2F07-71E0CE1EC5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Lega</a:t>
            </a:r>
            <a:r>
              <a:rPr lang="sl-SI" dirty="0"/>
              <a:t> (U str. 8, A str. 28-29, DZ str. 2, vaja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85F-5E94-5A28-6A18-A81896C3B29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V celoti leži na </a:t>
            </a:r>
            <a:r>
              <a:rPr lang="sl-SI" b="1" dirty="0"/>
              <a:t>S polobli </a:t>
            </a:r>
            <a:r>
              <a:rPr lang="sl-SI" dirty="0"/>
              <a:t>in </a:t>
            </a:r>
            <a:r>
              <a:rPr lang="sl-SI" b="1" dirty="0"/>
              <a:t>večinoma na V polobli, del na Z polobli</a:t>
            </a:r>
            <a:r>
              <a:rPr lang="sl-SI" dirty="0"/>
              <a:t>.</a:t>
            </a:r>
          </a:p>
          <a:p>
            <a:pPr lvl="0"/>
            <a:r>
              <a:rPr lang="sl-SI" dirty="0"/>
              <a:t>Skupaj </a:t>
            </a:r>
            <a:r>
              <a:rPr lang="sl-SI" b="1" dirty="0"/>
              <a:t>z Azijo tvori enotno celino imenovano Evrazija</a:t>
            </a:r>
            <a:r>
              <a:rPr lang="sl-SI" dirty="0"/>
              <a:t>, ki je največja na Zemlji.</a:t>
            </a:r>
          </a:p>
          <a:p>
            <a:pPr lvl="0"/>
            <a:r>
              <a:rPr lang="sl-SI" b="1" dirty="0"/>
              <a:t>Meja</a:t>
            </a:r>
            <a:r>
              <a:rPr lang="sl-SI" dirty="0"/>
              <a:t> med njimi je zato umetno določena oz. </a:t>
            </a:r>
            <a:r>
              <a:rPr lang="sl-SI" b="1" dirty="0"/>
              <a:t>dogovorjena: gorovje Ural, reka Ural, Kaspijsko jezero, </a:t>
            </a:r>
            <a:r>
              <a:rPr lang="sl-SI" b="1" dirty="0" err="1"/>
              <a:t>Maniško</a:t>
            </a:r>
            <a:r>
              <a:rPr lang="sl-SI" b="1" dirty="0"/>
              <a:t> podolje, Črno morje, morski ožini Bospor in Dardanele.</a:t>
            </a:r>
          </a:p>
          <a:p>
            <a:pPr lvl="0"/>
            <a:r>
              <a:rPr lang="sl-SI" b="1" dirty="0"/>
              <a:t>J od Evrope leži Afrika</a:t>
            </a:r>
            <a:r>
              <a:rPr lang="sl-SI" dirty="0"/>
              <a:t>. </a:t>
            </a:r>
            <a:r>
              <a:rPr lang="sl-SI" b="1" dirty="0"/>
              <a:t>Meja</a:t>
            </a:r>
            <a:r>
              <a:rPr lang="sl-SI" dirty="0"/>
              <a:t> med njima je </a:t>
            </a:r>
            <a:r>
              <a:rPr lang="sl-SI" b="1" dirty="0"/>
              <a:t>morska ožina Gibraltar </a:t>
            </a:r>
            <a:r>
              <a:rPr lang="sl-SI" dirty="0"/>
              <a:t>v Sredozemskem morju </a:t>
            </a:r>
            <a:r>
              <a:rPr lang="sl-SI" b="1" dirty="0"/>
              <a:t>ter J od otokov Kreta in Malta</a:t>
            </a:r>
            <a:r>
              <a:rPr lang="sl-SI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4DFB-2FF5-8BE3-391B-351F612EC9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7E12D52-4CA6-B9FD-9992-6DD0FAEE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0" y="1848642"/>
            <a:ext cx="5400675" cy="43052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B632-6055-F631-09E7-AEF9820EBA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Razčlenjenost in površje </a:t>
            </a:r>
            <a:r>
              <a:rPr lang="sl-SI" dirty="0"/>
              <a:t>(U str. 8,9, A str. 28,29, DZ str. 1, vaja1)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E667-812E-7BC1-3CCD-41449EC5B8B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Izjemno razčlenjena celina</a:t>
            </a:r>
            <a:r>
              <a:rPr lang="sl-SI" dirty="0"/>
              <a:t>, nekoliko manj na V.</a:t>
            </a:r>
          </a:p>
          <a:p>
            <a:pPr lvl="0"/>
            <a:r>
              <a:rPr lang="sl-SI" dirty="0"/>
              <a:t>Veliko otokov, polotokov, morskih zalivov.</a:t>
            </a:r>
          </a:p>
          <a:p>
            <a:pPr lvl="0"/>
            <a:r>
              <a:rPr lang="sl-SI" b="1" dirty="0"/>
              <a:t>Polotoki: Skandinavski, Pirenejski, Apeninski, Balkanski</a:t>
            </a:r>
            <a:r>
              <a:rPr lang="sl-SI" dirty="0"/>
              <a:t>.</a:t>
            </a:r>
          </a:p>
          <a:p>
            <a:pPr lvl="0"/>
            <a:r>
              <a:rPr lang="sl-SI" b="1" dirty="0"/>
              <a:t>Večji otoki: Islandija, Britansko otočje, Korzika, Sardinija, Sicilija, Ciper, Kreta</a:t>
            </a:r>
            <a:r>
              <a:rPr lang="sl-SI" dirty="0"/>
              <a:t>.</a:t>
            </a:r>
          </a:p>
          <a:p>
            <a:pPr lvl="0"/>
            <a:r>
              <a:rPr lang="sl-SI" b="1" dirty="0"/>
              <a:t>Morja in oceani</a:t>
            </a:r>
            <a:r>
              <a:rPr lang="sl-SI" dirty="0"/>
              <a:t>, ki oblivajo Evropo: </a:t>
            </a:r>
            <a:r>
              <a:rPr lang="sl-SI" b="1" dirty="0"/>
              <a:t>Atlantski ocean, Sredozemsko in Črno morje, Severno morje in Baltiško morje</a:t>
            </a:r>
            <a:r>
              <a:rPr lang="sl-SI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B344-61A7-5D91-CC12-A81DCE6177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Content Placeholder 4" descr="An aerial view of a farm&#10;&#10;Description automatically generated with low confidence">
            <a:extLst>
              <a:ext uri="{FF2B5EF4-FFF2-40B4-BE49-F238E27FC236}">
                <a16:creationId xmlns:a16="http://schemas.microsoft.com/office/drawing/2014/main" id="{93C74F34-A749-BF47-028C-45AAB0E3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810219"/>
            <a:ext cx="5400675" cy="3476621"/>
          </a:xfrm>
        </p:spPr>
      </p:pic>
      <p:pic>
        <p:nvPicPr>
          <p:cNvPr id="4" name="Picture 6" descr="A picture containing tree, outdoor, sky, mountain&#10;&#10;Description automatically generated">
            <a:extLst>
              <a:ext uri="{FF2B5EF4-FFF2-40B4-BE49-F238E27FC236}">
                <a16:creationId xmlns:a16="http://schemas.microsoft.com/office/drawing/2014/main" id="{879A9C7B-3359-DA79-21B7-509FB1BF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19" y="1810219"/>
            <a:ext cx="5400675" cy="334327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5D-5E06-0B3B-712E-3CECA54C29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Content Placeholder 4" descr="A picture containing mountain, nature, green, hillside&#10;&#10;Description automatically generated">
            <a:extLst>
              <a:ext uri="{FF2B5EF4-FFF2-40B4-BE49-F238E27FC236}">
                <a16:creationId xmlns:a16="http://schemas.microsoft.com/office/drawing/2014/main" id="{4F7C942B-AD69-2E49-E9D7-0DB1DAE0E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0" y="2253456"/>
            <a:ext cx="5400675" cy="349567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4B7B-9674-77BA-AE00-DFE1835390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CA41-BCEE-DAF7-6425-2C4ADB8FE26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Površje delimo </a:t>
            </a:r>
            <a:r>
              <a:rPr lang="sl-SI" dirty="0"/>
              <a:t>na:</a:t>
            </a:r>
          </a:p>
          <a:p>
            <a:pPr lvl="0"/>
            <a:r>
              <a:rPr lang="sl-SI" b="1" dirty="0"/>
              <a:t>nižavja: Vzhodnoevropsko </a:t>
            </a:r>
            <a:r>
              <a:rPr lang="sl-SI" dirty="0"/>
              <a:t>nižavje, </a:t>
            </a:r>
            <a:r>
              <a:rPr lang="sl-SI" b="1" dirty="0"/>
              <a:t>Panonska nižina</a:t>
            </a:r>
            <a:r>
              <a:rPr lang="sl-SI" dirty="0"/>
              <a:t>, nižine ob Atlantskem oceanu in Severnem ter Baltiškem morju, </a:t>
            </a:r>
            <a:r>
              <a:rPr lang="sl-SI" b="1" dirty="0"/>
              <a:t>Nemško- Poljsko nižavje.</a:t>
            </a:r>
          </a:p>
          <a:p>
            <a:pPr lvl="0"/>
            <a:r>
              <a:rPr lang="sl-SI" dirty="0" err="1"/>
              <a:t>mladonagubana</a:t>
            </a:r>
            <a:r>
              <a:rPr lang="sl-SI" dirty="0"/>
              <a:t> </a:t>
            </a:r>
            <a:r>
              <a:rPr lang="sl-SI" b="1" dirty="0"/>
              <a:t>gorovja</a:t>
            </a:r>
            <a:r>
              <a:rPr lang="sl-SI" dirty="0"/>
              <a:t>: visoka, strma, ledeniško preoblikovana: </a:t>
            </a:r>
            <a:r>
              <a:rPr lang="sl-SI" b="1" dirty="0"/>
              <a:t>Pireneji, Apenini, Alpe, Karpati, Dinarsko gorstvo</a:t>
            </a:r>
          </a:p>
          <a:p>
            <a:pPr lvl="0"/>
            <a:r>
              <a:rPr lang="sl-SI" dirty="0"/>
              <a:t>stara grudasta gorovja: npr. </a:t>
            </a:r>
            <a:r>
              <a:rPr lang="sl-SI" b="1" dirty="0"/>
              <a:t>Ural, Skandinavsko gorovje</a:t>
            </a:r>
            <a:r>
              <a:rPr lang="sl-SI" dirty="0"/>
              <a:t>, veliko jih je v osrednjem delu Evrope (evropsko sredogorje)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362-0FA8-812C-3B74-5F64E12C1F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Podnebje in naravno rastje </a:t>
            </a:r>
            <a:r>
              <a:rPr lang="sl-SI" dirty="0"/>
              <a:t>(U str. 9-11, DZ str. 2-3, vaja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05CA-9263-DB45-7C47-3D4F517DD7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Večji del </a:t>
            </a:r>
            <a:r>
              <a:rPr lang="sl-SI" dirty="0"/>
              <a:t>Evrope leži </a:t>
            </a:r>
            <a:r>
              <a:rPr lang="sl-SI" b="1" dirty="0"/>
              <a:t>v S zmerno toplem pasu </a:t>
            </a:r>
            <a:r>
              <a:rPr lang="sl-SI" dirty="0"/>
              <a:t>(preveri geografske širine na S in J Evrope).</a:t>
            </a:r>
          </a:p>
          <a:p>
            <a:pPr lvl="0"/>
            <a:r>
              <a:rPr lang="sl-SI" b="1" dirty="0"/>
              <a:t>Najjužnejši deli </a:t>
            </a:r>
            <a:r>
              <a:rPr lang="sl-SI" dirty="0"/>
              <a:t>segajo v območje </a:t>
            </a:r>
            <a:r>
              <a:rPr lang="sl-SI" b="1" dirty="0"/>
              <a:t>S subtropskega pasu</a:t>
            </a:r>
            <a:r>
              <a:rPr lang="sl-SI" dirty="0"/>
              <a:t>.</a:t>
            </a:r>
          </a:p>
          <a:p>
            <a:pPr lvl="0"/>
            <a:r>
              <a:rPr lang="sl-SI" b="1" dirty="0"/>
              <a:t>Najsevernejši deli </a:t>
            </a:r>
            <a:r>
              <a:rPr lang="sl-SI" dirty="0"/>
              <a:t>segajo v območje </a:t>
            </a:r>
            <a:r>
              <a:rPr lang="sl-SI" b="1" dirty="0"/>
              <a:t>S subpolarnega pasu</a:t>
            </a:r>
            <a:r>
              <a:rPr lang="sl-SI" dirty="0"/>
              <a:t>.</a:t>
            </a:r>
          </a:p>
          <a:p>
            <a:pPr lvl="0"/>
            <a:r>
              <a:rPr lang="sl-SI" dirty="0"/>
              <a:t>Zato </a:t>
            </a:r>
            <a:r>
              <a:rPr lang="sl-SI" b="1" dirty="0"/>
              <a:t>od Z proti V: oceansko podnebje, celinsko podnebje</a:t>
            </a:r>
            <a:r>
              <a:rPr lang="sl-SI" dirty="0"/>
              <a:t>.</a:t>
            </a:r>
          </a:p>
          <a:p>
            <a:pPr lvl="0"/>
            <a:r>
              <a:rPr lang="sl-SI" b="1" dirty="0"/>
              <a:t>Na S</a:t>
            </a:r>
            <a:r>
              <a:rPr lang="sl-SI" dirty="0"/>
              <a:t> celine </a:t>
            </a:r>
            <a:r>
              <a:rPr lang="sl-SI" b="1" dirty="0"/>
              <a:t>zmerno hladno in onstran S tečajnika tundrsko podnebje</a:t>
            </a:r>
            <a:r>
              <a:rPr lang="sl-SI" dirty="0"/>
              <a:t>.</a:t>
            </a:r>
          </a:p>
          <a:p>
            <a:pPr lvl="0"/>
            <a:r>
              <a:rPr lang="sl-SI" b="1" dirty="0"/>
              <a:t>Na J celine sredozemsko ali mediteransko podnebje</a:t>
            </a:r>
            <a:r>
              <a:rPr lang="sl-SI" dirty="0"/>
              <a:t>.</a:t>
            </a:r>
          </a:p>
          <a:p>
            <a:pPr lvl="0"/>
            <a:r>
              <a:rPr lang="sl-SI" dirty="0"/>
              <a:t>V </a:t>
            </a:r>
            <a:r>
              <a:rPr lang="sl-SI" b="1" dirty="0"/>
              <a:t>višjih predelih gorovij je gorsko podnebje</a:t>
            </a:r>
            <a:r>
              <a:rPr lang="sl-SI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NARAVNO-GEOGRAFSKE ZNAČILNOSTI EVROPE</vt:lpstr>
      <vt:lpstr>PowerPoint Presentation</vt:lpstr>
      <vt:lpstr>Lega (U str. 8, A str. 28-29, DZ str. 2, vaja 2)</vt:lpstr>
      <vt:lpstr>PowerPoint Presentation</vt:lpstr>
      <vt:lpstr>Razčlenjenost in površje (U str. 8,9, A str. 28,29, DZ str. 1, vaja1)</vt:lpstr>
      <vt:lpstr>PowerPoint Presentation</vt:lpstr>
      <vt:lpstr>PowerPoint Presentation</vt:lpstr>
      <vt:lpstr>PowerPoint Presentation</vt:lpstr>
      <vt:lpstr>Podnebje in naravno rastje (U str. 9-11, DZ str. 2-3, vaja 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NARAVNO-GEOGRAFSKE ZNAČILNOSTI EVROPE</dc:title>
  <dc:creator>Marjana Makarovič Košnjek</dc:creator>
  <cp:lastModifiedBy>Marjana Makarovič Košnjek</cp:lastModifiedBy>
  <cp:revision>4</cp:revision>
  <dcterms:created xsi:type="dcterms:W3CDTF">2022-09-01T06:33:43Z</dcterms:created>
  <dcterms:modified xsi:type="dcterms:W3CDTF">2022-09-01T06:42:38Z</dcterms:modified>
</cp:coreProperties>
</file>