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2" r:id="rId5"/>
    <p:sldId id="270" r:id="rId6"/>
    <p:sldId id="273" r:id="rId7"/>
    <p:sldId id="274" r:id="rId8"/>
    <p:sldId id="271" r:id="rId9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D68E1-3078-4161-95D8-A61DA4DDF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BCE828-5572-4C1E-B6F6-C89649707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0F6E7-DB13-4166-97F1-3BA3A8324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D138-E45A-4940-86E7-06B34A41004C}" type="datetimeFigureOut">
              <a:rPr lang="sl-SI" smtClean="0"/>
              <a:t>9.12.2021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85077-E5C7-47C6-BE72-DE69CE704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7FEAB-2F3D-4BDE-9D26-7E3C844B8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B196-7CBE-4341-B069-C1D4483A8A4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632727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0506F-DDB8-4BA1-9162-8D57458A9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F15359-075C-4157-BB7A-C8FF5B88C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1A074-CD4F-4508-8D4B-D7A7B836F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D138-E45A-4940-86E7-06B34A41004C}" type="datetimeFigureOut">
              <a:rPr lang="sl-SI" smtClean="0"/>
              <a:t>9.12.2021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3026A-A014-4E48-97AE-B491D5E97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862AE-EEEB-4B67-AE2A-2C06B93A5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B196-7CBE-4341-B069-C1D4483A8A4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30930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A326DD-6636-4BB0-AF77-0368F9A153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D8C219-2C8E-45F3-869D-5CE209356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EDF30-431B-4BF9-B15D-2D5A88AB4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D138-E45A-4940-86E7-06B34A41004C}" type="datetimeFigureOut">
              <a:rPr lang="sl-SI" smtClean="0"/>
              <a:t>9.12.2021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3C768-6853-4D96-9CFB-3E0F70AC6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0E1A6-524B-4245-9EEF-9E463B862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B196-7CBE-4341-B069-C1D4483A8A4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053911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0E38A-A142-49AA-AD72-2B4BB9F05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FD062-ED13-4EE6-87D6-41376DB92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1B4D1-C384-40A0-9ECE-12F02FA1F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D138-E45A-4940-86E7-06B34A41004C}" type="datetimeFigureOut">
              <a:rPr lang="sl-SI" smtClean="0"/>
              <a:t>9.12.2021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DFB4C-7C14-4CB6-8347-10FB07DE6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1DDAE-BDE1-47BB-8DE1-63BC3FA8F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B196-7CBE-4341-B069-C1D4483A8A4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345383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74570-260F-4FEC-9BA4-0F3A6A550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A3D29-95EE-43A5-9043-57A8EBB0B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DB95C-7B64-454A-AA9E-E5879B66F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D138-E45A-4940-86E7-06B34A41004C}" type="datetimeFigureOut">
              <a:rPr lang="sl-SI" smtClean="0"/>
              <a:t>9.12.2021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8502C-6908-4C3A-B8DD-DF8318831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D92E0-CCF1-4494-A783-1BF5A74BD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B196-7CBE-4341-B069-C1D4483A8A4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764356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7A750-885C-4639-87EF-63BEEDF1C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05DCC-D6D4-4CA7-8EEC-BFFFB25065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4C93BC-112B-4A1C-BE9F-500CC8034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DC27A1-2488-43E6-A3D1-0098A7016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D138-E45A-4940-86E7-06B34A41004C}" type="datetimeFigureOut">
              <a:rPr lang="sl-SI" smtClean="0"/>
              <a:t>9.12.2021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E4E01B-9820-4C60-BFAC-8CB7DCCFF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36221-1BD0-4769-AA78-2317891F7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B196-7CBE-4341-B069-C1D4483A8A4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976142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353E0-692E-4CD7-86A7-AB6401D0B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89C96-D56C-4010-9739-5751C84BF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41872-A479-4C99-8CF6-0461A4623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CBA3C5-7C3B-4B66-A8F7-0DD19191C2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7F9489-E4F5-404C-8090-C063854B0F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B5A080-14C6-43BC-9254-C3F826119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D138-E45A-4940-86E7-06B34A41004C}" type="datetimeFigureOut">
              <a:rPr lang="sl-SI" smtClean="0"/>
              <a:t>9.12.2021</a:t>
            </a:fld>
            <a:endParaRPr lang="sl-S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02C479-B7C0-4283-B659-23CEBCD31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9C4AFD-DB4C-4E5C-AE96-C3BE89303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B196-7CBE-4341-B069-C1D4483A8A4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807378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66E67-0D70-4E9A-8817-C9190C745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801E05-66BF-42D8-9B0A-B2DA2DB34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D138-E45A-4940-86E7-06B34A41004C}" type="datetimeFigureOut">
              <a:rPr lang="sl-SI" smtClean="0"/>
              <a:t>9.12.2021</a:t>
            </a:fld>
            <a:endParaRPr lang="sl-S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2B86DD-80FE-41BA-99FB-636AAE4AE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5DCB25-1E61-4093-BB5E-1CD778F13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B196-7CBE-4341-B069-C1D4483A8A4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685346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3EE1F6-DCB3-4F7D-A97C-870098526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D138-E45A-4940-86E7-06B34A41004C}" type="datetimeFigureOut">
              <a:rPr lang="sl-SI" smtClean="0"/>
              <a:t>9.12.2021</a:t>
            </a:fld>
            <a:endParaRPr lang="sl-S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535395-E7C8-4193-B8C7-A53C35F48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D4B658-FAC5-41A1-9504-8931A6882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B196-7CBE-4341-B069-C1D4483A8A4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663086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B1682-FDC7-462A-B2FE-1F4F9D844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EC616-CD38-4049-8453-9BD5E5ACA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F3012A-42EB-49F6-9EA4-A8CE843AA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58E57B-0729-4897-8B98-533182663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D138-E45A-4940-86E7-06B34A41004C}" type="datetimeFigureOut">
              <a:rPr lang="sl-SI" smtClean="0"/>
              <a:t>9.12.2021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D1600-B9B8-46FD-A5F3-91331307A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A13CB-13E6-4532-B424-E6730D59C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B196-7CBE-4341-B069-C1D4483A8A4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36920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5D832-AEB2-42B3-8382-2B6087AB7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7838B4-E9DE-4F50-B7FE-30133F0BA9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B66827-2659-41DE-AE92-E2B481B2E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91A99-13FF-48AB-9D08-0EC5C8422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D138-E45A-4940-86E7-06B34A41004C}" type="datetimeFigureOut">
              <a:rPr lang="sl-SI" smtClean="0"/>
              <a:t>9.12.2021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E157E-8F35-42DE-AD01-86F39108F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E6E18-7DF2-4CDE-BCB5-23F5806D4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B196-7CBE-4341-B069-C1D4483A8A4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683712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E69494-3B84-4493-98EB-89711099A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67A81-4944-47D5-BD06-04AF8D976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F96FA-FA2A-4BCE-8385-C04FDE95F2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9D138-E45A-4940-86E7-06B34A41004C}" type="datetimeFigureOut">
              <a:rPr lang="sl-SI" smtClean="0"/>
              <a:t>9.12.2021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BD831-6AFE-4C15-886C-63DB916F29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ECD21-6CB4-4094-A24A-CAF08B72AE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0B196-7CBE-4341-B069-C1D4483A8A4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779219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272BE-C53E-4084-A909-89A102F4C0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b="1" dirty="0"/>
              <a:t>PREBIVALSTVO J IN JV EVROPE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8F03DD-2C9A-4F39-B528-96ADCF094F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l-SI" dirty="0"/>
              <a:t>prepišite, kar je v krepkem tisku</a:t>
            </a:r>
          </a:p>
        </p:txBody>
      </p:sp>
    </p:spTree>
    <p:extLst>
      <p:ext uri="{BB962C8B-B14F-4D97-AF65-F5344CB8AC3E}">
        <p14:creationId xmlns:p14="http://schemas.microsoft.com/office/powerpoint/2010/main" val="2175210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F86BB-A7EF-4590-8A74-CD9719964F3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sl-SI" b="1" dirty="0"/>
              <a:t>Gostota poselitve in gospodarska razvitost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DE339-6FB8-409A-B7C3-7D97F21F7AE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80000"/>
              </a:lnSpc>
            </a:pPr>
            <a:r>
              <a:rPr lang="sl-SI" sz="2600" b="1" dirty="0"/>
              <a:t>neenakomerna gostota poselitve </a:t>
            </a:r>
            <a:r>
              <a:rPr lang="sl-SI" sz="2600" dirty="0"/>
              <a:t>(odvisno od naravnih dejavnikov; </a:t>
            </a:r>
            <a:r>
              <a:rPr lang="sl-SI" sz="2600" b="1" dirty="0"/>
              <a:t>gosto poseljene morske obale in območja glavnih mest</a:t>
            </a:r>
            <a:r>
              <a:rPr lang="sl-SI" sz="2600" dirty="0"/>
              <a:t>)</a:t>
            </a:r>
          </a:p>
          <a:p>
            <a:pPr lvl="0">
              <a:lnSpc>
                <a:spcPct val="80000"/>
              </a:lnSpc>
            </a:pPr>
            <a:r>
              <a:rPr lang="sl-SI" sz="2600" dirty="0"/>
              <a:t>za države J in JV Evrope so </a:t>
            </a:r>
            <a:r>
              <a:rPr lang="sl-SI" sz="2600" b="1" dirty="0"/>
              <a:t>značilne velike razlike v gospodarski razvitosti, kar je tudi vzrok za različno gostoto poselitve</a:t>
            </a:r>
          </a:p>
          <a:p>
            <a:pPr lvl="0">
              <a:lnSpc>
                <a:spcPct val="80000"/>
              </a:lnSpc>
            </a:pPr>
            <a:r>
              <a:rPr lang="sl-SI" sz="2600" b="1" dirty="0"/>
              <a:t>npr. razlike med S in J območji držav, med notranjostjo in obalo, med velikimi mesti in podeželjem</a:t>
            </a:r>
          </a:p>
          <a:p>
            <a:pPr>
              <a:lnSpc>
                <a:spcPct val="80000"/>
              </a:lnSpc>
            </a:pPr>
            <a:r>
              <a:rPr lang="sl-SI" sz="2600" dirty="0"/>
              <a:t>znotraj regije so </a:t>
            </a:r>
            <a:r>
              <a:rPr lang="sl-SI" sz="2600" b="1" dirty="0"/>
              <a:t>bolj razvite države Apeninskega in Pirenejskega polotoka </a:t>
            </a:r>
          </a:p>
          <a:p>
            <a:pPr>
              <a:lnSpc>
                <a:spcPct val="80000"/>
              </a:lnSpc>
            </a:pPr>
            <a:r>
              <a:rPr lang="sl-SI" sz="2600" dirty="0"/>
              <a:t>gospodarsko pa </a:t>
            </a:r>
            <a:r>
              <a:rPr lang="sl-SI" sz="2600" b="1" dirty="0"/>
              <a:t>manj razvite države Balkanskega polotoka </a:t>
            </a:r>
            <a:r>
              <a:rPr lang="sl-SI" sz="2600" dirty="0"/>
              <a:t>zlasti tiste zunaj EU in zaradi večstoletne turške okupacije ter socialističnega gospodarstva po 2. </a:t>
            </a:r>
            <a:r>
              <a:rPr lang="sl-SI" sz="2600" dirty="0" err="1"/>
              <a:t>sv.vojni</a:t>
            </a:r>
            <a:endParaRPr lang="sl-SI" sz="2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BAC53-AC61-4E4B-BDFB-BBBEB725CAD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sl-SI" b="1" dirty="0"/>
              <a:t>Jezikovne skupine, izjeme, manjšine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B4E49-397D-40D0-A8B6-7A3250AF875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b="1" dirty="0"/>
              <a:t>različne pisave </a:t>
            </a:r>
            <a:r>
              <a:rPr lang="sl-SI" dirty="0"/>
              <a:t>(latinica, cirilica, grški alfabet)</a:t>
            </a:r>
          </a:p>
          <a:p>
            <a:pPr lvl="0"/>
            <a:r>
              <a:rPr lang="sl-SI" b="1" dirty="0"/>
              <a:t>1. romansko govoreče prebivalstvo (Portugalci, Španci, Italijani in Romuni, Maltežani)</a:t>
            </a:r>
          </a:p>
          <a:p>
            <a:pPr lvl="0"/>
            <a:r>
              <a:rPr lang="sl-SI" b="1" dirty="0"/>
              <a:t>narodne manjšine v Španiji </a:t>
            </a:r>
            <a:r>
              <a:rPr lang="sl-SI" dirty="0"/>
              <a:t>(Katalonci – borijo se za neodvisno državo- in Baski)</a:t>
            </a:r>
          </a:p>
          <a:p>
            <a:pPr lvl="0"/>
            <a:r>
              <a:rPr lang="sl-SI" b="1" dirty="0"/>
              <a:t>narodne manjšine v Italiji </a:t>
            </a:r>
            <a:r>
              <a:rPr lang="sl-SI" dirty="0"/>
              <a:t>(Sardinci, Furlani, </a:t>
            </a:r>
            <a:r>
              <a:rPr lang="sl-SI" b="1" dirty="0"/>
              <a:t>Slovenci na SV države </a:t>
            </a:r>
            <a:r>
              <a:rPr lang="sl-SI" dirty="0"/>
              <a:t>in nemško govoreči Južni Tirolci ob meji z Avstrijo v Alpah)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A283E-22FC-4865-985F-F81110316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1400" dirty="0"/>
              <a:t>narodi in narodne manjšine v J Evropi</a:t>
            </a:r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54EBBD23-E258-46F1-8A05-05ED019C42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962" y="2543969"/>
            <a:ext cx="5172075" cy="2914650"/>
          </a:xfrm>
        </p:spPr>
      </p:pic>
    </p:spTree>
    <p:extLst>
      <p:ext uri="{BB962C8B-B14F-4D97-AF65-F5344CB8AC3E}">
        <p14:creationId xmlns:p14="http://schemas.microsoft.com/office/powerpoint/2010/main" val="1171781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1E846-59A5-41D1-AA11-2F5F5E9C1E5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19019-D6FD-44D9-A411-D40864836E55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b="1" dirty="0"/>
              <a:t>2. slovansko govoreče prebivalstvo v državah Balkanskega polotoka </a:t>
            </a:r>
            <a:r>
              <a:rPr lang="sl-SI" dirty="0"/>
              <a:t>(J Slovani)</a:t>
            </a:r>
          </a:p>
          <a:p>
            <a:pPr lvl="0"/>
            <a:r>
              <a:rPr lang="sl-SI" b="1" dirty="0"/>
              <a:t>izjema Albanci </a:t>
            </a:r>
            <a:r>
              <a:rPr lang="sl-SI" dirty="0"/>
              <a:t>na Kosovu, v Albaniji in ponekod kot manjšina</a:t>
            </a:r>
          </a:p>
          <a:p>
            <a:pPr lvl="0"/>
            <a:r>
              <a:rPr lang="sl-SI" b="1" dirty="0"/>
              <a:t>izjema Grki </a:t>
            </a:r>
            <a:r>
              <a:rPr lang="sl-SI" dirty="0"/>
              <a:t>v Grčiji in na Cipru</a:t>
            </a:r>
          </a:p>
          <a:p>
            <a:pPr lvl="0"/>
            <a:r>
              <a:rPr lang="sl-SI" b="1" dirty="0"/>
              <a:t>izjema Turki </a:t>
            </a:r>
            <a:r>
              <a:rPr lang="sl-SI" dirty="0"/>
              <a:t>na Cipru in ponekod kot manjšina</a:t>
            </a:r>
          </a:p>
          <a:p>
            <a:pPr lvl="0"/>
            <a:r>
              <a:rPr lang="sl-SI" dirty="0"/>
              <a:t>izjema že omenjeni romansko govoreči Romuni</a:t>
            </a:r>
          </a:p>
          <a:p>
            <a:pPr lvl="0"/>
            <a:r>
              <a:rPr lang="sl-SI" b="1" dirty="0"/>
              <a:t>Balkanski polotok ima najpestrejšo narodno, torej tudi jezikovno sestavo </a:t>
            </a:r>
            <a:r>
              <a:rPr lang="sl-SI" dirty="0"/>
              <a:t>(eden od vzrokov za vojne)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770C4-4BBC-4618-8B20-F5CEBCC7D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1400" dirty="0"/>
              <a:t>narodi in narodne manjšine Balkanskega polotoka, jezikovno in versko ter narodno najpestrejšega dela Evrope</a:t>
            </a:r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FF1D8831-5108-42A9-AEC1-CCF01842D5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779" y="1825625"/>
            <a:ext cx="5260441" cy="4351338"/>
          </a:xfrm>
        </p:spPr>
      </p:pic>
    </p:spTree>
    <p:extLst>
      <p:ext uri="{BB962C8B-B14F-4D97-AF65-F5344CB8AC3E}">
        <p14:creationId xmlns:p14="http://schemas.microsoft.com/office/powerpoint/2010/main" val="3737013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4A02D-829E-44CC-ADF1-E461F60F4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1400" dirty="0"/>
              <a:t>narodna in verska sestava BIH po končani vojni l. 1995 (</a:t>
            </a:r>
            <a:r>
              <a:rPr lang="sl-SI" sz="1400" dirty="0" err="1"/>
              <a:t>Daytonski</a:t>
            </a:r>
            <a:r>
              <a:rPr lang="sl-SI" sz="1400" dirty="0"/>
              <a:t> sporazum)</a:t>
            </a:r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8643597E-EAB9-4C21-9F56-6CAC07C318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462" y="1972469"/>
            <a:ext cx="3267075" cy="4057650"/>
          </a:xfrm>
        </p:spPr>
      </p:pic>
    </p:spTree>
    <p:extLst>
      <p:ext uri="{BB962C8B-B14F-4D97-AF65-F5344CB8AC3E}">
        <p14:creationId xmlns:p14="http://schemas.microsoft.com/office/powerpoint/2010/main" val="1395662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EABD7-3353-4139-90D8-9A6F4AF6E76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sl-SI" b="1" dirty="0"/>
              <a:t>Verska sestava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3D081-797C-4456-9A90-16F49D1A2463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sl-SI" sz="2600" b="1" dirty="0"/>
              <a:t>1. prebivalci Italije, Portugalske in Španije ter Malte </a:t>
            </a:r>
            <a:r>
              <a:rPr lang="sl-SI" sz="2600" dirty="0"/>
              <a:t>so </a:t>
            </a:r>
            <a:r>
              <a:rPr lang="sl-SI" sz="2600" b="1" dirty="0"/>
              <a:t>rimo-katoličani</a:t>
            </a:r>
          </a:p>
          <a:p>
            <a:pPr lvl="0"/>
            <a:r>
              <a:rPr lang="sl-SI" sz="2600" dirty="0"/>
              <a:t>na Balkanskem polotoku so rimo-katoličani </a:t>
            </a:r>
            <a:r>
              <a:rPr lang="sl-SI" sz="2600" b="1" dirty="0"/>
              <a:t>Hrvati na Hrvaškem in v BIH</a:t>
            </a:r>
          </a:p>
          <a:p>
            <a:pPr lvl="0"/>
            <a:r>
              <a:rPr lang="sl-SI" sz="2600" b="1" dirty="0"/>
              <a:t>2. pravoslavno prebivalstvo živi na Balkanskem polotoku v ostalih državah </a:t>
            </a:r>
            <a:r>
              <a:rPr lang="sl-SI" sz="2600" dirty="0"/>
              <a:t>(Srbija, Srbi v BIH, Črna gora, Makedonija, Grčija, Romunija, Bolgarija, Ciper)</a:t>
            </a:r>
          </a:p>
          <a:p>
            <a:pPr lvl="0"/>
            <a:r>
              <a:rPr lang="sl-SI" sz="2600" b="1" dirty="0"/>
              <a:t>3. zaradi nekdanje turške okupacije je del prebivalstva Balkanskega polotoka muslimanske veroizpovedi </a:t>
            </a:r>
            <a:r>
              <a:rPr lang="sl-SI" sz="2600" dirty="0"/>
              <a:t>(Albanci, Bošnjaki v BIH, Turki na Cipru)</a:t>
            </a:r>
          </a:p>
          <a:p>
            <a:pPr lvl="0"/>
            <a:r>
              <a:rPr lang="sl-SI" sz="2600" b="1" dirty="0"/>
              <a:t>Balkanski polotok ima najpestrejšo versko sestavo v Evropi </a:t>
            </a:r>
            <a:r>
              <a:rPr lang="sl-SI" sz="2600" dirty="0"/>
              <a:t>(eden od vzrokov za vojne)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378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PREBIVALSTVO J IN JV EVROPE</vt:lpstr>
      <vt:lpstr>Gostota poselitve in gospodarska razvitost</vt:lpstr>
      <vt:lpstr>Jezikovne skupine, izjeme, manjšine</vt:lpstr>
      <vt:lpstr>narodi in narodne manjšine v J Evropi</vt:lpstr>
      <vt:lpstr>PowerPoint Presentation</vt:lpstr>
      <vt:lpstr>narodi in narodne manjšine Balkanskega polotoka, jezikovno in versko ter narodno najpestrejšega dela Evrope</vt:lpstr>
      <vt:lpstr>narodna in verska sestava BIH po končani vojni l. 1995 (Daytonski sporazum)</vt:lpstr>
      <vt:lpstr>Verska sestava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PREBIVALSTVO J IN JV EVROPE</dc:title>
  <dc:creator>Marjana Makarovič Košnjek</dc:creator>
  <cp:lastModifiedBy>Marjana Makarovič Košnjek</cp:lastModifiedBy>
  <cp:revision>5</cp:revision>
  <dcterms:created xsi:type="dcterms:W3CDTF">2020-11-29T22:41:08Z</dcterms:created>
  <dcterms:modified xsi:type="dcterms:W3CDTF">2021-12-09T22:41:45Z</dcterms:modified>
</cp:coreProperties>
</file>