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78" r:id="rId7"/>
    <p:sldId id="265" r:id="rId8"/>
    <p:sldId id="279" r:id="rId9"/>
    <p:sldId id="266" r:id="rId10"/>
    <p:sldId id="275" r:id="rId11"/>
    <p:sldId id="264" r:id="rId12"/>
    <p:sldId id="261" r:id="rId13"/>
    <p:sldId id="262" r:id="rId14"/>
    <p:sldId id="281" r:id="rId1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F835-F170-46E2-AAF1-AAD027290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9B5E-CA6B-4B7A-9595-CAF5299A0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87D72-8975-4286-8F5B-5F0C02CA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223-B7E2-423E-A8D0-A5C9927DA6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3E1A-5A06-431A-87BE-B6A9D46F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F751-B005-4905-86F4-3A01885E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D0-3632-423D-ACA1-2E7CF3E828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14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DA11-12E4-45FB-8DEA-28F11FAC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EB1D1-7BFD-4B8F-A74D-9189D169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DE66-69C2-4520-BE40-C9A063BC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223-B7E2-423E-A8D0-A5C9927DA6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A02C-52B8-4B5D-884A-E2326D0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1ECA-E228-4541-ADD6-711EF959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D0-3632-423D-ACA1-2E7CF3E828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68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4E37D-197A-4379-A39D-F7B436620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88E83-F279-4792-B3FF-1F16F970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8EA1-1C5B-4623-97B0-494ED5D4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223-B7E2-423E-A8D0-A5C9927DA6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D3DD-BFB1-4E6A-A92F-F7C591D8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BB7C-AF58-4C3F-B497-F2672916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D0-3632-423D-ACA1-2E7CF3E828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393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8213-87E8-41E7-B62D-D4240F7A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912A-BF10-4998-86DF-BB982A8A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F72E-04D2-4F54-A208-D6BE10C3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223-B7E2-423E-A8D0-A5C9927DA6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AA57-1EE0-4615-9282-F6D421A6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576E-5519-432C-ACF4-3591B228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D0-3632-423D-ACA1-2E7CF3E828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0450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7B7C-0319-4479-B599-2F2D6839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D331-01B7-4AFC-93A5-D584D115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B01B-583B-4857-A660-2BEE16F7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223-B7E2-423E-A8D0-A5C9927DA6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FA12-286C-47A0-A833-28181BFC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DC8E-4FDD-494A-B4D6-5762C326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D0-3632-423D-ACA1-2E7CF3E828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967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79E6-DDF1-4880-B2EA-5A3FB9C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2F08-D829-43EF-8FD8-DD45D0C5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C821-C709-4548-B551-221AA5412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0BB44-F5B8-4701-B118-060A9BDC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223-B7E2-423E-A8D0-A5C9927DA6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0FC29-7A70-47EC-A002-1BF28F7A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3C08-6130-4B04-8F35-750DD165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D0-3632-423D-ACA1-2E7CF3E828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170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1A4D-C608-4A84-9113-988C1D94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B906-0178-4BD1-B5FC-0855544E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78B9F-72CA-4E99-ADB8-46B02D9CD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CB506-EC0B-469C-8B86-60F2ADA37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AE9FA-7E40-4C04-9305-7B175975A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771D7-9616-43C6-81A7-B6D3BCF7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223-B7E2-423E-A8D0-A5C9927DA6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231F0-F2B0-4AC7-BA7D-2863864A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89B2B-971E-48BF-B3AC-8F1A6B9C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D0-3632-423D-ACA1-2E7CF3E828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1933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FAE2-9F55-41C1-ADD8-2303C9AC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EEA72-2F81-4A11-82C5-A4429E57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223-B7E2-423E-A8D0-A5C9927DA6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E7793-E860-4446-9F5F-10EF2D7C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BEA9-280F-40AE-8FBB-C9F419BF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D0-3632-423D-ACA1-2E7CF3E828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510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01B97-4470-4791-9E2E-AD1D1788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223-B7E2-423E-A8D0-A5C9927DA6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9D588-89A5-4136-A093-CF405D11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835C2-21E1-45B5-BB5C-0DC3061B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D0-3632-423D-ACA1-2E7CF3E828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5213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5179-9870-4323-875C-2F7AA31A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0384-393E-4606-B6FE-336AB2B8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6986-86F6-420E-B167-733F5B56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3C61B-9A56-46E5-917B-CC1E9D66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223-B7E2-423E-A8D0-A5C9927DA6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F70B8-E842-4453-821A-9F57F8F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208E9-B14E-4D6A-8DD2-03E7F9D3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D0-3632-423D-ACA1-2E7CF3E828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46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27C7-1B60-40D9-A869-5EBE2F36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FBDC2-54C9-4F0B-B783-405B5450B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045D5-B70C-4F60-989F-F4750FC0B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E356E-4548-4476-985E-70B3C118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223-B7E2-423E-A8D0-A5C9927DA6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E93D4-4399-40A4-99A9-152C5837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A003C-789E-400E-9C2D-17815091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D0-3632-423D-ACA1-2E7CF3E828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032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F47B1-3FC5-4918-9329-8238D5C4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CB95-152D-4C16-9B6E-34C433DB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462A-39EB-4DA2-91CF-63A89B936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6223-B7E2-423E-A8D0-A5C9927DA6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F689-A6F1-404B-B890-E675093C8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2BE8-EA4F-4D71-8CA8-02227CF69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E5AD0-3632-423D-ACA1-2E7CF3E828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7959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8AEB-44F2-4755-A08C-9FEC369D276E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sl-SI" b="1" dirty="0"/>
              <a:t>TROPSKA AFRIKA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2BA8-6625-41E5-B696-12C1C0DE92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sl-SI" dirty="0"/>
              <a:t>DZ vaje 9-12</a:t>
            </a:r>
          </a:p>
          <a:p>
            <a:pPr lvl="0"/>
            <a:r>
              <a:rPr lang="sl-SI" b="1" dirty="0"/>
              <a:t>prepišite, kar je v krepkem tisku, ostalo preberite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1FE1-3F20-43F1-B3F1-02E33405B7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pridelki na tropskih plantažah</a:t>
            </a:r>
            <a:br>
              <a:rPr lang="sl-SI" sz="1400" dirty="0"/>
            </a:br>
            <a:r>
              <a:rPr lang="sl-SI" sz="1400" dirty="0"/>
              <a:t>oblike kmetijstva v Afriki</a:t>
            </a:r>
          </a:p>
        </p:txBody>
      </p:sp>
      <p:pic>
        <p:nvPicPr>
          <p:cNvPr id="3" name="Content Placeholder 4" descr="A diagram of different plants&#10;&#10;Description automatically generated with low confidence">
            <a:extLst>
              <a:ext uri="{FF2B5EF4-FFF2-40B4-BE49-F238E27FC236}">
                <a16:creationId xmlns:a16="http://schemas.microsoft.com/office/drawing/2014/main" id="{DDFB0BF8-0CA4-41BF-937C-5149F7123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38" y="1770205"/>
            <a:ext cx="5741389" cy="4351336"/>
          </a:xfrm>
        </p:spPr>
      </p:pic>
      <p:pic>
        <p:nvPicPr>
          <p:cNvPr id="4" name="Picture 6" descr="Map&#10;&#10;Description automatically generated">
            <a:extLst>
              <a:ext uri="{FF2B5EF4-FFF2-40B4-BE49-F238E27FC236}">
                <a16:creationId xmlns:a16="http://schemas.microsoft.com/office/drawing/2014/main" id="{862F499A-0AC0-481A-8A11-82ABC3A8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80" y="1770205"/>
            <a:ext cx="4048121" cy="446722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3F25-20B2-4DDA-B0C6-34560D3E04B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samooskrbna kmetija sredi deževnega gozda</a:t>
            </a:r>
            <a:br>
              <a:rPr lang="sl-SI" sz="1400" dirty="0"/>
            </a:br>
            <a:r>
              <a:rPr lang="sl-SI" sz="1400" dirty="0"/>
              <a:t>odvoz lesa iz deževnega gozda</a:t>
            </a:r>
            <a:br>
              <a:rPr lang="sl-SI" sz="1400" dirty="0"/>
            </a:br>
            <a:r>
              <a:rPr lang="sl-SI" sz="1400" dirty="0"/>
              <a:t>požar v deževnem gozdu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1D7FE201-18ED-40E2-BDAE-A3BB81F21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94" y="2281647"/>
            <a:ext cx="4615543" cy="2690951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F8C2505-4B4A-4DDC-B3BC-4496F2DFB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743" y="2281647"/>
            <a:ext cx="5541245" cy="27519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DE4FDEF-5F22-482F-A175-08F6C0868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0" y="5146764"/>
            <a:ext cx="3914775" cy="155883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FC13-A60B-400B-8BBC-3C615A991F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B604-CF7E-4E77-A50B-62BF0E59196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dirty="0"/>
              <a:t>nizka ekvatorialna Afrika je </a:t>
            </a:r>
            <a:r>
              <a:rPr lang="sl-SI" b="1" dirty="0"/>
              <a:t>zaradi starih kamnin zelo bogata z rudami</a:t>
            </a:r>
          </a:p>
          <a:p>
            <a:pPr lvl="0"/>
            <a:r>
              <a:rPr lang="sl-SI" dirty="0"/>
              <a:t>npr. gorovje </a:t>
            </a:r>
            <a:r>
              <a:rPr lang="sl-SI" b="1" dirty="0" err="1"/>
              <a:t>Katanga</a:t>
            </a:r>
            <a:r>
              <a:rPr lang="sl-SI" b="1" dirty="0"/>
              <a:t> v DR Kongo (baker, zlato, diamanti, uran)</a:t>
            </a:r>
          </a:p>
          <a:p>
            <a:pPr lvl="0"/>
            <a:r>
              <a:rPr lang="sl-SI" b="1" dirty="0"/>
              <a:t>lastniki rudnikov so večinoma tujci</a:t>
            </a:r>
          </a:p>
          <a:p>
            <a:pPr lvl="0"/>
            <a:r>
              <a:rPr lang="sl-SI" b="1" dirty="0"/>
              <a:t>domačini zaposleni kot rudarji </a:t>
            </a:r>
            <a:r>
              <a:rPr lang="sl-SI" dirty="0"/>
              <a:t>(slabi delovni pogoji in plačilo)</a:t>
            </a:r>
          </a:p>
          <a:p>
            <a:pPr lvl="0"/>
            <a:r>
              <a:rPr lang="sl-SI" dirty="0"/>
              <a:t>kolonisti namenoma niso razvijali industrije, da bi lahko na afriškem trgu prodajali lastne industrijske izdelke</a:t>
            </a:r>
          </a:p>
          <a:p>
            <a:pPr lvl="0"/>
            <a:r>
              <a:rPr lang="sl-SI" b="1" dirty="0"/>
              <a:t>Afrika ima večinoma še danes malo industrije</a:t>
            </a:r>
          </a:p>
          <a:p>
            <a:pPr lvl="0"/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1F63-7891-466B-921D-438F1C62FB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dnevni kop v </a:t>
            </a:r>
            <a:r>
              <a:rPr lang="sl-SI" sz="1400" dirty="0" err="1"/>
              <a:t>Katangi</a:t>
            </a:r>
            <a:r>
              <a:rPr lang="sl-SI" sz="1400" dirty="0"/>
              <a:t> (DR Kongo)</a:t>
            </a:r>
            <a:br>
              <a:rPr lang="sl-SI" sz="1400" dirty="0"/>
            </a:br>
            <a:r>
              <a:rPr lang="sl-SI" sz="1400" dirty="0" err="1"/>
              <a:t>Katanga</a:t>
            </a:r>
            <a:r>
              <a:rPr lang="sl-SI" sz="1400" dirty="0"/>
              <a:t> na zemljevidu Konga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81FDCFB-AFDB-4B42-821D-5858AFD92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450" y="1905060"/>
            <a:ext cx="5637852" cy="3955804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E024910-A95C-416B-A885-81D8B054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60" y="2443157"/>
            <a:ext cx="4206240" cy="34177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4CC9-145C-4F24-A2BD-B30158D05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afriške države in prevladujoča izvozna gospodarska dejavnost</a:t>
            </a:r>
          </a:p>
        </p:txBody>
      </p:sp>
      <p:pic>
        <p:nvPicPr>
          <p:cNvPr id="3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404B054-BBA9-4961-8822-E177F6BE3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576" y="1902692"/>
            <a:ext cx="3731858" cy="433185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D2CB-3BB6-496C-8A96-7B3E80E32C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Delitev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1CB5-8A5A-4994-AF7B-61FE0CF8470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1. Nizka ekvatorialna Afrika </a:t>
            </a:r>
          </a:p>
          <a:p>
            <a:pPr lvl="0"/>
            <a:r>
              <a:rPr lang="sl-SI" b="1" dirty="0"/>
              <a:t>2. V Afrika</a:t>
            </a:r>
          </a:p>
          <a:p>
            <a:pPr lvl="0"/>
            <a:r>
              <a:rPr lang="sl-SI" b="1" dirty="0"/>
              <a:t>3. Z Afrika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233A-A057-489B-9713-252A2341B7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Nizka ekvatorialna Afrika </a:t>
            </a:r>
            <a:r>
              <a:rPr lang="sl-SI" dirty="0"/>
              <a:t>(U str. 23, 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DF6F-BBEC-493C-ACD7-8F3FFCFE2DE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a) Naravno-geografske značilnosti </a:t>
            </a:r>
            <a:r>
              <a:rPr lang="sl-SI" dirty="0"/>
              <a:t>(ponovitev)</a:t>
            </a:r>
          </a:p>
          <a:p>
            <a:pPr lvl="0"/>
            <a:r>
              <a:rPr lang="sl-SI" dirty="0"/>
              <a:t>pretežno uravnano in nizko površje v bližini ekvatorja</a:t>
            </a:r>
          </a:p>
          <a:p>
            <a:pPr lvl="0"/>
            <a:r>
              <a:rPr lang="sl-SI" dirty="0"/>
              <a:t>največja kotlina je </a:t>
            </a:r>
            <a:r>
              <a:rPr lang="sl-SI" b="1" dirty="0"/>
              <a:t>Kongovska kotlina, ki jo obdaja višji svet </a:t>
            </a:r>
            <a:r>
              <a:rPr lang="sl-SI" dirty="0"/>
              <a:t>(pragovi)</a:t>
            </a:r>
          </a:p>
          <a:p>
            <a:pPr lvl="0"/>
            <a:r>
              <a:rPr lang="sl-SI" dirty="0"/>
              <a:t>reka Kongo se izliva v Atlantski ocean, precej je močvirij</a:t>
            </a:r>
          </a:p>
          <a:p>
            <a:pPr lvl="0"/>
            <a:r>
              <a:rPr lang="sl-SI" b="1" dirty="0"/>
              <a:t>podnebje je izrazito ekvatorialno </a:t>
            </a:r>
            <a:r>
              <a:rPr lang="sl-SI" dirty="0"/>
              <a:t>z visokimi temperaturami in visoko stopnjo vlage</a:t>
            </a:r>
          </a:p>
          <a:p>
            <a:pPr lvl="0"/>
            <a:r>
              <a:rPr lang="sl-SI" b="1" dirty="0"/>
              <a:t>območje obseženega tropskega deževnega gozda </a:t>
            </a:r>
          </a:p>
          <a:p>
            <a:pPr lvl="0"/>
            <a:r>
              <a:rPr lang="sl-SI" dirty="0"/>
              <a:t>slabo rodovitne (izprane) prsti rdečkaste barve (</a:t>
            </a:r>
            <a:r>
              <a:rPr lang="sl-SI" dirty="0" err="1"/>
              <a:t>feralitne</a:t>
            </a:r>
            <a:r>
              <a:rPr lang="sl-SI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E3B6-7B81-4160-BE26-837E037890C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7BE8-DA02-4516-9062-60F162D1A0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z="2600" b="1" dirty="0"/>
              <a:t>b) Poselitev </a:t>
            </a:r>
            <a:r>
              <a:rPr lang="sl-SI" sz="2600" dirty="0"/>
              <a:t>(deloma ponovitev)</a:t>
            </a:r>
          </a:p>
          <a:p>
            <a:pPr lvl="0"/>
            <a:r>
              <a:rPr lang="sl-SI" sz="2600" b="1" dirty="0"/>
              <a:t>dobri pogoji za širjenje tropskih bolezni </a:t>
            </a:r>
            <a:r>
              <a:rPr lang="sl-SI" sz="2600" dirty="0"/>
              <a:t>(spalna bolezen, malarija, rumena mrzlica), </a:t>
            </a:r>
            <a:r>
              <a:rPr lang="sl-SI" sz="2600" b="1" dirty="0"/>
              <a:t>kar onemogoča tudi živinorejo</a:t>
            </a:r>
          </a:p>
          <a:p>
            <a:pPr lvl="0"/>
            <a:r>
              <a:rPr lang="sl-SI" sz="2600" dirty="0"/>
              <a:t>zaradi manj ugodnega podnebja, bujnega gozda in močvirij ter omejenega kmetijstva je </a:t>
            </a:r>
            <a:r>
              <a:rPr lang="sl-SI" sz="2600" b="1" dirty="0"/>
              <a:t>poselitev Kongovske kotline redka</a:t>
            </a:r>
            <a:r>
              <a:rPr lang="sl-SI" sz="2600" dirty="0"/>
              <a:t>; več ljudi živi na njenem robu</a:t>
            </a:r>
          </a:p>
          <a:p>
            <a:pPr lvl="0"/>
            <a:r>
              <a:rPr lang="sl-SI" sz="2600" dirty="0"/>
              <a:t>nekatere skupine se </a:t>
            </a:r>
            <a:r>
              <a:rPr lang="sl-SI" sz="2600" b="1" dirty="0"/>
              <a:t>še vedno preživljajo z nabiralništvom</a:t>
            </a:r>
            <a:r>
              <a:rPr lang="sl-SI" sz="2600" dirty="0"/>
              <a:t>, druge </a:t>
            </a:r>
            <a:r>
              <a:rPr lang="sl-SI" sz="2600" b="1" dirty="0"/>
              <a:t>s selilnim poljedelstvom povezanim s požigalništvom, kar ogroža tudi deževni gozd</a:t>
            </a:r>
          </a:p>
          <a:p>
            <a:pPr lvl="0"/>
            <a:r>
              <a:rPr lang="sl-SI" sz="2600" dirty="0"/>
              <a:t>morajo se seliti, ker se </a:t>
            </a:r>
            <a:r>
              <a:rPr lang="sl-SI" sz="2600" b="1" dirty="0"/>
              <a:t>zemlja hitro izčrpa </a:t>
            </a:r>
            <a:r>
              <a:rPr lang="sl-SI" sz="2600" dirty="0"/>
              <a:t>(ker ni živinoreje, ni gnojenja)</a:t>
            </a:r>
          </a:p>
          <a:p>
            <a:pPr lvl="0"/>
            <a:endParaRPr lang="sl-SI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2F4D-F068-42CC-BF8E-825A78BFCD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tropski deževni gozd</a:t>
            </a:r>
            <a:br>
              <a:rPr lang="sl-SI" sz="1400" dirty="0"/>
            </a:br>
            <a:r>
              <a:rPr lang="sl-SI" sz="1400" dirty="0"/>
              <a:t>močvirnata pokrajina ob reki Kongo</a:t>
            </a:r>
            <a:br>
              <a:rPr lang="sl-SI" sz="1400" dirty="0"/>
            </a:br>
            <a:r>
              <a:rPr lang="sl-SI" sz="1400" dirty="0"/>
              <a:t>domačini pri ribolovu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16E78BC-1B8F-4009-92DE-BE41AF9FB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509" y="2285021"/>
            <a:ext cx="3809042" cy="3088166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FDDC966-2C00-4411-92D5-7ED9B17E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75" y="2216743"/>
            <a:ext cx="3640592" cy="17543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20EE410-9842-491D-ADD2-4B8B673D2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475" y="4312045"/>
            <a:ext cx="3640592" cy="227163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7B58-6A96-4193-9EE0-8A2C5D7901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razširjenost malarije</a:t>
            </a:r>
            <a:br>
              <a:rPr lang="sl-SI" sz="1400" dirty="0"/>
            </a:br>
            <a:r>
              <a:rPr lang="sl-SI" sz="1400" dirty="0"/>
              <a:t>razširjenost muhe </a:t>
            </a:r>
            <a:r>
              <a:rPr lang="sl-SI" sz="1400" dirty="0" err="1"/>
              <a:t>ce</a:t>
            </a:r>
            <a:r>
              <a:rPr lang="sl-SI" sz="1400" dirty="0"/>
              <a:t> </a:t>
            </a:r>
            <a:r>
              <a:rPr lang="sl-SI" sz="1400" dirty="0" err="1"/>
              <a:t>ce</a:t>
            </a:r>
            <a:r>
              <a:rPr lang="sl-SI" sz="1400" dirty="0"/>
              <a:t> in spalne bolezni</a:t>
            </a:r>
          </a:p>
        </p:txBody>
      </p:sp>
      <p:pic>
        <p:nvPicPr>
          <p:cNvPr id="3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FB48DF3-5367-4741-886E-294F0B765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862568"/>
            <a:ext cx="3733796" cy="4351336"/>
          </a:xfrm>
        </p:spPr>
      </p:pic>
      <p:pic>
        <p:nvPicPr>
          <p:cNvPr id="4" name="Picture 6" descr="Map&#10;&#10;Description automatically generated">
            <a:extLst>
              <a:ext uri="{FF2B5EF4-FFF2-40B4-BE49-F238E27FC236}">
                <a16:creationId xmlns:a16="http://schemas.microsoft.com/office/drawing/2014/main" id="{CF284A5B-B54D-48C3-91D5-0E94DAB5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831" y="1729944"/>
            <a:ext cx="4048121" cy="452437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A8B4-98C0-4812-A285-44F8A39009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komar in prenos malarije</a:t>
            </a:r>
            <a:br>
              <a:rPr lang="sl-SI" sz="1400" dirty="0"/>
            </a:br>
            <a:r>
              <a:rPr lang="sl-SI" sz="1400" dirty="0"/>
              <a:t>tropske plantaže: ananas, kakavovec, kavovec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F570F49E-50DB-432E-A8FD-1E5F3C815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3" y="1950716"/>
            <a:ext cx="3334835" cy="2504102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BBF807D-FB7C-44E7-A963-F393BF23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58" y="2036716"/>
            <a:ext cx="3092089" cy="19605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D8C0BC7-570E-4FFB-8984-E5907A68C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786" y="4142286"/>
            <a:ext cx="2466978" cy="18478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55AA7E7-D631-4635-AAC6-998473FB8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07" y="4403951"/>
            <a:ext cx="3164610" cy="196051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151-FE38-48EE-A6A6-B8B1A92475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1B11-79CD-4268-B1A7-87743CE98CE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sl-SI" b="1" dirty="0"/>
              <a:t>c) Gospodarstvo</a:t>
            </a:r>
          </a:p>
          <a:p>
            <a:pPr lvl="0">
              <a:lnSpc>
                <a:spcPct val="80000"/>
              </a:lnSpc>
            </a:pPr>
            <a:r>
              <a:rPr lang="sl-SI" b="1" dirty="0"/>
              <a:t>dragocene vrste lesa </a:t>
            </a:r>
            <a:r>
              <a:rPr lang="sl-SI" dirty="0"/>
              <a:t>v deževnem gozdu (</a:t>
            </a:r>
            <a:r>
              <a:rPr lang="sl-SI" dirty="0" err="1"/>
              <a:t>mahagonij</a:t>
            </a:r>
            <a:r>
              <a:rPr lang="sl-SI" dirty="0"/>
              <a:t>, tikovec, ebenovina…)</a:t>
            </a:r>
          </a:p>
          <a:p>
            <a:pPr lvl="0">
              <a:lnSpc>
                <a:spcPct val="80000"/>
              </a:lnSpc>
            </a:pPr>
            <a:r>
              <a:rPr lang="sl-SI" b="1" dirty="0"/>
              <a:t>tropske plantaže pretežno v tuji lasti </a:t>
            </a:r>
            <a:r>
              <a:rPr lang="sl-SI" dirty="0"/>
              <a:t>(monokulturne – le 1 vrsta pridelka, prodaja na svetovnem trgu)</a:t>
            </a:r>
          </a:p>
          <a:p>
            <a:pPr lvl="0">
              <a:lnSpc>
                <a:spcPct val="80000"/>
              </a:lnSpc>
            </a:pPr>
            <a:r>
              <a:rPr lang="sl-SI" dirty="0"/>
              <a:t>tipični pridelki: </a:t>
            </a:r>
            <a:r>
              <a:rPr lang="sl-SI" b="1" dirty="0"/>
              <a:t>banane, ananas, kavčukovec, oljna palma, mangovec</a:t>
            </a:r>
          </a:p>
          <a:p>
            <a:pPr lvl="0">
              <a:lnSpc>
                <a:spcPct val="80000"/>
              </a:lnSpc>
            </a:pPr>
            <a:r>
              <a:rPr lang="sl-SI" dirty="0"/>
              <a:t>plantažno kmetijstvo onemogoča samooskrbno kmetijstvo domačinov, saj jim odvzema obdelovalno zemljo</a:t>
            </a:r>
          </a:p>
          <a:p>
            <a:pPr lvl="0">
              <a:lnSpc>
                <a:spcPct val="80000"/>
              </a:lnSpc>
            </a:pPr>
            <a:r>
              <a:rPr lang="sl-SI" b="1" dirty="0"/>
              <a:t>zaposlovanje domačinov na plantažah </a:t>
            </a:r>
            <a:r>
              <a:rPr lang="sl-SI" dirty="0"/>
              <a:t>(cenena delovna sila)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C8A2-8B80-40B8-B51F-075623FAA3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domačini na samooskrbni kmetijah</a:t>
            </a:r>
            <a:br>
              <a:rPr lang="sl-SI" sz="1400" dirty="0"/>
            </a:br>
            <a:r>
              <a:rPr lang="sl-SI" sz="1400" dirty="0"/>
              <a:t>živopisne papige in opice v krošnjah dreves tropskega deževnega gozda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6DC9099F-A31D-42DC-9D83-2960AB5BA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089" y="2072643"/>
            <a:ext cx="3252785" cy="2272933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8D310A0-894D-4DE9-82B1-3C0AA7578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793" y="1802675"/>
            <a:ext cx="3007726" cy="22729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5D842C8-C5B4-4BBA-860F-CF9CEBA13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108" y="4727530"/>
            <a:ext cx="3126379" cy="18784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071F4DB-2206-49E0-B1C1-32D7618A2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665" y="4554580"/>
            <a:ext cx="3256461" cy="205141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427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TROPSKA AFRIKA</vt:lpstr>
      <vt:lpstr>Delitev</vt:lpstr>
      <vt:lpstr>Nizka ekvatorialna Afrika (U str. 23, 24)</vt:lpstr>
      <vt:lpstr>PowerPoint Presentation</vt:lpstr>
      <vt:lpstr>tropski deževni gozd močvirnata pokrajina ob reki Kongo domačini pri ribolovu</vt:lpstr>
      <vt:lpstr>razširjenost malarije razširjenost muhe ce ce in spalne bolezni</vt:lpstr>
      <vt:lpstr>komar in prenos malarije tropske plantaže: ananas, kakavovec, kavovec</vt:lpstr>
      <vt:lpstr>PowerPoint Presentation</vt:lpstr>
      <vt:lpstr>domačini na samooskrbni kmetijah živopisne papige in opice v krošnjah dreves tropskega deževnega gozda</vt:lpstr>
      <vt:lpstr>pridelki na tropskih plantažah oblike kmetijstva v Afriki</vt:lpstr>
      <vt:lpstr>samooskrbna kmetija sredi deževnega gozda odvoz lesa iz deževnega gozda požar v deževnem gozdu</vt:lpstr>
      <vt:lpstr>PowerPoint Presentation</vt:lpstr>
      <vt:lpstr>dnevni kop v Katangi (DR Kongo) Katanga na zemljevidu Konga</vt:lpstr>
      <vt:lpstr>afriške države in prevladujoča izvozna gospodarska dejavnost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TROPSKA AFRIKA</dc:title>
  <dc:creator>Marjana Makarovič Košnjek</dc:creator>
  <cp:lastModifiedBy>Marjana Makarovič Košnjek</cp:lastModifiedBy>
  <cp:revision>16</cp:revision>
  <dcterms:created xsi:type="dcterms:W3CDTF">2021-01-10T18:23:16Z</dcterms:created>
  <dcterms:modified xsi:type="dcterms:W3CDTF">2021-02-14T18:49:14Z</dcterms:modified>
</cp:coreProperties>
</file>