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75" r:id="rId5"/>
    <p:sldId id="273" r:id="rId6"/>
    <p:sldId id="274" r:id="rId7"/>
    <p:sldId id="264" r:id="rId8"/>
    <p:sldId id="276" r:id="rId9"/>
    <p:sldId id="265" r:id="rId10"/>
    <p:sldId id="266" r:id="rId11"/>
    <p:sldId id="267" r:id="rId12"/>
    <p:sldId id="271" r:id="rId13"/>
    <p:sldId id="272" r:id="rId14"/>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AFC1-2B22-422C-967B-0C0B706BF9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l-SI"/>
          </a:p>
        </p:txBody>
      </p:sp>
      <p:sp>
        <p:nvSpPr>
          <p:cNvPr id="3" name="Subtitle 2">
            <a:extLst>
              <a:ext uri="{FF2B5EF4-FFF2-40B4-BE49-F238E27FC236}">
                <a16:creationId xmlns:a16="http://schemas.microsoft.com/office/drawing/2014/main" id="{5268D326-F0F1-4091-A2A9-B5EDC34D3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l-SI"/>
          </a:p>
        </p:txBody>
      </p:sp>
      <p:sp>
        <p:nvSpPr>
          <p:cNvPr id="4" name="Date Placeholder 3">
            <a:extLst>
              <a:ext uri="{FF2B5EF4-FFF2-40B4-BE49-F238E27FC236}">
                <a16:creationId xmlns:a16="http://schemas.microsoft.com/office/drawing/2014/main" id="{2C149ABA-9E80-4E80-A9EA-29B02956BF95}"/>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5" name="Footer Placeholder 4">
            <a:extLst>
              <a:ext uri="{FF2B5EF4-FFF2-40B4-BE49-F238E27FC236}">
                <a16:creationId xmlns:a16="http://schemas.microsoft.com/office/drawing/2014/main" id="{33686339-A268-4B89-B1D7-1BCA74B487F9}"/>
              </a:ext>
            </a:extLst>
          </p:cNvPr>
          <p:cNvSpPr>
            <a:spLocks noGrp="1"/>
          </p:cNvSpPr>
          <p:nvPr>
            <p:ph type="ftr" sz="quarter" idx="11"/>
          </p:nvPr>
        </p:nvSpPr>
        <p:spPr/>
        <p:txBody>
          <a:bodyPr/>
          <a:lstStyle/>
          <a:p>
            <a:endParaRPr lang="sl-SI"/>
          </a:p>
        </p:txBody>
      </p:sp>
      <p:sp>
        <p:nvSpPr>
          <p:cNvPr id="6" name="Slide Number Placeholder 5">
            <a:extLst>
              <a:ext uri="{FF2B5EF4-FFF2-40B4-BE49-F238E27FC236}">
                <a16:creationId xmlns:a16="http://schemas.microsoft.com/office/drawing/2014/main" id="{907F41C7-0092-4888-8E89-BF124E7CF520}"/>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194542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B6A7-33E4-4594-B8EC-CCDF4F8CCED5}"/>
              </a:ext>
            </a:extLst>
          </p:cNvPr>
          <p:cNvSpPr>
            <a:spLocks noGrp="1"/>
          </p:cNvSpPr>
          <p:nvPr>
            <p:ph type="title"/>
          </p:nvPr>
        </p:nvSpPr>
        <p:spPr/>
        <p:txBody>
          <a:bodyPr/>
          <a:lstStyle/>
          <a:p>
            <a:r>
              <a:rPr lang="en-US"/>
              <a:t>Click to edit Master title style</a:t>
            </a:r>
            <a:endParaRPr lang="sl-SI"/>
          </a:p>
        </p:txBody>
      </p:sp>
      <p:sp>
        <p:nvSpPr>
          <p:cNvPr id="3" name="Vertical Text Placeholder 2">
            <a:extLst>
              <a:ext uri="{FF2B5EF4-FFF2-40B4-BE49-F238E27FC236}">
                <a16:creationId xmlns:a16="http://schemas.microsoft.com/office/drawing/2014/main" id="{8A6232A1-7F38-44A0-BBDC-A2E5047C9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1FB67DB4-79E9-466B-A07B-C4B6DEDC2AA2}"/>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5" name="Footer Placeholder 4">
            <a:extLst>
              <a:ext uri="{FF2B5EF4-FFF2-40B4-BE49-F238E27FC236}">
                <a16:creationId xmlns:a16="http://schemas.microsoft.com/office/drawing/2014/main" id="{8D1A6923-CCFE-4A6A-AC17-DF252E106F46}"/>
              </a:ext>
            </a:extLst>
          </p:cNvPr>
          <p:cNvSpPr>
            <a:spLocks noGrp="1"/>
          </p:cNvSpPr>
          <p:nvPr>
            <p:ph type="ftr" sz="quarter" idx="11"/>
          </p:nvPr>
        </p:nvSpPr>
        <p:spPr/>
        <p:txBody>
          <a:bodyPr/>
          <a:lstStyle/>
          <a:p>
            <a:endParaRPr lang="sl-SI"/>
          </a:p>
        </p:txBody>
      </p:sp>
      <p:sp>
        <p:nvSpPr>
          <p:cNvPr id="6" name="Slide Number Placeholder 5">
            <a:extLst>
              <a:ext uri="{FF2B5EF4-FFF2-40B4-BE49-F238E27FC236}">
                <a16:creationId xmlns:a16="http://schemas.microsoft.com/office/drawing/2014/main" id="{57827B89-7C62-46E9-8EC9-29BFE548A267}"/>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237800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F59E3-E282-4A12-89F4-4EB45646A1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l-SI"/>
          </a:p>
        </p:txBody>
      </p:sp>
      <p:sp>
        <p:nvSpPr>
          <p:cNvPr id="3" name="Vertical Text Placeholder 2">
            <a:extLst>
              <a:ext uri="{FF2B5EF4-FFF2-40B4-BE49-F238E27FC236}">
                <a16:creationId xmlns:a16="http://schemas.microsoft.com/office/drawing/2014/main" id="{D43C931A-D164-4419-AD29-A9510ECC7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8BBEA456-04D4-4ACE-8D6C-233FC97E4D95}"/>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5" name="Footer Placeholder 4">
            <a:extLst>
              <a:ext uri="{FF2B5EF4-FFF2-40B4-BE49-F238E27FC236}">
                <a16:creationId xmlns:a16="http://schemas.microsoft.com/office/drawing/2014/main" id="{5CDB09A6-6733-448F-978D-5AC8A376E7FD}"/>
              </a:ext>
            </a:extLst>
          </p:cNvPr>
          <p:cNvSpPr>
            <a:spLocks noGrp="1"/>
          </p:cNvSpPr>
          <p:nvPr>
            <p:ph type="ftr" sz="quarter" idx="11"/>
          </p:nvPr>
        </p:nvSpPr>
        <p:spPr/>
        <p:txBody>
          <a:bodyPr/>
          <a:lstStyle/>
          <a:p>
            <a:endParaRPr lang="sl-SI"/>
          </a:p>
        </p:txBody>
      </p:sp>
      <p:sp>
        <p:nvSpPr>
          <p:cNvPr id="6" name="Slide Number Placeholder 5">
            <a:extLst>
              <a:ext uri="{FF2B5EF4-FFF2-40B4-BE49-F238E27FC236}">
                <a16:creationId xmlns:a16="http://schemas.microsoft.com/office/drawing/2014/main" id="{4FB55B6C-D070-4365-9853-35388A9C9CCE}"/>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41045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F2EC-8F30-462F-A88B-A20C4436C895}"/>
              </a:ext>
            </a:extLst>
          </p:cNvPr>
          <p:cNvSpPr>
            <a:spLocks noGrp="1"/>
          </p:cNvSpPr>
          <p:nvPr>
            <p:ph type="title"/>
          </p:nvPr>
        </p:nvSpPr>
        <p:spPr/>
        <p:txBody>
          <a:bodyPr/>
          <a:lstStyle/>
          <a:p>
            <a:r>
              <a:rPr lang="en-US"/>
              <a:t>Click to edit Master title style</a:t>
            </a:r>
            <a:endParaRPr lang="sl-SI"/>
          </a:p>
        </p:txBody>
      </p:sp>
      <p:sp>
        <p:nvSpPr>
          <p:cNvPr id="3" name="Content Placeholder 2">
            <a:extLst>
              <a:ext uri="{FF2B5EF4-FFF2-40B4-BE49-F238E27FC236}">
                <a16:creationId xmlns:a16="http://schemas.microsoft.com/office/drawing/2014/main" id="{633023E6-9B48-48D8-8004-3C56CC7E06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BEE26AE9-F719-4BFE-912F-744ED4AD22E8}"/>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5" name="Footer Placeholder 4">
            <a:extLst>
              <a:ext uri="{FF2B5EF4-FFF2-40B4-BE49-F238E27FC236}">
                <a16:creationId xmlns:a16="http://schemas.microsoft.com/office/drawing/2014/main" id="{B45EFB18-89D8-41B8-9F07-3471BFCAD843}"/>
              </a:ext>
            </a:extLst>
          </p:cNvPr>
          <p:cNvSpPr>
            <a:spLocks noGrp="1"/>
          </p:cNvSpPr>
          <p:nvPr>
            <p:ph type="ftr" sz="quarter" idx="11"/>
          </p:nvPr>
        </p:nvSpPr>
        <p:spPr/>
        <p:txBody>
          <a:bodyPr/>
          <a:lstStyle/>
          <a:p>
            <a:endParaRPr lang="sl-SI"/>
          </a:p>
        </p:txBody>
      </p:sp>
      <p:sp>
        <p:nvSpPr>
          <p:cNvPr id="6" name="Slide Number Placeholder 5">
            <a:extLst>
              <a:ext uri="{FF2B5EF4-FFF2-40B4-BE49-F238E27FC236}">
                <a16:creationId xmlns:a16="http://schemas.microsoft.com/office/drawing/2014/main" id="{7DA9D4B9-ECF3-40AE-A16A-3732939375D2}"/>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151255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7E7C-A4B7-4A2B-8740-35E7FAE82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l-SI"/>
          </a:p>
        </p:txBody>
      </p:sp>
      <p:sp>
        <p:nvSpPr>
          <p:cNvPr id="3" name="Text Placeholder 2">
            <a:extLst>
              <a:ext uri="{FF2B5EF4-FFF2-40B4-BE49-F238E27FC236}">
                <a16:creationId xmlns:a16="http://schemas.microsoft.com/office/drawing/2014/main" id="{4BAB19EE-EF06-4251-ACCF-9492A47FD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F89BA-FFD8-4802-8140-45C4EAD0424A}"/>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5" name="Footer Placeholder 4">
            <a:extLst>
              <a:ext uri="{FF2B5EF4-FFF2-40B4-BE49-F238E27FC236}">
                <a16:creationId xmlns:a16="http://schemas.microsoft.com/office/drawing/2014/main" id="{5CFD5D37-ACB0-4072-A4A1-04C53B734FAF}"/>
              </a:ext>
            </a:extLst>
          </p:cNvPr>
          <p:cNvSpPr>
            <a:spLocks noGrp="1"/>
          </p:cNvSpPr>
          <p:nvPr>
            <p:ph type="ftr" sz="quarter" idx="11"/>
          </p:nvPr>
        </p:nvSpPr>
        <p:spPr/>
        <p:txBody>
          <a:bodyPr/>
          <a:lstStyle/>
          <a:p>
            <a:endParaRPr lang="sl-SI"/>
          </a:p>
        </p:txBody>
      </p:sp>
      <p:sp>
        <p:nvSpPr>
          <p:cNvPr id="6" name="Slide Number Placeholder 5">
            <a:extLst>
              <a:ext uri="{FF2B5EF4-FFF2-40B4-BE49-F238E27FC236}">
                <a16:creationId xmlns:a16="http://schemas.microsoft.com/office/drawing/2014/main" id="{03238A82-EF78-4AED-8DE3-ED4E949123F1}"/>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114820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5222-5572-4903-B948-994891DE8B82}"/>
              </a:ext>
            </a:extLst>
          </p:cNvPr>
          <p:cNvSpPr>
            <a:spLocks noGrp="1"/>
          </p:cNvSpPr>
          <p:nvPr>
            <p:ph type="title"/>
          </p:nvPr>
        </p:nvSpPr>
        <p:spPr/>
        <p:txBody>
          <a:bodyPr/>
          <a:lstStyle/>
          <a:p>
            <a:r>
              <a:rPr lang="en-US"/>
              <a:t>Click to edit Master title style</a:t>
            </a:r>
            <a:endParaRPr lang="sl-SI"/>
          </a:p>
        </p:txBody>
      </p:sp>
      <p:sp>
        <p:nvSpPr>
          <p:cNvPr id="3" name="Content Placeholder 2">
            <a:extLst>
              <a:ext uri="{FF2B5EF4-FFF2-40B4-BE49-F238E27FC236}">
                <a16:creationId xmlns:a16="http://schemas.microsoft.com/office/drawing/2014/main" id="{B85FFE4C-7A94-46E7-B0E9-DAA281E01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Content Placeholder 3">
            <a:extLst>
              <a:ext uri="{FF2B5EF4-FFF2-40B4-BE49-F238E27FC236}">
                <a16:creationId xmlns:a16="http://schemas.microsoft.com/office/drawing/2014/main" id="{ABEF5F57-03DF-40C1-9587-0C6256B8B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5" name="Date Placeholder 4">
            <a:extLst>
              <a:ext uri="{FF2B5EF4-FFF2-40B4-BE49-F238E27FC236}">
                <a16:creationId xmlns:a16="http://schemas.microsoft.com/office/drawing/2014/main" id="{2A68CB8F-B10B-41DE-AAEB-2801D6FAF965}"/>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6" name="Footer Placeholder 5">
            <a:extLst>
              <a:ext uri="{FF2B5EF4-FFF2-40B4-BE49-F238E27FC236}">
                <a16:creationId xmlns:a16="http://schemas.microsoft.com/office/drawing/2014/main" id="{4A0E1627-18EB-4117-9420-1842482559BC}"/>
              </a:ext>
            </a:extLst>
          </p:cNvPr>
          <p:cNvSpPr>
            <a:spLocks noGrp="1"/>
          </p:cNvSpPr>
          <p:nvPr>
            <p:ph type="ftr" sz="quarter" idx="11"/>
          </p:nvPr>
        </p:nvSpPr>
        <p:spPr/>
        <p:txBody>
          <a:bodyPr/>
          <a:lstStyle/>
          <a:p>
            <a:endParaRPr lang="sl-SI"/>
          </a:p>
        </p:txBody>
      </p:sp>
      <p:sp>
        <p:nvSpPr>
          <p:cNvPr id="7" name="Slide Number Placeholder 6">
            <a:extLst>
              <a:ext uri="{FF2B5EF4-FFF2-40B4-BE49-F238E27FC236}">
                <a16:creationId xmlns:a16="http://schemas.microsoft.com/office/drawing/2014/main" id="{14D5C3AE-26B6-4545-8F0C-A56DCBBA3C81}"/>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84383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0AA5-79DF-4371-882E-677F0480A18F}"/>
              </a:ext>
            </a:extLst>
          </p:cNvPr>
          <p:cNvSpPr>
            <a:spLocks noGrp="1"/>
          </p:cNvSpPr>
          <p:nvPr>
            <p:ph type="title"/>
          </p:nvPr>
        </p:nvSpPr>
        <p:spPr>
          <a:xfrm>
            <a:off x="839788" y="365125"/>
            <a:ext cx="10515600" cy="1325563"/>
          </a:xfrm>
        </p:spPr>
        <p:txBody>
          <a:bodyPr/>
          <a:lstStyle/>
          <a:p>
            <a:r>
              <a:rPr lang="en-US"/>
              <a:t>Click to edit Master title style</a:t>
            </a:r>
            <a:endParaRPr lang="sl-SI"/>
          </a:p>
        </p:txBody>
      </p:sp>
      <p:sp>
        <p:nvSpPr>
          <p:cNvPr id="3" name="Text Placeholder 2">
            <a:extLst>
              <a:ext uri="{FF2B5EF4-FFF2-40B4-BE49-F238E27FC236}">
                <a16:creationId xmlns:a16="http://schemas.microsoft.com/office/drawing/2014/main" id="{89985880-DDCE-4FC2-BEB0-DD194A5ACD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7FD9C-4B96-4F29-8842-34E789374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5" name="Text Placeholder 4">
            <a:extLst>
              <a:ext uri="{FF2B5EF4-FFF2-40B4-BE49-F238E27FC236}">
                <a16:creationId xmlns:a16="http://schemas.microsoft.com/office/drawing/2014/main" id="{B8088F3E-22BA-4847-A82E-23DEB1DD4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A3214-3EC9-4A9C-9DDC-B0FE657FF0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7" name="Date Placeholder 6">
            <a:extLst>
              <a:ext uri="{FF2B5EF4-FFF2-40B4-BE49-F238E27FC236}">
                <a16:creationId xmlns:a16="http://schemas.microsoft.com/office/drawing/2014/main" id="{4F9E09A6-C753-4F55-A68B-907519A75B34}"/>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8" name="Footer Placeholder 7">
            <a:extLst>
              <a:ext uri="{FF2B5EF4-FFF2-40B4-BE49-F238E27FC236}">
                <a16:creationId xmlns:a16="http://schemas.microsoft.com/office/drawing/2014/main" id="{47121990-88BA-45C3-B835-D5A3B2CC4E6F}"/>
              </a:ext>
            </a:extLst>
          </p:cNvPr>
          <p:cNvSpPr>
            <a:spLocks noGrp="1"/>
          </p:cNvSpPr>
          <p:nvPr>
            <p:ph type="ftr" sz="quarter" idx="11"/>
          </p:nvPr>
        </p:nvSpPr>
        <p:spPr/>
        <p:txBody>
          <a:bodyPr/>
          <a:lstStyle/>
          <a:p>
            <a:endParaRPr lang="sl-SI"/>
          </a:p>
        </p:txBody>
      </p:sp>
      <p:sp>
        <p:nvSpPr>
          <p:cNvPr id="9" name="Slide Number Placeholder 8">
            <a:extLst>
              <a:ext uri="{FF2B5EF4-FFF2-40B4-BE49-F238E27FC236}">
                <a16:creationId xmlns:a16="http://schemas.microsoft.com/office/drawing/2014/main" id="{ABBD3C2A-09C1-4A1C-8B7D-641131C93A56}"/>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404010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27DE-2726-4D52-9C8B-E0ACCA991B27}"/>
              </a:ext>
            </a:extLst>
          </p:cNvPr>
          <p:cNvSpPr>
            <a:spLocks noGrp="1"/>
          </p:cNvSpPr>
          <p:nvPr>
            <p:ph type="title"/>
          </p:nvPr>
        </p:nvSpPr>
        <p:spPr/>
        <p:txBody>
          <a:bodyPr/>
          <a:lstStyle/>
          <a:p>
            <a:r>
              <a:rPr lang="en-US"/>
              <a:t>Click to edit Master title style</a:t>
            </a:r>
            <a:endParaRPr lang="sl-SI"/>
          </a:p>
        </p:txBody>
      </p:sp>
      <p:sp>
        <p:nvSpPr>
          <p:cNvPr id="3" name="Date Placeholder 2">
            <a:extLst>
              <a:ext uri="{FF2B5EF4-FFF2-40B4-BE49-F238E27FC236}">
                <a16:creationId xmlns:a16="http://schemas.microsoft.com/office/drawing/2014/main" id="{3E84A03C-DCEE-4D13-8397-FE6CE1F55620}"/>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4" name="Footer Placeholder 3">
            <a:extLst>
              <a:ext uri="{FF2B5EF4-FFF2-40B4-BE49-F238E27FC236}">
                <a16:creationId xmlns:a16="http://schemas.microsoft.com/office/drawing/2014/main" id="{774DF8EC-AF05-4B58-9C32-3CC15CFE633D}"/>
              </a:ext>
            </a:extLst>
          </p:cNvPr>
          <p:cNvSpPr>
            <a:spLocks noGrp="1"/>
          </p:cNvSpPr>
          <p:nvPr>
            <p:ph type="ftr" sz="quarter" idx="11"/>
          </p:nvPr>
        </p:nvSpPr>
        <p:spPr/>
        <p:txBody>
          <a:bodyPr/>
          <a:lstStyle/>
          <a:p>
            <a:endParaRPr lang="sl-SI"/>
          </a:p>
        </p:txBody>
      </p:sp>
      <p:sp>
        <p:nvSpPr>
          <p:cNvPr id="5" name="Slide Number Placeholder 4">
            <a:extLst>
              <a:ext uri="{FF2B5EF4-FFF2-40B4-BE49-F238E27FC236}">
                <a16:creationId xmlns:a16="http://schemas.microsoft.com/office/drawing/2014/main" id="{D2808720-F16D-4586-838D-1A9D367864EE}"/>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204321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F1923-5F6E-4C63-99C0-51FEE536F949}"/>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3" name="Footer Placeholder 2">
            <a:extLst>
              <a:ext uri="{FF2B5EF4-FFF2-40B4-BE49-F238E27FC236}">
                <a16:creationId xmlns:a16="http://schemas.microsoft.com/office/drawing/2014/main" id="{4EE34ABB-67A6-45B3-90C1-973CA9F02BEC}"/>
              </a:ext>
            </a:extLst>
          </p:cNvPr>
          <p:cNvSpPr>
            <a:spLocks noGrp="1"/>
          </p:cNvSpPr>
          <p:nvPr>
            <p:ph type="ftr" sz="quarter" idx="11"/>
          </p:nvPr>
        </p:nvSpPr>
        <p:spPr/>
        <p:txBody>
          <a:bodyPr/>
          <a:lstStyle/>
          <a:p>
            <a:endParaRPr lang="sl-SI"/>
          </a:p>
        </p:txBody>
      </p:sp>
      <p:sp>
        <p:nvSpPr>
          <p:cNvPr id="4" name="Slide Number Placeholder 3">
            <a:extLst>
              <a:ext uri="{FF2B5EF4-FFF2-40B4-BE49-F238E27FC236}">
                <a16:creationId xmlns:a16="http://schemas.microsoft.com/office/drawing/2014/main" id="{7AD0A8D9-4773-433E-BB06-522B86E283D4}"/>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187469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39B4-B349-4E41-A891-B664AA4F3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l-SI"/>
          </a:p>
        </p:txBody>
      </p:sp>
      <p:sp>
        <p:nvSpPr>
          <p:cNvPr id="3" name="Content Placeholder 2">
            <a:extLst>
              <a:ext uri="{FF2B5EF4-FFF2-40B4-BE49-F238E27FC236}">
                <a16:creationId xmlns:a16="http://schemas.microsoft.com/office/drawing/2014/main" id="{62BC917B-C0B4-42DC-9FA8-E55F8892F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Text Placeholder 3">
            <a:extLst>
              <a:ext uri="{FF2B5EF4-FFF2-40B4-BE49-F238E27FC236}">
                <a16:creationId xmlns:a16="http://schemas.microsoft.com/office/drawing/2014/main" id="{B3DAC705-8718-434C-B767-782356908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BD304-C09E-45E9-9BA4-1AA3C8A88DEC}"/>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6" name="Footer Placeholder 5">
            <a:extLst>
              <a:ext uri="{FF2B5EF4-FFF2-40B4-BE49-F238E27FC236}">
                <a16:creationId xmlns:a16="http://schemas.microsoft.com/office/drawing/2014/main" id="{876FCC8C-9D03-4EBB-BABE-2BB31DB34A8A}"/>
              </a:ext>
            </a:extLst>
          </p:cNvPr>
          <p:cNvSpPr>
            <a:spLocks noGrp="1"/>
          </p:cNvSpPr>
          <p:nvPr>
            <p:ph type="ftr" sz="quarter" idx="11"/>
          </p:nvPr>
        </p:nvSpPr>
        <p:spPr/>
        <p:txBody>
          <a:bodyPr/>
          <a:lstStyle/>
          <a:p>
            <a:endParaRPr lang="sl-SI"/>
          </a:p>
        </p:txBody>
      </p:sp>
      <p:sp>
        <p:nvSpPr>
          <p:cNvPr id="7" name="Slide Number Placeholder 6">
            <a:extLst>
              <a:ext uri="{FF2B5EF4-FFF2-40B4-BE49-F238E27FC236}">
                <a16:creationId xmlns:a16="http://schemas.microsoft.com/office/drawing/2014/main" id="{105DA130-B498-4B15-A224-6722C8329FDD}"/>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14221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5D32-3149-4963-9802-D01737F80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l-SI"/>
          </a:p>
        </p:txBody>
      </p:sp>
      <p:sp>
        <p:nvSpPr>
          <p:cNvPr id="3" name="Picture Placeholder 2">
            <a:extLst>
              <a:ext uri="{FF2B5EF4-FFF2-40B4-BE49-F238E27FC236}">
                <a16:creationId xmlns:a16="http://schemas.microsoft.com/office/drawing/2014/main" id="{DBA04997-0872-4A97-B3DD-8A56651E3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a:extLst>
              <a:ext uri="{FF2B5EF4-FFF2-40B4-BE49-F238E27FC236}">
                <a16:creationId xmlns:a16="http://schemas.microsoft.com/office/drawing/2014/main" id="{53D3C197-3F47-495F-A963-AED3526B4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E4959-5485-42E5-AA92-A7E0A0183C4C}"/>
              </a:ext>
            </a:extLst>
          </p:cNvPr>
          <p:cNvSpPr>
            <a:spLocks noGrp="1"/>
          </p:cNvSpPr>
          <p:nvPr>
            <p:ph type="dt" sz="half" idx="10"/>
          </p:nvPr>
        </p:nvSpPr>
        <p:spPr/>
        <p:txBody>
          <a:bodyPr/>
          <a:lstStyle/>
          <a:p>
            <a:fld id="{EAA43368-F09D-444A-8513-806BDD1A4819}" type="datetimeFigureOut">
              <a:rPr lang="sl-SI" smtClean="0"/>
              <a:t>29. 11. 2021</a:t>
            </a:fld>
            <a:endParaRPr lang="sl-SI"/>
          </a:p>
        </p:txBody>
      </p:sp>
      <p:sp>
        <p:nvSpPr>
          <p:cNvPr id="6" name="Footer Placeholder 5">
            <a:extLst>
              <a:ext uri="{FF2B5EF4-FFF2-40B4-BE49-F238E27FC236}">
                <a16:creationId xmlns:a16="http://schemas.microsoft.com/office/drawing/2014/main" id="{D3FE6959-9CCC-4E09-ABF6-674C2D35B38C}"/>
              </a:ext>
            </a:extLst>
          </p:cNvPr>
          <p:cNvSpPr>
            <a:spLocks noGrp="1"/>
          </p:cNvSpPr>
          <p:nvPr>
            <p:ph type="ftr" sz="quarter" idx="11"/>
          </p:nvPr>
        </p:nvSpPr>
        <p:spPr/>
        <p:txBody>
          <a:bodyPr/>
          <a:lstStyle/>
          <a:p>
            <a:endParaRPr lang="sl-SI"/>
          </a:p>
        </p:txBody>
      </p:sp>
      <p:sp>
        <p:nvSpPr>
          <p:cNvPr id="7" name="Slide Number Placeholder 6">
            <a:extLst>
              <a:ext uri="{FF2B5EF4-FFF2-40B4-BE49-F238E27FC236}">
                <a16:creationId xmlns:a16="http://schemas.microsoft.com/office/drawing/2014/main" id="{E9460B3E-D6A8-47FF-8448-4CE44AE6AF8C}"/>
              </a:ext>
            </a:extLst>
          </p:cNvPr>
          <p:cNvSpPr>
            <a:spLocks noGrp="1"/>
          </p:cNvSpPr>
          <p:nvPr>
            <p:ph type="sldNum" sz="quarter" idx="12"/>
          </p:nvPr>
        </p:nvSpPr>
        <p:spPr/>
        <p:txBody>
          <a:bodyPr/>
          <a:lstStyle/>
          <a:p>
            <a:fld id="{72BD8ED0-13DE-412F-BDD5-05F1F187E1A4}" type="slidenum">
              <a:rPr lang="sl-SI" smtClean="0"/>
              <a:t>‹#›</a:t>
            </a:fld>
            <a:endParaRPr lang="sl-SI"/>
          </a:p>
        </p:txBody>
      </p:sp>
    </p:spTree>
    <p:extLst>
      <p:ext uri="{BB962C8B-B14F-4D97-AF65-F5344CB8AC3E}">
        <p14:creationId xmlns:p14="http://schemas.microsoft.com/office/powerpoint/2010/main" val="13836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0444F-EC65-455C-86E9-FCCFED71D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l-SI"/>
          </a:p>
        </p:txBody>
      </p:sp>
      <p:sp>
        <p:nvSpPr>
          <p:cNvPr id="3" name="Text Placeholder 2">
            <a:extLst>
              <a:ext uri="{FF2B5EF4-FFF2-40B4-BE49-F238E27FC236}">
                <a16:creationId xmlns:a16="http://schemas.microsoft.com/office/drawing/2014/main" id="{C2873F16-FFDD-4593-9CE5-F22294AF1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B1B800E0-3988-437D-97B2-D633FAFFA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43368-F09D-444A-8513-806BDD1A4819}" type="datetimeFigureOut">
              <a:rPr lang="sl-SI" smtClean="0"/>
              <a:t>29. 11. 2021</a:t>
            </a:fld>
            <a:endParaRPr lang="sl-SI"/>
          </a:p>
        </p:txBody>
      </p:sp>
      <p:sp>
        <p:nvSpPr>
          <p:cNvPr id="5" name="Footer Placeholder 4">
            <a:extLst>
              <a:ext uri="{FF2B5EF4-FFF2-40B4-BE49-F238E27FC236}">
                <a16:creationId xmlns:a16="http://schemas.microsoft.com/office/drawing/2014/main" id="{60E1FE90-47FE-492A-B5ED-D2A841AE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a:extLst>
              <a:ext uri="{FF2B5EF4-FFF2-40B4-BE49-F238E27FC236}">
                <a16:creationId xmlns:a16="http://schemas.microsoft.com/office/drawing/2014/main" id="{885B2F0F-DA18-47C5-B2EA-E3BDD30E4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D8ED0-13DE-412F-BDD5-05F1F187E1A4}" type="slidenum">
              <a:rPr lang="sl-SI" smtClean="0"/>
              <a:t>‹#›</a:t>
            </a:fld>
            <a:endParaRPr lang="sl-SI"/>
          </a:p>
        </p:txBody>
      </p:sp>
    </p:spTree>
    <p:extLst>
      <p:ext uri="{BB962C8B-B14F-4D97-AF65-F5344CB8AC3E}">
        <p14:creationId xmlns:p14="http://schemas.microsoft.com/office/powerpoint/2010/main" val="2327800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5D16-16DF-4684-8104-8469681F9A00}"/>
              </a:ext>
            </a:extLst>
          </p:cNvPr>
          <p:cNvSpPr>
            <a:spLocks noGrp="1"/>
          </p:cNvSpPr>
          <p:nvPr>
            <p:ph type="ctrTitle"/>
          </p:nvPr>
        </p:nvSpPr>
        <p:spPr/>
        <p:txBody>
          <a:bodyPr/>
          <a:lstStyle/>
          <a:p>
            <a:r>
              <a:rPr lang="sl-SI" dirty="0"/>
              <a:t>PODNEBJE IN RASTJE AFRIKE</a:t>
            </a:r>
          </a:p>
        </p:txBody>
      </p:sp>
      <p:sp>
        <p:nvSpPr>
          <p:cNvPr id="3" name="Subtitle 2">
            <a:extLst>
              <a:ext uri="{FF2B5EF4-FFF2-40B4-BE49-F238E27FC236}">
                <a16:creationId xmlns:a16="http://schemas.microsoft.com/office/drawing/2014/main" id="{EFAB60D2-47B6-4EAC-9F2D-9AAD4F8E8B7D}"/>
              </a:ext>
            </a:extLst>
          </p:cNvPr>
          <p:cNvSpPr>
            <a:spLocks noGrp="1"/>
          </p:cNvSpPr>
          <p:nvPr>
            <p:ph type="subTitle" idx="1"/>
          </p:nvPr>
        </p:nvSpPr>
        <p:spPr/>
        <p:txBody>
          <a:bodyPr/>
          <a:lstStyle/>
          <a:p>
            <a:r>
              <a:rPr lang="sl-SI" dirty="0"/>
              <a:t>prepišite, kar je v krepkem tisku</a:t>
            </a:r>
          </a:p>
        </p:txBody>
      </p:sp>
    </p:spTree>
    <p:extLst>
      <p:ext uri="{BB962C8B-B14F-4D97-AF65-F5344CB8AC3E}">
        <p14:creationId xmlns:p14="http://schemas.microsoft.com/office/powerpoint/2010/main" val="374477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2E97-272A-44DE-A543-CA9BCD51A41B}"/>
              </a:ext>
            </a:extLst>
          </p:cNvPr>
          <p:cNvSpPr txBox="1">
            <a:spLocks noGrp="1"/>
          </p:cNvSpPr>
          <p:nvPr>
            <p:ph type="title"/>
          </p:nvPr>
        </p:nvSpPr>
        <p:spPr/>
        <p:txBody>
          <a:bodyPr/>
          <a:lstStyle/>
          <a:p>
            <a:endParaRPr lang="sl-SI"/>
          </a:p>
        </p:txBody>
      </p:sp>
      <p:sp>
        <p:nvSpPr>
          <p:cNvPr id="3" name="Content Placeholder 2">
            <a:extLst>
              <a:ext uri="{FF2B5EF4-FFF2-40B4-BE49-F238E27FC236}">
                <a16:creationId xmlns:a16="http://schemas.microsoft.com/office/drawing/2014/main" id="{E6D6BAA5-AB30-49A3-B6CE-79DD00F7183D}"/>
              </a:ext>
            </a:extLst>
          </p:cNvPr>
          <p:cNvSpPr txBox="1">
            <a:spLocks noGrp="1"/>
          </p:cNvSpPr>
          <p:nvPr>
            <p:ph idx="1"/>
          </p:nvPr>
        </p:nvSpPr>
        <p:spPr/>
        <p:txBody>
          <a:bodyPr/>
          <a:lstStyle/>
          <a:p>
            <a:pPr lvl="0"/>
            <a:r>
              <a:rPr lang="sl-SI" b="1" dirty="0"/>
              <a:t>2.)savane </a:t>
            </a:r>
            <a:r>
              <a:rPr lang="sl-SI" dirty="0"/>
              <a:t>(S in J od tropskega deževnega gozda, V-afriška višavja)</a:t>
            </a:r>
          </a:p>
          <a:p>
            <a:pPr lvl="0"/>
            <a:r>
              <a:rPr lang="sl-SI" b="1" dirty="0"/>
              <a:t>visoke in goste trave s posameznimi drevesi </a:t>
            </a:r>
            <a:r>
              <a:rPr lang="sl-SI" dirty="0"/>
              <a:t>(</a:t>
            </a:r>
            <a:r>
              <a:rPr lang="sl-SI" b="1" dirty="0"/>
              <a:t>baobab in akacija</a:t>
            </a:r>
            <a:r>
              <a:rPr lang="sl-SI" dirty="0"/>
              <a:t>) </a:t>
            </a:r>
            <a:r>
              <a:rPr lang="sl-SI" b="1" dirty="0"/>
              <a:t>v deževni dobi, v sušni se trava zredči in zniža</a:t>
            </a:r>
          </a:p>
          <a:p>
            <a:pPr lvl="0"/>
            <a:r>
              <a:rPr lang="sl-SI" dirty="0"/>
              <a:t>območje levov, žiraf, antilop, slonov, zeber…</a:t>
            </a:r>
          </a:p>
          <a:p>
            <a:pPr lvl="0"/>
            <a:r>
              <a:rPr lang="sl-SI" dirty="0"/>
              <a:t>3.) </a:t>
            </a:r>
            <a:r>
              <a:rPr lang="sl-SI" b="1" dirty="0"/>
              <a:t>suši prilagojene rastline </a:t>
            </a:r>
            <a:r>
              <a:rPr lang="sl-SI" dirty="0"/>
              <a:t>v polpuščavah (</a:t>
            </a:r>
            <a:r>
              <a:rPr lang="sl-SI" b="1" dirty="0"/>
              <a:t>grmičevja in šopi trav</a:t>
            </a:r>
            <a:r>
              <a:rPr lang="sl-SI" dirty="0"/>
              <a:t>)</a:t>
            </a:r>
          </a:p>
          <a:p>
            <a:pPr lvl="0"/>
            <a:r>
              <a:rPr lang="sl-SI" dirty="0"/>
              <a:t>4.) </a:t>
            </a:r>
            <a:r>
              <a:rPr lang="sl-SI" b="1" dirty="0"/>
              <a:t>v puščavah uspevajo rastline le v oazah, </a:t>
            </a:r>
            <a:r>
              <a:rPr lang="sl-SI" dirty="0"/>
              <a:t>kjer je podtalnica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1325-E3BE-40F9-9FB4-9B8A243E7FCD}"/>
              </a:ext>
            </a:extLst>
          </p:cNvPr>
          <p:cNvSpPr txBox="1">
            <a:spLocks noGrp="1"/>
          </p:cNvSpPr>
          <p:nvPr>
            <p:ph type="title"/>
          </p:nvPr>
        </p:nvSpPr>
        <p:spPr/>
        <p:txBody>
          <a:bodyPr/>
          <a:lstStyle/>
          <a:p>
            <a:endParaRPr lang="sl-SI"/>
          </a:p>
        </p:txBody>
      </p:sp>
      <p:sp>
        <p:nvSpPr>
          <p:cNvPr id="3" name="Content Placeholder 2">
            <a:extLst>
              <a:ext uri="{FF2B5EF4-FFF2-40B4-BE49-F238E27FC236}">
                <a16:creationId xmlns:a16="http://schemas.microsoft.com/office/drawing/2014/main" id="{C7A1B0B7-0F7A-44CD-92D7-44E3222A8E9A}"/>
              </a:ext>
            </a:extLst>
          </p:cNvPr>
          <p:cNvSpPr txBox="1">
            <a:spLocks noGrp="1"/>
          </p:cNvSpPr>
          <p:nvPr>
            <p:ph idx="1"/>
          </p:nvPr>
        </p:nvSpPr>
        <p:spPr/>
        <p:txBody>
          <a:bodyPr/>
          <a:lstStyle/>
          <a:p>
            <a:pPr lvl="0"/>
            <a:r>
              <a:rPr lang="sl-SI" b="1" dirty="0"/>
              <a:t>5.) mediteransko rastje </a:t>
            </a:r>
            <a:r>
              <a:rPr lang="sl-SI" dirty="0"/>
              <a:t>na S in JZ obalah: zimzeleni gozd (bor, sredozemski hrast, cipresa), oljka, aromatične rastline, makija (grmičevje na posekah in težje dostopnih predelih)</a:t>
            </a:r>
          </a:p>
          <a:p>
            <a:pPr lvl="0"/>
            <a:r>
              <a:rPr lang="sl-SI" b="1" dirty="0"/>
              <a:t>6.)svetli tropski gozd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amazon rainforest">
            <a:extLst>
              <a:ext uri="{FF2B5EF4-FFF2-40B4-BE49-F238E27FC236}">
                <a16:creationId xmlns:a16="http://schemas.microsoft.com/office/drawing/2014/main" id="{391D6F7E-A967-4FDB-BC46-311692D8E38D}"/>
              </a:ext>
            </a:extLst>
          </p:cNvPr>
          <p:cNvPicPr>
            <a:picLocks noChangeAspect="1"/>
          </p:cNvPicPr>
          <p:nvPr/>
        </p:nvPicPr>
        <p:blipFill>
          <a:blip r:embed="rId2"/>
          <a:srcRect/>
          <a:stretch>
            <a:fillRect/>
          </a:stretch>
        </p:blipFill>
        <p:spPr>
          <a:xfrm>
            <a:off x="5980130" y="391966"/>
            <a:ext cx="5604714" cy="2907444"/>
          </a:xfrm>
          <a:prstGeom prst="rect">
            <a:avLst/>
          </a:prstGeom>
          <a:noFill/>
          <a:ln cap="flat">
            <a:noFill/>
          </a:ln>
        </p:spPr>
      </p:pic>
      <p:pic>
        <p:nvPicPr>
          <p:cNvPr id="3" name="Picture 6" descr="Image result for african savanna">
            <a:extLst>
              <a:ext uri="{FF2B5EF4-FFF2-40B4-BE49-F238E27FC236}">
                <a16:creationId xmlns:a16="http://schemas.microsoft.com/office/drawing/2014/main" id="{6773C941-71A1-4D8C-93CF-126CC2CFAD9C}"/>
              </a:ext>
            </a:extLst>
          </p:cNvPr>
          <p:cNvPicPr>
            <a:picLocks noChangeAspect="1"/>
          </p:cNvPicPr>
          <p:nvPr/>
        </p:nvPicPr>
        <p:blipFill>
          <a:blip r:embed="rId3"/>
          <a:srcRect/>
          <a:stretch>
            <a:fillRect/>
          </a:stretch>
        </p:blipFill>
        <p:spPr>
          <a:xfrm>
            <a:off x="607152" y="297006"/>
            <a:ext cx="4795378" cy="3212899"/>
          </a:xfrm>
          <a:prstGeom prst="rect">
            <a:avLst/>
          </a:prstGeom>
          <a:noFill/>
          <a:ln cap="flat">
            <a:noFill/>
          </a:ln>
        </p:spPr>
      </p:pic>
      <p:pic>
        <p:nvPicPr>
          <p:cNvPr id="4" name="Picture 8" descr="Image result for sahara desert">
            <a:extLst>
              <a:ext uri="{FF2B5EF4-FFF2-40B4-BE49-F238E27FC236}">
                <a16:creationId xmlns:a16="http://schemas.microsoft.com/office/drawing/2014/main" id="{218E6172-9D6E-4D3F-92B0-A66D5C5C26AC}"/>
              </a:ext>
            </a:extLst>
          </p:cNvPr>
          <p:cNvPicPr>
            <a:picLocks noChangeAspect="1"/>
          </p:cNvPicPr>
          <p:nvPr/>
        </p:nvPicPr>
        <p:blipFill>
          <a:blip r:embed="rId4"/>
          <a:srcRect/>
          <a:stretch>
            <a:fillRect/>
          </a:stretch>
        </p:blipFill>
        <p:spPr>
          <a:xfrm>
            <a:off x="3682544" y="3653549"/>
            <a:ext cx="4361166" cy="2907444"/>
          </a:xfrm>
          <a:prstGeom prst="rect">
            <a:avLst/>
          </a:prstGeom>
          <a:noFill/>
          <a:ln cap="flat">
            <a:noFill/>
          </a:ln>
        </p:spPr>
      </p:pic>
      <p:sp>
        <p:nvSpPr>
          <p:cNvPr id="5" name="TextBox 4">
            <a:extLst>
              <a:ext uri="{FF2B5EF4-FFF2-40B4-BE49-F238E27FC236}">
                <a16:creationId xmlns:a16="http://schemas.microsoft.com/office/drawing/2014/main" id="{726E077E-75F4-4E4A-9A59-982B1AA5D1CD}"/>
              </a:ext>
            </a:extLst>
          </p:cNvPr>
          <p:cNvSpPr txBox="1"/>
          <p:nvPr/>
        </p:nvSpPr>
        <p:spPr>
          <a:xfrm>
            <a:off x="8728359" y="3722257"/>
            <a:ext cx="297411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l-SI" sz="1800" b="0" i="0" u="none" strike="noStrike" kern="1200" cap="none" spc="0" baseline="0">
                <a:solidFill>
                  <a:srgbClr val="000000"/>
                </a:solidFill>
                <a:uFillTx/>
                <a:latin typeface="Calibri"/>
              </a:rPr>
              <a:t>deževni gozd</a:t>
            </a:r>
          </a:p>
        </p:txBody>
      </p:sp>
      <p:sp>
        <p:nvSpPr>
          <p:cNvPr id="6" name="TextBox 5">
            <a:extLst>
              <a:ext uri="{FF2B5EF4-FFF2-40B4-BE49-F238E27FC236}">
                <a16:creationId xmlns:a16="http://schemas.microsoft.com/office/drawing/2014/main" id="{25E9F993-6723-4FEC-95C9-98CFD71E9404}"/>
              </a:ext>
            </a:extLst>
          </p:cNvPr>
          <p:cNvSpPr txBox="1"/>
          <p:nvPr/>
        </p:nvSpPr>
        <p:spPr>
          <a:xfrm>
            <a:off x="8275786" y="5975924"/>
            <a:ext cx="32142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l-SI" sz="1800" b="0" i="0" u="none" strike="noStrike" kern="1200" cap="none" spc="0" baseline="0">
                <a:solidFill>
                  <a:srgbClr val="000000"/>
                </a:solidFill>
                <a:uFillTx/>
                <a:latin typeface="Calibri"/>
              </a:rPr>
              <a:t>puščava Sahara</a:t>
            </a:r>
          </a:p>
        </p:txBody>
      </p:sp>
      <p:sp>
        <p:nvSpPr>
          <p:cNvPr id="7" name="TextBox 6">
            <a:extLst>
              <a:ext uri="{FF2B5EF4-FFF2-40B4-BE49-F238E27FC236}">
                <a16:creationId xmlns:a16="http://schemas.microsoft.com/office/drawing/2014/main" id="{E62FECBA-0A2B-4C95-8FEB-519974A65240}"/>
              </a:ext>
            </a:extLst>
          </p:cNvPr>
          <p:cNvSpPr txBox="1"/>
          <p:nvPr/>
        </p:nvSpPr>
        <p:spPr>
          <a:xfrm>
            <a:off x="607152" y="3897748"/>
            <a:ext cx="284331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l-SI" sz="1800" b="0" i="0" u="none" strike="noStrike" kern="1200" cap="none" spc="0" baseline="0">
                <a:solidFill>
                  <a:srgbClr val="000000"/>
                </a:solidFill>
                <a:uFillTx/>
                <a:latin typeface="Calibri"/>
              </a:rPr>
              <a:t>afriška savana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Maquis shrubland">
            <a:extLst>
              <a:ext uri="{FF2B5EF4-FFF2-40B4-BE49-F238E27FC236}">
                <a16:creationId xmlns:a16="http://schemas.microsoft.com/office/drawing/2014/main" id="{F3666967-2630-40E6-93D0-DFCFBC7187A7}"/>
              </a:ext>
            </a:extLst>
          </p:cNvPr>
          <p:cNvPicPr>
            <a:picLocks noChangeAspect="1"/>
          </p:cNvPicPr>
          <p:nvPr/>
        </p:nvPicPr>
        <p:blipFill>
          <a:blip r:embed="rId2"/>
          <a:srcRect/>
          <a:stretch>
            <a:fillRect/>
          </a:stretch>
        </p:blipFill>
        <p:spPr>
          <a:xfrm>
            <a:off x="5440670" y="193962"/>
            <a:ext cx="6341601" cy="4244114"/>
          </a:xfrm>
          <a:prstGeom prst="rect">
            <a:avLst/>
          </a:prstGeom>
          <a:noFill/>
          <a:ln cap="flat">
            <a:noFill/>
          </a:ln>
        </p:spPr>
      </p:pic>
      <p:pic>
        <p:nvPicPr>
          <p:cNvPr id="3" name="Picture 4" descr="Image result for mangrove forest">
            <a:extLst>
              <a:ext uri="{FF2B5EF4-FFF2-40B4-BE49-F238E27FC236}">
                <a16:creationId xmlns:a16="http://schemas.microsoft.com/office/drawing/2014/main" id="{3AD20E6E-3F08-4B98-8DB2-B07D6BD6886F}"/>
              </a:ext>
            </a:extLst>
          </p:cNvPr>
          <p:cNvPicPr>
            <a:picLocks noChangeAspect="1"/>
          </p:cNvPicPr>
          <p:nvPr/>
        </p:nvPicPr>
        <p:blipFill>
          <a:blip r:embed="rId3"/>
          <a:srcRect/>
          <a:stretch>
            <a:fillRect/>
          </a:stretch>
        </p:blipFill>
        <p:spPr>
          <a:xfrm>
            <a:off x="73892" y="3152622"/>
            <a:ext cx="5246251" cy="3488966"/>
          </a:xfrm>
          <a:prstGeom prst="rect">
            <a:avLst/>
          </a:prstGeom>
          <a:noFill/>
          <a:ln cap="flat">
            <a:noFill/>
          </a:ln>
        </p:spPr>
      </p:pic>
      <p:sp>
        <p:nvSpPr>
          <p:cNvPr id="4" name="TextBox 3">
            <a:extLst>
              <a:ext uri="{FF2B5EF4-FFF2-40B4-BE49-F238E27FC236}">
                <a16:creationId xmlns:a16="http://schemas.microsoft.com/office/drawing/2014/main" id="{A6F19B62-697C-46E2-8E66-53CC49DF9B65}"/>
              </a:ext>
            </a:extLst>
          </p:cNvPr>
          <p:cNvSpPr txBox="1"/>
          <p:nvPr/>
        </p:nvSpPr>
        <p:spPr>
          <a:xfrm>
            <a:off x="498759" y="2346039"/>
            <a:ext cx="425795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l-SI" sz="1800" b="0" i="0" u="none" strike="noStrike" kern="1200" cap="none" spc="0" baseline="0">
                <a:solidFill>
                  <a:srgbClr val="000000"/>
                </a:solidFill>
                <a:uFillTx/>
                <a:latin typeface="Calibri"/>
              </a:rPr>
              <a:t>mangrovci v monsunskem gozdu /džungla</a:t>
            </a:r>
          </a:p>
        </p:txBody>
      </p:sp>
      <p:sp>
        <p:nvSpPr>
          <p:cNvPr id="5" name="TextBox 4">
            <a:extLst>
              <a:ext uri="{FF2B5EF4-FFF2-40B4-BE49-F238E27FC236}">
                <a16:creationId xmlns:a16="http://schemas.microsoft.com/office/drawing/2014/main" id="{1E98C6E8-5AEF-42E2-A02E-BD34850C3BC9}"/>
              </a:ext>
            </a:extLst>
          </p:cNvPr>
          <p:cNvSpPr txBox="1"/>
          <p:nvPr/>
        </p:nvSpPr>
        <p:spPr>
          <a:xfrm>
            <a:off x="6336142" y="4747491"/>
            <a:ext cx="404552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l-SI" sz="1800" b="0" i="0" u="none" strike="noStrike" kern="1200" cap="none" spc="0" baseline="0">
                <a:solidFill>
                  <a:srgbClr val="000000"/>
                </a:solidFill>
                <a:uFillTx/>
                <a:latin typeface="Calibri"/>
              </a:rPr>
              <a:t>makija v Sredozemlju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93FC-AE23-43DB-98FE-4868EC6C7176}"/>
              </a:ext>
            </a:extLst>
          </p:cNvPr>
          <p:cNvSpPr txBox="1">
            <a:spLocks noGrp="1"/>
          </p:cNvSpPr>
          <p:nvPr>
            <p:ph type="title"/>
          </p:nvPr>
        </p:nvSpPr>
        <p:spPr/>
        <p:txBody>
          <a:bodyPr/>
          <a:lstStyle/>
          <a:p>
            <a:pPr lvl="0"/>
            <a:r>
              <a:rPr lang="sl-SI" dirty="0"/>
              <a:t>(U str. 12: zemljevid in </a:t>
            </a:r>
            <a:r>
              <a:rPr lang="sl-SI" dirty="0" err="1"/>
              <a:t>klimogrami</a:t>
            </a:r>
            <a:r>
              <a:rPr lang="sl-SI" dirty="0"/>
              <a:t>)</a:t>
            </a:r>
          </a:p>
        </p:txBody>
      </p:sp>
      <p:sp>
        <p:nvSpPr>
          <p:cNvPr id="3" name="Content Placeholder 2">
            <a:extLst>
              <a:ext uri="{FF2B5EF4-FFF2-40B4-BE49-F238E27FC236}">
                <a16:creationId xmlns:a16="http://schemas.microsoft.com/office/drawing/2014/main" id="{D7DBE90F-E91A-4457-84B9-6D5F2E20E6F9}"/>
              </a:ext>
            </a:extLst>
          </p:cNvPr>
          <p:cNvSpPr txBox="1">
            <a:spLocks noGrp="1"/>
          </p:cNvSpPr>
          <p:nvPr>
            <p:ph idx="1"/>
          </p:nvPr>
        </p:nvSpPr>
        <p:spPr/>
        <p:txBody>
          <a:bodyPr/>
          <a:lstStyle/>
          <a:p>
            <a:pPr lvl="0">
              <a:lnSpc>
                <a:spcPct val="80000"/>
              </a:lnSpc>
            </a:pPr>
            <a:r>
              <a:rPr lang="sl-SI" sz="2600" b="1" dirty="0"/>
              <a:t>Klimatski dejavniki, </a:t>
            </a:r>
            <a:r>
              <a:rPr lang="sl-SI" sz="2600" dirty="0"/>
              <a:t>ki vplivajo na podnebje:</a:t>
            </a:r>
          </a:p>
          <a:p>
            <a:pPr lvl="0">
              <a:lnSpc>
                <a:spcPct val="80000"/>
              </a:lnSpc>
            </a:pPr>
            <a:r>
              <a:rPr lang="sl-SI" sz="2600" b="1" dirty="0"/>
              <a:t>1.) geografska širina </a:t>
            </a:r>
          </a:p>
          <a:p>
            <a:pPr lvl="0">
              <a:lnSpc>
                <a:spcPct val="80000"/>
              </a:lnSpc>
            </a:pPr>
            <a:r>
              <a:rPr lang="sl-SI" sz="2600" b="1" dirty="0"/>
              <a:t>a) (večji del v tropskem pasu</a:t>
            </a:r>
            <a:r>
              <a:rPr lang="sl-SI" sz="2600" dirty="0"/>
              <a:t>): ekvatorialno, savansko, </a:t>
            </a:r>
            <a:r>
              <a:rPr lang="sl-SI" sz="2600" dirty="0" err="1"/>
              <a:t>polpuščavsko</a:t>
            </a:r>
            <a:r>
              <a:rPr lang="sl-SI" sz="2600" dirty="0"/>
              <a:t> in puščavsko</a:t>
            </a:r>
          </a:p>
          <a:p>
            <a:pPr lvl="0">
              <a:lnSpc>
                <a:spcPct val="80000"/>
              </a:lnSpc>
            </a:pPr>
            <a:r>
              <a:rPr lang="sl-SI" sz="2600" b="1" dirty="0"/>
              <a:t>b) preostali deli v subtropskem pasu</a:t>
            </a:r>
            <a:r>
              <a:rPr lang="sl-SI" sz="2600" dirty="0"/>
              <a:t>: puščavsko in </a:t>
            </a:r>
            <a:r>
              <a:rPr lang="sl-SI" sz="2600" dirty="0" err="1"/>
              <a:t>polpuščavsko</a:t>
            </a:r>
            <a:r>
              <a:rPr lang="sl-SI" sz="2600" dirty="0"/>
              <a:t>, sredozemsko na S obalah in na JZ celine, monsunsko na JV celine</a:t>
            </a:r>
          </a:p>
          <a:p>
            <a:pPr lvl="0">
              <a:lnSpc>
                <a:spcPct val="80000"/>
              </a:lnSpc>
            </a:pPr>
            <a:r>
              <a:rPr lang="sl-SI" sz="2600" b="1" dirty="0"/>
              <a:t>2.) gorovja nad morsko obalo pregrade za padavine</a:t>
            </a:r>
          </a:p>
          <a:p>
            <a:pPr lvl="0">
              <a:lnSpc>
                <a:spcPct val="80000"/>
              </a:lnSpc>
            </a:pPr>
            <a:r>
              <a:rPr lang="sl-SI" sz="2600" b="1" dirty="0"/>
              <a:t>3.) morski tokovi (zlasti hladni)</a:t>
            </a:r>
          </a:p>
          <a:p>
            <a:pPr lvl="0">
              <a:lnSpc>
                <a:spcPct val="80000"/>
              </a:lnSpc>
            </a:pPr>
            <a:r>
              <a:rPr lang="sl-SI" sz="2600" b="1" dirty="0"/>
              <a:t>4.) nadmorska višina</a:t>
            </a:r>
          </a:p>
          <a:p>
            <a:pPr lvl="0">
              <a:lnSpc>
                <a:spcPct val="80000"/>
              </a:lnSpc>
            </a:pPr>
            <a:r>
              <a:rPr lang="sl-SI" sz="2600" b="1" dirty="0"/>
              <a:t>5.) učinek </a:t>
            </a:r>
            <a:r>
              <a:rPr lang="sl-SI" sz="2600" b="1" dirty="0" err="1"/>
              <a:t>celinskosti</a:t>
            </a:r>
            <a:r>
              <a:rPr lang="sl-SI" sz="2600" b="1" dirty="0"/>
              <a:t> oz. obratno bližina morja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FAF3-F2EB-4D27-9C22-31426F0FA2BF}"/>
              </a:ext>
            </a:extLst>
          </p:cNvPr>
          <p:cNvSpPr txBox="1">
            <a:spLocks noGrp="1"/>
          </p:cNvSpPr>
          <p:nvPr>
            <p:ph type="title"/>
          </p:nvPr>
        </p:nvSpPr>
        <p:spPr/>
        <p:txBody>
          <a:bodyPr/>
          <a:lstStyle/>
          <a:p>
            <a:endParaRPr lang="sl-SI"/>
          </a:p>
        </p:txBody>
      </p:sp>
      <p:sp>
        <p:nvSpPr>
          <p:cNvPr id="3" name="Content Placeholder 2">
            <a:extLst>
              <a:ext uri="{FF2B5EF4-FFF2-40B4-BE49-F238E27FC236}">
                <a16:creationId xmlns:a16="http://schemas.microsoft.com/office/drawing/2014/main" id="{B9E9EEF7-4B2C-48F7-B304-B857B2155DB4}"/>
              </a:ext>
            </a:extLst>
          </p:cNvPr>
          <p:cNvSpPr txBox="1">
            <a:spLocks noGrp="1"/>
          </p:cNvSpPr>
          <p:nvPr>
            <p:ph idx="1"/>
          </p:nvPr>
        </p:nvSpPr>
        <p:spPr/>
        <p:txBody>
          <a:bodyPr>
            <a:normAutofit lnSpcReduction="10000"/>
          </a:bodyPr>
          <a:lstStyle/>
          <a:p>
            <a:pPr lvl="0">
              <a:lnSpc>
                <a:spcPct val="80000"/>
              </a:lnSpc>
            </a:pPr>
            <a:r>
              <a:rPr lang="sl-SI" sz="2600" b="1" dirty="0"/>
              <a:t>Podnebni tipi:</a:t>
            </a:r>
          </a:p>
          <a:p>
            <a:pPr lvl="0">
              <a:lnSpc>
                <a:spcPct val="80000"/>
              </a:lnSpc>
            </a:pPr>
            <a:r>
              <a:rPr lang="sl-SI" sz="2600" b="1" dirty="0"/>
              <a:t>1. ekvatorialno </a:t>
            </a:r>
            <a:r>
              <a:rPr lang="sl-SI" sz="2600" dirty="0"/>
              <a:t>(</a:t>
            </a:r>
            <a:r>
              <a:rPr lang="sl-SI" sz="2600" dirty="0" err="1"/>
              <a:t>klimogram</a:t>
            </a:r>
            <a:r>
              <a:rPr lang="sl-SI" sz="2600" dirty="0"/>
              <a:t> </a:t>
            </a:r>
            <a:r>
              <a:rPr lang="sl-SI" sz="2600" dirty="0" err="1"/>
              <a:t>Kisangani</a:t>
            </a:r>
            <a:r>
              <a:rPr lang="sl-SI" sz="2600" dirty="0"/>
              <a:t>), ponovi iz Azije</a:t>
            </a:r>
          </a:p>
          <a:p>
            <a:pPr lvl="0">
              <a:lnSpc>
                <a:spcPct val="80000"/>
              </a:lnSpc>
            </a:pPr>
            <a:r>
              <a:rPr lang="sl-SI" sz="2600" b="1" dirty="0"/>
              <a:t>2. monsunsko ali vlažno subtropsko </a:t>
            </a:r>
            <a:r>
              <a:rPr lang="sl-SI" sz="2600" dirty="0"/>
              <a:t>(</a:t>
            </a:r>
            <a:r>
              <a:rPr lang="sl-SI" sz="2600" dirty="0" err="1"/>
              <a:t>klimogram</a:t>
            </a:r>
            <a:r>
              <a:rPr lang="sl-SI" sz="2600" dirty="0"/>
              <a:t> Durban), ponovi iz Azije </a:t>
            </a:r>
          </a:p>
          <a:p>
            <a:pPr lvl="0">
              <a:lnSpc>
                <a:spcPct val="80000"/>
              </a:lnSpc>
            </a:pPr>
            <a:r>
              <a:rPr lang="sl-SI" sz="2600" b="1" dirty="0"/>
              <a:t>3. </a:t>
            </a:r>
            <a:r>
              <a:rPr lang="sl-SI" sz="2600" b="1" dirty="0" err="1"/>
              <a:t>polpuščavsko</a:t>
            </a:r>
            <a:r>
              <a:rPr lang="sl-SI" sz="2600" b="1" dirty="0"/>
              <a:t> in puščavsko </a:t>
            </a:r>
            <a:r>
              <a:rPr lang="sl-SI" sz="2600" dirty="0"/>
              <a:t>(</a:t>
            </a:r>
            <a:r>
              <a:rPr lang="sl-SI" sz="2600" dirty="0" err="1"/>
              <a:t>klimogram</a:t>
            </a:r>
            <a:r>
              <a:rPr lang="sl-SI" sz="2600" dirty="0"/>
              <a:t> I-n-</a:t>
            </a:r>
            <a:r>
              <a:rPr lang="sl-SI" sz="2600" dirty="0" err="1"/>
              <a:t>Salah</a:t>
            </a:r>
            <a:r>
              <a:rPr lang="sl-SI" sz="2600" dirty="0"/>
              <a:t>)</a:t>
            </a:r>
          </a:p>
          <a:p>
            <a:pPr lvl="0">
              <a:lnSpc>
                <a:spcPct val="80000"/>
              </a:lnSpc>
            </a:pPr>
            <a:r>
              <a:rPr lang="sl-SI" sz="2600" dirty="0" err="1"/>
              <a:t>polpušavsko</a:t>
            </a:r>
            <a:r>
              <a:rPr lang="sl-SI" sz="2600" dirty="0"/>
              <a:t> in puščavsko podnebje </a:t>
            </a:r>
            <a:r>
              <a:rPr lang="sl-SI" sz="2600" b="1" dirty="0"/>
              <a:t>nastajata glede na geografsko širino tako, da se zrak nad ekvatorjem dviga, ohlaja in kondenzira. Ohlajen zrak se zaradi večje teže začne spuščati proti tlom nad območjem povratnikov. Pri tem se segreva in suši, kar je vzrok za </a:t>
            </a:r>
            <a:r>
              <a:rPr lang="sl-SI" sz="2600" b="1" dirty="0" err="1"/>
              <a:t>tamkjašnje</a:t>
            </a:r>
            <a:r>
              <a:rPr lang="sl-SI" sz="2600" b="1" dirty="0"/>
              <a:t> polpuščave in puščave,</a:t>
            </a:r>
          </a:p>
          <a:p>
            <a:pPr lvl="0">
              <a:lnSpc>
                <a:spcPct val="80000"/>
              </a:lnSpc>
            </a:pPr>
            <a:r>
              <a:rPr lang="sl-SI" sz="2600" dirty="0"/>
              <a:t>tako nastali </a:t>
            </a:r>
            <a:r>
              <a:rPr lang="sl-SI" sz="2600" b="1" dirty="0"/>
              <a:t>suhi in vroči vetrovi se zaradi kroženja zraka od povratnikov vračajo k ekvatorju,</a:t>
            </a:r>
          </a:p>
          <a:p>
            <a:pPr lvl="0">
              <a:lnSpc>
                <a:spcPct val="80000"/>
              </a:lnSpc>
            </a:pPr>
            <a:r>
              <a:rPr lang="sl-SI" sz="2600" b="1" dirty="0"/>
              <a:t>imenujemo jih pasati </a:t>
            </a:r>
            <a:r>
              <a:rPr lang="sl-SI" sz="2600" dirty="0"/>
              <a:t>(skica U str.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4C8E-D933-4418-BC3F-DD15A6E906EB}"/>
              </a:ext>
            </a:extLst>
          </p:cNvPr>
          <p:cNvSpPr>
            <a:spLocks noGrp="1"/>
          </p:cNvSpPr>
          <p:nvPr>
            <p:ph type="title"/>
          </p:nvPr>
        </p:nvSpPr>
        <p:spPr/>
        <p:txBody>
          <a:bodyPr>
            <a:normAutofit/>
          </a:bodyPr>
          <a:lstStyle/>
          <a:p>
            <a:r>
              <a:rPr lang="sl-SI" sz="1400" dirty="0" err="1"/>
              <a:t>klimogrami</a:t>
            </a:r>
            <a:r>
              <a:rPr lang="sl-SI" sz="1400" dirty="0"/>
              <a:t> s 6 podnebnimi tipi v Afriki</a:t>
            </a:r>
            <a:br>
              <a:rPr lang="sl-SI" sz="1400" dirty="0"/>
            </a:br>
            <a:r>
              <a:rPr lang="sl-SI" sz="1400" dirty="0"/>
              <a:t>tematski zemljevid razporeditve padavin v Afriki</a:t>
            </a:r>
          </a:p>
        </p:txBody>
      </p:sp>
      <p:pic>
        <p:nvPicPr>
          <p:cNvPr id="5" name="Content Placeholder 4" descr="Map&#10;&#10;Description automatically generated">
            <a:extLst>
              <a:ext uri="{FF2B5EF4-FFF2-40B4-BE49-F238E27FC236}">
                <a16:creationId xmlns:a16="http://schemas.microsoft.com/office/drawing/2014/main" id="{37ABFFE1-AC1F-47A2-95BA-BA56781C1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043" y="1825625"/>
            <a:ext cx="5841914" cy="4351338"/>
          </a:xfrm>
        </p:spPr>
      </p:pic>
    </p:spTree>
    <p:extLst>
      <p:ext uri="{BB962C8B-B14F-4D97-AF65-F5344CB8AC3E}">
        <p14:creationId xmlns:p14="http://schemas.microsoft.com/office/powerpoint/2010/main" val="67643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9962-3051-4448-BC21-11733C7100D9}"/>
              </a:ext>
            </a:extLst>
          </p:cNvPr>
          <p:cNvSpPr>
            <a:spLocks noGrp="1"/>
          </p:cNvSpPr>
          <p:nvPr>
            <p:ph type="title"/>
          </p:nvPr>
        </p:nvSpPr>
        <p:spPr/>
        <p:txBody>
          <a:bodyPr>
            <a:normAutofit/>
          </a:bodyPr>
          <a:lstStyle/>
          <a:p>
            <a:r>
              <a:rPr lang="sl-SI" sz="1400" dirty="0"/>
              <a:t>nastanek zenitnih padavin ob ekvatorju</a:t>
            </a:r>
          </a:p>
        </p:txBody>
      </p:sp>
      <p:pic>
        <p:nvPicPr>
          <p:cNvPr id="5" name="Content Placeholder 4" descr="A picture containing water, food, beach&#10;&#10;Description automatically generated">
            <a:extLst>
              <a:ext uri="{FF2B5EF4-FFF2-40B4-BE49-F238E27FC236}">
                <a16:creationId xmlns:a16="http://schemas.microsoft.com/office/drawing/2014/main" id="{DFCB6541-F567-4294-9BC7-4E8177D640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412" y="2743994"/>
            <a:ext cx="7877175" cy="2514600"/>
          </a:xfrm>
        </p:spPr>
      </p:pic>
    </p:spTree>
    <p:extLst>
      <p:ext uri="{BB962C8B-B14F-4D97-AF65-F5344CB8AC3E}">
        <p14:creationId xmlns:p14="http://schemas.microsoft.com/office/powerpoint/2010/main" val="290037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EB4B-6592-42B2-A521-6C72D074683C}"/>
              </a:ext>
            </a:extLst>
          </p:cNvPr>
          <p:cNvSpPr>
            <a:spLocks noGrp="1"/>
          </p:cNvSpPr>
          <p:nvPr>
            <p:ph type="title"/>
          </p:nvPr>
        </p:nvSpPr>
        <p:spPr/>
        <p:txBody>
          <a:bodyPr>
            <a:normAutofit/>
          </a:bodyPr>
          <a:lstStyle/>
          <a:p>
            <a:r>
              <a:rPr lang="sl-SI" sz="1400" dirty="0"/>
              <a:t>kroženje zraka med ekvatorjem in povratnikoma, nastanek pasatov, nastanek puščav</a:t>
            </a:r>
          </a:p>
        </p:txBody>
      </p:sp>
      <p:pic>
        <p:nvPicPr>
          <p:cNvPr id="5" name="Content Placeholder 4" descr="Diagram&#10;&#10;Description automatically generated">
            <a:extLst>
              <a:ext uri="{FF2B5EF4-FFF2-40B4-BE49-F238E27FC236}">
                <a16:creationId xmlns:a16="http://schemas.microsoft.com/office/drawing/2014/main" id="{4BCD6393-BB16-43FB-B67E-06A3F125A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912" y="1825625"/>
            <a:ext cx="6792176" cy="4351338"/>
          </a:xfrm>
        </p:spPr>
      </p:pic>
    </p:spTree>
    <p:extLst>
      <p:ext uri="{BB962C8B-B14F-4D97-AF65-F5344CB8AC3E}">
        <p14:creationId xmlns:p14="http://schemas.microsoft.com/office/powerpoint/2010/main" val="301904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3E90-807B-4FC1-A381-FC91A7E26ED1}"/>
              </a:ext>
            </a:extLst>
          </p:cNvPr>
          <p:cNvSpPr txBox="1">
            <a:spLocks noGrp="1"/>
          </p:cNvSpPr>
          <p:nvPr>
            <p:ph type="title"/>
          </p:nvPr>
        </p:nvSpPr>
        <p:spPr/>
        <p:txBody>
          <a:bodyPr/>
          <a:lstStyle/>
          <a:p>
            <a:endParaRPr lang="sl-SI"/>
          </a:p>
        </p:txBody>
      </p:sp>
      <p:sp>
        <p:nvSpPr>
          <p:cNvPr id="3" name="Content Placeholder 2">
            <a:extLst>
              <a:ext uri="{FF2B5EF4-FFF2-40B4-BE49-F238E27FC236}">
                <a16:creationId xmlns:a16="http://schemas.microsoft.com/office/drawing/2014/main" id="{904B1237-DF19-4874-A4C5-3ABF1D5086CA}"/>
              </a:ext>
            </a:extLst>
          </p:cNvPr>
          <p:cNvSpPr txBox="1">
            <a:spLocks noGrp="1"/>
          </p:cNvSpPr>
          <p:nvPr>
            <p:ph idx="1"/>
          </p:nvPr>
        </p:nvSpPr>
        <p:spPr/>
        <p:txBody>
          <a:bodyPr/>
          <a:lstStyle/>
          <a:p>
            <a:pPr lvl="0"/>
            <a:r>
              <a:rPr lang="sl-SI" dirty="0"/>
              <a:t>4. </a:t>
            </a:r>
            <a:r>
              <a:rPr lang="sl-SI" b="1" dirty="0"/>
              <a:t>savansko podnebje</a:t>
            </a:r>
            <a:r>
              <a:rPr lang="sl-SI" dirty="0"/>
              <a:t>: skozi celo leto </a:t>
            </a:r>
            <a:r>
              <a:rPr lang="sl-SI" b="1" dirty="0"/>
              <a:t>visoke temperature, padavine v vlažni dobi, druga polovica leta bolj sušna </a:t>
            </a:r>
            <a:r>
              <a:rPr lang="sl-SI" dirty="0"/>
              <a:t>(</a:t>
            </a:r>
            <a:r>
              <a:rPr lang="sl-SI" dirty="0" err="1"/>
              <a:t>klimogram</a:t>
            </a:r>
            <a:r>
              <a:rPr lang="sl-SI" dirty="0"/>
              <a:t> </a:t>
            </a:r>
            <a:r>
              <a:rPr lang="sl-SI" dirty="0" err="1"/>
              <a:t>Jos</a:t>
            </a:r>
            <a:r>
              <a:rPr lang="sl-SI" dirty="0"/>
              <a:t>),</a:t>
            </a:r>
          </a:p>
          <a:p>
            <a:pPr lvl="0"/>
            <a:r>
              <a:rPr lang="sl-SI" dirty="0"/>
              <a:t>5. </a:t>
            </a:r>
            <a:r>
              <a:rPr lang="sl-SI" b="1" dirty="0"/>
              <a:t>sredozemsko podnebje</a:t>
            </a:r>
            <a:r>
              <a:rPr lang="sl-SI" dirty="0"/>
              <a:t>: ponovi iz J Evrope(</a:t>
            </a:r>
            <a:r>
              <a:rPr lang="sl-SI" dirty="0" err="1"/>
              <a:t>klimogram</a:t>
            </a:r>
            <a:r>
              <a:rPr lang="sl-SI" dirty="0"/>
              <a:t> Alžir),</a:t>
            </a:r>
          </a:p>
          <a:p>
            <a:pPr lvl="0"/>
            <a:r>
              <a:rPr lang="sl-SI" dirty="0"/>
              <a:t>6. </a:t>
            </a:r>
            <a:r>
              <a:rPr lang="sl-SI" b="1" dirty="0"/>
              <a:t>različica ekvatorialnega podnebja zaradi vpliva nadmorske višine </a:t>
            </a:r>
            <a:r>
              <a:rPr lang="sl-SI" dirty="0"/>
              <a:t>(</a:t>
            </a:r>
            <a:r>
              <a:rPr lang="sl-SI" dirty="0" err="1"/>
              <a:t>klimogram</a:t>
            </a:r>
            <a:r>
              <a:rPr lang="sl-SI" dirty="0"/>
              <a:t> Nairobi) : </a:t>
            </a:r>
            <a:r>
              <a:rPr lang="sl-SI" b="1" dirty="0"/>
              <a:t>temperature nekoliko nižje</a:t>
            </a:r>
            <a:r>
              <a:rPr lang="sl-SI" dirty="0"/>
              <a:t>, enakomerne skozi leto, </a:t>
            </a:r>
            <a:r>
              <a:rPr lang="sl-SI" b="1" dirty="0"/>
              <a:t>zaradi nižjih temperatur manj padavin</a:t>
            </a:r>
          </a:p>
          <a:p>
            <a:pPr lvl="0"/>
            <a:endParaRPr lang="sl-SI"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CF9F-0644-47C4-A68D-345D1FF1A138}"/>
              </a:ext>
            </a:extLst>
          </p:cNvPr>
          <p:cNvSpPr>
            <a:spLocks noGrp="1"/>
          </p:cNvSpPr>
          <p:nvPr>
            <p:ph type="title"/>
          </p:nvPr>
        </p:nvSpPr>
        <p:spPr/>
        <p:txBody>
          <a:bodyPr>
            <a:normAutofit/>
          </a:bodyPr>
          <a:lstStyle/>
          <a:p>
            <a:r>
              <a:rPr lang="sl-SI" sz="1400" dirty="0"/>
              <a:t>različne oblike naravnega rastja v Afriki</a:t>
            </a:r>
          </a:p>
        </p:txBody>
      </p:sp>
      <p:pic>
        <p:nvPicPr>
          <p:cNvPr id="5" name="Content Placeholder 4" descr="Map&#10;&#10;Description automatically generated">
            <a:extLst>
              <a:ext uri="{FF2B5EF4-FFF2-40B4-BE49-F238E27FC236}">
                <a16:creationId xmlns:a16="http://schemas.microsoft.com/office/drawing/2014/main" id="{5F761C21-96EF-4DAE-A0AC-334E4D8E3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488" y="1825625"/>
            <a:ext cx="6003023" cy="4351338"/>
          </a:xfrm>
        </p:spPr>
      </p:pic>
    </p:spTree>
    <p:extLst>
      <p:ext uri="{BB962C8B-B14F-4D97-AF65-F5344CB8AC3E}">
        <p14:creationId xmlns:p14="http://schemas.microsoft.com/office/powerpoint/2010/main" val="274440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CA37-F9CE-428E-8C76-B28232B1A615}"/>
              </a:ext>
            </a:extLst>
          </p:cNvPr>
          <p:cNvSpPr txBox="1">
            <a:spLocks noGrp="1"/>
          </p:cNvSpPr>
          <p:nvPr>
            <p:ph type="title"/>
          </p:nvPr>
        </p:nvSpPr>
        <p:spPr/>
        <p:txBody>
          <a:bodyPr/>
          <a:lstStyle/>
          <a:p>
            <a:pPr lvl="0"/>
            <a:endParaRPr lang="sl-SI" dirty="0"/>
          </a:p>
        </p:txBody>
      </p:sp>
      <p:sp>
        <p:nvSpPr>
          <p:cNvPr id="3" name="Content Placeholder 2">
            <a:extLst>
              <a:ext uri="{FF2B5EF4-FFF2-40B4-BE49-F238E27FC236}">
                <a16:creationId xmlns:a16="http://schemas.microsoft.com/office/drawing/2014/main" id="{738A27BB-9307-4BBF-A08F-568AA1BE5F9A}"/>
              </a:ext>
            </a:extLst>
          </p:cNvPr>
          <p:cNvSpPr txBox="1">
            <a:spLocks noGrp="1"/>
          </p:cNvSpPr>
          <p:nvPr>
            <p:ph idx="1"/>
          </p:nvPr>
        </p:nvSpPr>
        <p:spPr/>
        <p:txBody>
          <a:bodyPr>
            <a:normAutofit lnSpcReduction="10000"/>
          </a:bodyPr>
          <a:lstStyle/>
          <a:p>
            <a:pPr lvl="0">
              <a:lnSpc>
                <a:spcPct val="80000"/>
              </a:lnSpc>
            </a:pPr>
            <a:r>
              <a:rPr lang="sl-SI" dirty="0"/>
              <a:t>Naravno rastje (zemljevid U str. 13)</a:t>
            </a:r>
          </a:p>
          <a:p>
            <a:pPr lvl="0">
              <a:lnSpc>
                <a:spcPct val="80000"/>
              </a:lnSpc>
            </a:pPr>
            <a:r>
              <a:rPr lang="sl-SI" b="1" dirty="0"/>
              <a:t>1.)tropski deževni gozd </a:t>
            </a:r>
            <a:r>
              <a:rPr lang="sl-SI" dirty="0"/>
              <a:t>(</a:t>
            </a:r>
            <a:r>
              <a:rPr lang="sl-SI" dirty="0" err="1"/>
              <a:t>Kongova</a:t>
            </a:r>
            <a:r>
              <a:rPr lang="sl-SI" dirty="0"/>
              <a:t> kotlina, obale Gvinejskega zaliva)</a:t>
            </a:r>
          </a:p>
          <a:p>
            <a:pPr lvl="0">
              <a:lnSpc>
                <a:spcPct val="80000"/>
              </a:lnSpc>
            </a:pPr>
            <a:r>
              <a:rPr lang="sl-SI" b="1" dirty="0"/>
              <a:t>goste krošnje</a:t>
            </a:r>
          </a:p>
          <a:p>
            <a:pPr lvl="0">
              <a:lnSpc>
                <a:spcPct val="80000"/>
              </a:lnSpc>
            </a:pPr>
            <a:r>
              <a:rPr lang="sl-SI" b="1" dirty="0"/>
              <a:t>visoka drevesa </a:t>
            </a:r>
            <a:r>
              <a:rPr lang="sl-SI" dirty="0"/>
              <a:t>(</a:t>
            </a:r>
            <a:r>
              <a:rPr lang="sl-SI" dirty="0" err="1"/>
              <a:t>mahagonij</a:t>
            </a:r>
            <a:r>
              <a:rPr lang="sl-SI" dirty="0"/>
              <a:t>, tik, ebenovina), ki jih ogrožajo izsekavanje in požari</a:t>
            </a:r>
          </a:p>
          <a:p>
            <a:pPr lvl="0">
              <a:lnSpc>
                <a:spcPct val="80000"/>
              </a:lnSpc>
            </a:pPr>
            <a:r>
              <a:rPr lang="sl-SI" b="1" dirty="0"/>
              <a:t>malo svetlobe in zato malo podrasti</a:t>
            </a:r>
          </a:p>
          <a:p>
            <a:pPr lvl="0">
              <a:lnSpc>
                <a:spcPct val="80000"/>
              </a:lnSpc>
            </a:pPr>
            <a:r>
              <a:rPr lang="sl-SI" b="1" dirty="0"/>
              <a:t>izprane rdeče prsti bogate z Fe</a:t>
            </a:r>
          </a:p>
          <a:p>
            <a:pPr lvl="0">
              <a:lnSpc>
                <a:spcPct val="80000"/>
              </a:lnSpc>
            </a:pPr>
            <a:r>
              <a:rPr lang="sl-SI" dirty="0"/>
              <a:t>žuželke, ptice, opice</a:t>
            </a:r>
          </a:p>
          <a:p>
            <a:pPr lvl="0">
              <a:lnSpc>
                <a:spcPct val="80000"/>
              </a:lnSpc>
            </a:pPr>
            <a:r>
              <a:rPr lang="sl-SI" b="1" dirty="0"/>
              <a:t>ob rekah več svetlobe, zato tam raste džungla</a:t>
            </a:r>
          </a:p>
          <a:p>
            <a:pPr lvl="0">
              <a:lnSpc>
                <a:spcPct val="80000"/>
              </a:lnSpc>
            </a:pPr>
            <a:r>
              <a:rPr lang="sl-SI" dirty="0"/>
              <a:t>zato je več podrasti in rastlin z zračnimi koreninami (težja prehodnost)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527</Words>
  <Application>Microsoft Office PowerPoint</Application>
  <PresentationFormat>Širokozaslonsko</PresentationFormat>
  <Paragraphs>46</Paragraphs>
  <Slides>13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13</vt:i4>
      </vt:variant>
    </vt:vector>
  </HeadingPairs>
  <TitlesOfParts>
    <vt:vector size="17" baseType="lpstr">
      <vt:lpstr>Arial</vt:lpstr>
      <vt:lpstr>Calibri</vt:lpstr>
      <vt:lpstr>Calibri Light</vt:lpstr>
      <vt:lpstr>Office Theme</vt:lpstr>
      <vt:lpstr>PODNEBJE IN RASTJE AFRIKE</vt:lpstr>
      <vt:lpstr>(U str. 12: zemljevid in klimogrami)</vt:lpstr>
      <vt:lpstr>PowerPointova predstavitev</vt:lpstr>
      <vt:lpstr>klimogrami s 6 podnebnimi tipi v Afriki tematski zemljevid razporeditve padavin v Afriki</vt:lpstr>
      <vt:lpstr>nastanek zenitnih padavin ob ekvatorju</vt:lpstr>
      <vt:lpstr>kroženje zraka med ekvatorjem in povratnikoma, nastanek pasatov, nastanek puščav</vt:lpstr>
      <vt:lpstr>PowerPointova predstavitev</vt:lpstr>
      <vt:lpstr>različne oblike naravnega rastja v Afriki</vt:lpstr>
      <vt:lpstr>PowerPointova predstavitev</vt:lpstr>
      <vt:lpstr>PowerPointova predstavitev</vt:lpstr>
      <vt:lpstr>PowerPointova predstavitev</vt:lpstr>
      <vt:lpstr>PowerPointova predstavitev</vt:lpstr>
      <vt:lpstr>PowerPointova predstavitev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PODNEBJE IN RASTJE AFRIKE</dc:title>
  <dc:creator>Marjana Makarovič Košnjek</dc:creator>
  <cp:lastModifiedBy>uporabnik</cp:lastModifiedBy>
  <cp:revision>2</cp:revision>
  <dcterms:created xsi:type="dcterms:W3CDTF">2020-12-01T08:08:07Z</dcterms:created>
  <dcterms:modified xsi:type="dcterms:W3CDTF">2021-11-29T12:06:04Z</dcterms:modified>
</cp:coreProperties>
</file>