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6" r:id="rId4"/>
    <p:sldId id="269" r:id="rId5"/>
    <p:sldId id="272" r:id="rId6"/>
    <p:sldId id="273" r:id="rId7"/>
    <p:sldId id="270" r:id="rId8"/>
    <p:sldId id="275" r:id="rId9"/>
    <p:sldId id="271" r:id="rId10"/>
    <p:sldId id="274" r:id="rId11"/>
    <p:sldId id="277" r:id="rId12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10F00-B21C-4B6C-B952-F075762F0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1C26F-7477-4E4C-845C-0E726F3E5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27DEF-0B63-4BB2-8A67-CBF26339C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6ECD-9AF3-4AE2-BA14-8194005A18CF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45FD3-C79E-4CCD-9013-EECB72BF2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5D2CB-B49D-4553-A768-16DD8F71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F9C-1087-4252-8519-E7D22CF0CDA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0258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20123-BF9F-4883-B45B-934CA8DB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4E81D-99FE-4453-AE11-23BA701AD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E64E5-EF01-40B1-9D29-6FB57DF1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6ECD-9AF3-4AE2-BA14-8194005A18CF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1205D-012E-4AD7-8DB8-597631024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97AA2-AB62-4826-B2B7-C709686B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F9C-1087-4252-8519-E7D22CF0CDA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9268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20C0D3-E92D-4DF1-968F-3728C06AFA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4532D-62BC-4BA5-8054-879917EC0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9DB42-4793-451C-BFBE-77805B1C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6ECD-9AF3-4AE2-BA14-8194005A18CF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BB71-2FE8-4166-AB41-E3E3FABE7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9AFFF-8B3F-4522-88F6-E4365178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F9C-1087-4252-8519-E7D22CF0CDA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127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F1420-25B1-42C7-97F6-77D4C5B3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96E66-099B-4213-95DB-44584E699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10AC0-D675-4FB4-8687-DB2FB82C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6ECD-9AF3-4AE2-BA14-8194005A18CF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312F3-5186-4BFE-BD2E-837E89DD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0E0AA-F5FD-4F5C-87F9-D264D135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F9C-1087-4252-8519-E7D22CF0CDA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834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CE7C-4B54-4121-A559-952415D09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90452-6A13-42AA-874A-A76C2AB0C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3938F-D033-4901-9314-913C5799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6ECD-9AF3-4AE2-BA14-8194005A18CF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C47FB-3BFC-445D-8AA9-E6186319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90CEC-666C-4ABC-BD56-05BCFBE3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F9C-1087-4252-8519-E7D22CF0CDA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8940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8A4F-3288-4239-96DA-BB522F84D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F77AB-DBC9-4736-A547-8C93ED552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FE7B0-C280-434E-AFD4-4306D48FE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C2849-04FC-43E9-BE2A-470DBA0C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6ECD-9AF3-4AE2-BA14-8194005A18CF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186B5-F950-48A9-A24C-5894996A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AC7E2-29D2-4CEE-9AD2-B084F004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F9C-1087-4252-8519-E7D22CF0CDA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1255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8AC3-070E-48C6-8F9F-A703EACE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DABF1-2C34-45F5-9B10-268709ABE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D7A03-823A-4DEB-97BD-3F082DDC7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A930B-8F48-4424-8291-157DE15A6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6A93C6-0A4D-4B30-AFD8-2E56C590D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B7DED-1397-4F84-88E0-CA0F6D23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6ECD-9AF3-4AE2-BA14-8194005A18CF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4051B5-227A-423E-A7DA-EBB0D63B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D1EA9A-AA53-4335-81EC-A3548D35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F9C-1087-4252-8519-E7D22CF0CDA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9460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8980A-3852-432F-AD6E-471DE315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15497-0845-402F-92EC-360C9443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6ECD-9AF3-4AE2-BA14-8194005A18CF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F3A50-0DD9-415C-B21F-69042ECE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341716-6558-4A49-B455-42053271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F9C-1087-4252-8519-E7D22CF0CDA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3498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52B91-86AF-4E44-A76A-CCF98EB1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6ECD-9AF3-4AE2-BA14-8194005A18CF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F5CD8-17EC-48C6-84E0-DA68418A9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431C7-3D62-47B9-987F-D0F7208A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F9C-1087-4252-8519-E7D22CF0CDA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6808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EDB5-C06F-420F-A092-0275639B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F05FF-2961-42D8-85C0-434367E17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3E9A2-7115-456F-A2E8-37C6B74E9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7281B-8F96-4405-9868-3E0C566F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6ECD-9AF3-4AE2-BA14-8194005A18CF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4AE6B-870D-480C-A4C7-0892828DE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715C2-CF60-4083-9965-9C42606A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F9C-1087-4252-8519-E7D22CF0CDA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7275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5D762-EE59-4B3A-B4B7-220C4ED48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28A55-CDE6-42E2-A049-3349476DF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7434F-CEED-4060-88A2-56AA0212F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F7829-A659-4C12-8731-CB4B6D97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6ECD-9AF3-4AE2-BA14-8194005A18CF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84CD4-31FE-4AD5-A1E8-C49F99A1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CDEAF-AABD-4D36-BA83-D741EF7CA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F9C-1087-4252-8519-E7D22CF0CDA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1560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42F460-5B57-4DEF-B513-98A1E57F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E368B-98B7-4141-B7C7-DC07B9569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C6985-8F80-4F89-81BA-ABB2822A7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76ECD-9AF3-4AE2-BA14-8194005A18CF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312D8-6AFF-4F66-A93D-0F103ECD2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5CC34-43E3-421F-9534-FBC717B14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E5F9C-1087-4252-8519-E7D22CF0CDA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0784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olio.rokus-klett.si/?credit=GEO8UC&amp;pages=20-21" TargetMode="External"/><Relationship Id="rId2" Type="http://schemas.openxmlformats.org/officeDocument/2006/relationships/hyperlink" Target="https://folio.rokus-klett.si/?credit=GEO8DZ&amp;pages=14-1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3435-7F5C-4FC7-9EC3-DD1AEDA1B0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b="1" dirty="0"/>
              <a:t>Prebivalstvo Afrike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B784-41CC-47B0-ACC3-F4BF8216D9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b="1" dirty="0"/>
              <a:t>(U str. 15-18, DZ vaja 5)</a:t>
            </a:r>
          </a:p>
          <a:p>
            <a:endParaRPr lang="sl-SI" b="1" dirty="0"/>
          </a:p>
          <a:p>
            <a:r>
              <a:rPr lang="sl-SI" b="1" dirty="0"/>
              <a:t>PREPIŠITE, KAR JE V KRAPKEM TISTKU, OSTALO PREBERITE.</a:t>
            </a:r>
          </a:p>
        </p:txBody>
      </p:sp>
    </p:spTree>
    <p:extLst>
      <p:ext uri="{BB962C8B-B14F-4D97-AF65-F5344CB8AC3E}">
        <p14:creationId xmlns:p14="http://schemas.microsoft.com/office/powerpoint/2010/main" val="228033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172F-093A-496A-8D9D-D6ACAA0D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b="1" dirty="0"/>
              <a:t>verska sestava prebivalstva v Afriki (muslimani, kristjani)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7CE1F239-F54A-4C10-AEBD-61FC57F0F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160" y="1915885"/>
            <a:ext cx="4450080" cy="4576989"/>
          </a:xfrm>
        </p:spPr>
      </p:pic>
    </p:spTree>
    <p:extLst>
      <p:ext uri="{BB962C8B-B14F-4D97-AF65-F5344CB8AC3E}">
        <p14:creationId xmlns:p14="http://schemas.microsoft.com/office/powerpoint/2010/main" val="1081486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9F879-3A56-408F-B870-E3B208E5D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30C6-478E-443A-AA7A-B6F97C05D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>
                <a:hlinkClick r:id="rId2"/>
              </a:rPr>
              <a:t>https://folio.rokus-klett.si/?credit=GEO8DZ&amp;pages=14-15</a:t>
            </a:r>
            <a:r>
              <a:rPr lang="sl-SI" dirty="0"/>
              <a:t> (posnetka Prenaseljenost in Globalna neenakost iz </a:t>
            </a:r>
            <a:r>
              <a:rPr lang="sl-SI" dirty="0" err="1"/>
              <a:t>eDZ</a:t>
            </a:r>
            <a:r>
              <a:rPr lang="sl-SI" dirty="0"/>
              <a:t>)</a:t>
            </a:r>
          </a:p>
          <a:p>
            <a:r>
              <a:rPr lang="sl-SI" dirty="0">
                <a:hlinkClick r:id="rId3"/>
              </a:rPr>
              <a:t>https://folio.rokus-klett.si/?credit=GEO8UC&amp;pages=20-21</a:t>
            </a:r>
            <a:r>
              <a:rPr lang="sl-SI" dirty="0"/>
              <a:t> (posnetka Migracije in Dinamika gibanja prebivalstva ter zemljevid gostote poselitve iz </a:t>
            </a:r>
            <a:r>
              <a:rPr lang="sl-SI" dirty="0" err="1"/>
              <a:t>eučbenika</a:t>
            </a:r>
            <a:r>
              <a:rPr lang="sl-SI"/>
              <a:t>)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49482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534DA-E317-4D76-8DE2-C6EEC381C2A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l-SI" b="1" dirty="0"/>
              <a:t>1. Rast prebivalstva in gostota poselitve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DB563-8692-4707-883C-2F8D35DA03A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sl-SI" sz="2600" b="1" dirty="0"/>
              <a:t>velik NARAVNI PRIRASTEK </a:t>
            </a:r>
            <a:r>
              <a:rPr lang="sl-SI" sz="2600" dirty="0"/>
              <a:t>( razlika med št. rojenim in št. umrlih v 1 letu)</a:t>
            </a:r>
          </a:p>
          <a:p>
            <a:pPr lvl="0"/>
            <a:r>
              <a:rPr lang="sl-SI" sz="2600" dirty="0"/>
              <a:t>družine z </a:t>
            </a:r>
            <a:r>
              <a:rPr lang="sl-SI" sz="2600" b="1" dirty="0"/>
              <a:t>veliko otroki</a:t>
            </a:r>
          </a:p>
          <a:p>
            <a:pPr lvl="0"/>
            <a:r>
              <a:rPr lang="sl-SI" sz="2600" b="1" dirty="0"/>
              <a:t>izboljšane življenjskih razmere in zdravstvena oskrba (</a:t>
            </a:r>
            <a:r>
              <a:rPr lang="sl-SI" sz="2600" dirty="0"/>
              <a:t>manj umrlih, </a:t>
            </a:r>
            <a:r>
              <a:rPr lang="sl-SI" sz="2600" dirty="0" err="1"/>
              <a:t>dalša</a:t>
            </a:r>
            <a:r>
              <a:rPr lang="sl-SI" sz="2600" dirty="0"/>
              <a:t> pričakovanja življenjska doba)</a:t>
            </a:r>
            <a:endParaRPr lang="sl-SI" sz="2600" b="1" dirty="0"/>
          </a:p>
          <a:p>
            <a:pPr lvl="0"/>
            <a:r>
              <a:rPr lang="sl-SI" sz="2600" b="1" dirty="0"/>
              <a:t>velika gostota, kje so boljše naravne razmere: </a:t>
            </a:r>
            <a:r>
              <a:rPr lang="sl-SI" sz="2600" dirty="0"/>
              <a:t>rodovitnejše prsti, ugodnejše podnebje (obale Gvinejskega zaliva, dolina sp. Nila, višji predeli J in V Afrike, obale Sredozemskega morja, območja savan- </a:t>
            </a:r>
            <a:r>
              <a:rPr lang="sl-SI" sz="2600" b="1" dirty="0"/>
              <a:t>izberi eno območje in ga prepiši</a:t>
            </a:r>
            <a:r>
              <a:rPr lang="sl-SI" sz="2600" dirty="0"/>
              <a:t>)</a:t>
            </a:r>
          </a:p>
          <a:p>
            <a:pPr lvl="0"/>
            <a:r>
              <a:rPr lang="sl-SI" sz="2600" b="1" dirty="0"/>
              <a:t>majhna gostota (območja tropskega deževnega gozda, puščavska območja)</a:t>
            </a:r>
          </a:p>
          <a:p>
            <a:pPr lvl="0"/>
            <a:r>
              <a:rPr lang="sl-SI" sz="2600" dirty="0"/>
              <a:t>v puščavah so </a:t>
            </a:r>
            <a:r>
              <a:rPr lang="sl-SI" sz="2600" b="1" dirty="0"/>
              <a:t>izjeme OAZE </a:t>
            </a:r>
            <a:r>
              <a:rPr lang="sl-SI" sz="2600" dirty="0"/>
              <a:t>(podtalnica vir pitne vode), kjer gradijo naselja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C6444-78B1-4253-B14F-D0E1E775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šole v afriških naseljih</a:t>
            </a:r>
            <a:br>
              <a:rPr lang="sl-SI" sz="1400" dirty="0"/>
            </a:br>
            <a:r>
              <a:rPr lang="sl-SI" sz="1400" dirty="0"/>
              <a:t>zmanjševanje umrlih zaradi aidsa</a:t>
            </a:r>
            <a:br>
              <a:rPr lang="sl-SI" sz="1400" dirty="0"/>
            </a:br>
            <a:r>
              <a:rPr lang="sl-SI" sz="1400" dirty="0"/>
              <a:t>podaljševanje pričakovane življenjske dobe</a:t>
            </a:r>
            <a:br>
              <a:rPr lang="sl-SI" sz="1400" dirty="0"/>
            </a:br>
            <a:r>
              <a:rPr lang="sl-SI" sz="1400" dirty="0"/>
              <a:t>velik delež otrok/mladega prebivalstva zaradi velikih družin (v nasprotju z Evropo)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88FE10-4B40-40AE-B30F-CCD698B75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" y="2410968"/>
            <a:ext cx="3688080" cy="2493264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6691474C-9AD3-41F8-B826-E7592ED4D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503" y="2410968"/>
            <a:ext cx="2775422" cy="2036064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95B63CA9-1ADB-4810-94B8-400750776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423" y="2410968"/>
            <a:ext cx="2947416" cy="2036064"/>
          </a:xfrm>
          <a:prstGeom prst="rect">
            <a:avLst/>
          </a:prstGeom>
        </p:spPr>
      </p:pic>
      <p:pic>
        <p:nvPicPr>
          <p:cNvPr id="11" name="Picture 10" descr="A picture containing sky, outdoor, ground, people&#10;&#10;Description automatically generated">
            <a:extLst>
              <a:ext uri="{FF2B5EF4-FFF2-40B4-BE49-F238E27FC236}">
                <a16:creationId xmlns:a16="http://schemas.microsoft.com/office/drawing/2014/main" id="{E130CC4C-BBCC-4141-B7DC-7C26925391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784" y="4677809"/>
            <a:ext cx="2968752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9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D52A-3B75-4E19-9514-E4DEB6F79A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/>
              <a:t>2. Rasna sestava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FF20B-87D9-4309-AC08-F00D0FEA47A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70000"/>
              </a:lnSpc>
            </a:pPr>
            <a:r>
              <a:rPr lang="sl-SI" sz="2600" b="1" dirty="0"/>
              <a:t>1. bela rasa poseljuje S Afriko (potomci arabskega prebivalstva </a:t>
            </a:r>
            <a:r>
              <a:rPr lang="sl-SI" sz="2600" dirty="0"/>
              <a:t>od 7. st. naprej)</a:t>
            </a:r>
          </a:p>
          <a:p>
            <a:pPr lvl="0">
              <a:lnSpc>
                <a:spcPct val="70000"/>
              </a:lnSpc>
            </a:pPr>
            <a:r>
              <a:rPr lang="sl-SI" sz="2600" dirty="0"/>
              <a:t>belci poseljujejo </a:t>
            </a:r>
            <a:r>
              <a:rPr lang="sl-SI" sz="2600" b="1" dirty="0"/>
              <a:t>tudi J Afrike (zlasti Republiko Južna Afrika)</a:t>
            </a:r>
          </a:p>
          <a:p>
            <a:pPr lvl="0">
              <a:lnSpc>
                <a:spcPct val="70000"/>
              </a:lnSpc>
            </a:pPr>
            <a:r>
              <a:rPr lang="sl-SI" sz="2600" dirty="0"/>
              <a:t>belce najdemo </a:t>
            </a:r>
            <a:r>
              <a:rPr lang="sl-SI" sz="2600" b="1" dirty="0"/>
              <a:t>kot manjšino v večini afriških držav </a:t>
            </a:r>
            <a:r>
              <a:rPr lang="sl-SI" sz="2600" dirty="0"/>
              <a:t>(</a:t>
            </a:r>
            <a:r>
              <a:rPr lang="sl-SI" sz="2600" b="1" dirty="0"/>
              <a:t>zaradi nekdanjih evropskih kolonij</a:t>
            </a:r>
            <a:r>
              <a:rPr lang="sl-SI" sz="2600" dirty="0"/>
              <a:t> v Afriki)</a:t>
            </a:r>
          </a:p>
          <a:p>
            <a:pPr lvl="0">
              <a:lnSpc>
                <a:spcPct val="70000"/>
              </a:lnSpc>
            </a:pPr>
            <a:r>
              <a:rPr lang="sl-SI" sz="2600" b="1" dirty="0"/>
              <a:t>2. črna rasa prevladuje v podsaharski Afriki</a:t>
            </a:r>
          </a:p>
          <a:p>
            <a:pPr lvl="0">
              <a:lnSpc>
                <a:spcPct val="70000"/>
              </a:lnSpc>
            </a:pPr>
            <a:r>
              <a:rPr lang="sl-SI" sz="2600" b="1" dirty="0"/>
              <a:t>3. posebno ljudstvo Bušmani/Sani</a:t>
            </a:r>
          </a:p>
          <a:p>
            <a:pPr lvl="0">
              <a:lnSpc>
                <a:spcPct val="70000"/>
              </a:lnSpc>
            </a:pPr>
            <a:r>
              <a:rPr lang="sl-SI" sz="2600" b="1" dirty="0"/>
              <a:t>4. posebno ljudstvo Pigmejci/Baka </a:t>
            </a:r>
            <a:r>
              <a:rPr lang="sl-SI" sz="2600" dirty="0"/>
              <a:t>(nizke rasti)</a:t>
            </a:r>
          </a:p>
          <a:p>
            <a:pPr lvl="0">
              <a:lnSpc>
                <a:spcPct val="70000"/>
              </a:lnSpc>
            </a:pPr>
            <a:r>
              <a:rPr lang="sl-SI" sz="2600" dirty="0"/>
              <a:t>obe ljudstvi nekoliko odstopata od rasnih značilnosti črne rasa</a:t>
            </a:r>
          </a:p>
          <a:p>
            <a:pPr lvl="0">
              <a:lnSpc>
                <a:spcPct val="70000"/>
              </a:lnSpc>
            </a:pPr>
            <a:r>
              <a:rPr lang="sl-SI" sz="2600" dirty="0"/>
              <a:t>še pred kratkim so živeli na prazgodovinski stopnji (lov, nabiralništvo)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58C9-324C-4C61-BE93-98A296ADC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pripadniki črne rase ob tradicionalnih glasbilih</a:t>
            </a:r>
            <a:br>
              <a:rPr lang="sl-SI" sz="1400" dirty="0"/>
            </a:br>
            <a:r>
              <a:rPr lang="sl-SI" sz="1400" dirty="0"/>
              <a:t>tradicionalni Berberi na severu, ki niso povsem prevzeli arabske kulture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8CA1E8-C4E3-4CD8-9817-2EDDE6522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7252"/>
            <a:ext cx="5219114" cy="3477306"/>
          </a:xfrm>
        </p:spPr>
      </p:pic>
      <p:pic>
        <p:nvPicPr>
          <p:cNvPr id="7" name="Picture 6" descr="A picture containing outdoor, sky, ground, nature&#10;&#10;Description automatically generated">
            <a:extLst>
              <a:ext uri="{FF2B5EF4-FFF2-40B4-BE49-F238E27FC236}">
                <a16:creationId xmlns:a16="http://schemas.microsoft.com/office/drawing/2014/main" id="{54AF6C02-3693-4E14-B8FA-79842EFCB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754" y="1957252"/>
            <a:ext cx="5062359" cy="347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5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E34E-F760-4C2B-91C4-BEAF4C22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tradicionalna tržnica v podsaharski Afriki</a:t>
            </a:r>
            <a:br>
              <a:rPr lang="sl-SI" sz="1400" dirty="0"/>
            </a:br>
            <a:r>
              <a:rPr lang="sl-SI" sz="1400" dirty="0"/>
              <a:t>vojaško ljudstvo Masajev pred svojimi kolibami</a:t>
            </a:r>
          </a:p>
        </p:txBody>
      </p:sp>
      <p:pic>
        <p:nvPicPr>
          <p:cNvPr id="5" name="Content Placeholder 4" descr="A picture containing tree, outdoor, people&#10;&#10;Description automatically generated">
            <a:extLst>
              <a:ext uri="{FF2B5EF4-FFF2-40B4-BE49-F238E27FC236}">
                <a16:creationId xmlns:a16="http://schemas.microsoft.com/office/drawing/2014/main" id="{7306F6C3-2C98-4A0A-99E6-96D9C5DB6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44" y="1915886"/>
            <a:ext cx="3983736" cy="3143794"/>
          </a:xfrm>
        </p:spPr>
      </p:pic>
      <p:pic>
        <p:nvPicPr>
          <p:cNvPr id="7" name="Picture 6" descr="A picture containing outdoor, sky, mountain, ground&#10;&#10;Description automatically generated">
            <a:extLst>
              <a:ext uri="{FF2B5EF4-FFF2-40B4-BE49-F238E27FC236}">
                <a16:creationId xmlns:a16="http://schemas.microsoft.com/office/drawing/2014/main" id="{38F693B8-2E22-4DEC-B347-DE9E6B73B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60" y="1915885"/>
            <a:ext cx="4445291" cy="314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7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09D8-168D-4518-A8E6-7E2C30E25CA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/>
              <a:t>3. Jezikovna sestava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AD601-E2FC-4F83-9713-6892B0AC915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70000"/>
              </a:lnSpc>
            </a:pPr>
            <a:r>
              <a:rPr lang="sl-SI" sz="2600" b="1" dirty="0"/>
              <a:t>1. arabski jezik </a:t>
            </a:r>
            <a:r>
              <a:rPr lang="sl-SI" sz="2600" dirty="0"/>
              <a:t>med Arabci </a:t>
            </a:r>
            <a:r>
              <a:rPr lang="sl-SI" sz="2600" b="1" dirty="0"/>
              <a:t>na S</a:t>
            </a:r>
          </a:p>
          <a:p>
            <a:pPr lvl="0">
              <a:lnSpc>
                <a:spcPct val="70000"/>
              </a:lnSpc>
            </a:pPr>
            <a:r>
              <a:rPr lang="sl-SI" sz="2600" b="1" dirty="0"/>
              <a:t>2. sudanska skupina črnskih jezikov </a:t>
            </a:r>
            <a:r>
              <a:rPr lang="sl-SI" sz="2600" dirty="0"/>
              <a:t>(S del podsaharske Afrike)</a:t>
            </a:r>
          </a:p>
          <a:p>
            <a:pPr lvl="0">
              <a:lnSpc>
                <a:spcPct val="70000"/>
              </a:lnSpc>
            </a:pPr>
            <a:r>
              <a:rPr lang="sl-SI" sz="2600" b="1" dirty="0"/>
              <a:t>3. </a:t>
            </a:r>
            <a:r>
              <a:rPr lang="sl-SI" sz="2600" b="1" dirty="0" err="1"/>
              <a:t>bantu</a:t>
            </a:r>
            <a:r>
              <a:rPr lang="sl-SI" sz="2600" b="1" dirty="0"/>
              <a:t> skupina črnskih jezikov </a:t>
            </a:r>
            <a:r>
              <a:rPr lang="sl-SI" sz="2600" dirty="0"/>
              <a:t>(osrednji in J del podsaharske Afrike)</a:t>
            </a:r>
          </a:p>
          <a:p>
            <a:pPr lvl="0">
              <a:lnSpc>
                <a:spcPct val="70000"/>
              </a:lnSpc>
            </a:pPr>
            <a:r>
              <a:rPr lang="sl-SI" sz="2600" b="1" dirty="0"/>
              <a:t>4. jeziki evropskih kolonizatorjev </a:t>
            </a:r>
            <a:r>
              <a:rPr lang="sl-SI" sz="2600" dirty="0"/>
              <a:t>(predvsem angleščina in francoščina, manj španščina, portugalščina, nemščina)</a:t>
            </a:r>
          </a:p>
          <a:p>
            <a:pPr lvl="0">
              <a:lnSpc>
                <a:spcPct val="70000"/>
              </a:lnSpc>
            </a:pPr>
            <a:r>
              <a:rPr lang="sl-SI" sz="2600" b="1" dirty="0"/>
              <a:t>predvsem so </a:t>
            </a:r>
            <a:r>
              <a:rPr lang="sl-SI" sz="2600" dirty="0"/>
              <a:t>evropski jeziki </a:t>
            </a:r>
            <a:r>
              <a:rPr lang="sl-SI" sz="2600" b="1" dirty="0"/>
              <a:t>sporazumevalni</a:t>
            </a:r>
            <a:r>
              <a:rPr lang="sl-SI" sz="2600" dirty="0"/>
              <a:t>, ko se Afričani ne razumejo med seboj, prav tako v gospodarstvu, na višjih stopnjah šolstva</a:t>
            </a:r>
          </a:p>
          <a:p>
            <a:pPr lvl="0">
              <a:lnSpc>
                <a:spcPct val="70000"/>
              </a:lnSpc>
            </a:pPr>
            <a:r>
              <a:rPr lang="sl-SI" sz="2600" b="1" dirty="0"/>
              <a:t>državne meje so meje med nekdanjimi kolonijami, ki niso upoštevale meje med različnimi ljudstvi in njihovimi jeziki</a:t>
            </a:r>
          </a:p>
          <a:p>
            <a:pPr lvl="0">
              <a:lnSpc>
                <a:spcPct val="70000"/>
              </a:lnSpc>
            </a:pPr>
            <a:r>
              <a:rPr lang="sl-SI" sz="2600" dirty="0"/>
              <a:t>večina afriških držav se je osvobajala (DEKOLONIZIRALA) po 2. sv. vojni, v 50.-ih in 60.-ih letih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F1C4-14EC-4302-A7B5-CEAB2718C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kolonialna delitev Afrike v 19. st.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BDEF4060-8D9D-4E4C-BC89-9420513CD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71" y="1994263"/>
            <a:ext cx="4772298" cy="4754879"/>
          </a:xfrm>
        </p:spPr>
      </p:pic>
    </p:spTree>
    <p:extLst>
      <p:ext uri="{BB962C8B-B14F-4D97-AF65-F5344CB8AC3E}">
        <p14:creationId xmlns:p14="http://schemas.microsoft.com/office/powerpoint/2010/main" val="1741497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C065-9F3C-4696-AB53-58769D6E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mošeja iz blata v Maliju</a:t>
            </a:r>
            <a:br>
              <a:rPr lang="sl-SI" sz="1400" dirty="0"/>
            </a:br>
            <a:r>
              <a:rPr lang="sl-SI" sz="1400" dirty="0"/>
              <a:t>tipično arabsko naselje na S Afrike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486419-53D2-4D72-9191-19F903805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86585"/>
            <a:ext cx="6000750" cy="4351338"/>
          </a:xfrm>
        </p:spPr>
      </p:pic>
      <p:pic>
        <p:nvPicPr>
          <p:cNvPr id="7" name="Picture 6" descr="A picture containing stacked, stack&#10;&#10;Description automatically generated">
            <a:extLst>
              <a:ext uri="{FF2B5EF4-FFF2-40B4-BE49-F238E27FC236}">
                <a16:creationId xmlns:a16="http://schemas.microsoft.com/office/drawing/2014/main" id="{F94208A7-B6F3-452C-AF31-5290A4B31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850" y="1886585"/>
            <a:ext cx="41719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08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497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Prebivalstvo Afrike</vt:lpstr>
      <vt:lpstr>1. Rast prebivalstva in gostota poselitve</vt:lpstr>
      <vt:lpstr>šole v afriških naseljih zmanjševanje umrlih zaradi aidsa podaljševanje pričakovane življenjske dobe velik delež otrok/mladega prebivalstva zaradi velikih družin (v nasprotju z Evropo)</vt:lpstr>
      <vt:lpstr>2. Rasna sestava</vt:lpstr>
      <vt:lpstr>pripadniki črne rase ob tradicionalnih glasbilih tradicionalni Berberi na severu, ki niso povsem prevzeli arabske kulture</vt:lpstr>
      <vt:lpstr>tradicionalna tržnica v podsaharski Afriki vojaško ljudstvo Masajev pred svojimi kolibami</vt:lpstr>
      <vt:lpstr>3. Jezikovna sestava</vt:lpstr>
      <vt:lpstr>kolonialna delitev Afrike v 19. st.</vt:lpstr>
      <vt:lpstr>mošeja iz blata v Maliju tipično arabsko naselje na S Afrike</vt:lpstr>
      <vt:lpstr>verska sestava prebivalstva v Afriki (muslimani, kristjani)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Prebivalstvo (U str. 15-18, DZ vaja 5)</dc:title>
  <dc:creator>Marjana Makarovič Košnjek</dc:creator>
  <cp:lastModifiedBy>Marjana Makarovič Košnjek</cp:lastModifiedBy>
  <cp:revision>9</cp:revision>
  <dcterms:created xsi:type="dcterms:W3CDTF">2020-12-13T10:26:05Z</dcterms:created>
  <dcterms:modified xsi:type="dcterms:W3CDTF">2021-02-14T18:48:15Z</dcterms:modified>
</cp:coreProperties>
</file>