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BE8B-401C-41D4-8513-A9C56BE443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DE9AF-5C99-4818-842F-D821660E33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B7EE8-2169-43D0-90CB-6957182F4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E366B3-BD4D-4A4F-85D2-B4C8A8C42BBC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5F0E-98CF-4D5C-86CE-D4C97D7BCB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B6C2-26B5-4270-82C8-BA8E587975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68BD7C-7A25-4EAF-8CB2-07DB678C0257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36480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D116-5ED6-4FDF-9AA0-ECAD0631CC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DE24-E497-4701-8649-E2DC516695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7765-2501-424B-BE15-149D299EF6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ACFB73-EDED-433A-91B2-120B2D59F9C4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4FEF-1C49-4CB9-999E-F276E348D1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7485-A436-49DA-B4B1-9EA0D2BD44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D92D34-75D2-461B-B6D0-3B369B4AC4FD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69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42942-0B6D-47F4-B1A0-835BC7A340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4E75-FCC5-4E95-9150-D5C0F10D74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5A9-F1FF-4117-9B7D-123EF1E767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21848F-C5AA-402F-88DB-4299A6F0557C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E5A2-3F9E-4818-A885-B7632519D0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A7ED-C924-423D-ACD2-C16B764672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D3B30-6417-4ED6-B0A4-BEE2325E5D18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9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18B9-CCBB-4840-935B-3739346D6F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050F-2307-4861-B7A6-D153881FC21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DE89-932C-49EC-ABFD-D1815E2A8E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D24517-9176-4AEB-A115-F4E19FBC28C3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2E41-941E-4112-B096-0077E3F379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2971-A174-464D-9E7B-27C16B3CA5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8E428B-8BB8-45F8-8592-1DC6F0AB3E7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8120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3F8-3BF4-4D59-95AF-3EF1C122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C1132-3CCB-4965-AE5F-B0FE31D5F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1439-6840-4F9F-A107-BF812E43B2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92A79B-0ECE-4727-8FE1-7CBFDD1F2A88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6057-A20F-4CA2-B968-A2152BB0A2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D914-2536-420E-B552-8D72C75063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108D8-3B0A-4D24-BC6A-E95086A198F5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507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FE31-5D68-4DD3-BA93-99181943D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58B5-CBA9-4E16-95D6-1474A9FF99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A4F7F-32E7-47C7-BB18-734B0D58543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1E8-1177-4742-8F24-FD18B5129A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5AA2EE-EC5C-4713-B9DD-F0B8DD748C05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10F9-97CA-4A37-B5FE-A9A2CDAB85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6295-D5FB-4C8C-8D32-4352713EAB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A54A2-6226-49B8-9DA8-0A9667C3D5F9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22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C6C7-E3DD-4BDB-9CE1-288E223AF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E92B-F293-4527-8EF4-1B7CE0E43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A9D8-6995-4EE0-BE70-8F4127242AF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7DA36-2F27-4B39-910F-B07E70FD5CE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D4729-3C24-4343-8430-6793C17EDCC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10193-6962-4C95-8FDF-5FE07A1DE3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361D31-4389-4F67-8A33-D8A50F840E5B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9B721-0BAF-4943-82F1-1D0CE1A529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8CC45-6DB2-4DCE-A38A-80F6CE1902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D4EA4-F6FF-45FB-95A5-6EEECA61E57D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95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9B1-8C4D-4D2E-8748-0FFE45B178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41141-5973-4A20-8CC4-821AB51287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8525EC-538C-4B83-A880-548351668961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204-0B9A-4D30-88DA-69F5700A28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601-1C41-4AFC-8ADA-07DFEFFD4A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4AA6F5-533A-418C-96F1-D84EDC5421EC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7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67D3D-882E-4D12-9900-F1147463A4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C65404-7BD0-426A-BCCB-9EFDBB9BB71B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AC042-918D-4BA9-98C7-31DCAA7324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3AB34-3FBE-4D89-BE51-BBACE3B429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05FAF-4077-4467-B4A2-2C634425E62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3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282C-EAD0-4ECB-BB05-F715415D9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CF73-FE65-4CFE-8946-C0189F3DCD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3154-E8BD-4AF6-A9A6-03CF60AB49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727A-82A3-400E-837C-7E2D2D1D2E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8E2A24-DEB7-40F9-A571-01656E594EE0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2C03-0509-469F-BCF8-478C6F9261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64F9-6051-4835-BA7C-A6724432BB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CBBC3F-C3EA-4602-BD03-DA4994F6B184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698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F8F1-013A-4FCB-8C79-776479F85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8401C-6315-4C57-9D4A-F4789D473D8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sl-SI" sz="3200"/>
            </a:lvl1pPr>
          </a:lstStyle>
          <a:p>
            <a:pPr lvl="0"/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FA39-9C5E-40E4-8138-B77973AC9D8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F7E9E-6379-4735-812A-E12B3B9E6B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1D2BCF-AA04-4C52-98A9-DF6263B2F805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5BFB-9566-4207-AC77-474BD1B765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EF9D-7223-4B78-97D6-AAAC170155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4C9F94-5778-47A1-9990-70F609F2204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05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B3FE7-8ABF-41ED-8267-A74638A6A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C86B-C373-4764-810A-92F0DECA3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8F53-49AF-42ED-8CD4-FDC0C0DE0A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25E3EB2-1866-4140-BB44-1ED26B6E3D04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AF99-F838-446F-8C10-B1454E21965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B49F-1DB3-42D9-9317-96365A5AC1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750592C-9F8F-4886-A08C-D3BE74F7A035}" type="slidenum"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28C-EFC5-43E0-A6D8-2AFF1C08BF0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b="1" dirty="0"/>
              <a:t>VELIKOST </a:t>
            </a:r>
            <a:r>
              <a:rPr lang="sl-SI" b="1"/>
              <a:t>IN LEGA TER DELITEV </a:t>
            </a:r>
            <a:r>
              <a:rPr lang="sl-SI" b="1" dirty="0"/>
              <a:t>SLOVENIJE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BC55-1A08-4D6E-B58E-801877F85B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prepišite, kar je v krepkem tisku</a:t>
            </a:r>
          </a:p>
          <a:p>
            <a:r>
              <a:rPr lang="sl-SI" dirty="0"/>
              <a:t>ostalo preberite</a:t>
            </a:r>
          </a:p>
          <a:p>
            <a:r>
              <a:rPr lang="sl-SI" dirty="0"/>
              <a:t>U str. 8-18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93D-94BA-43B3-8FA1-1F0AB0E7D5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Delitev Slovenije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FD9F-BB6C-421C-A38A-0379F27A37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sz="2600" b="1" dirty="0"/>
              <a:t>1. delitev na zgodovinske dežele: </a:t>
            </a:r>
            <a:r>
              <a:rPr lang="sl-SI" sz="2600" dirty="0"/>
              <a:t>Koroška, Kranjska (Gorenjska, Dolenjska, Notranjska), Štajerska, Primorska (Goriška, Trst, Istra) in Prekmurje; zemljevid str. 14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2. delitev naravno-geografska: </a:t>
            </a:r>
            <a:r>
              <a:rPr lang="sl-SI" sz="2600" dirty="0"/>
              <a:t>(zemljevid str. 15 in fotografije str. 16,17)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alpske pokrajine: </a:t>
            </a:r>
            <a:r>
              <a:rPr lang="sl-SI" sz="2600" dirty="0"/>
              <a:t>visokogorje, doline, kotline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predalpske pokrajine: </a:t>
            </a:r>
            <a:r>
              <a:rPr lang="sl-SI" sz="2600" dirty="0"/>
              <a:t>hribovja, doline, kotline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dinarsko-kraške pokrajine: </a:t>
            </a:r>
            <a:r>
              <a:rPr lang="sl-SI" sz="2600" dirty="0"/>
              <a:t>planote in kraška polja</a:t>
            </a:r>
          </a:p>
          <a:p>
            <a:pPr lvl="0">
              <a:lnSpc>
                <a:spcPct val="80000"/>
              </a:lnSpc>
            </a:pPr>
            <a:r>
              <a:rPr lang="sl-SI" sz="2600" b="1" dirty="0" err="1"/>
              <a:t>obsredozemske</a:t>
            </a:r>
            <a:r>
              <a:rPr lang="sl-SI" sz="2600" b="1" dirty="0"/>
              <a:t> (submediteranske) pokrajine: </a:t>
            </a:r>
            <a:r>
              <a:rPr lang="sl-SI" sz="2600" dirty="0"/>
              <a:t>flišne in kraške pokrajine</a:t>
            </a:r>
          </a:p>
          <a:p>
            <a:pPr lvl="0">
              <a:lnSpc>
                <a:spcPct val="80000"/>
              </a:lnSpc>
            </a:pPr>
            <a:r>
              <a:rPr lang="sl-SI" sz="2600" b="1" dirty="0" err="1"/>
              <a:t>obpanonske</a:t>
            </a:r>
            <a:r>
              <a:rPr lang="sl-SI" sz="2600" b="1" dirty="0"/>
              <a:t> (subpanonske) pokrajine: </a:t>
            </a:r>
            <a:r>
              <a:rPr lang="sl-SI" sz="2600" dirty="0"/>
              <a:t>gričevja, ravnine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3. upravna delitev na občine </a:t>
            </a:r>
            <a:r>
              <a:rPr lang="sl-SI" sz="2600" dirty="0"/>
              <a:t>(211)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006E-8EBB-4FBC-B0F6-F0399172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delitev slovenskega narodnostnega ozemlja na zgodovinske dežele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66B7AC-D544-4228-8A25-ADC79820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839119"/>
            <a:ext cx="6515100" cy="4324350"/>
          </a:xfrm>
        </p:spPr>
      </p:pic>
    </p:spTree>
    <p:extLst>
      <p:ext uri="{BB962C8B-B14F-4D97-AF65-F5344CB8AC3E}">
        <p14:creationId xmlns:p14="http://schemas.microsoft.com/office/powerpoint/2010/main" val="358136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EC16-9578-4FBD-893B-4A1D43DB16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FFC3-7231-407E-A626-B347912DAF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geometrično središče Slovenije GEOSS </a:t>
            </a:r>
            <a:r>
              <a:rPr lang="sl-SI" dirty="0"/>
              <a:t>v bližini Spodnje Slivne </a:t>
            </a:r>
            <a:r>
              <a:rPr lang="sl-SI" b="1" dirty="0"/>
              <a:t>pri Vačah v Posavskem hribovju </a:t>
            </a:r>
          </a:p>
          <a:p>
            <a:pPr lvl="0"/>
            <a:r>
              <a:rPr lang="sl-SI" dirty="0"/>
              <a:t>na str. 11 izpiši koordinate (natančno oddaljenost od ekvatorja in </a:t>
            </a:r>
            <a:r>
              <a:rPr lang="sl-SI" dirty="0" err="1"/>
              <a:t>grinviškega</a:t>
            </a:r>
            <a:r>
              <a:rPr lang="sl-SI" dirty="0"/>
              <a:t> poldnevnika)</a:t>
            </a:r>
          </a:p>
          <a:p>
            <a:pPr lvl="0"/>
            <a:r>
              <a:rPr lang="sl-SI" dirty="0"/>
              <a:t>DZ: vaje 1-6</a:t>
            </a:r>
          </a:p>
        </p:txBody>
      </p:sp>
      <p:pic>
        <p:nvPicPr>
          <p:cNvPr id="5" name="Picture 4" descr="A sign on a dirt road&#10;&#10;Description automatically generated">
            <a:extLst>
              <a:ext uri="{FF2B5EF4-FFF2-40B4-BE49-F238E27FC236}">
                <a16:creationId xmlns:a16="http://schemas.microsoft.com/office/drawing/2014/main" id="{4A03A926-7AF1-4BED-B885-14ABA067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80" y="3267913"/>
            <a:ext cx="3076575" cy="3043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F1CF-9DFD-4C31-A277-D953F4AE75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EDE3-ADEA-4344-BF67-439D1A15459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površina 20.273 kvadratnih km </a:t>
            </a:r>
            <a:r>
              <a:rPr lang="sl-SI" dirty="0"/>
              <a:t>(graf str. 8)</a:t>
            </a:r>
          </a:p>
          <a:p>
            <a:pPr lvl="0"/>
            <a:r>
              <a:rPr lang="sl-SI" b="1" dirty="0"/>
              <a:t>število prebivalcev 1.10.2014 2.062.731 </a:t>
            </a:r>
            <a:r>
              <a:rPr lang="sl-SI" dirty="0"/>
              <a:t>(graf str.8)</a:t>
            </a:r>
          </a:p>
          <a:p>
            <a:pPr lvl="0"/>
            <a:r>
              <a:rPr lang="sl-SI" b="1" dirty="0"/>
              <a:t>samostojni od 25.6.1991</a:t>
            </a:r>
          </a:p>
          <a:p>
            <a:pPr lvl="0"/>
            <a:r>
              <a:rPr lang="sl-SI" dirty="0"/>
              <a:t>po BDP/ prebivalca med srednje razvite države Evrope (graf str. 9)</a:t>
            </a:r>
          </a:p>
          <a:p>
            <a:pPr lvl="0"/>
            <a:r>
              <a:rPr lang="sl-SI" dirty="0"/>
              <a:t>člani OECD od l. 2010 (med 38 gospodarsko najbolj razvitih držav sveta)</a:t>
            </a:r>
          </a:p>
          <a:p>
            <a:pPr lvl="0"/>
            <a:r>
              <a:rPr lang="sl-SI" dirty="0"/>
              <a:t>tudi </a:t>
            </a:r>
            <a:r>
              <a:rPr lang="sl-SI" b="1" dirty="0"/>
              <a:t>člani OZN </a:t>
            </a:r>
            <a:r>
              <a:rPr lang="sl-SI" dirty="0"/>
              <a:t>(od 1992), </a:t>
            </a:r>
            <a:r>
              <a:rPr lang="sl-SI" b="1" dirty="0"/>
              <a:t>EU in NATO-a </a:t>
            </a:r>
            <a:r>
              <a:rPr lang="sl-SI" dirty="0"/>
              <a:t>(od 2004) (str. 9)</a:t>
            </a:r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98D4-13A3-4A81-B0BD-505B998DAD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Državno ozemlje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11EC-7043-494C-9062-78A0512069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mejimo na: Hrvaško, Avstrijo, Italijo in Madžarsko</a:t>
            </a:r>
          </a:p>
          <a:p>
            <a:pPr lvl="0"/>
            <a:r>
              <a:rPr lang="sl-SI" dirty="0"/>
              <a:t>državne meje so rezultat pogajanj po različnih vojnah oz. po razpadu Jugoslavije</a:t>
            </a:r>
          </a:p>
          <a:p>
            <a:pPr lvl="0"/>
            <a:r>
              <a:rPr lang="sl-SI" b="1" dirty="0"/>
              <a:t>nikjer se državne meje ne ujemajo z narodnimi (etničnimi) mejami</a:t>
            </a:r>
          </a:p>
          <a:p>
            <a:pPr lvl="0"/>
            <a:r>
              <a:rPr lang="sl-SI" b="1" dirty="0"/>
              <a:t>zato imamo v vseh sosednjih državah slovenske narodne manjšine (zamejce)</a:t>
            </a:r>
          </a:p>
          <a:p>
            <a:pPr lvl="0"/>
            <a:r>
              <a:rPr lang="sl-SI" dirty="0"/>
              <a:t>zemljevid str. 10 (manjkajo zamejci na Hrvaškem: Reka z okolico, S del hrvaške Istre)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8091-74C3-4FB5-9BDD-10409E83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zemljevid manjšin v Sloveniji in slovenskih zamejcev v sosednjih državah (manjka Hrvaška)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E623681-B58E-4F60-81C0-B68D1459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010569"/>
            <a:ext cx="6515100" cy="3981450"/>
          </a:xfrm>
        </p:spPr>
      </p:pic>
    </p:spTree>
    <p:extLst>
      <p:ext uri="{BB962C8B-B14F-4D97-AF65-F5344CB8AC3E}">
        <p14:creationId xmlns:p14="http://schemas.microsoft.com/office/powerpoint/2010/main" val="38704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65C-6B74-4920-AE5B-67CB906B8A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Prehodna (tranzitna) lega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3F01-0C81-4C98-BC6E-BB2D679FFD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b="1" dirty="0"/>
              <a:t>je srednjeevropska država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kot taka </a:t>
            </a:r>
            <a:r>
              <a:rPr lang="sl-SI" b="1" dirty="0"/>
              <a:t>na stiku Srednje Evrope </a:t>
            </a:r>
            <a:r>
              <a:rPr lang="sl-SI" dirty="0"/>
              <a:t>(Avstrija, Madžarska) </a:t>
            </a:r>
            <a:r>
              <a:rPr lang="sl-SI" b="1" dirty="0"/>
              <a:t>in J ter JV Evrope</a:t>
            </a:r>
            <a:r>
              <a:rPr lang="sl-SI" dirty="0"/>
              <a:t> (Italija, Hrvaška), zemljevid str. 10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srednjeevropski značaj </a:t>
            </a:r>
            <a:r>
              <a:rPr lang="sl-SI" dirty="0"/>
              <a:t>ji daje kultura notranjega dela Slovenije (zaznamovala jo je vladavina srednjeveškega nemškega cesarstva in habsburškega cesarstva do l. 1918)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sredozemski značaj </a:t>
            </a:r>
            <a:r>
              <a:rPr lang="sl-SI" dirty="0"/>
              <a:t>ji daje kultura obalnega dela Slovenije (zaznamovala jo je vladavina Benečanov do 18. st. in v času med obema svetovnima vojnama Kraljevine Italije)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vez z Balkanskim polotokom </a:t>
            </a:r>
            <a:r>
              <a:rPr lang="sl-SI" dirty="0"/>
              <a:t>(obdobje Jugoslavije 1918-1991)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19E-40DF-4927-A291-7D5EFDD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tranzitna lega Slovenije med Srednjo, J in JV Evropo na poti proti S, Z in V Evrope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8F792E4-2758-40D2-8C85-39C275DB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96" y="2045368"/>
            <a:ext cx="4896852" cy="4343400"/>
          </a:xfrm>
        </p:spPr>
      </p:pic>
    </p:spTree>
    <p:extLst>
      <p:ext uri="{BB962C8B-B14F-4D97-AF65-F5344CB8AC3E}">
        <p14:creationId xmlns:p14="http://schemas.microsoft.com/office/powerpoint/2010/main" val="270310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30AA-E97A-44C9-8C8F-29F021A354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D157-4AFD-413F-946A-600DA2A17A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zemljevid str. 11</a:t>
            </a:r>
          </a:p>
          <a:p>
            <a:pPr lvl="0"/>
            <a:r>
              <a:rPr lang="sl-SI" b="1" dirty="0"/>
              <a:t>prehodnost lege se kaže tudi v stiku različnih naravno-geografskih enot</a:t>
            </a:r>
          </a:p>
          <a:p>
            <a:pPr lvl="0"/>
            <a:r>
              <a:rPr lang="sl-SI" dirty="0"/>
              <a:t>Slovenija leži na stiku 4: </a:t>
            </a:r>
            <a:r>
              <a:rPr lang="sl-SI" b="1" dirty="0"/>
              <a:t>Alp, Dinarskega gorstva, Panonske kotline in Furlanske nižine oz. širšega območja Jadranskega morja</a:t>
            </a:r>
          </a:p>
          <a:p>
            <a:pPr lvl="0"/>
            <a:r>
              <a:rPr lang="sl-SI" dirty="0"/>
              <a:t>gre za izjemno veliko naravno pestrost na zelo majhni površini v svetovnem merilu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FD2-7BE2-4CC9-B6DE-AED14604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Delitev Slovenije na 5 geografskih pokrajin, ki segajo v sosednje države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8C743E4-DC5B-4FB0-9343-374E96071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834356"/>
            <a:ext cx="6505575" cy="4333875"/>
          </a:xfrm>
        </p:spPr>
      </p:pic>
    </p:spTree>
    <p:extLst>
      <p:ext uri="{BB962C8B-B14F-4D97-AF65-F5344CB8AC3E}">
        <p14:creationId xmlns:p14="http://schemas.microsoft.com/office/powerpoint/2010/main" val="312366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D4CC-6B5D-4018-ADA2-4D981DB56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F79B-2FD6-4608-BA85-C7E6752863F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prehodna lega se kaže v stiku jezikovnih skupin</a:t>
            </a:r>
          </a:p>
          <a:p>
            <a:pPr lvl="0"/>
            <a:r>
              <a:rPr lang="sl-SI" b="1" dirty="0"/>
              <a:t>1. Slovenci in Hrvati spadamo v J-slovansko</a:t>
            </a:r>
          </a:p>
          <a:p>
            <a:pPr lvl="0"/>
            <a:r>
              <a:rPr lang="sl-SI" b="1" dirty="0"/>
              <a:t>2. nemško govoreči Avstrijci v germansko</a:t>
            </a:r>
          </a:p>
          <a:p>
            <a:pPr lvl="0"/>
            <a:r>
              <a:rPr lang="sl-SI" b="1" dirty="0"/>
              <a:t>3. Italijani v romansko</a:t>
            </a:r>
          </a:p>
          <a:p>
            <a:pPr lvl="0"/>
            <a:r>
              <a:rPr lang="sl-SI" b="1" dirty="0"/>
              <a:t>4. Madžari v</a:t>
            </a:r>
            <a:r>
              <a:rPr lang="sl-SI" dirty="0"/>
              <a:t> </a:t>
            </a:r>
            <a:r>
              <a:rPr lang="sl-SI" b="1" dirty="0" err="1"/>
              <a:t>ugro</a:t>
            </a:r>
            <a:r>
              <a:rPr lang="sl-SI" b="1" dirty="0"/>
              <a:t>-finsko jezikovno skupino</a:t>
            </a:r>
          </a:p>
          <a:p>
            <a:pPr lvl="0"/>
            <a:r>
              <a:rPr lang="sl-SI" dirty="0"/>
              <a:t>vsi sosedni in številčnejši narodi so v preteklosti vplivali na oblikovanje slovenske kulture (narečja, jedi, navade in značaj ljudi, videz hiš in naselij)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VELIKOST IN LEGA TER DELITEV SLOVENIJE</vt:lpstr>
      <vt:lpstr>PowerPoint Presentation</vt:lpstr>
      <vt:lpstr>Državno ozemlje</vt:lpstr>
      <vt:lpstr>zemljevid manjšin v Sloveniji in slovenskih zamejcev v sosednjih državah (manjka Hrvaška)</vt:lpstr>
      <vt:lpstr>Prehodna (tranzitna) lega</vt:lpstr>
      <vt:lpstr>tranzitna lega Slovenije med Srednjo, J in JV Evropo na poti proti S, Z in V Evrope</vt:lpstr>
      <vt:lpstr>PowerPoint Presentation</vt:lpstr>
      <vt:lpstr>Delitev Slovenije na 5 geografskih pokrajin, ki segajo v sosednje države</vt:lpstr>
      <vt:lpstr>PowerPoint Presentation</vt:lpstr>
      <vt:lpstr>Delitev Slovenije</vt:lpstr>
      <vt:lpstr>delitev slovenskega narodnostnega ozemlja na zgodovinske dežele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VELIKOST IN LEGA SLOVENIJE</dc:title>
  <dc:creator>Edo</dc:creator>
  <cp:lastModifiedBy>Marjana Makarovič Košnjek</cp:lastModifiedBy>
  <cp:revision>1</cp:revision>
  <dcterms:created xsi:type="dcterms:W3CDTF">2019-12-22T18:12:09Z</dcterms:created>
  <dcterms:modified xsi:type="dcterms:W3CDTF">2021-02-14T18:57:34Z</dcterms:modified>
</cp:coreProperties>
</file>