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9" r:id="rId6"/>
    <p:sldId id="258" r:id="rId7"/>
    <p:sldId id="265" r:id="rId8"/>
    <p:sldId id="259" r:id="rId9"/>
    <p:sldId id="266" r:id="rId10"/>
    <p:sldId id="260" r:id="rId11"/>
    <p:sldId id="263" r:id="rId12"/>
    <p:sldId id="261" r:id="rId13"/>
    <p:sldId id="268" r:id="rId14"/>
    <p:sldId id="262" r:id="rId1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F123-57C6-4295-9FA4-C1BE8D8316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99641-3D6C-494E-B229-C32B8F9F9B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4821-634F-40A8-ADF9-81C0E5BC81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281F48-D640-48FA-99F5-E2A2E3A06162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6DB6-8E65-4169-9CCA-1A992B7C8A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FFD8-7FE6-4A8D-8687-147975E939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6376C5-5DBE-4FF2-91BD-C1CBCE2AFCE1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65255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92DC-3DCB-4744-B9C1-A52493FD48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1C8B2-7803-4403-A7C8-BE6818B5637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8DD6-1285-48A4-A8C0-A069D2EFB3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5CD1B4-FFE2-4B0A-BDC9-63EFD8A1265F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E1DC-7660-451F-A54D-EDE4EE7B0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9AFD-801A-4C92-9FD1-2C0D514637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F31484-8976-49AF-8343-2FA9C00054D2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72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77813-9DA8-4BB5-91AC-C5F579F0BD5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0017-5F1A-4BBB-AF19-E27D8725A11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45EA-D63B-4AE6-862A-3756E244C3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1FECC0-1F5D-4633-98BE-01551526A456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6413-CD05-4120-B86E-8FAE11245D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C09D-F65C-432F-8FED-FF8704772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73E02D-F5E5-44A3-B5F3-846E30888899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00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D89B-5A83-4BCB-A4B5-8CE9CCC6C2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DC16-3D26-4038-ADE4-74286AADAE8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767B-E681-4471-9B52-797392C7ED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4F8961-B1B0-4A1E-8AB7-0221FED21903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7DA2-85AF-409A-9C19-02124E6E92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8219-4950-4676-9C1E-ADA95C45EE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87CC97-858D-458C-99ED-7B620E0B91D3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097778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1CC-3B02-4858-B482-7E15CCC1A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BBE5A-834A-4C1F-A5E4-A6924C829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BF6A-A439-46D4-A890-53A1A6318E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747984-59FD-443A-8FB7-437C83C37C34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5A41-E28C-4128-90E1-61368D4E28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FA3A-FBFC-4256-AED4-CB3EADDCF5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486B20-53DD-4C11-A2B8-0EC6205AC421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7170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15B-6C11-469E-A815-75FEC04087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A714-A44A-41D8-A362-5DA4FC3C28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7A79D-16CE-4068-ABA6-06E8AECE183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36CF-40D3-4452-91F3-B3326E07CA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9AE0C1-4D57-439F-B696-98C60796F30D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2FAA5-C53F-4B1B-BC08-AB1F134AD1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91A8-0A33-474D-9D64-5121C0F680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6AAD16-0C00-4C3F-AF8F-9A632FF1D8C0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100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4BFF-F883-4723-9659-49F855D79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B4998-E0CB-4DD5-A15D-4FB632C11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78D87-0260-4368-A5A3-C79D0418D94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03098-66B4-495D-8A1F-12A2996BD88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5428A-046C-4C47-B1FE-CD3571621A9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A8AA5-183E-4F01-8B19-50647DC810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433012-4E60-46FE-B864-7C900D4730A2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E056D-7945-471D-875E-3FA6752A91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99047-5CA2-43DD-A47E-333277C13F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E23F27-31D1-436C-ACAA-08BFFAA05362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016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187F-D43D-4D08-9E54-C260FB15D8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7E149-757C-4FA5-AB66-DCB08F42B9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B37E62-C7EB-4CF9-AB3E-A24A9445D73C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CDD7C-EF0B-4592-81D3-7D85410F50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D8CAD-708B-4E0E-82A2-92B6BD3917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E44EF6-8B55-48EF-A651-B9FECE975069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024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958E7-7E49-41CB-98CC-B2866189E8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D5C466-A2D8-454C-B724-B8D3240359A3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1EB6E-EA6B-4B08-99D8-1BF89F794C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D8B55-2CAF-483D-B2C8-1CB9AACC8D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A88323-3728-4465-BE02-119882380206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947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00F4-07BD-42FD-B34F-793FA1E14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6886-C7CD-4191-B557-34CAC3379B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6A215-52AC-4A35-BFD8-D745B6C8F94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729DE-724A-4386-8542-AA7AC88CE4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1334AE-0F8A-4774-AE42-DA2D5C5C7127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E2932-DD2F-4EA2-8153-D94B7F3799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50D8E-ED61-41B0-A628-205CC857A4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48810F-E5CD-4F3C-BBC5-4E50B9A9DCE3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360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1A5-A48E-45DB-811E-78C710CD8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31849-DBE3-4803-8A63-0980484F473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sl-SI" sz="3200"/>
            </a:lvl1pPr>
          </a:lstStyle>
          <a:p>
            <a:pPr lvl="0"/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B8741-BCD9-4ED2-A392-0C1DBEC4E98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C32C-6EA6-4FD1-84EC-13C4121137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8C51CD-5B3A-4B96-BE75-C1FAF54F02BD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51C4-A857-4464-9ED8-86EB1410E0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BA488-F4AF-4EF8-82F0-42A1C3E828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B756FB-9CDA-4E4B-95E6-D73D86B79374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43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8252A-36EE-4909-8381-E9313339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00581-A43E-4275-A1D7-C17A656239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81E2-CD03-4700-A727-ACF801CB30D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l-SI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ED03100-205D-4BF4-8E62-CFC63775C6EC}" type="datetime1">
              <a:rPr lang="sl-SI"/>
              <a:pPr lvl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13B1-1496-4004-B6B7-53C9961483A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l-SI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E43C-77CC-47F5-8770-D537AB1510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l-SI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8B14A89-D07A-4CF7-AB25-146967218A50}" type="slidenum"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0B17-6A1D-4F8D-B30C-D9DFDDCF027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l-SI" b="1" dirty="0"/>
              <a:t>VODOVJE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9C120-A920-4B5F-B3AC-27929FEE5B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sl-SI" dirty="0"/>
              <a:t>(pravica do pitne vode zapisana v Ustavi RS)</a:t>
            </a:r>
          </a:p>
          <a:p>
            <a:pPr lvl="0"/>
            <a:r>
              <a:rPr lang="sl-SI" dirty="0"/>
              <a:t>prepišite, kar je v krepkem tisku, ostalo preberite in preglejte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1195-3E5F-449E-AD7D-AE8117E00A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F7BE-9F11-40DE-9628-68ABD5DFB25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sl-SI" sz="2400" b="1" dirty="0"/>
              <a:t>3. Rečni režimi </a:t>
            </a:r>
            <a:r>
              <a:rPr lang="sl-SI" sz="2400" dirty="0"/>
              <a:t>(</a:t>
            </a:r>
            <a:r>
              <a:rPr lang="sl-SI" sz="2400" dirty="0" err="1"/>
              <a:t>hidrogrami</a:t>
            </a:r>
            <a:r>
              <a:rPr lang="sl-SI" sz="2400" dirty="0"/>
              <a:t> in besedilo str. 32)</a:t>
            </a:r>
          </a:p>
          <a:p>
            <a:pPr lvl="0">
              <a:lnSpc>
                <a:spcPct val="70000"/>
              </a:lnSpc>
            </a:pPr>
            <a:r>
              <a:rPr lang="sl-SI" sz="2400" b="1" dirty="0"/>
              <a:t>prikazujejo količino vode v rečni strugi na merilni postaji skozi leto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večina rek ima na svojem dolgem toku različne rečne režime</a:t>
            </a:r>
          </a:p>
          <a:p>
            <a:pPr lvl="0">
              <a:lnSpc>
                <a:spcPct val="70000"/>
              </a:lnSpc>
            </a:pPr>
            <a:r>
              <a:rPr lang="sl-SI" sz="2400" b="1" dirty="0"/>
              <a:t>a) snežni režim </a:t>
            </a:r>
            <a:r>
              <a:rPr lang="sl-SI" sz="2400" dirty="0"/>
              <a:t>(</a:t>
            </a:r>
            <a:r>
              <a:rPr lang="sl-SI" sz="2400" b="1" dirty="0"/>
              <a:t>npr. Drava, Mura</a:t>
            </a:r>
            <a:r>
              <a:rPr lang="sl-SI" sz="2400" dirty="0"/>
              <a:t>): največ vode, ko se pozno spomladi in zgodaj poleti talita led in sneg visoko v gorah</a:t>
            </a:r>
          </a:p>
          <a:p>
            <a:pPr lvl="0">
              <a:lnSpc>
                <a:spcPct val="70000"/>
              </a:lnSpc>
            </a:pPr>
            <a:r>
              <a:rPr lang="sl-SI" sz="2400" b="1" dirty="0"/>
              <a:t>b) snežno-dežni </a:t>
            </a:r>
            <a:r>
              <a:rPr lang="sl-SI" sz="2400" dirty="0"/>
              <a:t>(</a:t>
            </a:r>
            <a:r>
              <a:rPr lang="sl-SI" sz="2400" b="1" dirty="0"/>
              <a:t>npr. Sava v zg. toku</a:t>
            </a:r>
            <a:r>
              <a:rPr lang="sl-SI" sz="2400" dirty="0"/>
              <a:t>): prvi višek enako, drugi višek jeseni zaradi vpliva padavin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oba režima imata najmanj vode pozimi, ko sneži; poleti dovolj vode kljub manjšim padavinam</a:t>
            </a:r>
          </a:p>
          <a:p>
            <a:pPr lvl="0">
              <a:lnSpc>
                <a:spcPct val="70000"/>
              </a:lnSpc>
            </a:pPr>
            <a:r>
              <a:rPr lang="sl-SI" sz="2400" b="1" dirty="0"/>
              <a:t>c) dežno-snežni </a:t>
            </a:r>
            <a:r>
              <a:rPr lang="sl-SI" sz="2400" dirty="0"/>
              <a:t>(</a:t>
            </a:r>
            <a:r>
              <a:rPr lang="sl-SI" sz="2400" b="1" dirty="0"/>
              <a:t>npr. Krka</a:t>
            </a:r>
            <a:r>
              <a:rPr lang="sl-SI" sz="2400" dirty="0"/>
              <a:t>): višek vode spomladi in jeseni, ko je več padavin, spomladi še vpliv taljenja snega</a:t>
            </a:r>
          </a:p>
          <a:p>
            <a:pPr lvl="0">
              <a:lnSpc>
                <a:spcPct val="70000"/>
              </a:lnSpc>
            </a:pPr>
            <a:r>
              <a:rPr lang="sl-SI" sz="2400" b="1" dirty="0"/>
              <a:t>d) dežni </a:t>
            </a:r>
            <a:r>
              <a:rPr lang="sl-SI" sz="2400" dirty="0"/>
              <a:t>(</a:t>
            </a:r>
            <a:r>
              <a:rPr lang="sl-SI" sz="2400" b="1" dirty="0"/>
              <a:t>npr. Rižana, Reka</a:t>
            </a:r>
            <a:r>
              <a:rPr lang="sl-SI" sz="2400" dirty="0"/>
              <a:t>): večji pretok v hladnejši polovici leta, poleti zaradi suše ogrožena gladine v rečni strugi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8445-5C30-436E-8C19-D67C1CD0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zemljevid rečnih režimov v Sloveniji</a:t>
            </a:r>
            <a:br>
              <a:rPr lang="sl-SI" sz="1400" dirty="0"/>
            </a:br>
            <a:r>
              <a:rPr lang="sl-SI" sz="1400" dirty="0"/>
              <a:t>taljenje snega in ledu v gorah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324BE0D-E7F4-4364-8212-767EB3477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830748"/>
            <a:ext cx="6353175" cy="4267200"/>
          </a:xfrm>
        </p:spPr>
      </p:pic>
      <p:pic>
        <p:nvPicPr>
          <p:cNvPr id="7" name="Picture 6" descr="A picture containing outdoor, nature, hillside&#10;&#10;Description automatically generated">
            <a:extLst>
              <a:ext uri="{FF2B5EF4-FFF2-40B4-BE49-F238E27FC236}">
                <a16:creationId xmlns:a16="http://schemas.microsoft.com/office/drawing/2014/main" id="{4BDE5625-9DA2-444E-B66F-0E6E8C910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50" y="1830748"/>
            <a:ext cx="39258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0094-53D7-4BB3-A463-CA51278DBD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6DD4-0991-4219-A7B0-6EB7A87F4C4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4.) Jezera po nastanku delimo na:</a:t>
            </a:r>
          </a:p>
          <a:p>
            <a:pPr marL="514350" lvl="0" indent="-514350">
              <a:buAutoNum type="alphaLcParenR"/>
            </a:pPr>
            <a:r>
              <a:rPr lang="sl-SI" b="1" dirty="0"/>
              <a:t>stalna </a:t>
            </a:r>
            <a:r>
              <a:rPr lang="sl-SI" dirty="0"/>
              <a:t>(</a:t>
            </a:r>
            <a:r>
              <a:rPr lang="sl-SI" b="1" dirty="0"/>
              <a:t>naravna</a:t>
            </a:r>
            <a:r>
              <a:rPr lang="sl-SI" dirty="0"/>
              <a:t>: ledeniška Bohinjsko, Blejsko, Krnsko, Triglavska jezera… in </a:t>
            </a:r>
            <a:r>
              <a:rPr lang="sl-SI" b="1" dirty="0"/>
              <a:t>umetna</a:t>
            </a:r>
            <a:r>
              <a:rPr lang="sl-SI" dirty="0"/>
              <a:t> kot zajezitev na HE: Ptujsko na Dravi, ki je nasploh naše največje jezero; takšna jezera imamo razen na Dravi še na Savi in Soči; ter </a:t>
            </a:r>
            <a:r>
              <a:rPr lang="sl-SI" dirty="0" err="1"/>
              <a:t>ugrezninska</a:t>
            </a:r>
            <a:r>
              <a:rPr lang="sl-SI" dirty="0"/>
              <a:t> jezera, ki nastanejo pri izkopu gradbenega materiala ali zaradi ugrezanja ob rudnikih, npr. Velenjsko)</a:t>
            </a:r>
            <a:r>
              <a:rPr lang="sl-SI" b="1" dirty="0"/>
              <a:t>-izberi po 1 primer naravnega in umetnega in si ga izpiši</a:t>
            </a:r>
            <a:endParaRPr lang="sl-SI" dirty="0"/>
          </a:p>
          <a:p>
            <a:pPr marL="514350" lvl="0" indent="-514350">
              <a:buAutoNum type="alphaLcParenR"/>
            </a:pPr>
            <a:r>
              <a:rPr lang="sl-SI" b="1" dirty="0"/>
              <a:t>presihajoča</a:t>
            </a:r>
            <a:r>
              <a:rPr lang="sl-SI" dirty="0"/>
              <a:t> (</a:t>
            </a:r>
            <a:r>
              <a:rPr lang="sl-SI" b="1" dirty="0"/>
              <a:t>na kraškem površju</a:t>
            </a:r>
            <a:r>
              <a:rPr lang="sl-SI" dirty="0"/>
              <a:t>, npr. Cerkniško, ki je največje naravno jezero)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719A-B58C-4ADB-AFD0-CBF09341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umetno akumulacijsko jezero na Savi (Mavčiče)</a:t>
            </a:r>
            <a:br>
              <a:rPr lang="sl-SI" sz="1400" dirty="0"/>
            </a:br>
            <a:r>
              <a:rPr lang="sl-SI" sz="1400" dirty="0"/>
              <a:t>gorsko ledeniško jezero Ledvica</a:t>
            </a:r>
            <a:br>
              <a:rPr lang="sl-SI" sz="1400" dirty="0"/>
            </a:br>
            <a:r>
              <a:rPr lang="sl-SI" sz="1400" dirty="0"/>
              <a:t>umetno akumulacijsko jezero na Dravi (</a:t>
            </a:r>
            <a:r>
              <a:rPr lang="sl-SI" sz="1400" dirty="0" err="1"/>
              <a:t>Ptusko</a:t>
            </a:r>
            <a:r>
              <a:rPr lang="sl-SI" sz="1400" dirty="0"/>
              <a:t>)</a:t>
            </a:r>
          </a:p>
        </p:txBody>
      </p:sp>
      <p:pic>
        <p:nvPicPr>
          <p:cNvPr id="5" name="Content Placeholder 4" descr="A lake with snow covered mountain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B4655CB6-DAF4-4E90-8D6C-CB6F3B036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5" y="1847273"/>
            <a:ext cx="5739015" cy="4193309"/>
          </a:xfrm>
        </p:spPr>
      </p:pic>
      <p:pic>
        <p:nvPicPr>
          <p:cNvPr id="7" name="Picture 6" descr="A lake surrounded by mountains&#10;&#10;Description automatically generated with low confidence">
            <a:extLst>
              <a:ext uri="{FF2B5EF4-FFF2-40B4-BE49-F238E27FC236}">
                <a16:creationId xmlns:a16="http://schemas.microsoft.com/office/drawing/2014/main" id="{F021D66B-F8C0-447C-AD98-20F1EE63E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4" y="1979832"/>
            <a:ext cx="3918529" cy="1834786"/>
          </a:xfrm>
          <a:prstGeom prst="rect">
            <a:avLst/>
          </a:prstGeom>
        </p:spPr>
      </p:pic>
      <p:pic>
        <p:nvPicPr>
          <p:cNvPr id="9" name="Picture 8" descr="An aerial view of a city&#10;&#10;Description automatically generated with low confidence">
            <a:extLst>
              <a:ext uri="{FF2B5EF4-FFF2-40B4-BE49-F238E27FC236}">
                <a16:creationId xmlns:a16="http://schemas.microsoft.com/office/drawing/2014/main" id="{DC351861-68B8-4BFC-BF4F-081EA62EA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3" y="4054764"/>
            <a:ext cx="3918530" cy="19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6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42-1314-4F4F-9968-C962436AF9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DD21-AE9D-437F-A8DA-4F865F895CD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5. Pomen voda:</a:t>
            </a:r>
          </a:p>
          <a:p>
            <a:pPr lvl="0"/>
            <a:r>
              <a:rPr lang="sl-SI" b="1" dirty="0"/>
              <a:t>vir pitne vode</a:t>
            </a:r>
          </a:p>
          <a:p>
            <a:pPr lvl="0"/>
            <a:r>
              <a:rPr lang="sl-SI" b="1" dirty="0"/>
              <a:t>turizem in rekreacija</a:t>
            </a:r>
          </a:p>
          <a:p>
            <a:pPr lvl="0"/>
            <a:r>
              <a:rPr lang="sl-SI" b="1" dirty="0"/>
              <a:t>življenjski prostor za rastline in živali</a:t>
            </a:r>
          </a:p>
          <a:p>
            <a:pPr lvl="0"/>
            <a:r>
              <a:rPr lang="sl-SI" b="1" dirty="0"/>
              <a:t>vpliv na podnebje</a:t>
            </a:r>
          </a:p>
          <a:p>
            <a:pPr lvl="0"/>
            <a:r>
              <a:rPr lang="sl-SI" b="1" dirty="0"/>
              <a:t>gospodarska dejavnost </a:t>
            </a:r>
            <a:r>
              <a:rPr lang="sl-SI" dirty="0"/>
              <a:t>(ribolov, promet, pristaniška dejavnost, solinarstvo, pridobivanje električne energije z obnovljivim virom)</a:t>
            </a:r>
            <a:r>
              <a:rPr lang="sl-SI" b="1" dirty="0"/>
              <a:t>- izberi 1 primer in ga izpiši</a:t>
            </a:r>
            <a:endParaRPr lang="sl-S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FCC8-2BD6-407D-8854-91E4372EDB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67B4-F495-4AC3-AB82-F4BC36933FE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 sz="2600" b="1" dirty="0"/>
              <a:t>1. Vode delimo na: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površinske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podzemeljske.</a:t>
            </a:r>
          </a:p>
          <a:p>
            <a:pPr lvl="0">
              <a:lnSpc>
                <a:spcPct val="80000"/>
              </a:lnSpc>
            </a:pPr>
            <a:endParaRPr lang="sl-SI" sz="2600" dirty="0"/>
          </a:p>
          <a:p>
            <a:pPr lvl="0">
              <a:lnSpc>
                <a:spcPct val="80000"/>
              </a:lnSpc>
            </a:pPr>
            <a:r>
              <a:rPr lang="sl-SI" sz="2600" b="1" dirty="0"/>
              <a:t>a) Površinske </a:t>
            </a:r>
            <a:r>
              <a:rPr lang="sl-SI" sz="2600" dirty="0"/>
              <a:t>vode so: </a:t>
            </a:r>
            <a:r>
              <a:rPr lang="sl-SI" sz="2600" b="1" dirty="0"/>
              <a:t>reke, močvirja in barja, jezera in Jadransko morje ob slovenski obali</a:t>
            </a:r>
          </a:p>
          <a:p>
            <a:pPr lvl="0">
              <a:lnSpc>
                <a:spcPct val="80000"/>
              </a:lnSpc>
            </a:pPr>
            <a:r>
              <a:rPr lang="sl-SI" sz="2600" dirty="0"/>
              <a:t>vse reke izvirajo v Sloveniji</a:t>
            </a:r>
          </a:p>
          <a:p>
            <a:pPr lvl="0">
              <a:lnSpc>
                <a:spcPct val="80000"/>
              </a:lnSpc>
            </a:pPr>
            <a:r>
              <a:rPr lang="sl-SI" sz="2600" dirty="0"/>
              <a:t>izjema sta Drava (S Italija na meji z Avstrijo) in Mura (Avstrija)</a:t>
            </a:r>
          </a:p>
          <a:p>
            <a:pPr lvl="0">
              <a:lnSpc>
                <a:spcPct val="80000"/>
              </a:lnSpc>
            </a:pPr>
            <a:r>
              <a:rPr lang="sl-SI" sz="2600" b="1" dirty="0"/>
              <a:t>večina rek je vodnatih zaradi goratega površja in velike količine padavin zlasti v povirjih rek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7FDD-8597-4C2E-980F-08A73509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glavne reke v Sloveniji in meja med obema povodjema (razvodje)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63EAEB9-029B-4926-AC30-7A191C6A1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877219"/>
            <a:ext cx="6496050" cy="4248150"/>
          </a:xfrm>
        </p:spPr>
      </p:pic>
    </p:spTree>
    <p:extLst>
      <p:ext uri="{BB962C8B-B14F-4D97-AF65-F5344CB8AC3E}">
        <p14:creationId xmlns:p14="http://schemas.microsoft.com/office/powerpoint/2010/main" val="362163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33E6-8DF3-4644-A550-98973770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korita Soče (zgornji tok)</a:t>
            </a:r>
            <a:br>
              <a:rPr lang="sl-SI" sz="1400" dirty="0"/>
            </a:br>
            <a:r>
              <a:rPr lang="sl-SI" sz="1400" dirty="0"/>
              <a:t>kraški izvir Pivke</a:t>
            </a:r>
          </a:p>
        </p:txBody>
      </p:sp>
      <p:pic>
        <p:nvPicPr>
          <p:cNvPr id="5" name="Content Placeholder 4" descr="A picture containing water, outdoor, nature, rock&#10;&#10;Description automatically generated">
            <a:extLst>
              <a:ext uri="{FF2B5EF4-FFF2-40B4-BE49-F238E27FC236}">
                <a16:creationId xmlns:a16="http://schemas.microsoft.com/office/drawing/2014/main" id="{53F4D31B-2E22-4034-9998-3D5D76C75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807152"/>
            <a:ext cx="3579086" cy="4351338"/>
          </a:xfrm>
        </p:spPr>
      </p:pic>
      <p:pic>
        <p:nvPicPr>
          <p:cNvPr id="7" name="Picture 6" descr="A picture containing grass, outdoor, sky, field&#10;&#10;Description automatically generated">
            <a:extLst>
              <a:ext uri="{FF2B5EF4-FFF2-40B4-BE49-F238E27FC236}">
                <a16:creationId xmlns:a16="http://schemas.microsoft.com/office/drawing/2014/main" id="{AED6DF8A-164C-45D2-8B58-22B51A3CD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59" y="1807152"/>
            <a:ext cx="56540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4D25-2FF7-4B4F-8095-A90F06CB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mrtvice (zamočvirjeni svet) ob Muri</a:t>
            </a:r>
          </a:p>
        </p:txBody>
      </p:sp>
      <p:pic>
        <p:nvPicPr>
          <p:cNvPr id="5" name="Content Placeholder 4" descr="A picture containing plant&#10;&#10;Description automatically generated">
            <a:extLst>
              <a:ext uri="{FF2B5EF4-FFF2-40B4-BE49-F238E27FC236}">
                <a16:creationId xmlns:a16="http://schemas.microsoft.com/office/drawing/2014/main" id="{1640706C-6B10-4874-9F3F-AB9954796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9" y="1985817"/>
            <a:ext cx="4886036" cy="3823855"/>
          </a:xfrm>
        </p:spPr>
      </p:pic>
    </p:spTree>
    <p:extLst>
      <p:ext uri="{BB962C8B-B14F-4D97-AF65-F5344CB8AC3E}">
        <p14:creationId xmlns:p14="http://schemas.microsoft.com/office/powerpoint/2010/main" val="148376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C1FD-7F96-45CD-B87A-E933D9E608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7296-B3AF-4194-9370-07E03183DA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 b="1" dirty="0"/>
              <a:t>b) Podzemeljske vode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večji del voda je pod površjem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vzrok: </a:t>
            </a:r>
            <a:r>
              <a:rPr lang="sl-SI" b="1" dirty="0"/>
              <a:t>večji del ozemlja ima vodoprepustno kraško površje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te so </a:t>
            </a:r>
            <a:r>
              <a:rPr lang="sl-SI" b="1" dirty="0"/>
              <a:t>vir pitne vode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drugo območje </a:t>
            </a:r>
            <a:r>
              <a:rPr lang="sl-SI" b="1" dirty="0" err="1"/>
              <a:t>t.i</a:t>
            </a:r>
            <a:r>
              <a:rPr lang="sl-SI" b="1" dirty="0"/>
              <a:t>. podtalnice je na dnu kotlin in ravnin osrednje in </a:t>
            </a:r>
            <a:r>
              <a:rPr lang="sl-SI" b="1" dirty="0" err="1"/>
              <a:t>Obpanonske</a:t>
            </a:r>
            <a:r>
              <a:rPr lang="sl-SI" b="1" dirty="0"/>
              <a:t> Slovenije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deževnic pronica skozi nesprijete sedimente proda in peska in se kopiči pod površjem (skica str. 31)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tukajšnjo podtalnico </a:t>
            </a:r>
            <a:r>
              <a:rPr lang="sl-SI" b="1" dirty="0"/>
              <a:t>ogroža gosta poselitev, promet in kmetijska dejavnost ter vse pogostejše suše </a:t>
            </a:r>
            <a:r>
              <a:rPr lang="sl-SI" dirty="0"/>
              <a:t>v </a:t>
            </a:r>
            <a:r>
              <a:rPr lang="sl-SI" dirty="0" err="1"/>
              <a:t>Obpanonski</a:t>
            </a:r>
            <a:r>
              <a:rPr lang="sl-SI" dirty="0"/>
              <a:t> Sloveniji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1C47-4B94-4FDD-A2DE-8FDFB0CD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prerez podtalnice v ravninah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35F71F5-0E2E-4659-AC17-478FFE4B3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2115127"/>
            <a:ext cx="5717309" cy="3611417"/>
          </a:xfrm>
        </p:spPr>
      </p:pic>
    </p:spTree>
    <p:extLst>
      <p:ext uri="{BB962C8B-B14F-4D97-AF65-F5344CB8AC3E}">
        <p14:creationId xmlns:p14="http://schemas.microsoft.com/office/powerpoint/2010/main" val="422906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4070-B82B-4B57-85F1-CC362C0537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C413-C468-4955-9BC4-C2C3E3C8178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 b="1" dirty="0"/>
              <a:t>2. Povodje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je </a:t>
            </a:r>
            <a:r>
              <a:rPr lang="sl-SI" b="1" dirty="0"/>
              <a:t>ozemlje, od koder se reka s svojimi pritoki (to je porečje) izliva v neko morje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zaradi gorske pregrade na Z </a:t>
            </a:r>
            <a:r>
              <a:rPr lang="sl-SI" dirty="0"/>
              <a:t>(„sleme strehe“) je </a:t>
            </a:r>
            <a:r>
              <a:rPr lang="sl-SI" b="1" dirty="0"/>
              <a:t>slovensko ozemlje neenakomerno razdeljeno na 2 povodji: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a) Soča s pritoki in Dragonja sodita k Jadranskemu povodju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b) večji del ozemlja sodi k Črnomorskemu povodju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Z str. 31: izpiši večje reke in njihove pritoke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Mura, Drava (najbolj vodnata), Sava (najdaljša na našem ozemlju, Kolpa)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64D7-34AD-47D3-A6D1-9B3065C5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razmerje med obema povodjema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4F9D89-C472-471E-B0BF-C09FEA41C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36" y="1751509"/>
            <a:ext cx="4368800" cy="4362963"/>
          </a:xfrm>
        </p:spPr>
      </p:pic>
    </p:spTree>
    <p:extLst>
      <p:ext uri="{BB962C8B-B14F-4D97-AF65-F5344CB8AC3E}">
        <p14:creationId xmlns:p14="http://schemas.microsoft.com/office/powerpoint/2010/main" val="264371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614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VODOVJE</vt:lpstr>
      <vt:lpstr>PowerPoint Presentation</vt:lpstr>
      <vt:lpstr>glavne reke v Sloveniji in meja med obema povodjema (razvodje)</vt:lpstr>
      <vt:lpstr>korita Soče (zgornji tok) kraški izvir Pivke</vt:lpstr>
      <vt:lpstr>mrtvice (zamočvirjeni svet) ob Muri</vt:lpstr>
      <vt:lpstr>PowerPoint Presentation</vt:lpstr>
      <vt:lpstr>prerez podtalnice v ravninah</vt:lpstr>
      <vt:lpstr>PowerPoint Presentation</vt:lpstr>
      <vt:lpstr>razmerje med obema povodjema</vt:lpstr>
      <vt:lpstr>PowerPoint Presentation</vt:lpstr>
      <vt:lpstr>zemljevid rečnih režimov v Sloveniji taljenje snega in ledu v gorah</vt:lpstr>
      <vt:lpstr>PowerPoint Presentation</vt:lpstr>
      <vt:lpstr>umetno akumulacijsko jezero na Savi (Mavčiče) gorsko ledeniško jezero Ledvica umetno akumulacijsko jezero na Dravi (Ptusko)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VODOVJE</dc:title>
  <dc:creator>Edo</dc:creator>
  <cp:lastModifiedBy>Marjana Makarovič Košnjek</cp:lastModifiedBy>
  <cp:revision>1</cp:revision>
  <dcterms:created xsi:type="dcterms:W3CDTF">2020-03-11T05:42:25Z</dcterms:created>
  <dcterms:modified xsi:type="dcterms:W3CDTF">2021-02-14T19:00:50Z</dcterms:modified>
</cp:coreProperties>
</file>