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84" r:id="rId5"/>
    <p:sldId id="283" r:id="rId6"/>
    <p:sldId id="282" r:id="rId7"/>
    <p:sldId id="281" r:id="rId8"/>
    <p:sldId id="274" r:id="rId9"/>
    <p:sldId id="277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B36-4518-4401-8C33-65C8ABA2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3766-A787-4497-97AD-98983D592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0E8F-E42D-47BC-AB7C-50E146D6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AB42-CB28-4480-87D2-69156E9C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A9BE-553C-4A1A-B673-9848864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98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BF89-B43C-467A-B919-D86EF8E9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576F-6E3F-4F29-8FF8-25EDB43D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7A5E-8182-480F-86BD-E0FF37EC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A45F-A18A-4C25-907C-D11DD80C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1CEF-6230-49B5-A8BF-9046B660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3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6BAC9-7003-447E-A513-A7435E90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D105-FFA4-4767-B8F3-20418AAB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35A1-4913-4E0D-85C8-17F075C8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68A1-2334-43AD-93FD-6204FF35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A1DC-4323-40F7-84EF-282F716B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3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5027-6589-491C-B1AD-47F2E5C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C8F2-D873-469E-BE5F-923F98B9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A973-9B68-4A46-B7BA-EE008D96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895E-6602-4047-A05C-FED28F8D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F48C-9C7E-43D5-B09C-FADFE824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852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EB2F-1C3A-4A59-972E-2234B0FD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B91B-B82A-4970-9091-E29EEA819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590A-A1F3-4460-8B2D-3DC86FC9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478C-7DC8-4AD7-A503-2EFBE0DB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FE2B-86A6-44FB-934B-8B8FB695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428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06AD-734C-44BD-9584-E1BE604C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3AF7-7563-4C01-8C20-4DD7FCF88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31F6-49C5-4B27-A4DE-4142D3316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3452-E3CB-4D9C-B2CA-9CCDD6B1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B59F-84F3-44E6-8D00-1EC34E5B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3193-2583-4A4E-B429-C7F2F75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3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EED2-7146-456F-BCB7-617CF2D9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205B-0E56-41DC-B97C-93B2ABBD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7B80-0C51-4264-B820-81A9A7E84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EA102-DF54-46B9-837E-61ABCB4C4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61608-9FA4-456C-B96F-283BEB32C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2A0B-98D5-437B-A7B5-744A885A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34B5-AECD-43C2-8351-2D437F7C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2A136-BFD2-471E-937B-03F16934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552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7883-DDFA-4809-ABB8-321FF7F8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FC011-2A74-40D5-867D-BA63581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EA24-4240-46E3-ACCA-B41EBA5A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C06B-B2E4-4E2E-913A-D542D9E4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634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F53BD-7086-4709-9EA2-80F86D46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AB52D-15B9-4ED3-9838-AC73D721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3C157-B8DF-4256-A667-07C70F37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47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C15D-FA7B-45A9-B804-6216E9B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3D97-0E9F-4000-AF4A-444D1A71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906A-39B9-45FA-B0F6-ABAF6E2E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DF78-DDE1-4381-83E8-68BA0D28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BD9B-0097-4311-9B7C-ED2503F2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4121-DAE1-4448-A4C2-E631CB71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344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3632-EE6E-4556-A15F-A6B631D4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F7743-AE74-413E-8330-CD69CAFE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E825-67BA-4F17-9599-7D115A60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FD9B-3A25-4245-A001-4CF65DD4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26F8-4AEF-4E31-8EE1-954B7FA2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36DA-1504-4213-8B8F-B9612D7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215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0CCCF-9E25-4E98-A51C-73A56E32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7D0A-66F6-49B2-A97B-C496587A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EC1F-7417-4F15-AA31-02BE3C1B5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A330-A7BA-46D2-B9D2-973CB6D9ED5D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A812-C6C1-48BD-AD5E-A51CDC8AE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A532-F7FB-44DE-9160-5C7ED1A8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C85D-645E-4C43-A695-C615EA3DFD0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83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FE8D-B4C8-4525-8320-A17C81D703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Z Afrika </a:t>
            </a:r>
            <a:r>
              <a:rPr lang="sl-SI" dirty="0"/>
              <a:t>(U str. 25-28)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3A86-B792-4E2A-958B-A27F4871D6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1. Naravno-geografske značilnosti (</a:t>
            </a:r>
            <a:r>
              <a:rPr lang="sl-SI" dirty="0"/>
              <a:t>ponovitev)</a:t>
            </a:r>
            <a:endParaRPr lang="sl-SI" b="1" dirty="0"/>
          </a:p>
          <a:p>
            <a:pPr lvl="0"/>
            <a:r>
              <a:rPr lang="sl-SI" dirty="0"/>
              <a:t>lega </a:t>
            </a:r>
            <a:r>
              <a:rPr lang="sl-SI" b="1" dirty="0"/>
              <a:t>ob velikem Gvinejskem zalivu </a:t>
            </a:r>
            <a:r>
              <a:rPr lang="sl-SI" dirty="0"/>
              <a:t>v Atlantskem oceanu, </a:t>
            </a:r>
            <a:r>
              <a:rPr lang="sl-SI" b="1" dirty="0"/>
              <a:t>J od Sahare</a:t>
            </a:r>
          </a:p>
          <a:p>
            <a:pPr lvl="0"/>
            <a:r>
              <a:rPr lang="sl-SI" b="1" dirty="0"/>
              <a:t>izrazito ekvatorialno podnebje ob obali </a:t>
            </a:r>
            <a:r>
              <a:rPr lang="sl-SI" dirty="0"/>
              <a:t>v bližini ekvatorja </a:t>
            </a:r>
            <a:r>
              <a:rPr lang="sl-SI" b="1" dirty="0"/>
              <a:t>proti S prehaja v savansko in nato v </a:t>
            </a:r>
            <a:r>
              <a:rPr lang="sl-SI" b="1" dirty="0" err="1"/>
              <a:t>polpuščavsko</a:t>
            </a:r>
            <a:r>
              <a:rPr lang="sl-SI" b="1" dirty="0"/>
              <a:t> in puščavsko</a:t>
            </a:r>
          </a:p>
          <a:p>
            <a:pPr lvl="0"/>
            <a:r>
              <a:rPr lang="sl-SI" b="1" dirty="0"/>
              <a:t>prehodno območje v smeri Sahare imenujemo </a:t>
            </a:r>
            <a:r>
              <a:rPr lang="sl-SI" b="1" dirty="0" err="1"/>
              <a:t>Sahel</a:t>
            </a:r>
            <a:endParaRPr lang="sl-SI" b="1" dirty="0"/>
          </a:p>
          <a:p>
            <a:pPr lvl="0"/>
            <a:r>
              <a:rPr lang="sl-SI" b="1" dirty="0"/>
              <a:t>reke tečejo v smeri S-J (Volta, Niger) in se izlivajo v Gvinejski zaliv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4906-FC17-46B0-905A-59FB3BB86F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E54A-A8E7-4338-8D3E-1835FE0CEE0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2. Poselitev: (</a:t>
            </a:r>
            <a:r>
              <a:rPr lang="sl-SI" dirty="0"/>
              <a:t>ponovitev)</a:t>
            </a:r>
            <a:endParaRPr lang="sl-SI" b="1" dirty="0"/>
          </a:p>
          <a:p>
            <a:pPr lvl="0"/>
            <a:r>
              <a:rPr lang="sl-SI" b="1" dirty="0"/>
              <a:t>najgostejše v savanskem območju</a:t>
            </a:r>
          </a:p>
          <a:p>
            <a:pPr lvl="0"/>
            <a:r>
              <a:rPr lang="sl-SI" b="1" dirty="0"/>
              <a:t>obalni pas </a:t>
            </a:r>
            <a:r>
              <a:rPr lang="sl-SI" dirty="0"/>
              <a:t>ima manj ugodno podnebje, a je </a:t>
            </a:r>
            <a:r>
              <a:rPr lang="sl-SI" b="1" dirty="0"/>
              <a:t>gosto poseljen zaradi gospodarskih možnosti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B20D-228D-4797-8F9B-18BA99494F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4FA0-A9E4-4EE3-B76F-45D0B13B05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sl-SI" sz="2600" b="1" dirty="0"/>
              <a:t>3. Gospodarstvo:</a:t>
            </a:r>
          </a:p>
          <a:p>
            <a:pPr>
              <a:lnSpc>
                <a:spcPct val="70000"/>
              </a:lnSpc>
            </a:pPr>
            <a:r>
              <a:rPr lang="sl-SI" sz="2600" b="1" dirty="0"/>
              <a:t>samooskrbno kmetijstvo domačinov: žitarice koruza, sirek, proso, riž, gomoljnica maniok </a:t>
            </a:r>
          </a:p>
          <a:p>
            <a:pPr>
              <a:lnSpc>
                <a:spcPct val="70000"/>
              </a:lnSpc>
            </a:pPr>
            <a:r>
              <a:rPr lang="sl-SI" sz="2600" b="1" dirty="0"/>
              <a:t>plantažno kmetijstvo </a:t>
            </a:r>
            <a:r>
              <a:rPr lang="sl-SI" sz="2600" dirty="0"/>
              <a:t>(svetovni vrh pridelave </a:t>
            </a:r>
            <a:r>
              <a:rPr lang="sl-SI" sz="2600" b="1" dirty="0"/>
              <a:t>kakavovca</a:t>
            </a:r>
            <a:r>
              <a:rPr lang="sl-SI" sz="2600" dirty="0"/>
              <a:t>, nato </a:t>
            </a:r>
            <a:r>
              <a:rPr lang="sl-SI" sz="2600" b="1" dirty="0"/>
              <a:t>banane, oljna palma, kavčuk</a:t>
            </a:r>
            <a:r>
              <a:rPr lang="sl-SI" sz="2600" dirty="0"/>
              <a:t>; na </a:t>
            </a:r>
            <a:r>
              <a:rPr lang="sl-SI" sz="2600" b="1" dirty="0"/>
              <a:t>območjih z manj padavinami bombaž in zemeljski oreščki ali arašidi)</a:t>
            </a:r>
          </a:p>
          <a:p>
            <a:pPr>
              <a:lnSpc>
                <a:spcPct val="70000"/>
              </a:lnSpc>
            </a:pPr>
            <a:r>
              <a:rPr lang="sl-SI" sz="2600" dirty="0" err="1"/>
              <a:t>Zgornjegvinejski</a:t>
            </a:r>
            <a:r>
              <a:rPr lang="sl-SI" sz="2600" dirty="0"/>
              <a:t> prag s starimi kamninami ima </a:t>
            </a:r>
            <a:r>
              <a:rPr lang="sl-SI" sz="2600" b="1" dirty="0"/>
              <a:t>veliko rudnega bogastva</a:t>
            </a:r>
          </a:p>
          <a:p>
            <a:pPr>
              <a:lnSpc>
                <a:spcPct val="70000"/>
              </a:lnSpc>
            </a:pPr>
            <a:r>
              <a:rPr lang="sl-SI" sz="2600" b="1" dirty="0"/>
              <a:t>reke</a:t>
            </a:r>
            <a:r>
              <a:rPr lang="sl-SI" sz="2600" dirty="0"/>
              <a:t>, ki prečkajo gorski prag imajo </a:t>
            </a:r>
            <a:r>
              <a:rPr lang="sl-SI" sz="2600" b="1" dirty="0"/>
              <a:t>velik hidroenergetski potencial </a:t>
            </a:r>
            <a:r>
              <a:rPr lang="sl-SI" sz="2600" dirty="0"/>
              <a:t>(na </a:t>
            </a:r>
            <a:r>
              <a:rPr lang="sl-SI" sz="2600" b="1" dirty="0"/>
              <a:t>Volti</a:t>
            </a:r>
            <a:r>
              <a:rPr lang="sl-SI" sz="2600" dirty="0"/>
              <a:t> eno največjih akumulacijskih jezer na svetu)</a:t>
            </a:r>
          </a:p>
          <a:p>
            <a:pPr>
              <a:lnSpc>
                <a:spcPct val="70000"/>
              </a:lnSpc>
            </a:pPr>
            <a:r>
              <a:rPr lang="sl-SI" sz="2600" b="1" dirty="0"/>
              <a:t>črpališča nafte ob obalah Gvinejskega zaliva</a:t>
            </a:r>
            <a:r>
              <a:rPr lang="sl-SI" sz="2600" dirty="0"/>
              <a:t>: </a:t>
            </a:r>
            <a:r>
              <a:rPr lang="sl-SI" sz="2600" b="1" dirty="0"/>
              <a:t>Nigerija</a:t>
            </a:r>
            <a:r>
              <a:rPr lang="sl-SI" sz="2600" dirty="0"/>
              <a:t> med pomembnimi izvoznicami nafte</a:t>
            </a:r>
            <a:br>
              <a:rPr lang="sl-SI" sz="2600" dirty="0"/>
            </a:br>
            <a:endParaRPr lang="sl-SI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0C9A-52F5-401D-83E4-0F687709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pridelki na tropskih plantažah Z Afrike</a:t>
            </a:r>
            <a:br>
              <a:rPr lang="sl-SI" sz="2400" dirty="0"/>
            </a:br>
            <a:r>
              <a:rPr lang="sl-SI" sz="2400" dirty="0"/>
              <a:t>žitarica sirek na </a:t>
            </a:r>
            <a:r>
              <a:rPr lang="sl-SI" sz="2400"/>
              <a:t>samooskrbni kmetiji</a:t>
            </a:r>
            <a:br>
              <a:rPr lang="sl-SI" sz="2400" dirty="0"/>
            </a:br>
            <a:r>
              <a:rPr lang="sl-SI" sz="2400" dirty="0"/>
              <a:t>samooskrbna kmetija z gomoljnico maniok</a:t>
            </a:r>
          </a:p>
        </p:txBody>
      </p:sp>
      <p:pic>
        <p:nvPicPr>
          <p:cNvPr id="5" name="Content Placeholder 4" descr="A picture containing dish, fabric, porcelain&#10;&#10;Description automatically generated">
            <a:extLst>
              <a:ext uri="{FF2B5EF4-FFF2-40B4-BE49-F238E27FC236}">
                <a16:creationId xmlns:a16="http://schemas.microsoft.com/office/drawing/2014/main" id="{38D3B9D5-17A9-4536-83D3-B2D77425E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16427" cy="4351338"/>
          </a:xfrm>
        </p:spPr>
      </p:pic>
      <p:pic>
        <p:nvPicPr>
          <p:cNvPr id="7" name="Picture 6" descr="A picture containing outdoor, grass, sky, plant&#10;&#10;Description automatically generated">
            <a:extLst>
              <a:ext uri="{FF2B5EF4-FFF2-40B4-BE49-F238E27FC236}">
                <a16:creationId xmlns:a16="http://schemas.microsoft.com/office/drawing/2014/main" id="{975CBEBF-CC66-4AE4-882E-657604ED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2" y="1800808"/>
            <a:ext cx="3916427" cy="4142792"/>
          </a:xfrm>
          <a:prstGeom prst="rect">
            <a:avLst/>
          </a:prstGeom>
        </p:spPr>
      </p:pic>
      <p:pic>
        <p:nvPicPr>
          <p:cNvPr id="9" name="Picture 8" descr="A close - up of a plant&#10;&#10;Description automatically generated with medium confidence">
            <a:extLst>
              <a:ext uri="{FF2B5EF4-FFF2-40B4-BE49-F238E27FC236}">
                <a16:creationId xmlns:a16="http://schemas.microsoft.com/office/drawing/2014/main" id="{5E78CAD2-9256-47E3-B251-0BF59BD42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78" y="2164702"/>
            <a:ext cx="2968752" cy="3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E901-CC1B-46CC-9B8C-D0528EE275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čreda goveda v </a:t>
            </a:r>
            <a:r>
              <a:rPr lang="sl-SI" sz="2400" dirty="0" err="1"/>
              <a:t>Sahelu</a:t>
            </a:r>
            <a:br>
              <a:rPr lang="sl-SI" sz="2400" dirty="0"/>
            </a:br>
            <a:r>
              <a:rPr lang="sl-SI" sz="2400" dirty="0"/>
              <a:t>rastlinska odeja okoli vasi in vodnjakov v </a:t>
            </a:r>
            <a:r>
              <a:rPr lang="sl-SI" sz="2400" dirty="0" err="1"/>
              <a:t>Sahelu</a:t>
            </a:r>
            <a:endParaRPr lang="sl-SI" sz="2400" dirty="0"/>
          </a:p>
        </p:txBody>
      </p:sp>
      <p:pic>
        <p:nvPicPr>
          <p:cNvPr id="3" name="Content Placeholder 4" descr="A picture containing cow, sky, outdoor, cattle&#10;&#10;Description automatically generated">
            <a:extLst>
              <a:ext uri="{FF2B5EF4-FFF2-40B4-BE49-F238E27FC236}">
                <a16:creationId xmlns:a16="http://schemas.microsoft.com/office/drawing/2014/main" id="{76A3F0E0-93B4-4B35-AD50-39772272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1864"/>
            <a:ext cx="4677375" cy="3551072"/>
          </a:xfr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C52818-55E7-46A1-B224-82FE6A28F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2041864"/>
            <a:ext cx="5551716" cy="3327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2D2D-531F-4B36-829D-8D5151B1D4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pokrajina v </a:t>
            </a:r>
            <a:r>
              <a:rPr lang="sl-SI" sz="2400" dirty="0" err="1"/>
              <a:t>Sahelu</a:t>
            </a:r>
            <a:br>
              <a:rPr lang="sl-SI" sz="2400" dirty="0"/>
            </a:br>
            <a:r>
              <a:rPr lang="sl-SI" sz="2400" dirty="0"/>
              <a:t>vodnjak in pridobivanje pitne vode v </a:t>
            </a:r>
            <a:r>
              <a:rPr lang="sl-SI" sz="2400" dirty="0" err="1"/>
              <a:t>Sahelu</a:t>
            </a:r>
            <a:endParaRPr lang="sl-SI" sz="2400" dirty="0"/>
          </a:p>
        </p:txBody>
      </p:sp>
      <p:pic>
        <p:nvPicPr>
          <p:cNvPr id="3" name="Content Placeholder 4" descr="A picture containing outdoor, sky, grass, nature&#10;&#10;Description automatically generated">
            <a:extLst>
              <a:ext uri="{FF2B5EF4-FFF2-40B4-BE49-F238E27FC236}">
                <a16:creationId xmlns:a16="http://schemas.microsoft.com/office/drawing/2014/main" id="{27101D2B-C6D5-420B-B69C-2827825F9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772363"/>
            <a:ext cx="5393917" cy="3600450"/>
          </a:xfrm>
        </p:spPr>
      </p:pic>
      <p:pic>
        <p:nvPicPr>
          <p:cNvPr id="4" name="Picture 6" descr="A picture containing outdoor, mountain, sky, ground&#10;&#10;Description automatically generated">
            <a:extLst>
              <a:ext uri="{FF2B5EF4-FFF2-40B4-BE49-F238E27FC236}">
                <a16:creationId xmlns:a16="http://schemas.microsoft.com/office/drawing/2014/main" id="{FD18403F-2D87-4209-B5B1-F25C2A67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79" y="1772363"/>
            <a:ext cx="4864223" cy="36004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6923-A90C-42C1-84E7-A8BFD62E46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pas </a:t>
            </a:r>
            <a:r>
              <a:rPr lang="sl-SI" sz="2400" dirty="0" err="1"/>
              <a:t>Sahela</a:t>
            </a:r>
            <a:br>
              <a:rPr lang="sl-SI" sz="2400" dirty="0"/>
            </a:br>
            <a:r>
              <a:rPr lang="sl-SI" sz="2400" dirty="0"/>
              <a:t>leta z podpovprečno količino padavin v </a:t>
            </a:r>
            <a:r>
              <a:rPr lang="sl-SI" sz="2400" dirty="0" err="1"/>
              <a:t>Sahelu</a:t>
            </a:r>
            <a:r>
              <a:rPr lang="sl-SI" sz="2400" dirty="0"/>
              <a:t> (rdeči stolpci)</a:t>
            </a:r>
          </a:p>
        </p:txBody>
      </p:sp>
      <p:pic>
        <p:nvPicPr>
          <p:cNvPr id="3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041E03B-8747-4000-8DA5-8007D17C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825627"/>
            <a:ext cx="5863635" cy="4351336"/>
          </a:xfrm>
        </p:spPr>
      </p:pic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0F44843-F918-4C9A-970D-88943351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4" y="1935327"/>
            <a:ext cx="4491359" cy="42416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92CF-79CA-47DD-8427-842939CE0B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AC11-E101-4C65-9BEE-49C5D59BE2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sl-SI" sz="2600" b="1" dirty="0"/>
              <a:t>4. problematika </a:t>
            </a:r>
            <a:r>
              <a:rPr lang="sl-SI" sz="2600" b="1" dirty="0" err="1"/>
              <a:t>Sahela</a:t>
            </a:r>
            <a:r>
              <a:rPr lang="sl-SI" sz="2600" b="1" dirty="0"/>
              <a:t> </a:t>
            </a:r>
            <a:r>
              <a:rPr lang="sl-SI" sz="2600" dirty="0"/>
              <a:t>(str. 27, Z str. 26)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prehodno sušno ozemlje med savano in puščavo </a:t>
            </a:r>
            <a:r>
              <a:rPr lang="sl-SI" sz="2600" dirty="0"/>
              <a:t>(</a:t>
            </a:r>
            <a:r>
              <a:rPr lang="sl-SI" sz="2600" dirty="0" err="1"/>
              <a:t>polpuščavsko</a:t>
            </a:r>
            <a:r>
              <a:rPr lang="sl-SI" sz="2600" dirty="0"/>
              <a:t> podnebje in rastje)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zaradi globalnega segrevanja so temperature vse višje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relativno gosto poseljeno s podeželskim prebivalstvom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zaradi nomadske živinoreje</a:t>
            </a:r>
            <a:r>
              <a:rPr lang="sl-SI" sz="2600" dirty="0"/>
              <a:t>, ki prevladuje med domačini, </a:t>
            </a:r>
            <a:r>
              <a:rPr lang="sl-SI" sz="2600" b="1" dirty="0"/>
              <a:t>se zaradi pretirane paše krči rastje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nezaščiteno prst odnašajo močni vetrovi oz. jo izpirajo nalivi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zaradi teh dveh razlogov </a:t>
            </a:r>
            <a:r>
              <a:rPr lang="sl-SI" sz="2600" b="1" dirty="0"/>
              <a:t>se puščava Sahara širi na območje </a:t>
            </a:r>
            <a:r>
              <a:rPr lang="sl-SI" sz="2600" b="1" dirty="0" err="1"/>
              <a:t>Sahela</a:t>
            </a:r>
            <a:endParaRPr lang="sl-SI" sz="2600" b="1" dirty="0"/>
          </a:p>
          <a:p>
            <a:pPr lvl="0">
              <a:lnSpc>
                <a:spcPct val="70000"/>
              </a:lnSpc>
            </a:pPr>
            <a:r>
              <a:rPr lang="sl-SI" sz="2600" b="1" dirty="0"/>
              <a:t>širjenje puščave</a:t>
            </a:r>
            <a:r>
              <a:rPr lang="sl-SI" sz="2600" dirty="0"/>
              <a:t>, </a:t>
            </a:r>
            <a:r>
              <a:rPr lang="sl-SI" sz="2600" b="1" dirty="0"/>
              <a:t>kar</a:t>
            </a:r>
            <a:r>
              <a:rPr lang="sl-SI" sz="2600" dirty="0"/>
              <a:t> </a:t>
            </a:r>
            <a:r>
              <a:rPr lang="sl-SI" sz="2600" b="1" dirty="0"/>
              <a:t>ogroža življenjski in kmetijski prostor ter povzroča lakoto in bolezni</a:t>
            </a:r>
            <a:r>
              <a:rPr lang="sl-SI" sz="2600" dirty="0"/>
              <a:t>, </a:t>
            </a:r>
            <a:r>
              <a:rPr lang="sl-SI" sz="2600" b="1" dirty="0"/>
              <a:t>imenujemo DEZERTIFIKACIJA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4C63-4210-4569-AFCE-C9C521374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delež izvoza kmetijskih pridelkov ter rud in nafte ter zemeljskega plina v afriških državah</a:t>
            </a:r>
          </a:p>
        </p:txBody>
      </p:sp>
      <p:pic>
        <p:nvPicPr>
          <p:cNvPr id="3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1081B18-A548-4AF0-95F9-B766BA1F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30" y="1825627"/>
            <a:ext cx="4011536" cy="43513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 Afrika (U str. 25-28)</vt:lpstr>
      <vt:lpstr>PowerPoint Presentation</vt:lpstr>
      <vt:lpstr>PowerPoint Presentation</vt:lpstr>
      <vt:lpstr>pridelki na tropskih plantažah Z Afrike žitarica sirek na samooskrbni kmetiji samooskrbna kmetija z gomoljnico maniok</vt:lpstr>
      <vt:lpstr>čreda goveda v Sahelu rastlinska odeja okoli vasi in vodnjakov v Sahelu</vt:lpstr>
      <vt:lpstr>pokrajina v Sahelu vodnjak in pridobivanje pitne vode v Sahelu</vt:lpstr>
      <vt:lpstr>pas Sahela leta z podpovprečno količino padavin v Sahelu (rdeči stolpci)</vt:lpstr>
      <vt:lpstr>PowerPoint Presentation</vt:lpstr>
      <vt:lpstr>delež izvoza kmetijskih pridelkov ter rud in nafte ter zemeljskega plina v afriških državah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Afrika (U str. 25-28)</dc:title>
  <dc:creator>Marjana Makarovič Košnjek</dc:creator>
  <cp:lastModifiedBy>Marjana Makarovič Košnjek</cp:lastModifiedBy>
  <cp:revision>6</cp:revision>
  <dcterms:created xsi:type="dcterms:W3CDTF">2021-01-25T06:21:59Z</dcterms:created>
  <dcterms:modified xsi:type="dcterms:W3CDTF">2021-02-14T18:49:54Z</dcterms:modified>
</cp:coreProperties>
</file>