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7" r:id="rId11"/>
    <p:sldId id="269" r:id="rId12"/>
    <p:sldId id="268" r:id="rId13"/>
    <p:sldId id="270" r:id="rId14"/>
    <p:sldId id="271" r:id="rId15"/>
    <p:sldId id="272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8B3C3-743C-45FC-BA2A-03AEE256B792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56CAE-D674-4F11-A7F4-1B66AE6C85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6CAE-D674-4F11-A7F4-1B66AE6C855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AA77-73D6-49EE-BD6A-B1E3EA7466EB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01A97-0E92-42AD-8FE8-9672D785C5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1: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Reading: Jensen 1.6,1.8,1.9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Born-Oppenheimer approximation: Electrons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e</a:t>
            </a:r>
            <a:r>
              <a:rPr lang="en-US" dirty="0" smtClean="0"/>
              <a:t> &lt;&lt; M</a:t>
            </a:r>
            <a:r>
              <a:rPr lang="en-US" baseline="-25000" dirty="0" smtClean="0"/>
              <a:t>a</a:t>
            </a:r>
            <a:r>
              <a:rPr lang="en-US" dirty="0" smtClean="0"/>
              <a:t>, for all nuclei a</a:t>
            </a:r>
          </a:p>
          <a:p>
            <a:r>
              <a:rPr lang="en-US" dirty="0" smtClean="0"/>
              <a:t>Total </a:t>
            </a:r>
            <a:r>
              <a:rPr lang="en-US" dirty="0" err="1" smtClean="0"/>
              <a:t>wavefn</a:t>
            </a:r>
            <a:r>
              <a:rPr lang="en-US" dirty="0" smtClean="0"/>
              <a:t> is approximately product of electronic </a:t>
            </a:r>
            <a:r>
              <a:rPr lang="en-US" dirty="0" err="1" smtClean="0"/>
              <a:t>wavefn</a:t>
            </a:r>
            <a:r>
              <a:rPr lang="en-US" dirty="0" smtClean="0"/>
              <a:t> times nuclear </a:t>
            </a:r>
            <a:r>
              <a:rPr lang="en-US" dirty="0" err="1" smtClean="0"/>
              <a:t>wavefn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Electrons remain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in the same state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dirty="0" smtClean="0"/>
              <a:t>) = energy of j-</a:t>
            </a:r>
            <a:r>
              <a:rPr lang="en-US" dirty="0" err="1" smtClean="0"/>
              <a:t>th</a:t>
            </a:r>
            <a:r>
              <a:rPr lang="en-US" dirty="0" smtClean="0"/>
              <a:t> electronic </a:t>
            </a:r>
            <a:r>
              <a:rPr lang="en-US" dirty="0" err="1" smtClean="0"/>
              <a:t>eigenstate</a:t>
            </a:r>
            <a:r>
              <a:rPr lang="en-US" dirty="0" smtClean="0"/>
              <a:t> for fixed nuclear positions </a:t>
            </a:r>
            <a:r>
              <a:rPr lang="en-US" b="1" dirty="0" smtClean="0"/>
              <a:t>R</a:t>
            </a:r>
          </a:p>
          <a:p>
            <a:r>
              <a:rPr lang="en-US" dirty="0" smtClean="0"/>
              <a:t>Called a PES = potential energy surface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Born-Oppenheimer approximation: Nuclei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</a:t>
            </a:r>
            <a:r>
              <a:rPr lang="en-US" dirty="0" smtClean="0"/>
              <a:t> = </a:t>
            </a:r>
            <a:r>
              <a:rPr lang="en-US" b="1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+ </a:t>
            </a:r>
            <a:r>
              <a:rPr lang="en-US" b="1" dirty="0" err="1" smtClean="0"/>
              <a:t>V</a:t>
            </a:r>
            <a:r>
              <a:rPr lang="en-US" baseline="-25000" dirty="0" err="1" smtClean="0"/>
              <a:t>nn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Assumed electrons in their ground state</a:t>
            </a:r>
          </a:p>
          <a:p>
            <a:r>
              <a:rPr lang="en-US" dirty="0" smtClean="0"/>
              <a:t>Total potential: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tot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dirty="0" smtClean="0"/>
              <a:t>)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nn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dirty="0" smtClean="0"/>
              <a:t>) + E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</a:t>
            </a:r>
            <a:r>
              <a:rPr lang="en-US" baseline="-25000" dirty="0" err="1" smtClean="0"/>
              <a:t>nn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dirty="0" smtClean="0"/>
              <a:t>) = </a:t>
            </a:r>
            <a:r>
              <a:rPr lang="en-US" dirty="0" smtClean="0">
                <a:latin typeface="Symbol" pitchFamily="18" charset="2"/>
              </a:rPr>
              <a:t>S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b</a:t>
            </a:r>
            <a:r>
              <a:rPr lang="en-US" dirty="0" smtClean="0"/>
              <a:t> / | </a:t>
            </a:r>
            <a:r>
              <a:rPr lang="en-US" b="1" dirty="0" smtClean="0"/>
              <a:t>R</a:t>
            </a:r>
            <a:r>
              <a:rPr lang="en-US" b="1" baseline="-25000" dirty="0" smtClean="0"/>
              <a:t>a</a:t>
            </a:r>
            <a:r>
              <a:rPr lang="en-US" b="1" dirty="0" smtClean="0"/>
              <a:t>-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b</a:t>
            </a:r>
            <a:r>
              <a:rPr lang="en-US" b="1" dirty="0" smtClean="0"/>
              <a:t>| = </a:t>
            </a:r>
            <a:r>
              <a:rPr lang="en-US" dirty="0" smtClean="0"/>
              <a:t>Coulomb repulsion</a:t>
            </a:r>
          </a:p>
          <a:p>
            <a:r>
              <a:rPr lang="en-US" dirty="0" smtClean="0"/>
              <a:t>Can treat nuclei either quantum mechanically or classically (MD).</a:t>
            </a:r>
          </a:p>
          <a:p>
            <a:r>
              <a:rPr lang="en-US" dirty="0" smtClean="0"/>
              <a:t>Vibrations usually quantum mechanical.</a:t>
            </a:r>
          </a:p>
          <a:p>
            <a:endParaRPr lang="en-US" dirty="0" smtClean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: the simplest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</a:t>
            </a:r>
            <a:r>
              <a:rPr lang="en-US" baseline="-25000" dirty="0" smtClean="0"/>
              <a:t>e </a:t>
            </a:r>
            <a:r>
              <a:rPr lang="en-US" dirty="0" smtClean="0"/>
              <a:t>= </a:t>
            </a:r>
            <a:r>
              <a:rPr lang="en-US" b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+</a:t>
            </a:r>
            <a:r>
              <a:rPr lang="en-US" b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+v(</a:t>
            </a:r>
            <a:r>
              <a:rPr lang="en-US" b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)+v(</a:t>
            </a:r>
            <a:r>
              <a:rPr lang="en-US" b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)-1/r-1/|</a:t>
            </a:r>
            <a:r>
              <a:rPr lang="en-US" b="1" dirty="0" smtClean="0"/>
              <a:t>r</a:t>
            </a:r>
            <a:r>
              <a:rPr lang="en-US" dirty="0" smtClean="0"/>
              <a:t>-</a:t>
            </a:r>
            <a:r>
              <a:rPr lang="en-US" dirty="0" err="1" smtClean="0"/>
              <a:t>R</a:t>
            </a:r>
            <a:r>
              <a:rPr lang="en-US" b="1" dirty="0" err="1" smtClean="0"/>
              <a:t>z</a:t>
            </a:r>
            <a:r>
              <a:rPr lang="en-US" dirty="0" smtClean="0"/>
              <a:t>| + 1/|</a:t>
            </a:r>
            <a:r>
              <a:rPr lang="en-US" b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-</a:t>
            </a:r>
            <a:r>
              <a:rPr lang="en-US" b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</a:p>
          <a:p>
            <a:r>
              <a:rPr lang="en-US" b="1" dirty="0" smtClean="0"/>
              <a:t>t</a:t>
            </a:r>
            <a:r>
              <a:rPr lang="en-US" baseline="-25000" dirty="0" smtClean="0"/>
              <a:t>1 </a:t>
            </a:r>
            <a:r>
              <a:rPr lang="en-US" dirty="0" smtClean="0"/>
              <a:t>= kinetic energy of electron 1</a:t>
            </a:r>
            <a:endParaRPr lang="en-US" dirty="0" smtClean="0"/>
          </a:p>
          <a:p>
            <a:r>
              <a:rPr lang="en-US" dirty="0" smtClean="0"/>
              <a:t>v(</a:t>
            </a:r>
            <a:r>
              <a:rPr lang="en-US" b="1" dirty="0" smtClean="0"/>
              <a:t>r</a:t>
            </a:r>
            <a:r>
              <a:rPr lang="en-US" dirty="0" smtClean="0"/>
              <a:t>) = -1/r-1/|</a:t>
            </a:r>
            <a:r>
              <a:rPr lang="en-US" b="1" dirty="0" smtClean="0"/>
              <a:t>r</a:t>
            </a:r>
            <a:r>
              <a:rPr lang="en-US" dirty="0" smtClean="0"/>
              <a:t>-</a:t>
            </a:r>
            <a:r>
              <a:rPr lang="en-US" dirty="0" err="1" smtClean="0"/>
              <a:t>R</a:t>
            </a:r>
            <a:r>
              <a:rPr lang="en-US" b="1" dirty="0" err="1" smtClean="0"/>
              <a:t>z</a:t>
            </a:r>
            <a:r>
              <a:rPr lang="en-US" dirty="0" smtClean="0"/>
              <a:t>| = one-body potential = attraction to the two nuclei, R apart on z-axis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(R) = &lt; </a:t>
            </a:r>
            <a:r>
              <a:rPr lang="en-US" dirty="0" smtClean="0">
                <a:latin typeface="Symbol" pitchFamily="18" charset="2"/>
              </a:rPr>
              <a:t>Y</a:t>
            </a:r>
            <a:r>
              <a:rPr lang="en-US" baseline="-25000" dirty="0" smtClean="0">
                <a:latin typeface="Symbol" pitchFamily="18" charset="2"/>
              </a:rPr>
              <a:t>0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b="1" baseline="-25000" dirty="0" smtClean="0"/>
              <a:t>1,</a:t>
            </a:r>
            <a:r>
              <a:rPr lang="en-US" b="1" dirty="0" smtClean="0"/>
              <a:t>r</a:t>
            </a:r>
            <a:r>
              <a:rPr lang="en-US" b="1" baseline="-25000" dirty="0" smtClean="0"/>
              <a:t>2</a:t>
            </a:r>
            <a:r>
              <a:rPr lang="en-US" dirty="0" smtClean="0"/>
              <a:t>)| </a:t>
            </a:r>
            <a:r>
              <a:rPr lang="en-US" b="1" dirty="0" smtClean="0"/>
              <a:t>H</a:t>
            </a:r>
            <a:r>
              <a:rPr lang="en-US" baseline="-25000" dirty="0" smtClean="0"/>
              <a:t>e </a:t>
            </a:r>
            <a:r>
              <a:rPr lang="en-US" dirty="0" smtClean="0"/>
              <a:t>| </a:t>
            </a:r>
            <a:r>
              <a:rPr lang="en-US" dirty="0" smtClean="0">
                <a:latin typeface="Symbol" pitchFamily="18" charset="2"/>
              </a:rPr>
              <a:t>Y</a:t>
            </a:r>
            <a:r>
              <a:rPr lang="en-US" baseline="-25000" dirty="0" smtClean="0">
                <a:latin typeface="Symbol" pitchFamily="18" charset="2"/>
              </a:rPr>
              <a:t>0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b="1" baseline="-25000" dirty="0" smtClean="0"/>
              <a:t>1,</a:t>
            </a:r>
            <a:r>
              <a:rPr lang="en-US" b="1" dirty="0" smtClean="0"/>
              <a:t>r</a:t>
            </a:r>
            <a:r>
              <a:rPr lang="en-US" b="1" baseline="-25000" dirty="0" smtClean="0"/>
              <a:t>2</a:t>
            </a:r>
            <a:r>
              <a:rPr lang="en-US" dirty="0" smtClean="0"/>
              <a:t>) &gt;</a:t>
            </a:r>
          </a:p>
          <a:p>
            <a:r>
              <a:rPr lang="en-US" dirty="0" smtClean="0"/>
              <a:t>Note:  All matter bound by Coulomb potentials, so V-&gt;0 as separation -&gt; </a:t>
            </a:r>
            <a:r>
              <a:rPr lang="en-US" dirty="0" smtClean="0">
                <a:latin typeface="Calibri"/>
              </a:rPr>
              <a:t>∞, so all bound systems have E &lt; 0.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molecular energy for H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76350"/>
            <a:ext cx="83820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2743200" y="5334000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472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648994" y="5409406"/>
            <a:ext cx="457200" cy="1588"/>
          </a:xfrm>
          <a:prstGeom prst="straightConnector1">
            <a:avLst/>
          </a:prstGeom>
          <a:ln w="25400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generally..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3N</a:t>
            </a:r>
            <a:r>
              <a:rPr lang="en-US" baseline="-25000" dirty="0" smtClean="0"/>
              <a:t>n</a:t>
            </a:r>
            <a:r>
              <a:rPr lang="en-US" dirty="0" smtClean="0"/>
              <a:t>-6 internal coordinates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methane has 9</a:t>
            </a:r>
          </a:p>
          <a:p>
            <a:r>
              <a:rPr lang="en-US" dirty="0" smtClean="0"/>
              <a:t>Large molecule=&gt;vast conformational space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phases of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Gas =&gt; molecules barely interact =&gt; most info from finite isolated molecule</a:t>
            </a:r>
          </a:p>
          <a:p>
            <a:r>
              <a:rPr lang="en-US" dirty="0" err="1" smtClean="0"/>
              <a:t>Xal</a:t>
            </a:r>
            <a:r>
              <a:rPr lang="en-US" dirty="0" smtClean="0"/>
              <a:t> solid =&gt; perfect ordered array =&gt; solve with periodic boundary conditions</a:t>
            </a:r>
          </a:p>
          <a:p>
            <a:r>
              <a:rPr lang="en-US" dirty="0" smtClean="0"/>
              <a:t>Liquids =&gt; need finite T,P for nuclei =&gt; MD</a:t>
            </a:r>
          </a:p>
          <a:p>
            <a:endParaRPr lang="en-US" dirty="0"/>
          </a:p>
          <a:p>
            <a:r>
              <a:rPr lang="en-US" dirty="0" smtClean="0"/>
              <a:t>Small molecules and ordered solids =&gt; well-separated global minima =&gt; structure at 300K well-approximated by minimum</a:t>
            </a:r>
          </a:p>
          <a:p>
            <a:r>
              <a:rPr lang="en-US" dirty="0" smtClean="0"/>
              <a:t>Bigger, softer molecules =&gt; many minima within 0.1 </a:t>
            </a:r>
            <a:r>
              <a:rPr lang="en-US" dirty="0" err="1" smtClean="0"/>
              <a:t>eV</a:t>
            </a:r>
            <a:r>
              <a:rPr lang="en-US" dirty="0" smtClean="0"/>
              <a:t> of each other =&gt; need to simulate at finite 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all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H=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dirty="0" err="1" smtClean="0"/>
              <a:t>+T</a:t>
            </a:r>
            <a:r>
              <a:rPr lang="en-US" b="1" baseline="-25000" dirty="0" err="1" smtClean="0"/>
              <a:t>e</a:t>
            </a:r>
            <a:r>
              <a:rPr lang="en-US" b="1" dirty="0" err="1" smtClean="0"/>
              <a:t>+V</a:t>
            </a:r>
            <a:r>
              <a:rPr lang="en-US" b="1" baseline="-25000" dirty="0" err="1" smtClean="0"/>
              <a:t>nn</a:t>
            </a:r>
            <a:r>
              <a:rPr lang="en-US" b="1" dirty="0" err="1" smtClean="0"/>
              <a:t>+V</a:t>
            </a:r>
            <a:r>
              <a:rPr lang="en-US" b="1" baseline="-25000" dirty="0" err="1" smtClean="0"/>
              <a:t>ne</a:t>
            </a:r>
            <a:r>
              <a:rPr lang="en-US" b="1" dirty="0" err="1" smtClean="0"/>
              <a:t>+V</a:t>
            </a:r>
            <a:r>
              <a:rPr lang="en-US" b="1" baseline="-25000" dirty="0" err="1" smtClean="0"/>
              <a:t>ee</a:t>
            </a:r>
            <a:endParaRPr lang="en-US" b="1" baseline="-25000" dirty="0" smtClean="0"/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e </a:t>
            </a:r>
            <a:r>
              <a:rPr lang="en-US" dirty="0" smtClean="0"/>
              <a:t>is kinetic energy of electrons</a:t>
            </a:r>
            <a:r>
              <a:rPr lang="en-US" dirty="0" smtClean="0"/>
              <a:t>, j=1,…,N</a:t>
            </a:r>
            <a:endParaRPr lang="en-US" b="1" dirty="0" smtClean="0"/>
          </a:p>
          <a:p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 </a:t>
            </a:r>
            <a:r>
              <a:rPr lang="en-US" dirty="0" smtClean="0"/>
              <a:t>is kinetic energy of nuclei </a:t>
            </a:r>
          </a:p>
          <a:p>
            <a:pPr lvl="1"/>
            <a:r>
              <a:rPr lang="en-US" dirty="0" smtClean="0"/>
              <a:t>A labels nuclei, a=1,…,</a:t>
            </a:r>
            <a:r>
              <a:rPr lang="en-US" dirty="0" err="1" smtClean="0"/>
              <a:t>N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lvl="1"/>
            <a:r>
              <a:rPr lang="en-US" dirty="0" err="1" smtClean="0"/>
              <a:t>Z</a:t>
            </a:r>
            <a:r>
              <a:rPr lang="en-US" baseline="-25000" dirty="0" err="1" smtClean="0"/>
              <a:t>a</a:t>
            </a:r>
            <a:r>
              <a:rPr lang="en-US" dirty="0" smtClean="0"/>
              <a:t> is the charge on a-</a:t>
            </a:r>
            <a:r>
              <a:rPr lang="en-US" dirty="0" err="1" smtClean="0"/>
              <a:t>th</a:t>
            </a:r>
            <a:r>
              <a:rPr lang="en-US" dirty="0" smtClean="0"/>
              <a:t> nucleus, of mass M</a:t>
            </a:r>
            <a:r>
              <a:rPr lang="en-US" baseline="-25000" dirty="0"/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things we focus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DFT = quick way to do QM</a:t>
            </a:r>
          </a:p>
          <a:p>
            <a:pPr lvl="1"/>
            <a:r>
              <a:rPr lang="en-US" dirty="0" smtClean="0"/>
              <a:t>200 atoms, gases and solids, hard matter, treats electrons</a:t>
            </a:r>
          </a:p>
          <a:p>
            <a:r>
              <a:rPr lang="en-US" dirty="0" smtClean="0"/>
              <a:t>MD = molecular dynamics</a:t>
            </a:r>
          </a:p>
          <a:p>
            <a:pPr lvl="1"/>
            <a:r>
              <a:rPr lang="en-US" dirty="0" smtClean="0"/>
              <a:t>Classical nuclei, no electrons, used for bio, soft systems, liquids, 10</a:t>
            </a:r>
            <a:r>
              <a:rPr lang="en-US" baseline="30000" dirty="0" smtClean="0"/>
              <a:t>7</a:t>
            </a:r>
            <a:r>
              <a:rPr lang="en-US" dirty="0" smtClean="0"/>
              <a:t> atoms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approximations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Nuclei=points</a:t>
            </a:r>
          </a:p>
          <a:p>
            <a:r>
              <a:rPr lang="en-US" dirty="0" smtClean="0"/>
              <a:t>Interactions are </a:t>
            </a:r>
            <a:r>
              <a:rPr lang="en-US" i="1" dirty="0" smtClean="0"/>
              <a:t>EM</a:t>
            </a:r>
          </a:p>
          <a:p>
            <a:r>
              <a:rPr lang="en-US" dirty="0" smtClean="0"/>
              <a:t>c</a:t>
            </a:r>
            <a:r>
              <a:rPr lang="en-US" dirty="0" smtClean="0">
                <a:latin typeface="Calibri"/>
              </a:rPr>
              <a:t>→∞, so non-relativistic (can add back in as perturbation)</a:t>
            </a:r>
          </a:p>
          <a:p>
            <a:r>
              <a:rPr lang="en-US" dirty="0" smtClean="0">
                <a:latin typeface="Calibri"/>
              </a:rPr>
              <a:t>Natural units for electrons are atomic units (app C of Jensen)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Hartree</a:t>
            </a:r>
            <a:r>
              <a:rPr lang="en-US" dirty="0" smtClean="0"/>
              <a:t> = 27.2 </a:t>
            </a:r>
            <a:r>
              <a:rPr lang="en-US" dirty="0" err="1" smtClean="0"/>
              <a:t>eV</a:t>
            </a:r>
            <a:r>
              <a:rPr lang="en-US" dirty="0" smtClean="0"/>
              <a:t> – total electron energies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eV</a:t>
            </a:r>
            <a:r>
              <a:rPr lang="en-US" dirty="0" smtClean="0"/>
              <a:t> = 23 kcal/mol – bond energies</a:t>
            </a:r>
          </a:p>
          <a:p>
            <a:r>
              <a:rPr lang="en-US" dirty="0" smtClean="0"/>
              <a:t>1 kcal/mol = 4.1 kJ/mol – activation energies</a:t>
            </a:r>
          </a:p>
          <a:p>
            <a:r>
              <a:rPr lang="en-US" dirty="0" smtClean="0"/>
              <a:t>1 kJ/mol = 83.6 cm</a:t>
            </a:r>
            <a:r>
              <a:rPr lang="en-US" baseline="30000" dirty="0" smtClean="0"/>
              <a:t>-1</a:t>
            </a:r>
            <a:r>
              <a:rPr lang="en-US" dirty="0" smtClean="0"/>
              <a:t> - biochemistry</a:t>
            </a:r>
          </a:p>
          <a:p>
            <a:r>
              <a:rPr lang="en-US" dirty="0" smtClean="0"/>
              <a:t>1 cm</a:t>
            </a:r>
            <a:r>
              <a:rPr lang="en-US" baseline="30000" dirty="0" smtClean="0"/>
              <a:t>-1</a:t>
            </a:r>
            <a:r>
              <a:rPr lang="en-US" dirty="0" smtClean="0"/>
              <a:t> = 1.44 K – vibrations, rotations</a:t>
            </a:r>
          </a:p>
          <a:p>
            <a:endParaRPr lang="en-US" dirty="0"/>
          </a:p>
          <a:p>
            <a:r>
              <a:rPr lang="en-US" dirty="0" smtClean="0"/>
              <a:t>1 </a:t>
            </a:r>
            <a:r>
              <a:rPr lang="en-US" dirty="0" err="1" smtClean="0"/>
              <a:t>Hartree</a:t>
            </a:r>
            <a:r>
              <a:rPr lang="en-US" dirty="0" smtClean="0"/>
              <a:t> = 315,773 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quantum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problems have 1 particle.</a:t>
            </a:r>
          </a:p>
          <a:p>
            <a:r>
              <a:rPr lang="en-US" dirty="0" smtClean="0"/>
              <a:t>Given some potential function v(</a:t>
            </a:r>
            <a:r>
              <a:rPr lang="en-US" b="1" dirty="0" smtClean="0"/>
              <a:t>r</a:t>
            </a:r>
            <a:r>
              <a:rPr lang="en-US" dirty="0" smtClean="0"/>
              <a:t>), find </a:t>
            </a:r>
            <a:r>
              <a:rPr lang="en-US" dirty="0" err="1" smtClean="0"/>
              <a:t>eigenvalues</a:t>
            </a:r>
            <a:r>
              <a:rPr lang="en-US" dirty="0" smtClean="0"/>
              <a:t> of </a:t>
            </a:r>
            <a:r>
              <a:rPr lang="en-US" b="1" dirty="0" smtClean="0"/>
              <a:t>H</a:t>
            </a:r>
            <a:r>
              <a:rPr lang="en-US" dirty="0" smtClean="0"/>
              <a:t> = </a:t>
            </a:r>
            <a:r>
              <a:rPr lang="en-US" b="1" dirty="0" smtClean="0"/>
              <a:t>T</a:t>
            </a:r>
            <a:r>
              <a:rPr lang="en-US" dirty="0" smtClean="0"/>
              <a:t> + </a:t>
            </a:r>
            <a:r>
              <a:rPr lang="en-US" b="1" dirty="0" smtClean="0"/>
              <a:t>V</a:t>
            </a:r>
          </a:p>
          <a:p>
            <a:r>
              <a:rPr lang="en-US" dirty="0" smtClean="0"/>
              <a:t>Label </a:t>
            </a:r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eigenvalues</a:t>
            </a:r>
            <a:r>
              <a:rPr lang="en-US" dirty="0" smtClean="0"/>
              <a:t>, </a:t>
            </a:r>
            <a:r>
              <a:rPr lang="en-US" dirty="0" err="1" smtClean="0">
                <a:latin typeface="Symbol" pitchFamily="18" charset="2"/>
              </a:rPr>
              <a:t>f</a:t>
            </a:r>
            <a:r>
              <a:rPr lang="en-US" baseline="-25000" dirty="0" err="1" smtClean="0"/>
              <a:t>j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dirty="0" smtClean="0"/>
              <a:t>) for </a:t>
            </a:r>
            <a:r>
              <a:rPr lang="en-US" dirty="0" err="1" smtClean="0"/>
              <a:t>eigenfunctions</a:t>
            </a:r>
            <a:r>
              <a:rPr lang="en-US" dirty="0" smtClean="0"/>
              <a:t>, j=1,2,3,…</a:t>
            </a:r>
          </a:p>
          <a:p>
            <a:r>
              <a:rPr lang="en-US" dirty="0" smtClean="0"/>
              <a:t>Lowest is </a:t>
            </a:r>
            <a:r>
              <a:rPr lang="en-US" i="1" dirty="0" smtClean="0"/>
              <a:t>ground state</a:t>
            </a:r>
            <a:r>
              <a:rPr lang="en-US" dirty="0" smtClean="0"/>
              <a:t>, next is first </a:t>
            </a:r>
            <a:r>
              <a:rPr lang="en-US" i="1" dirty="0" smtClean="0"/>
              <a:t>excited state</a:t>
            </a:r>
            <a:r>
              <a:rPr lang="en-US" dirty="0" smtClean="0"/>
              <a:t>, etc.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in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v(x)=0 for 0 &lt; x &lt; L, </a:t>
            </a:r>
            <a:r>
              <a:rPr lang="en-US" dirty="0" smtClean="0">
                <a:latin typeface="Calibri"/>
              </a:rPr>
              <a:t>∞ otherwise</a:t>
            </a:r>
          </a:p>
          <a:p>
            <a:endParaRPr lang="en-US" dirty="0">
              <a:latin typeface="Calibri"/>
            </a:endParaRPr>
          </a:p>
          <a:p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= ħ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baseline="30000" dirty="0" smtClean="0"/>
              <a:t>2 </a:t>
            </a:r>
            <a:r>
              <a:rPr lang="en-US" dirty="0" smtClean="0"/>
              <a:t>j</a:t>
            </a:r>
            <a:r>
              <a:rPr lang="en-US" baseline="30000" dirty="0" smtClean="0"/>
              <a:t>2</a:t>
            </a:r>
            <a:r>
              <a:rPr lang="en-US" dirty="0" smtClean="0"/>
              <a:t> /2m</a:t>
            </a:r>
            <a:r>
              <a:rPr lang="en-US" baseline="-25000" dirty="0" smtClean="0"/>
              <a:t>e</a:t>
            </a:r>
            <a:r>
              <a:rPr lang="en-US" dirty="0" smtClean="0"/>
              <a:t>L</a:t>
            </a:r>
            <a:r>
              <a:rPr lang="en-US" baseline="30000" dirty="0" smtClean="0"/>
              <a:t>2</a:t>
            </a:r>
            <a:r>
              <a:rPr lang="en-US" dirty="0" smtClean="0"/>
              <a:t>, j=1,2,3…</a:t>
            </a:r>
          </a:p>
          <a:p>
            <a:endParaRPr lang="en-US" dirty="0">
              <a:latin typeface="Calibri"/>
            </a:endParaRPr>
          </a:p>
          <a:p>
            <a:r>
              <a:rPr lang="en-US" dirty="0" smtClean="0">
                <a:latin typeface="Calibri"/>
              </a:rPr>
              <a:t>Atomic units: </a:t>
            </a:r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=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baseline="30000" dirty="0" smtClean="0"/>
              <a:t>2 </a:t>
            </a:r>
            <a:r>
              <a:rPr lang="en-US" dirty="0" smtClean="0"/>
              <a:t>j</a:t>
            </a:r>
            <a:r>
              <a:rPr lang="en-US" baseline="30000" dirty="0" smtClean="0"/>
              <a:t>2</a:t>
            </a:r>
            <a:r>
              <a:rPr lang="en-US" dirty="0" smtClean="0"/>
              <a:t> /2L</a:t>
            </a:r>
            <a:r>
              <a:rPr lang="en-US" baseline="30000" dirty="0" smtClean="0"/>
              <a:t>2</a:t>
            </a:r>
            <a:endParaRPr lang="en-US" dirty="0" smtClean="0">
              <a:latin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oscillator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v(x)= ½ k x</a:t>
            </a:r>
            <a:r>
              <a:rPr lang="en-US" baseline="30000" dirty="0" smtClean="0"/>
              <a:t>2</a:t>
            </a:r>
            <a:endParaRPr lang="en-US" dirty="0" smtClean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dirty="0" smtClean="0">
                <a:latin typeface="Symbol" pitchFamily="18" charset="2"/>
              </a:rPr>
              <a:t>e</a:t>
            </a:r>
            <a:r>
              <a:rPr lang="en-US" baseline="-25000" dirty="0" smtClean="0"/>
              <a:t>n</a:t>
            </a:r>
            <a:r>
              <a:rPr lang="en-US" dirty="0" smtClean="0"/>
              <a:t>= </a:t>
            </a:r>
            <a:r>
              <a:rPr lang="en-US" dirty="0" err="1" smtClean="0"/>
              <a:t>ħ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dirty="0" smtClean="0"/>
              <a:t> (n+</a:t>
            </a:r>
            <a:r>
              <a:rPr lang="en-US" dirty="0" smtClean="0"/>
              <a:t> ½), n=0,1,2,3…</a:t>
            </a:r>
          </a:p>
          <a:p>
            <a:endParaRPr lang="en-US" dirty="0">
              <a:latin typeface="Calibri"/>
            </a:endParaRPr>
          </a:p>
          <a:p>
            <a:r>
              <a:rPr lang="en-US" dirty="0" smtClean="0">
                <a:latin typeface="Calibri"/>
              </a:rPr>
              <a:t>Atomic units: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baseline="-25000" dirty="0" smtClean="0"/>
              <a:t>n</a:t>
            </a:r>
            <a:r>
              <a:rPr lang="en-US" dirty="0" smtClean="0"/>
              <a:t>=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dirty="0" smtClean="0"/>
              <a:t> (n+ ½)</a:t>
            </a:r>
            <a:endParaRPr lang="en-US" dirty="0" smtClean="0">
              <a:latin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atom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v(r)= -1/r, no dependence on angle, Coulomb attraction</a:t>
            </a:r>
          </a:p>
          <a:p>
            <a:endParaRPr lang="en-US" dirty="0">
              <a:latin typeface="Calibri"/>
            </a:endParaRPr>
          </a:p>
          <a:p>
            <a:r>
              <a:rPr lang="en-US" dirty="0" err="1" smtClean="0">
                <a:latin typeface="Symbol" pitchFamily="18" charset="2"/>
              </a:rPr>
              <a:t>Y</a:t>
            </a:r>
            <a:r>
              <a:rPr lang="en-US" baseline="-25000" dirty="0" err="1" smtClean="0"/>
              <a:t>nlm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(</a:t>
            </a:r>
            <a:r>
              <a:rPr lang="en-US" b="1" dirty="0" smtClean="0">
                <a:latin typeface="Calibri"/>
              </a:rPr>
              <a:t>r</a:t>
            </a:r>
            <a:r>
              <a:rPr lang="en-US" dirty="0" smtClean="0">
                <a:latin typeface="Calibri"/>
              </a:rPr>
              <a:t>) = </a:t>
            </a:r>
            <a:r>
              <a:rPr lang="en-US" dirty="0" err="1" smtClean="0">
                <a:latin typeface="Calibri"/>
              </a:rPr>
              <a:t>R</a:t>
            </a:r>
            <a:r>
              <a:rPr lang="en-US" baseline="-25000" dirty="0" err="1" smtClean="0">
                <a:latin typeface="Calibri"/>
              </a:rPr>
              <a:t>nl</a:t>
            </a:r>
            <a:r>
              <a:rPr lang="en-US" dirty="0" smtClean="0">
                <a:latin typeface="Calibri"/>
              </a:rPr>
              <a:t> (r) </a:t>
            </a:r>
            <a:r>
              <a:rPr lang="en-US" dirty="0" err="1" smtClean="0">
                <a:latin typeface="Calibri"/>
              </a:rPr>
              <a:t>Y</a:t>
            </a:r>
            <a:r>
              <a:rPr lang="en-US" baseline="-25000" dirty="0" err="1" smtClean="0">
                <a:latin typeface="Calibri"/>
              </a:rPr>
              <a:t>lm</a:t>
            </a:r>
            <a:r>
              <a:rPr lang="en-US" dirty="0" smtClean="0">
                <a:latin typeface="Calibri"/>
              </a:rPr>
              <a:t> (</a:t>
            </a:r>
            <a:r>
              <a:rPr lang="en-US" dirty="0" err="1" smtClean="0">
                <a:latin typeface="Symbol" pitchFamily="18" charset="2"/>
              </a:rPr>
              <a:t>q,j</a:t>
            </a:r>
            <a:r>
              <a:rPr lang="en-US" dirty="0" smtClean="0">
                <a:latin typeface="Calibri"/>
              </a:rPr>
              <a:t>)</a:t>
            </a:r>
          </a:p>
          <a:p>
            <a:endParaRPr lang="en-US" dirty="0">
              <a:latin typeface="Calibri"/>
            </a:endParaRPr>
          </a:p>
          <a:p>
            <a:r>
              <a:rPr lang="en-US" dirty="0" smtClean="0">
                <a:latin typeface="Symbol" pitchFamily="18" charset="2"/>
              </a:rPr>
              <a:t>e</a:t>
            </a:r>
            <a:r>
              <a:rPr lang="en-US" baseline="-25000" dirty="0" smtClean="0"/>
              <a:t>n</a:t>
            </a:r>
            <a:r>
              <a:rPr lang="en-US" dirty="0" smtClean="0"/>
              <a:t>= - </a:t>
            </a:r>
            <a:r>
              <a:rPr lang="en-US" dirty="0" smtClean="0"/>
              <a:t>E</a:t>
            </a:r>
            <a:r>
              <a:rPr lang="en-US" baseline="-25000" dirty="0" smtClean="0"/>
              <a:t>H</a:t>
            </a:r>
            <a:r>
              <a:rPr lang="en-US" dirty="0" smtClean="0"/>
              <a:t>/(2n</a:t>
            </a:r>
            <a:r>
              <a:rPr lang="en-US" baseline="30000" dirty="0" smtClean="0"/>
              <a:t>2</a:t>
            </a:r>
            <a:r>
              <a:rPr lang="en-US" dirty="0" smtClean="0"/>
              <a:t>),  </a:t>
            </a:r>
            <a:r>
              <a:rPr lang="en-US" dirty="0" smtClean="0"/>
              <a:t>n=1,2,3…;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r>
              <a:rPr lang="en-US" dirty="0" smtClean="0"/>
              <a:t>=2n</a:t>
            </a:r>
            <a:r>
              <a:rPr lang="en-US" baseline="30000" dirty="0" smtClean="0"/>
              <a:t>2</a:t>
            </a:r>
            <a:endParaRPr lang="en-US" dirty="0" smtClean="0"/>
          </a:p>
          <a:p>
            <a:endParaRPr lang="en-US" dirty="0">
              <a:latin typeface="Calibri"/>
            </a:endParaRPr>
          </a:p>
          <a:p>
            <a:r>
              <a:rPr lang="en-US" dirty="0" smtClean="0">
                <a:latin typeface="Calibri"/>
              </a:rPr>
              <a:t>Atomic units: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baseline="-25000" dirty="0" smtClean="0"/>
              <a:t>n</a:t>
            </a:r>
            <a:r>
              <a:rPr lang="en-US" dirty="0" smtClean="0"/>
              <a:t>= - 1/(2n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>
              <a:latin typeface="Calibri"/>
            </a:endParaRPr>
          </a:p>
          <a:p>
            <a:r>
              <a:rPr lang="en-US" dirty="0" err="1" smtClean="0">
                <a:latin typeface="Calibri"/>
              </a:rPr>
              <a:t>Hydrogenic</a:t>
            </a:r>
            <a:r>
              <a:rPr lang="en-US" dirty="0" smtClean="0">
                <a:latin typeface="Calibri"/>
              </a:rPr>
              <a:t> (1 el, Z protons):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baseline="-25000" dirty="0" smtClean="0"/>
              <a:t>n</a:t>
            </a:r>
            <a:r>
              <a:rPr lang="en-US" dirty="0" smtClean="0"/>
              <a:t>= - Z</a:t>
            </a:r>
            <a:r>
              <a:rPr lang="en-US" baseline="30000" dirty="0" smtClean="0"/>
              <a:t>2</a:t>
            </a:r>
            <a:r>
              <a:rPr lang="en-US" dirty="0" smtClean="0"/>
              <a:t>/(2n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 smtClean="0">
              <a:latin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1 particle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know if Fermions or Bosons.</a:t>
            </a:r>
          </a:p>
          <a:p>
            <a:r>
              <a:rPr lang="en-US" dirty="0" smtClean="0"/>
              <a:t>Electrons are fermions, so </a:t>
            </a:r>
            <a:r>
              <a:rPr lang="en-US" dirty="0" err="1" smtClean="0"/>
              <a:t>wavefunction</a:t>
            </a:r>
            <a:r>
              <a:rPr lang="en-US" dirty="0" smtClean="0"/>
              <a:t> is ANTISYMMETRIC under swapping of two particles.</a:t>
            </a:r>
          </a:p>
          <a:p>
            <a:r>
              <a:rPr lang="en-US" dirty="0" smtClean="0"/>
              <a:t>N = number of electrons.</a:t>
            </a:r>
          </a:p>
          <a:p>
            <a:r>
              <a:rPr lang="en-US" dirty="0" smtClean="0">
                <a:latin typeface="Symbol" pitchFamily="18" charset="2"/>
              </a:rPr>
              <a:t>Y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b="1" baseline="-25000" dirty="0" smtClean="0"/>
              <a:t>1</a:t>
            </a:r>
            <a:r>
              <a:rPr lang="en-US" b="1" dirty="0" smtClean="0"/>
              <a:t>,…,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,…,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,…,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N</a:t>
            </a:r>
            <a:r>
              <a:rPr lang="en-US" dirty="0" smtClean="0"/>
              <a:t>)</a:t>
            </a:r>
            <a:r>
              <a:rPr lang="en-US" dirty="0" smtClean="0"/>
              <a:t>= - </a:t>
            </a:r>
            <a:r>
              <a:rPr lang="en-US" dirty="0" smtClean="0">
                <a:latin typeface="Symbol" pitchFamily="18" charset="2"/>
              </a:rPr>
              <a:t>Y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b="1" baseline="-25000" dirty="0" smtClean="0"/>
              <a:t>1</a:t>
            </a:r>
            <a:r>
              <a:rPr lang="en-US" b="1" dirty="0" smtClean="0"/>
              <a:t>,…,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,…,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,…,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Also have spin indices for each.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708</Words>
  <Application>Microsoft Office PowerPoint</Application>
  <PresentationFormat>On-screen Show (4:3)</PresentationFormat>
  <Paragraphs>108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Week 1: Basics</vt:lpstr>
      <vt:lpstr>Two things we focus on</vt:lpstr>
      <vt:lpstr>Essential approximations </vt:lpstr>
      <vt:lpstr>Conversions</vt:lpstr>
      <vt:lpstr>Review of quantum</vt:lpstr>
      <vt:lpstr>Particle in box</vt:lpstr>
      <vt:lpstr>Harmonic oscillator</vt:lpstr>
      <vt:lpstr>Hydrogen atom</vt:lpstr>
      <vt:lpstr>More than 1 particle</vt:lpstr>
      <vt:lpstr>Great Born-Oppenheimer approximation: Electrons</vt:lpstr>
      <vt:lpstr>Great Born-Oppenheimer approximation: Nuclei</vt:lpstr>
      <vt:lpstr>H2: the simplest case</vt:lpstr>
      <vt:lpstr>Exact molecular energy for H2</vt:lpstr>
      <vt:lpstr>More generally..</vt:lpstr>
      <vt:lpstr>Common phases of matter</vt:lpstr>
      <vt:lpstr>Notation for all matter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Basics</dc:title>
  <dc:creator>Kieron Burke</dc:creator>
  <cp:lastModifiedBy>Kieron Burke</cp:lastModifiedBy>
  <cp:revision>2</cp:revision>
  <dcterms:created xsi:type="dcterms:W3CDTF">2011-03-29T20:29:21Z</dcterms:created>
  <dcterms:modified xsi:type="dcterms:W3CDTF">2011-03-29T22:13:46Z</dcterms:modified>
</cp:coreProperties>
</file>