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4" r:id="rId9"/>
    <p:sldId id="265" r:id="rId10"/>
    <p:sldId id="274" r:id="rId11"/>
    <p:sldId id="266" r:id="rId12"/>
    <p:sldId id="267" r:id="rId13"/>
    <p:sldId id="268" r:id="rId14"/>
    <p:sldId id="270"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69982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136627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7261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4079503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2327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816293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3770028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150888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85036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6F41B-88EE-427D-9DC7-783D5C8D7B87}" type="datetimeFigureOut">
              <a:rPr lang="en-MY" smtClean="0"/>
              <a:t>29/6/2019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419456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6F41B-88EE-427D-9DC7-783D5C8D7B87}" type="datetimeFigureOut">
              <a:rPr lang="en-MY" smtClean="0"/>
              <a:t>29/6/2019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137475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6F41B-88EE-427D-9DC7-783D5C8D7B87}" type="datetimeFigureOut">
              <a:rPr lang="en-MY" smtClean="0"/>
              <a:t>29/6/2019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137156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6F41B-88EE-427D-9DC7-783D5C8D7B87}" type="datetimeFigureOut">
              <a:rPr lang="en-MY" smtClean="0"/>
              <a:t>29/6/2019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273241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6F41B-88EE-427D-9DC7-783D5C8D7B87}" type="datetimeFigureOut">
              <a:rPr lang="en-MY" smtClean="0"/>
              <a:t>29/6/2019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68301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06F41B-88EE-427D-9DC7-783D5C8D7B87}" type="datetimeFigureOut">
              <a:rPr lang="en-MY" smtClean="0"/>
              <a:t>29/6/2019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DA2283A-BDE8-491F-B44D-C0295E45F2E4}" type="slidenum">
              <a:rPr lang="en-MY" smtClean="0"/>
              <a:t>‹#›</a:t>
            </a:fld>
            <a:endParaRPr lang="en-MY"/>
          </a:p>
        </p:txBody>
      </p:sp>
    </p:spTree>
    <p:extLst>
      <p:ext uri="{BB962C8B-B14F-4D97-AF65-F5344CB8AC3E}">
        <p14:creationId xmlns:p14="http://schemas.microsoft.com/office/powerpoint/2010/main" val="106591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DA2283A-BDE8-491F-B44D-C0295E45F2E4}" type="slidenum">
              <a:rPr lang="en-MY" smtClean="0"/>
              <a:t>‹#›</a:t>
            </a:fld>
            <a:endParaRPr lang="en-MY"/>
          </a:p>
        </p:txBody>
      </p:sp>
      <p:sp>
        <p:nvSpPr>
          <p:cNvPr id="5" name="Date Placeholder 4"/>
          <p:cNvSpPr>
            <a:spLocks noGrp="1"/>
          </p:cNvSpPr>
          <p:nvPr>
            <p:ph type="dt" sz="half" idx="10"/>
          </p:nvPr>
        </p:nvSpPr>
        <p:spPr/>
        <p:txBody>
          <a:bodyPr/>
          <a:lstStyle/>
          <a:p>
            <a:fld id="{BE06F41B-88EE-427D-9DC7-783D5C8D7B87}" type="datetimeFigureOut">
              <a:rPr lang="en-MY" smtClean="0"/>
              <a:t>29/6/2019</a:t>
            </a:fld>
            <a:endParaRPr lang="en-MY"/>
          </a:p>
        </p:txBody>
      </p:sp>
    </p:spTree>
    <p:extLst>
      <p:ext uri="{BB962C8B-B14F-4D97-AF65-F5344CB8AC3E}">
        <p14:creationId xmlns:p14="http://schemas.microsoft.com/office/powerpoint/2010/main" val="303884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06F41B-88EE-427D-9DC7-783D5C8D7B87}" type="datetimeFigureOut">
              <a:rPr lang="en-MY" smtClean="0"/>
              <a:t>29/6/2019</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A2283A-BDE8-491F-B44D-C0295E45F2E4}" type="slidenum">
              <a:rPr lang="en-MY" smtClean="0"/>
              <a:t>‹#›</a:t>
            </a:fld>
            <a:endParaRPr lang="en-MY"/>
          </a:p>
        </p:txBody>
      </p:sp>
    </p:spTree>
    <p:extLst>
      <p:ext uri="{BB962C8B-B14F-4D97-AF65-F5344CB8AC3E}">
        <p14:creationId xmlns:p14="http://schemas.microsoft.com/office/powerpoint/2010/main" val="18459606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F3F4-422B-48A0-817E-F80F11B5A41A}"/>
              </a:ext>
            </a:extLst>
          </p:cNvPr>
          <p:cNvSpPr>
            <a:spLocks noGrp="1"/>
          </p:cNvSpPr>
          <p:nvPr>
            <p:ph type="ctrTitle"/>
          </p:nvPr>
        </p:nvSpPr>
        <p:spPr/>
        <p:txBody>
          <a:bodyPr/>
          <a:lstStyle/>
          <a:p>
            <a:pPr algn="ctr"/>
            <a:r>
              <a:rPr lang="en-MY" b="1" dirty="0">
                <a:solidFill>
                  <a:schemeClr val="accent2">
                    <a:lumMod val="50000"/>
                  </a:schemeClr>
                </a:solidFill>
              </a:rPr>
              <a:t>Capstone Project - The Battle of </a:t>
            </a:r>
            <a:r>
              <a:rPr lang="en-MY" b="1" dirty="0" err="1">
                <a:solidFill>
                  <a:schemeClr val="accent2">
                    <a:lumMod val="50000"/>
                  </a:schemeClr>
                </a:solidFill>
              </a:rPr>
              <a:t>Neighborhoods</a:t>
            </a:r>
            <a:br>
              <a:rPr lang="en-MY" dirty="0"/>
            </a:br>
            <a:endParaRPr lang="en-MY" dirty="0"/>
          </a:p>
        </p:txBody>
      </p:sp>
      <p:sp>
        <p:nvSpPr>
          <p:cNvPr id="3" name="Subtitle 2">
            <a:extLst>
              <a:ext uri="{FF2B5EF4-FFF2-40B4-BE49-F238E27FC236}">
                <a16:creationId xmlns:a16="http://schemas.microsoft.com/office/drawing/2014/main" id="{D4AA255D-91A2-450F-A366-478A5274D956}"/>
              </a:ext>
            </a:extLst>
          </p:cNvPr>
          <p:cNvSpPr>
            <a:spLocks noGrp="1"/>
          </p:cNvSpPr>
          <p:nvPr>
            <p:ph type="subTitle" idx="1"/>
          </p:nvPr>
        </p:nvSpPr>
        <p:spPr/>
        <p:txBody>
          <a:bodyPr/>
          <a:lstStyle/>
          <a:p>
            <a:endParaRPr lang="en-MY" dirty="0"/>
          </a:p>
        </p:txBody>
      </p:sp>
    </p:spTree>
    <p:extLst>
      <p:ext uri="{BB962C8B-B14F-4D97-AF65-F5344CB8AC3E}">
        <p14:creationId xmlns:p14="http://schemas.microsoft.com/office/powerpoint/2010/main" val="343783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1924C-70DD-49B0-A38B-ED823C05044E}"/>
              </a:ext>
            </a:extLst>
          </p:cNvPr>
          <p:cNvSpPr>
            <a:spLocks noGrp="1"/>
          </p:cNvSpPr>
          <p:nvPr>
            <p:ph idx="1"/>
          </p:nvPr>
        </p:nvSpPr>
        <p:spPr>
          <a:xfrm>
            <a:off x="677334" y="1930401"/>
            <a:ext cx="8596668" cy="4110962"/>
          </a:xfrm>
        </p:spPr>
        <p:txBody>
          <a:bodyPr/>
          <a:lstStyle/>
          <a:p>
            <a:r>
              <a:rPr lang="en-MY" dirty="0"/>
              <a:t>From the above </a:t>
            </a:r>
            <a:r>
              <a:rPr lang="en-MY" dirty="0" err="1"/>
              <a:t>dataframe</a:t>
            </a:r>
            <a:r>
              <a:rPr lang="en-MY" dirty="0"/>
              <a:t>, we can conjecture that Clinton, Lincoln Square and Chinatown might be a good location to set up the business. This is because most of the activities such as theatre, gym, hotels and restaurants have some correlation with drinking bubble tea. For example, people might tend to buy some drinks after undergoing exhaustive training and exercise or tourist might want to try out the special drinks after they have their lunch or dinner near the restaurant. However, Chelsea might not be a good spot for the business since we will be facing many competitions from coffee shop and ice cream shop. Both coffee and ice cream do not go well with bubble tea.</a:t>
            </a:r>
          </a:p>
          <a:p>
            <a:endParaRPr lang="en-MY" dirty="0"/>
          </a:p>
        </p:txBody>
      </p:sp>
    </p:spTree>
    <p:extLst>
      <p:ext uri="{BB962C8B-B14F-4D97-AF65-F5344CB8AC3E}">
        <p14:creationId xmlns:p14="http://schemas.microsoft.com/office/powerpoint/2010/main" val="344491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BFF2-58D6-4AEE-A30B-F6449D92874F}"/>
              </a:ext>
            </a:extLst>
          </p:cNvPr>
          <p:cNvSpPr>
            <a:spLocks noGrp="1"/>
          </p:cNvSpPr>
          <p:nvPr>
            <p:ph type="title"/>
          </p:nvPr>
        </p:nvSpPr>
        <p:spPr/>
        <p:txBody>
          <a:bodyPr/>
          <a:lstStyle/>
          <a:p>
            <a:r>
              <a:rPr lang="en-MY" b="1" dirty="0"/>
              <a:t>Results</a:t>
            </a:r>
            <a:br>
              <a:rPr lang="en-MY" b="1" dirty="0"/>
            </a:br>
            <a:endParaRPr lang="en-MY" dirty="0"/>
          </a:p>
        </p:txBody>
      </p:sp>
      <p:sp>
        <p:nvSpPr>
          <p:cNvPr id="3" name="Content Placeholder 2">
            <a:extLst>
              <a:ext uri="{FF2B5EF4-FFF2-40B4-BE49-F238E27FC236}">
                <a16:creationId xmlns:a16="http://schemas.microsoft.com/office/drawing/2014/main" id="{E91084EE-282D-4767-9A39-96795386882C}"/>
              </a:ext>
            </a:extLst>
          </p:cNvPr>
          <p:cNvSpPr>
            <a:spLocks noGrp="1"/>
          </p:cNvSpPr>
          <p:nvPr>
            <p:ph idx="1"/>
          </p:nvPr>
        </p:nvSpPr>
        <p:spPr>
          <a:xfrm>
            <a:off x="677334" y="1238251"/>
            <a:ext cx="8596668" cy="4803112"/>
          </a:xfrm>
        </p:spPr>
        <p:txBody>
          <a:bodyPr/>
          <a:lstStyle/>
          <a:p>
            <a:r>
              <a:rPr lang="en-MY" dirty="0"/>
              <a:t>Finally, we try to cluster the neighbourhoods into 5 clusters based on the frequency of venue categories and by K-Means clustering. So, our expectation would be based on the similarities of venue categories, these districts will be clustered. Using K-Means algorithm rom </a:t>
            </a:r>
            <a:r>
              <a:rPr lang="en-MY" dirty="0" err="1"/>
              <a:t>Scikit</a:t>
            </a:r>
            <a:r>
              <a:rPr lang="en-MY" dirty="0"/>
              <a:t>-learn library we obtain 3 clusters as shown below.</a:t>
            </a:r>
          </a:p>
          <a:p>
            <a:endParaRPr lang="en-MY" dirty="0"/>
          </a:p>
          <a:p>
            <a:r>
              <a:rPr lang="en-MY" dirty="0"/>
              <a:t>To visualize the clusters, we plotted the following map. The different colours of the big dot represent different clusters </a:t>
            </a:r>
          </a:p>
          <a:p>
            <a:endParaRPr lang="en-MY" dirty="0"/>
          </a:p>
        </p:txBody>
      </p:sp>
    </p:spTree>
    <p:extLst>
      <p:ext uri="{BB962C8B-B14F-4D97-AF65-F5344CB8AC3E}">
        <p14:creationId xmlns:p14="http://schemas.microsoft.com/office/powerpoint/2010/main" val="92901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BA2D-9E0A-40EF-B105-C4EC55DAAEF9}"/>
              </a:ext>
            </a:extLst>
          </p:cNvPr>
          <p:cNvSpPr>
            <a:spLocks noGrp="1"/>
          </p:cNvSpPr>
          <p:nvPr>
            <p:ph type="title"/>
          </p:nvPr>
        </p:nvSpPr>
        <p:spPr/>
        <p:txBody>
          <a:bodyPr/>
          <a:lstStyle/>
          <a:p>
            <a:endParaRPr lang="en-MY"/>
          </a:p>
        </p:txBody>
      </p:sp>
      <p:pic>
        <p:nvPicPr>
          <p:cNvPr id="4" name="Content Placeholder 3">
            <a:extLst>
              <a:ext uri="{FF2B5EF4-FFF2-40B4-BE49-F238E27FC236}">
                <a16:creationId xmlns:a16="http://schemas.microsoft.com/office/drawing/2014/main" id="{1063CC2D-11A4-4D5B-8586-68BBC49847F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67408" y="1047749"/>
            <a:ext cx="7147892" cy="5057775"/>
          </a:xfrm>
          <a:prstGeom prst="rect">
            <a:avLst/>
          </a:prstGeom>
        </p:spPr>
      </p:pic>
      <p:pic>
        <p:nvPicPr>
          <p:cNvPr id="5" name="Picture 4">
            <a:extLst>
              <a:ext uri="{FF2B5EF4-FFF2-40B4-BE49-F238E27FC236}">
                <a16:creationId xmlns:a16="http://schemas.microsoft.com/office/drawing/2014/main" id="{976007E5-97E4-43F3-BA80-DB042D2ABAF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73439" y="2393155"/>
            <a:ext cx="1994535" cy="2071689"/>
          </a:xfrm>
          <a:prstGeom prst="rect">
            <a:avLst/>
          </a:prstGeom>
          <a:noFill/>
          <a:ln>
            <a:noFill/>
          </a:ln>
        </p:spPr>
      </p:pic>
    </p:spTree>
    <p:extLst>
      <p:ext uri="{BB962C8B-B14F-4D97-AF65-F5344CB8AC3E}">
        <p14:creationId xmlns:p14="http://schemas.microsoft.com/office/powerpoint/2010/main" val="146188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3F2CB-AFA3-4627-BBFC-B53FBF3A415D}"/>
              </a:ext>
            </a:extLst>
          </p:cNvPr>
          <p:cNvSpPr>
            <a:spLocks noGrp="1"/>
          </p:cNvSpPr>
          <p:nvPr>
            <p:ph idx="1"/>
          </p:nvPr>
        </p:nvSpPr>
        <p:spPr>
          <a:xfrm>
            <a:off x="677334" y="476251"/>
            <a:ext cx="8596668" cy="5565112"/>
          </a:xfrm>
        </p:spPr>
        <p:txBody>
          <a:bodyPr/>
          <a:lstStyle/>
          <a:p>
            <a:r>
              <a:rPr lang="en-MY" dirty="0"/>
              <a:t>The table below shows the different neighbourhood in different clusters and also the most common venue.</a:t>
            </a:r>
          </a:p>
          <a:p>
            <a:r>
              <a:rPr lang="en-MY" dirty="0"/>
              <a:t>Cluster 1</a:t>
            </a:r>
          </a:p>
        </p:txBody>
      </p:sp>
      <p:pic>
        <p:nvPicPr>
          <p:cNvPr id="4" name="Picture 3">
            <a:extLst>
              <a:ext uri="{FF2B5EF4-FFF2-40B4-BE49-F238E27FC236}">
                <a16:creationId xmlns:a16="http://schemas.microsoft.com/office/drawing/2014/main" id="{7C3DC7C1-0AAC-4BE8-8500-684F24E36752}"/>
              </a:ext>
            </a:extLst>
          </p:cNvPr>
          <p:cNvPicPr/>
          <p:nvPr/>
        </p:nvPicPr>
        <p:blipFill>
          <a:blip r:embed="rId2">
            <a:extLst>
              <a:ext uri="{28A0092B-C50C-407E-A947-70E740481C1C}">
                <a14:useLocalDpi xmlns:a14="http://schemas.microsoft.com/office/drawing/2010/main" val="0"/>
              </a:ext>
            </a:extLst>
          </a:blip>
          <a:stretch>
            <a:fillRect/>
          </a:stretch>
        </p:blipFill>
        <p:spPr>
          <a:xfrm>
            <a:off x="1058545" y="1487488"/>
            <a:ext cx="7694930" cy="3894137"/>
          </a:xfrm>
          <a:prstGeom prst="rect">
            <a:avLst/>
          </a:prstGeom>
        </p:spPr>
      </p:pic>
    </p:spTree>
    <p:extLst>
      <p:ext uri="{BB962C8B-B14F-4D97-AF65-F5344CB8AC3E}">
        <p14:creationId xmlns:p14="http://schemas.microsoft.com/office/powerpoint/2010/main" val="357309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EDEE0-36F1-4352-8D77-C9ECAB90A3BB}"/>
              </a:ext>
            </a:extLst>
          </p:cNvPr>
          <p:cNvSpPr>
            <a:spLocks noGrp="1"/>
          </p:cNvSpPr>
          <p:nvPr>
            <p:ph idx="1"/>
          </p:nvPr>
        </p:nvSpPr>
        <p:spPr>
          <a:xfrm>
            <a:off x="610659" y="419100"/>
            <a:ext cx="8596668" cy="5631787"/>
          </a:xfrm>
        </p:spPr>
        <p:txBody>
          <a:bodyPr/>
          <a:lstStyle/>
          <a:p>
            <a:r>
              <a:rPr lang="en-MY" dirty="0"/>
              <a:t>Cluster 2</a:t>
            </a:r>
          </a:p>
          <a:p>
            <a:endParaRPr lang="en-MY" dirty="0"/>
          </a:p>
          <a:p>
            <a:endParaRPr lang="en-MY" dirty="0"/>
          </a:p>
          <a:p>
            <a:endParaRPr lang="en-MY" dirty="0"/>
          </a:p>
          <a:p>
            <a:endParaRPr lang="en-MY" dirty="0"/>
          </a:p>
          <a:p>
            <a:r>
              <a:rPr lang="en-MY" dirty="0"/>
              <a:t>Cluster 3</a:t>
            </a:r>
          </a:p>
        </p:txBody>
      </p:sp>
      <p:pic>
        <p:nvPicPr>
          <p:cNvPr id="4" name="Picture 3">
            <a:extLst>
              <a:ext uri="{FF2B5EF4-FFF2-40B4-BE49-F238E27FC236}">
                <a16:creationId xmlns:a16="http://schemas.microsoft.com/office/drawing/2014/main" id="{4813109F-A308-40A4-B3BE-088890A56BFB}"/>
              </a:ext>
            </a:extLst>
          </p:cNvPr>
          <p:cNvPicPr/>
          <p:nvPr/>
        </p:nvPicPr>
        <p:blipFill>
          <a:blip r:embed="rId2">
            <a:extLst>
              <a:ext uri="{28A0092B-C50C-407E-A947-70E740481C1C}">
                <a14:useLocalDpi xmlns:a14="http://schemas.microsoft.com/office/drawing/2010/main" val="0"/>
              </a:ext>
            </a:extLst>
          </a:blip>
          <a:stretch>
            <a:fillRect/>
          </a:stretch>
        </p:blipFill>
        <p:spPr>
          <a:xfrm>
            <a:off x="1172845" y="1047750"/>
            <a:ext cx="7713980" cy="1210310"/>
          </a:xfrm>
          <a:prstGeom prst="rect">
            <a:avLst/>
          </a:prstGeom>
        </p:spPr>
      </p:pic>
      <p:pic>
        <p:nvPicPr>
          <p:cNvPr id="5" name="Picture 4">
            <a:extLst>
              <a:ext uri="{FF2B5EF4-FFF2-40B4-BE49-F238E27FC236}">
                <a16:creationId xmlns:a16="http://schemas.microsoft.com/office/drawing/2014/main" id="{66BB3286-96ED-4313-AD1D-85B5F4035CBD}"/>
              </a:ext>
            </a:extLst>
          </p:cNvPr>
          <p:cNvPicPr/>
          <p:nvPr/>
        </p:nvPicPr>
        <p:blipFill>
          <a:blip r:embed="rId3">
            <a:extLst>
              <a:ext uri="{28A0092B-C50C-407E-A947-70E740481C1C}">
                <a14:useLocalDpi xmlns:a14="http://schemas.microsoft.com/office/drawing/2010/main" val="0"/>
              </a:ext>
            </a:extLst>
          </a:blip>
          <a:stretch>
            <a:fillRect/>
          </a:stretch>
        </p:blipFill>
        <p:spPr>
          <a:xfrm>
            <a:off x="1172845" y="3001010"/>
            <a:ext cx="7285355" cy="2404716"/>
          </a:xfrm>
          <a:prstGeom prst="rect">
            <a:avLst/>
          </a:prstGeom>
        </p:spPr>
      </p:pic>
    </p:spTree>
    <p:extLst>
      <p:ext uri="{BB962C8B-B14F-4D97-AF65-F5344CB8AC3E}">
        <p14:creationId xmlns:p14="http://schemas.microsoft.com/office/powerpoint/2010/main" val="5107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8AD62-CDBE-449A-8297-03C8C2CD8398}"/>
              </a:ext>
            </a:extLst>
          </p:cNvPr>
          <p:cNvSpPr>
            <a:spLocks noGrp="1"/>
          </p:cNvSpPr>
          <p:nvPr>
            <p:ph idx="1"/>
          </p:nvPr>
        </p:nvSpPr>
        <p:spPr>
          <a:xfrm>
            <a:off x="677334" y="561983"/>
            <a:ext cx="8596668" cy="6122318"/>
          </a:xfrm>
        </p:spPr>
        <p:txBody>
          <a:bodyPr>
            <a:normAutofit/>
          </a:bodyPr>
          <a:lstStyle/>
          <a:p>
            <a:r>
              <a:rPr lang="en-MY" dirty="0"/>
              <a:t>Cluster 4</a:t>
            </a:r>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r>
              <a:rPr lang="en-MY" dirty="0"/>
              <a:t>Cluster 5</a:t>
            </a:r>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pPr marL="0" indent="0">
              <a:buNone/>
            </a:pPr>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p:txBody>
      </p:sp>
      <p:pic>
        <p:nvPicPr>
          <p:cNvPr id="7" name="Picture 6">
            <a:extLst>
              <a:ext uri="{FF2B5EF4-FFF2-40B4-BE49-F238E27FC236}">
                <a16:creationId xmlns:a16="http://schemas.microsoft.com/office/drawing/2014/main" id="{17CE1CAB-3D5E-4EB8-9EE5-0C5E3FE0C6C5}"/>
              </a:ext>
            </a:extLst>
          </p:cNvPr>
          <p:cNvPicPr/>
          <p:nvPr/>
        </p:nvPicPr>
        <p:blipFill>
          <a:blip r:embed="rId2">
            <a:extLst>
              <a:ext uri="{28A0092B-C50C-407E-A947-70E740481C1C}">
                <a14:useLocalDpi xmlns:a14="http://schemas.microsoft.com/office/drawing/2010/main" val="0"/>
              </a:ext>
            </a:extLst>
          </a:blip>
          <a:stretch>
            <a:fillRect/>
          </a:stretch>
        </p:blipFill>
        <p:spPr>
          <a:xfrm>
            <a:off x="1372869" y="956310"/>
            <a:ext cx="6428105" cy="2872740"/>
          </a:xfrm>
          <a:prstGeom prst="rect">
            <a:avLst/>
          </a:prstGeom>
        </p:spPr>
      </p:pic>
      <p:pic>
        <p:nvPicPr>
          <p:cNvPr id="8" name="Picture 7">
            <a:extLst>
              <a:ext uri="{FF2B5EF4-FFF2-40B4-BE49-F238E27FC236}">
                <a16:creationId xmlns:a16="http://schemas.microsoft.com/office/drawing/2014/main" id="{32D01E80-8F84-4F91-A694-3831112145BD}"/>
              </a:ext>
            </a:extLst>
          </p:cNvPr>
          <p:cNvPicPr/>
          <p:nvPr/>
        </p:nvPicPr>
        <p:blipFill>
          <a:blip r:embed="rId3">
            <a:extLst>
              <a:ext uri="{28A0092B-C50C-407E-A947-70E740481C1C}">
                <a14:useLocalDpi xmlns:a14="http://schemas.microsoft.com/office/drawing/2010/main" val="0"/>
              </a:ext>
            </a:extLst>
          </a:blip>
          <a:stretch>
            <a:fillRect/>
          </a:stretch>
        </p:blipFill>
        <p:spPr>
          <a:xfrm>
            <a:off x="1153795" y="4648201"/>
            <a:ext cx="7237730" cy="1253490"/>
          </a:xfrm>
          <a:prstGeom prst="rect">
            <a:avLst/>
          </a:prstGeom>
        </p:spPr>
      </p:pic>
    </p:spTree>
    <p:extLst>
      <p:ext uri="{BB962C8B-B14F-4D97-AF65-F5344CB8AC3E}">
        <p14:creationId xmlns:p14="http://schemas.microsoft.com/office/powerpoint/2010/main" val="143041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7FF3-09F3-4F37-AA73-2552D48E255F}"/>
              </a:ext>
            </a:extLst>
          </p:cNvPr>
          <p:cNvSpPr>
            <a:spLocks noGrp="1"/>
          </p:cNvSpPr>
          <p:nvPr>
            <p:ph type="title"/>
          </p:nvPr>
        </p:nvSpPr>
        <p:spPr/>
        <p:txBody>
          <a:bodyPr/>
          <a:lstStyle/>
          <a:p>
            <a:r>
              <a:rPr lang="en-MY" b="1" dirty="0"/>
              <a:t>Discussion</a:t>
            </a:r>
            <a:br>
              <a:rPr lang="en-MY" b="1" dirty="0"/>
            </a:br>
            <a:endParaRPr lang="en-MY" dirty="0"/>
          </a:p>
        </p:txBody>
      </p:sp>
      <p:sp>
        <p:nvSpPr>
          <p:cNvPr id="3" name="Content Placeholder 2">
            <a:extLst>
              <a:ext uri="{FF2B5EF4-FFF2-40B4-BE49-F238E27FC236}">
                <a16:creationId xmlns:a16="http://schemas.microsoft.com/office/drawing/2014/main" id="{3072C4C6-2400-4093-9C49-2674F7458246}"/>
              </a:ext>
            </a:extLst>
          </p:cNvPr>
          <p:cNvSpPr>
            <a:spLocks noGrp="1"/>
          </p:cNvSpPr>
          <p:nvPr>
            <p:ph idx="1"/>
          </p:nvPr>
        </p:nvSpPr>
        <p:spPr>
          <a:xfrm>
            <a:off x="677334" y="1571349"/>
            <a:ext cx="8596668" cy="4470014"/>
          </a:xfrm>
        </p:spPr>
        <p:txBody>
          <a:bodyPr>
            <a:normAutofit fontScale="92500" lnSpcReduction="20000"/>
          </a:bodyPr>
          <a:lstStyle/>
          <a:p>
            <a:r>
              <a:rPr lang="en-MY" dirty="0"/>
              <a:t>From the table above, we can clearly see that our conjecture where that Lincoln Square and Clinton might be the good place to start our bubble tea business is right. They are being clustered into the same group 2 since both the location have common venues that are similar and the venues have some correlation with drinking bubble tea. </a:t>
            </a:r>
          </a:p>
          <a:p>
            <a:r>
              <a:rPr lang="en-MY" dirty="0"/>
              <a:t>On the other hand, cluster 3 might not be an ideal location for our bubble tea business as there are quit a lot of venue which might have very low correlation with drinking bubble tea </a:t>
            </a:r>
            <a:r>
              <a:rPr lang="en-MY" dirty="0" err="1"/>
              <a:t>i.e</a:t>
            </a:r>
            <a:r>
              <a:rPr lang="en-MY" dirty="0"/>
              <a:t> bar, coffee shop, ice cream shop, nightclub etc. This also suggest that our conjecture about Chelsea not being a good location for the business was right.</a:t>
            </a:r>
          </a:p>
          <a:p>
            <a:r>
              <a:rPr lang="en-MY" dirty="0"/>
              <a:t>Cluster 1 and 4 can be considered to be an acceptable location but is still inferior compared to cluster 2 since we will be facing quite a lot of competition (drinks related) from coffee shop, bar and café . </a:t>
            </a:r>
          </a:p>
          <a:p>
            <a:r>
              <a:rPr lang="en-MY" dirty="0"/>
              <a:t>Cluster 5 can also be considered another good spot for our business targeted to Asians or those with high interest in Asian food due to the presence of Korean and Japanese restaurants. Together with the presence of hotels, we  can also assume that most of the tourists are Asians. So, we can make a delicious bubble with taste catered for Asians or people which favours Asians cuisines in this location.</a:t>
            </a:r>
          </a:p>
          <a:p>
            <a:endParaRPr lang="en-MY" dirty="0"/>
          </a:p>
        </p:txBody>
      </p:sp>
    </p:spTree>
    <p:extLst>
      <p:ext uri="{BB962C8B-B14F-4D97-AF65-F5344CB8AC3E}">
        <p14:creationId xmlns:p14="http://schemas.microsoft.com/office/powerpoint/2010/main" val="234337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E497-84A8-4A1B-9100-6DF51D6797B1}"/>
              </a:ext>
            </a:extLst>
          </p:cNvPr>
          <p:cNvSpPr>
            <a:spLocks noGrp="1"/>
          </p:cNvSpPr>
          <p:nvPr>
            <p:ph type="title"/>
          </p:nvPr>
        </p:nvSpPr>
        <p:spPr/>
        <p:txBody>
          <a:bodyPr/>
          <a:lstStyle/>
          <a:p>
            <a:r>
              <a:rPr lang="en-MY" dirty="0"/>
              <a:t>Conclusions</a:t>
            </a:r>
          </a:p>
        </p:txBody>
      </p:sp>
      <p:sp>
        <p:nvSpPr>
          <p:cNvPr id="3" name="Content Placeholder 2">
            <a:extLst>
              <a:ext uri="{FF2B5EF4-FFF2-40B4-BE49-F238E27FC236}">
                <a16:creationId xmlns:a16="http://schemas.microsoft.com/office/drawing/2014/main" id="{BBB9FE6B-FBD4-4D4E-9628-DF321055F555}"/>
              </a:ext>
            </a:extLst>
          </p:cNvPr>
          <p:cNvSpPr>
            <a:spLocks noGrp="1"/>
          </p:cNvSpPr>
          <p:nvPr>
            <p:ph idx="1"/>
          </p:nvPr>
        </p:nvSpPr>
        <p:spPr>
          <a:xfrm>
            <a:off x="677334" y="1714501"/>
            <a:ext cx="8596668" cy="4326862"/>
          </a:xfrm>
        </p:spPr>
        <p:txBody>
          <a:bodyPr/>
          <a:lstStyle/>
          <a:p>
            <a:r>
              <a:rPr lang="en-MY" dirty="0"/>
              <a:t>With the help of machine learning techniques </a:t>
            </a:r>
            <a:r>
              <a:rPr lang="en-MY" dirty="0" err="1"/>
              <a:t>i.e</a:t>
            </a:r>
            <a:r>
              <a:rPr lang="en-MY" dirty="0"/>
              <a:t> K-mean Clustering, we were able to merge different </a:t>
            </a:r>
            <a:r>
              <a:rPr lang="en-MY" dirty="0" err="1"/>
              <a:t>neighborhoods</a:t>
            </a:r>
            <a:r>
              <a:rPr lang="en-MY" dirty="0"/>
              <a:t> into clusters based on their similarities. This also provided insights for the problem we tried to solve in the beginning, that is to suggest a best place to the investor for setting up bubble tea business. By </a:t>
            </a:r>
            <a:r>
              <a:rPr lang="en-MY" dirty="0" err="1"/>
              <a:t>analyzing</a:t>
            </a:r>
            <a:r>
              <a:rPr lang="en-MY" dirty="0"/>
              <a:t> the clusters, we were able to identify neighbourhood 2 and 5 are the best location for the stakeholder’s business.</a:t>
            </a:r>
          </a:p>
          <a:p>
            <a:endParaRPr lang="en-MY" dirty="0"/>
          </a:p>
        </p:txBody>
      </p:sp>
    </p:spTree>
    <p:extLst>
      <p:ext uri="{BB962C8B-B14F-4D97-AF65-F5344CB8AC3E}">
        <p14:creationId xmlns:p14="http://schemas.microsoft.com/office/powerpoint/2010/main" val="174731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0B02-6844-4FC6-8F72-2379ADED7DFB}"/>
              </a:ext>
            </a:extLst>
          </p:cNvPr>
          <p:cNvSpPr>
            <a:spLocks noGrp="1"/>
          </p:cNvSpPr>
          <p:nvPr>
            <p:ph type="title"/>
          </p:nvPr>
        </p:nvSpPr>
        <p:spPr/>
        <p:txBody>
          <a:bodyPr/>
          <a:lstStyle/>
          <a:p>
            <a:r>
              <a:rPr lang="en-MY" b="1" dirty="0"/>
              <a:t>Introduction/Business Problem</a:t>
            </a:r>
            <a:br>
              <a:rPr lang="en-MY" dirty="0"/>
            </a:br>
            <a:endParaRPr lang="en-MY" dirty="0"/>
          </a:p>
        </p:txBody>
      </p:sp>
      <p:sp>
        <p:nvSpPr>
          <p:cNvPr id="3" name="Content Placeholder 2">
            <a:extLst>
              <a:ext uri="{FF2B5EF4-FFF2-40B4-BE49-F238E27FC236}">
                <a16:creationId xmlns:a16="http://schemas.microsoft.com/office/drawing/2014/main" id="{3EEC4DFB-74D0-4741-8EC6-6AF7791419A0}"/>
              </a:ext>
            </a:extLst>
          </p:cNvPr>
          <p:cNvSpPr>
            <a:spLocks noGrp="1"/>
          </p:cNvSpPr>
          <p:nvPr>
            <p:ph idx="1"/>
          </p:nvPr>
        </p:nvSpPr>
        <p:spPr/>
        <p:txBody>
          <a:bodyPr/>
          <a:lstStyle/>
          <a:p>
            <a:r>
              <a:rPr lang="en-MY" dirty="0"/>
              <a:t>Due to increasing popularity of drinking bubble tea (a new variety of tea) globally, an investor came to me with an idea of opening a bubble tea shop. Bubble Tea is a Taiwanese tea-based drink invented in Tainan and Taichung in the 1980s. Recipes contain tea of some kind, </a:t>
            </a:r>
            <a:r>
              <a:rPr lang="en-MY" dirty="0" err="1"/>
              <a:t>flavors</a:t>
            </a:r>
            <a:r>
              <a:rPr lang="en-MY" dirty="0"/>
              <a:t> or milk, as well as sugar. Toppings, such as chewy tapioca balls, popping </a:t>
            </a:r>
            <a:r>
              <a:rPr lang="en-MY" dirty="0" err="1"/>
              <a:t>boba</a:t>
            </a:r>
            <a:r>
              <a:rPr lang="en-MY" dirty="0"/>
              <a:t>, fruit jelly, grass jelly, agar jelly, and puddings are often added.</a:t>
            </a:r>
          </a:p>
          <a:p>
            <a:r>
              <a:rPr lang="en-MY" dirty="0"/>
              <a:t>Investor's main concern is to get a recommendation of the most suitable location to open bubble tea shop in New York. Furthermore, rental price of the shop is not the main concern of the investors. Hence, we should consider a number of factors that could potentially affect how the business would go and also we have to the right </a:t>
            </a:r>
            <a:r>
              <a:rPr lang="en-MY" dirty="0" err="1"/>
              <a:t>neighborhood</a:t>
            </a:r>
            <a:r>
              <a:rPr lang="en-MY" dirty="0"/>
              <a:t>. With the help from the tools of data science, we can </a:t>
            </a:r>
            <a:r>
              <a:rPr lang="en-MY" dirty="0" err="1"/>
              <a:t>analyze</a:t>
            </a:r>
            <a:r>
              <a:rPr lang="en-MY" dirty="0"/>
              <a:t> the </a:t>
            </a:r>
            <a:r>
              <a:rPr lang="en-MY" dirty="0" err="1"/>
              <a:t>neighborhoods</a:t>
            </a:r>
            <a:r>
              <a:rPr lang="en-MY" dirty="0"/>
              <a:t> and decide the best spot to start the business.</a:t>
            </a:r>
          </a:p>
          <a:p>
            <a:endParaRPr lang="en-MY" dirty="0"/>
          </a:p>
        </p:txBody>
      </p:sp>
    </p:spTree>
    <p:extLst>
      <p:ext uri="{BB962C8B-B14F-4D97-AF65-F5344CB8AC3E}">
        <p14:creationId xmlns:p14="http://schemas.microsoft.com/office/powerpoint/2010/main" val="233175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135B-40F4-4472-AD31-C6916FBA31A4}"/>
              </a:ext>
            </a:extLst>
          </p:cNvPr>
          <p:cNvSpPr>
            <a:spLocks noGrp="1"/>
          </p:cNvSpPr>
          <p:nvPr>
            <p:ph type="title"/>
          </p:nvPr>
        </p:nvSpPr>
        <p:spPr/>
        <p:txBody>
          <a:bodyPr/>
          <a:lstStyle/>
          <a:p>
            <a:r>
              <a:rPr lang="en-MY" b="1" dirty="0"/>
              <a:t>Factors affecting the business</a:t>
            </a:r>
            <a:br>
              <a:rPr lang="en-MY" dirty="0"/>
            </a:br>
            <a:endParaRPr lang="en-MY" dirty="0"/>
          </a:p>
        </p:txBody>
      </p:sp>
      <p:sp>
        <p:nvSpPr>
          <p:cNvPr id="3" name="Content Placeholder 2">
            <a:extLst>
              <a:ext uri="{FF2B5EF4-FFF2-40B4-BE49-F238E27FC236}">
                <a16:creationId xmlns:a16="http://schemas.microsoft.com/office/drawing/2014/main" id="{9FC557F0-F802-4C64-BD45-6B8010F70C1F}"/>
              </a:ext>
            </a:extLst>
          </p:cNvPr>
          <p:cNvSpPr>
            <a:spLocks noGrp="1"/>
          </p:cNvSpPr>
          <p:nvPr>
            <p:ph idx="1"/>
          </p:nvPr>
        </p:nvSpPr>
        <p:spPr>
          <a:xfrm>
            <a:off x="677334" y="1562470"/>
            <a:ext cx="8596668" cy="4478893"/>
          </a:xfrm>
        </p:spPr>
        <p:txBody>
          <a:bodyPr>
            <a:normAutofit fontScale="92500" lnSpcReduction="20000"/>
          </a:bodyPr>
          <a:lstStyle/>
          <a:p>
            <a:r>
              <a:rPr lang="en-MY" b="1" dirty="0"/>
              <a:t>Restaurants nearby</a:t>
            </a:r>
            <a:endParaRPr lang="en-MY" dirty="0"/>
          </a:p>
          <a:p>
            <a:r>
              <a:rPr lang="en-MY" dirty="0"/>
              <a:t>Most people would like to get a cup of bubble tea after they have their lunch or dinner. So it is best to set up the bubble tea shop near restaurants. Foursquare are able to provide us with the data of each </a:t>
            </a:r>
            <a:r>
              <a:rPr lang="en-MY" dirty="0" err="1"/>
              <a:t>neighborhood</a:t>
            </a:r>
            <a:r>
              <a:rPr lang="en-MY" dirty="0"/>
              <a:t> with the information on their top restaurants and even photos and comments.</a:t>
            </a:r>
          </a:p>
          <a:p>
            <a:r>
              <a:rPr lang="en-MY" b="1" dirty="0"/>
              <a:t>Cuisine Type</a:t>
            </a:r>
            <a:endParaRPr lang="en-MY" dirty="0"/>
          </a:p>
          <a:p>
            <a:r>
              <a:rPr lang="en-MY" dirty="0"/>
              <a:t>People from different </a:t>
            </a:r>
            <a:r>
              <a:rPr lang="en-MY" dirty="0" err="1"/>
              <a:t>neighborhoods</a:t>
            </a:r>
            <a:r>
              <a:rPr lang="en-MY" dirty="0"/>
              <a:t> may have very different tastes in food which in turns affects the likelihood of them buying bubble tea after having a good meal. Hence, Cuisine type also an important factor to consider. Customers who enjoy a specific type of cuisine might also share some common interests and characteristics and these characteristics can be </a:t>
            </a:r>
            <a:r>
              <a:rPr lang="en-MY" dirty="0" err="1"/>
              <a:t>analyzed</a:t>
            </a:r>
            <a:r>
              <a:rPr lang="en-MY" dirty="0"/>
              <a:t> using the data science tools we have learned.</a:t>
            </a:r>
          </a:p>
          <a:p>
            <a:r>
              <a:rPr lang="en-MY" b="1" dirty="0"/>
              <a:t>Demographic of the </a:t>
            </a:r>
            <a:r>
              <a:rPr lang="en-MY" b="1" dirty="0" err="1"/>
              <a:t>Neighborhoods</a:t>
            </a:r>
            <a:r>
              <a:rPr lang="en-MY" b="1" dirty="0"/>
              <a:t> and Facilities Nearby</a:t>
            </a:r>
            <a:endParaRPr lang="en-MY" dirty="0"/>
          </a:p>
          <a:p>
            <a:r>
              <a:rPr lang="en-MY" dirty="0"/>
              <a:t>Demographical data affects how well the restaurant runs. It is best to set up bubble tea shop in the area with the Most Frequent venues. For example, in an area near restaurants that have high popularity, near cinemas/</a:t>
            </a:r>
            <a:r>
              <a:rPr lang="en-MY" dirty="0" err="1"/>
              <a:t>theaters</a:t>
            </a:r>
            <a:r>
              <a:rPr lang="en-MY" dirty="0"/>
              <a:t> or even park and gym where people might want to get some drinks after undergoing training or exercises.</a:t>
            </a:r>
          </a:p>
          <a:p>
            <a:endParaRPr lang="en-MY" dirty="0"/>
          </a:p>
        </p:txBody>
      </p:sp>
    </p:spTree>
    <p:extLst>
      <p:ext uri="{BB962C8B-B14F-4D97-AF65-F5344CB8AC3E}">
        <p14:creationId xmlns:p14="http://schemas.microsoft.com/office/powerpoint/2010/main" val="314846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E3BC-D3A5-497E-870F-78871A2E7843}"/>
              </a:ext>
            </a:extLst>
          </p:cNvPr>
          <p:cNvSpPr>
            <a:spLocks noGrp="1"/>
          </p:cNvSpPr>
          <p:nvPr>
            <p:ph type="title"/>
          </p:nvPr>
        </p:nvSpPr>
        <p:spPr/>
        <p:txBody>
          <a:bodyPr/>
          <a:lstStyle/>
          <a:p>
            <a:r>
              <a:rPr lang="en-MY" b="1" dirty="0"/>
              <a:t>Data Preparation</a:t>
            </a:r>
            <a:endParaRPr lang="en-MY" dirty="0"/>
          </a:p>
        </p:txBody>
      </p:sp>
      <p:sp>
        <p:nvSpPr>
          <p:cNvPr id="3" name="Content Placeholder 2">
            <a:extLst>
              <a:ext uri="{FF2B5EF4-FFF2-40B4-BE49-F238E27FC236}">
                <a16:creationId xmlns:a16="http://schemas.microsoft.com/office/drawing/2014/main" id="{1B6DE27B-E2F9-44DE-BCB0-A7414F4C24D6}"/>
              </a:ext>
            </a:extLst>
          </p:cNvPr>
          <p:cNvSpPr>
            <a:spLocks noGrp="1"/>
          </p:cNvSpPr>
          <p:nvPr>
            <p:ph idx="1"/>
          </p:nvPr>
        </p:nvSpPr>
        <p:spPr>
          <a:xfrm>
            <a:off x="677334" y="1597981"/>
            <a:ext cx="8596668" cy="4443381"/>
          </a:xfrm>
        </p:spPr>
        <p:txBody>
          <a:bodyPr/>
          <a:lstStyle/>
          <a:p>
            <a:r>
              <a:rPr lang="en-MY" dirty="0"/>
              <a:t>For this project, I will only be </a:t>
            </a:r>
            <a:r>
              <a:rPr lang="en-MY" dirty="0" err="1"/>
              <a:t>analyzing</a:t>
            </a:r>
            <a:r>
              <a:rPr lang="en-MY" dirty="0"/>
              <a:t> </a:t>
            </a:r>
            <a:r>
              <a:rPr lang="en-MY" dirty="0" err="1"/>
              <a:t>neighborhood</a:t>
            </a:r>
            <a:r>
              <a:rPr lang="en-MY" dirty="0"/>
              <a:t> in Manhattan due to large amount of restaurants, cinemas and large diversity in population. I will also be using the information of these </a:t>
            </a:r>
            <a:r>
              <a:rPr lang="en-MY" dirty="0" err="1"/>
              <a:t>neighborhoods</a:t>
            </a:r>
            <a:r>
              <a:rPr lang="en-MY" dirty="0"/>
              <a:t> from Foursquare, especially the ratings and rankings for restaurants in different </a:t>
            </a:r>
            <a:r>
              <a:rPr lang="en-MY" dirty="0" err="1"/>
              <a:t>neighborhoods</a:t>
            </a:r>
            <a:r>
              <a:rPr lang="en-MY" dirty="0"/>
              <a:t> to get knowledge of the preferences of customers in each </a:t>
            </a:r>
            <a:r>
              <a:rPr lang="en-MY" dirty="0" err="1"/>
              <a:t>neighborhood</a:t>
            </a:r>
            <a:r>
              <a:rPr lang="en-MY" dirty="0"/>
              <a:t>. Their preferences will then help us decide the best location to set up the business.</a:t>
            </a:r>
          </a:p>
          <a:p>
            <a:r>
              <a:rPr lang="en-MY" dirty="0"/>
              <a:t>For New York City's Boroughs, </a:t>
            </a:r>
            <a:r>
              <a:rPr lang="en-MY" dirty="0" err="1"/>
              <a:t>Neighborhoods</a:t>
            </a:r>
            <a:r>
              <a:rPr lang="en-MY" dirty="0"/>
              <a:t> and their coordinate values, we use the below JSON file.</a:t>
            </a:r>
          </a:p>
          <a:p>
            <a:r>
              <a:rPr lang="en-MY" u="sng" dirty="0">
                <a:hlinkClick r:id="rId2"/>
              </a:rPr>
              <a:t>https://cocl.us/new_york_dataset</a:t>
            </a:r>
            <a:endParaRPr lang="en-MY" dirty="0"/>
          </a:p>
          <a:p>
            <a:r>
              <a:rPr lang="en-MY" dirty="0"/>
              <a:t>From the above JSON file, we extract only the Bronx Borough’s </a:t>
            </a:r>
            <a:r>
              <a:rPr lang="en-MY" dirty="0" err="1"/>
              <a:t>Neighborhoods</a:t>
            </a:r>
            <a:r>
              <a:rPr lang="en-MY" dirty="0"/>
              <a:t>.</a:t>
            </a:r>
          </a:p>
          <a:p>
            <a:endParaRPr lang="en-MY" dirty="0"/>
          </a:p>
        </p:txBody>
      </p:sp>
    </p:spTree>
    <p:extLst>
      <p:ext uri="{BB962C8B-B14F-4D97-AF65-F5344CB8AC3E}">
        <p14:creationId xmlns:p14="http://schemas.microsoft.com/office/powerpoint/2010/main" val="131132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9625-F44C-4FEB-A361-2C40F3AB9546}"/>
              </a:ext>
            </a:extLst>
          </p:cNvPr>
          <p:cNvSpPr>
            <a:spLocks noGrp="1"/>
          </p:cNvSpPr>
          <p:nvPr>
            <p:ph type="title"/>
          </p:nvPr>
        </p:nvSpPr>
        <p:spPr/>
        <p:txBody>
          <a:bodyPr/>
          <a:lstStyle/>
          <a:p>
            <a:r>
              <a:rPr lang="en-MY" dirty="0"/>
              <a:t>Methodology</a:t>
            </a:r>
          </a:p>
        </p:txBody>
      </p:sp>
      <p:sp>
        <p:nvSpPr>
          <p:cNvPr id="3" name="Content Placeholder 2">
            <a:extLst>
              <a:ext uri="{FF2B5EF4-FFF2-40B4-BE49-F238E27FC236}">
                <a16:creationId xmlns:a16="http://schemas.microsoft.com/office/drawing/2014/main" id="{77E20D03-08E1-4F43-B6D2-7B8C1A5E526C}"/>
              </a:ext>
            </a:extLst>
          </p:cNvPr>
          <p:cNvSpPr>
            <a:spLocks noGrp="1"/>
          </p:cNvSpPr>
          <p:nvPr>
            <p:ph idx="1"/>
          </p:nvPr>
        </p:nvSpPr>
        <p:spPr>
          <a:xfrm>
            <a:off x="677334" y="1633491"/>
            <a:ext cx="8596668" cy="4407871"/>
          </a:xfrm>
        </p:spPr>
        <p:txBody>
          <a:bodyPr/>
          <a:lstStyle/>
          <a:p>
            <a:r>
              <a:rPr lang="en-MY" dirty="0"/>
              <a:t>First, I loaded the geographical data of </a:t>
            </a:r>
            <a:r>
              <a:rPr lang="en-MY" dirty="0" err="1"/>
              <a:t>neighborhoods</a:t>
            </a:r>
            <a:r>
              <a:rPr lang="en-MY" dirty="0"/>
              <a:t> in all NYC Next, I filter out the Manhattan from the </a:t>
            </a:r>
            <a:r>
              <a:rPr lang="en-MY" dirty="0" err="1"/>
              <a:t>dataframe</a:t>
            </a:r>
            <a:r>
              <a:rPr lang="en-MY" dirty="0"/>
              <a:t> whole dataset. A snapshot of the dataset looks like this</a:t>
            </a:r>
          </a:p>
        </p:txBody>
      </p:sp>
      <p:pic>
        <p:nvPicPr>
          <p:cNvPr id="7" name="Picture 6">
            <a:extLst>
              <a:ext uri="{FF2B5EF4-FFF2-40B4-BE49-F238E27FC236}">
                <a16:creationId xmlns:a16="http://schemas.microsoft.com/office/drawing/2014/main" id="{1B33BB94-9D35-40E5-9F44-96363B5866BB}"/>
              </a:ext>
            </a:extLst>
          </p:cNvPr>
          <p:cNvPicPr/>
          <p:nvPr/>
        </p:nvPicPr>
        <p:blipFill>
          <a:blip r:embed="rId2">
            <a:extLst>
              <a:ext uri="{28A0092B-C50C-407E-A947-70E740481C1C}">
                <a14:useLocalDpi xmlns:a14="http://schemas.microsoft.com/office/drawing/2010/main" val="0"/>
              </a:ext>
            </a:extLst>
          </a:blip>
          <a:stretch>
            <a:fillRect/>
          </a:stretch>
        </p:blipFill>
        <p:spPr>
          <a:xfrm>
            <a:off x="2357160" y="2954291"/>
            <a:ext cx="5615265" cy="2469657"/>
          </a:xfrm>
          <a:prstGeom prst="rect">
            <a:avLst/>
          </a:prstGeom>
        </p:spPr>
      </p:pic>
    </p:spTree>
    <p:extLst>
      <p:ext uri="{BB962C8B-B14F-4D97-AF65-F5344CB8AC3E}">
        <p14:creationId xmlns:p14="http://schemas.microsoft.com/office/powerpoint/2010/main" val="283788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30613-5F61-4919-9655-98AD7608EAB5}"/>
              </a:ext>
            </a:extLst>
          </p:cNvPr>
          <p:cNvSpPr>
            <a:spLocks noGrp="1"/>
          </p:cNvSpPr>
          <p:nvPr>
            <p:ph idx="1"/>
          </p:nvPr>
        </p:nvSpPr>
        <p:spPr>
          <a:xfrm>
            <a:off x="677334" y="762001"/>
            <a:ext cx="8596668" cy="5279362"/>
          </a:xfrm>
        </p:spPr>
        <p:txBody>
          <a:bodyPr/>
          <a:lstStyle/>
          <a:p>
            <a:r>
              <a:rPr lang="en-MY" dirty="0"/>
              <a:t>For visualization, we plotted these </a:t>
            </a:r>
            <a:r>
              <a:rPr lang="en-MY" dirty="0" err="1"/>
              <a:t>neighborhoods</a:t>
            </a:r>
            <a:r>
              <a:rPr lang="en-MY" dirty="0"/>
              <a:t> on the map of Manhattan</a:t>
            </a:r>
          </a:p>
          <a:p>
            <a:endParaRPr lang="en-MY" dirty="0"/>
          </a:p>
        </p:txBody>
      </p:sp>
      <p:pic>
        <p:nvPicPr>
          <p:cNvPr id="4" name="Picture 3">
            <a:extLst>
              <a:ext uri="{FF2B5EF4-FFF2-40B4-BE49-F238E27FC236}">
                <a16:creationId xmlns:a16="http://schemas.microsoft.com/office/drawing/2014/main" id="{C67F23BF-FFEB-4B2F-A9C8-153D84385969}"/>
              </a:ext>
            </a:extLst>
          </p:cNvPr>
          <p:cNvPicPr/>
          <p:nvPr/>
        </p:nvPicPr>
        <p:blipFill>
          <a:blip r:embed="rId2">
            <a:extLst>
              <a:ext uri="{28A0092B-C50C-407E-A947-70E740481C1C}">
                <a14:useLocalDpi xmlns:a14="http://schemas.microsoft.com/office/drawing/2010/main" val="0"/>
              </a:ext>
            </a:extLst>
          </a:blip>
          <a:stretch>
            <a:fillRect/>
          </a:stretch>
        </p:blipFill>
        <p:spPr>
          <a:xfrm>
            <a:off x="1708784" y="1338580"/>
            <a:ext cx="6978015" cy="4833620"/>
          </a:xfrm>
          <a:prstGeom prst="rect">
            <a:avLst/>
          </a:prstGeom>
        </p:spPr>
      </p:pic>
    </p:spTree>
    <p:extLst>
      <p:ext uri="{BB962C8B-B14F-4D97-AF65-F5344CB8AC3E}">
        <p14:creationId xmlns:p14="http://schemas.microsoft.com/office/powerpoint/2010/main" val="192176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7B3AC-D875-4D52-81A3-C0B430C71498}"/>
              </a:ext>
            </a:extLst>
          </p:cNvPr>
          <p:cNvSpPr>
            <a:spLocks noGrp="1"/>
          </p:cNvSpPr>
          <p:nvPr>
            <p:ph idx="1"/>
          </p:nvPr>
        </p:nvSpPr>
        <p:spPr>
          <a:xfrm>
            <a:off x="677334" y="609601"/>
            <a:ext cx="8596668" cy="5431762"/>
          </a:xfrm>
        </p:spPr>
        <p:txBody>
          <a:bodyPr/>
          <a:lstStyle/>
          <a:p>
            <a:r>
              <a:rPr lang="en-MY" dirty="0"/>
              <a:t>With the help of Foursquare API, we are able to explore the </a:t>
            </a:r>
            <a:r>
              <a:rPr lang="en-MY" dirty="0" err="1"/>
              <a:t>neighborhoods</a:t>
            </a:r>
            <a:r>
              <a:rPr lang="en-MY" dirty="0"/>
              <a:t> and segment them. Having retrieved restaurants’ data for each of the </a:t>
            </a:r>
            <a:r>
              <a:rPr lang="en-MY" dirty="0" err="1"/>
              <a:t>neighborhood</a:t>
            </a:r>
            <a:r>
              <a:rPr lang="en-MY" dirty="0"/>
              <a:t> from </a:t>
            </a:r>
            <a:r>
              <a:rPr lang="en-MY" dirty="0" err="1"/>
              <a:t>FourSquare</a:t>
            </a:r>
            <a:r>
              <a:rPr lang="en-MY" dirty="0"/>
              <a:t>, we then check how many venues were returned for each </a:t>
            </a:r>
            <a:r>
              <a:rPr lang="en-MY" dirty="0" err="1"/>
              <a:t>neighborhood</a:t>
            </a:r>
            <a:r>
              <a:rPr lang="en-MY" dirty="0"/>
              <a:t>. To make our analysis easier, we will remove </a:t>
            </a:r>
            <a:r>
              <a:rPr lang="en-MY" dirty="0" err="1"/>
              <a:t>neighborhood</a:t>
            </a:r>
            <a:r>
              <a:rPr lang="en-MY" dirty="0"/>
              <a:t> with number of Venue Category less than the maximum count which is 100. This is because we are concern with the </a:t>
            </a:r>
            <a:r>
              <a:rPr lang="en-MY" dirty="0" err="1"/>
              <a:t>neighborhood</a:t>
            </a:r>
            <a:r>
              <a:rPr lang="en-MY" dirty="0"/>
              <a:t> which have quite a lot of activities. For instance, more activities near the neighbourhood (</a:t>
            </a:r>
            <a:r>
              <a:rPr lang="en-MY" dirty="0" err="1"/>
              <a:t>i.e</a:t>
            </a:r>
            <a:r>
              <a:rPr lang="en-MY" dirty="0"/>
              <a:t> gym training, watching movies in theatre, etc) might result in more people coming to get drinks.</a:t>
            </a:r>
          </a:p>
          <a:p>
            <a:endParaRPr lang="en-MY" dirty="0"/>
          </a:p>
        </p:txBody>
      </p:sp>
      <p:pic>
        <p:nvPicPr>
          <p:cNvPr id="4" name="Picture 3">
            <a:extLst>
              <a:ext uri="{FF2B5EF4-FFF2-40B4-BE49-F238E27FC236}">
                <a16:creationId xmlns:a16="http://schemas.microsoft.com/office/drawing/2014/main" id="{365CBDE9-2C9F-47A4-AA0B-B1D07206EA00}"/>
              </a:ext>
            </a:extLst>
          </p:cNvPr>
          <p:cNvPicPr>
            <a:picLocks noChangeAspect="1"/>
          </p:cNvPicPr>
          <p:nvPr/>
        </p:nvPicPr>
        <p:blipFill>
          <a:blip r:embed="rId2"/>
          <a:stretch>
            <a:fillRect/>
          </a:stretch>
        </p:blipFill>
        <p:spPr>
          <a:xfrm>
            <a:off x="914400" y="3200399"/>
            <a:ext cx="8477250" cy="3048000"/>
          </a:xfrm>
          <a:prstGeom prst="rect">
            <a:avLst/>
          </a:prstGeom>
        </p:spPr>
      </p:pic>
    </p:spTree>
    <p:extLst>
      <p:ext uri="{BB962C8B-B14F-4D97-AF65-F5344CB8AC3E}">
        <p14:creationId xmlns:p14="http://schemas.microsoft.com/office/powerpoint/2010/main" val="136087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6BBFB-372E-4E4B-A34A-5C5AB71B2514}"/>
              </a:ext>
            </a:extLst>
          </p:cNvPr>
          <p:cNvSpPr>
            <a:spLocks noGrp="1"/>
          </p:cNvSpPr>
          <p:nvPr>
            <p:ph idx="1"/>
          </p:nvPr>
        </p:nvSpPr>
        <p:spPr>
          <a:xfrm>
            <a:off x="677334" y="666751"/>
            <a:ext cx="8596668" cy="5374612"/>
          </a:xfrm>
        </p:spPr>
        <p:txBody>
          <a:bodyPr/>
          <a:lstStyle/>
          <a:p>
            <a:r>
              <a:rPr lang="en-MY" dirty="0"/>
              <a:t>We then create a table that shows the 10 Most Frequently </a:t>
            </a:r>
            <a:r>
              <a:rPr lang="en-MY" dirty="0" err="1"/>
              <a:t>Occuring</a:t>
            </a:r>
            <a:r>
              <a:rPr lang="en-MY" dirty="0"/>
              <a:t> </a:t>
            </a:r>
            <a:r>
              <a:rPr lang="en-MY" dirty="0" err="1"/>
              <a:t>Venue_Category</a:t>
            </a:r>
            <a:r>
              <a:rPr lang="en-MY" dirty="0"/>
              <a:t> and also plotted a histogram for better visualization.</a:t>
            </a:r>
            <a:endParaRPr lang="en-MY" b="1" dirty="0"/>
          </a:p>
          <a:p>
            <a:endParaRPr lang="en-MY" dirty="0"/>
          </a:p>
        </p:txBody>
      </p:sp>
      <p:pic>
        <p:nvPicPr>
          <p:cNvPr id="4" name="Picture 3">
            <a:extLst>
              <a:ext uri="{FF2B5EF4-FFF2-40B4-BE49-F238E27FC236}">
                <a16:creationId xmlns:a16="http://schemas.microsoft.com/office/drawing/2014/main" id="{7C8EDCA9-C48D-4D31-A006-25068F9345BB}"/>
              </a:ext>
            </a:extLst>
          </p:cNvPr>
          <p:cNvPicPr/>
          <p:nvPr/>
        </p:nvPicPr>
        <p:blipFill>
          <a:blip r:embed="rId2">
            <a:extLst>
              <a:ext uri="{28A0092B-C50C-407E-A947-70E740481C1C}">
                <a14:useLocalDpi xmlns:a14="http://schemas.microsoft.com/office/drawing/2010/main" val="0"/>
              </a:ext>
            </a:extLst>
          </a:blip>
          <a:stretch>
            <a:fillRect/>
          </a:stretch>
        </p:blipFill>
        <p:spPr>
          <a:xfrm>
            <a:off x="510077" y="2035812"/>
            <a:ext cx="3023697" cy="3231514"/>
          </a:xfrm>
          <a:prstGeom prst="rect">
            <a:avLst/>
          </a:prstGeom>
        </p:spPr>
      </p:pic>
      <p:pic>
        <p:nvPicPr>
          <p:cNvPr id="5" name="Picture 4">
            <a:extLst>
              <a:ext uri="{FF2B5EF4-FFF2-40B4-BE49-F238E27FC236}">
                <a16:creationId xmlns:a16="http://schemas.microsoft.com/office/drawing/2014/main" id="{4D4E615B-4522-4E36-8D91-1F4801AA5BA5}"/>
              </a:ext>
            </a:extLst>
          </p:cNvPr>
          <p:cNvPicPr/>
          <p:nvPr/>
        </p:nvPicPr>
        <p:blipFill>
          <a:blip r:embed="rId3">
            <a:extLst>
              <a:ext uri="{28A0092B-C50C-407E-A947-70E740481C1C}">
                <a14:useLocalDpi xmlns:a14="http://schemas.microsoft.com/office/drawing/2010/main" val="0"/>
              </a:ext>
            </a:extLst>
          </a:blip>
          <a:stretch>
            <a:fillRect/>
          </a:stretch>
        </p:blipFill>
        <p:spPr>
          <a:xfrm>
            <a:off x="3832398" y="2266924"/>
            <a:ext cx="7388052" cy="3231514"/>
          </a:xfrm>
          <a:prstGeom prst="rect">
            <a:avLst/>
          </a:prstGeom>
        </p:spPr>
      </p:pic>
    </p:spTree>
    <p:extLst>
      <p:ext uri="{BB962C8B-B14F-4D97-AF65-F5344CB8AC3E}">
        <p14:creationId xmlns:p14="http://schemas.microsoft.com/office/powerpoint/2010/main" val="406161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C3961-45C4-474A-B43F-B0F40C12E557}"/>
              </a:ext>
            </a:extLst>
          </p:cNvPr>
          <p:cNvSpPr>
            <a:spLocks noGrp="1"/>
          </p:cNvSpPr>
          <p:nvPr>
            <p:ph idx="1"/>
          </p:nvPr>
        </p:nvSpPr>
        <p:spPr>
          <a:xfrm>
            <a:off x="677334" y="266701"/>
            <a:ext cx="8596668" cy="5774662"/>
          </a:xfrm>
        </p:spPr>
        <p:txBody>
          <a:bodyPr/>
          <a:lstStyle/>
          <a:p>
            <a:r>
              <a:rPr lang="en-MY" dirty="0"/>
              <a:t>Here we have found out that Italian restaurants top the charts of most common venues in the 5 districts, followed by coffee shop, American Restaurant and Hotel. The Next step was to create the new </a:t>
            </a:r>
            <a:r>
              <a:rPr lang="en-MY" dirty="0" err="1"/>
              <a:t>dataframe</a:t>
            </a:r>
            <a:r>
              <a:rPr lang="en-MY" dirty="0"/>
              <a:t> and display the top 10 venues for each neighbourhood. A snippet of the </a:t>
            </a:r>
            <a:r>
              <a:rPr lang="en-MY" dirty="0" err="1"/>
              <a:t>dataframe</a:t>
            </a:r>
            <a:r>
              <a:rPr lang="en-MY" dirty="0"/>
              <a:t> is shown below:</a:t>
            </a:r>
            <a:endParaRPr lang="en-MY" b="1" dirty="0"/>
          </a:p>
          <a:p>
            <a:endParaRPr lang="en-MY" dirty="0"/>
          </a:p>
        </p:txBody>
      </p:sp>
      <p:pic>
        <p:nvPicPr>
          <p:cNvPr id="4" name="Picture 3">
            <a:extLst>
              <a:ext uri="{FF2B5EF4-FFF2-40B4-BE49-F238E27FC236}">
                <a16:creationId xmlns:a16="http://schemas.microsoft.com/office/drawing/2014/main" id="{A1256B02-2D0E-4097-8711-FBEED9970583}"/>
              </a:ext>
            </a:extLst>
          </p:cNvPr>
          <p:cNvPicPr>
            <a:picLocks noChangeAspect="1"/>
          </p:cNvPicPr>
          <p:nvPr/>
        </p:nvPicPr>
        <p:blipFill>
          <a:blip r:embed="rId2"/>
          <a:stretch>
            <a:fillRect/>
          </a:stretch>
        </p:blipFill>
        <p:spPr>
          <a:xfrm>
            <a:off x="1252537" y="1876425"/>
            <a:ext cx="7686675" cy="4419600"/>
          </a:xfrm>
          <a:prstGeom prst="rect">
            <a:avLst/>
          </a:prstGeom>
        </p:spPr>
      </p:pic>
    </p:spTree>
    <p:extLst>
      <p:ext uri="{BB962C8B-B14F-4D97-AF65-F5344CB8AC3E}">
        <p14:creationId xmlns:p14="http://schemas.microsoft.com/office/powerpoint/2010/main" val="1967316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TotalTime>
  <Words>1272</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Capstone Project - The Battle of Neighborhoods </vt:lpstr>
      <vt:lpstr>Introduction/Business Problem </vt:lpstr>
      <vt:lpstr>Factors affecting the business </vt:lpstr>
      <vt:lpstr>Data Preparation</vt:lpstr>
      <vt:lpstr>Methodology</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PowerPoint Presentation</vt:lpstr>
      <vt:lpstr>PowerPoint Presentation</vt:lpstr>
      <vt:lpstr>Discussion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Low, Chang Song</dc:creator>
  <cp:lastModifiedBy>Low, Chang Song</cp:lastModifiedBy>
  <cp:revision>2</cp:revision>
  <dcterms:created xsi:type="dcterms:W3CDTF">2019-06-29T13:37:39Z</dcterms:created>
  <dcterms:modified xsi:type="dcterms:W3CDTF">2019-06-29T13:49:34Z</dcterms:modified>
</cp:coreProperties>
</file>