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Ash-hole made his mark here</a:t>
            </a:r>
          </a:p>
        </p:txBody>
      </p:sp>
      <p:sp>
        <p:nvSpPr>
          <p:cNvPr id="245" name="Shape 24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Born into this world by Ashley</a:t>
            </a:r>
          </a:p>
        </p:txBody>
      </p:sp>
      <p:sp>
        <p:nvSpPr>
          <p:cNvPr id="256" name="Shape 25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Ashley did a thing. See ^ for thing</a:t>
            </a:r>
          </a:p>
        </p:txBody>
      </p:sp>
      <p:sp>
        <p:nvSpPr>
          <p:cNvPr id="267" name="Shape 26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Oh, this? This was put here by </a:t>
            </a:r>
            <a:r>
              <a:rPr b="1" lang="en-AU" sz="1100">
                <a:solidFill>
                  <a:schemeClr val="dk1"/>
                </a:solidFill>
              </a:rPr>
              <a:t>Ashley</a:t>
            </a:r>
          </a:p>
        </p:txBody>
      </p:sp>
      <p:sp>
        <p:nvSpPr>
          <p:cNvPr id="278" name="Shape 27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The Ash Mash-ter signs here</a:t>
            </a:r>
          </a:p>
        </p:txBody>
      </p:sp>
      <p:sp>
        <p:nvSpPr>
          <p:cNvPr id="289" name="Shape 28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AU"/>
              <a:t>jl</a:t>
            </a:r>
          </a:p>
        </p:txBody>
      </p:sp>
      <p:sp>
        <p:nvSpPr>
          <p:cNvPr id="399" name="Shape 3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AU"/>
              <a:t>jl</a:t>
            </a:r>
          </a:p>
        </p:txBody>
      </p:sp>
      <p:sp>
        <p:nvSpPr>
          <p:cNvPr id="410" name="Shape 4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32" name="Shape 4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43" name="Shape 4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465" name="Shape 4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476" name="Shape 4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498" name="Shape 4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AU"/>
              <a:t>Done By: Mikhail Burkot</a:t>
            </a:r>
          </a:p>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rPr lang="en-AU"/>
              <a:t>Ash was here 2017</a:t>
            </a:r>
          </a:p>
        </p:txBody>
      </p:sp>
      <p:sp>
        <p:nvSpPr>
          <p:cNvPr id="223" name="Shape 22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Ashy-Dashy did this</a:t>
            </a:r>
          </a:p>
        </p:txBody>
      </p:sp>
      <p:sp>
        <p:nvSpPr>
          <p:cNvPr id="234" name="Shape 23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8" name="Shape 88"/>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742950" y="2130425"/>
            <a:ext cx="8420100" cy="1470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4" name="Shape 94"/>
          <p:cNvSpPr txBox="1"/>
          <p:nvPr>
            <p:ph idx="1" type="subTitle"/>
          </p:nvPr>
        </p:nvSpPr>
        <p:spPr>
          <a:xfrm>
            <a:off x="1485900" y="3886200"/>
            <a:ext cx="6934200"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5" name="Shape 95"/>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8" name="Shape 98"/>
        <p:cNvGrpSpPr/>
        <p:nvPr/>
      </p:nvGrpSpPr>
      <p:grpSpPr>
        <a:xfrm>
          <a:off x="0" y="0"/>
          <a:ext cx="0" cy="0"/>
          <a:chOff x="0" y="0"/>
          <a:chExt cx="0" cy="0"/>
        </a:xfrm>
      </p:grpSpPr>
      <p:sp>
        <p:nvSpPr>
          <p:cNvPr id="99" name="Shape 99"/>
          <p:cNvSpPr txBox="1"/>
          <p:nvPr>
            <p:ph type="title"/>
          </p:nvPr>
        </p:nvSpPr>
        <p:spPr>
          <a:xfrm>
            <a:off x="782506" y="4406901"/>
            <a:ext cx="8420100" cy="1362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0" name="Shape 100"/>
          <p:cNvSpPr txBox="1"/>
          <p:nvPr>
            <p:ph idx="1" type="body"/>
          </p:nvPr>
        </p:nvSpPr>
        <p:spPr>
          <a:xfrm>
            <a:off x="782506" y="2906713"/>
            <a:ext cx="8420100" cy="1500300"/>
          </a:xfrm>
          <a:prstGeom prst="rect">
            <a:avLst/>
          </a:prstGeom>
          <a:noFill/>
          <a:ln>
            <a:noFill/>
          </a:ln>
        </p:spPr>
        <p:txBody>
          <a:bodyPr anchorCtr="0" anchor="b" bIns="91425" lIns="91425" rIns="91425" tIns="91425"/>
          <a:lstStyle>
            <a:lvl1pPr indent="127000" lvl="0" marL="0" marR="0" rtl="0" algn="l">
              <a:lnSpc>
                <a:spcPct val="100000"/>
              </a:lnSpc>
              <a:spcBef>
                <a:spcPts val="400"/>
              </a:spcBef>
              <a:spcAft>
                <a:spcPts val="0"/>
              </a:spcAft>
              <a:buClr>
                <a:srgbClr val="888888"/>
              </a:buClr>
              <a:buSzPct val="100000"/>
              <a:buFont typeface="Arial"/>
              <a:buChar char="●"/>
              <a:defRPr b="0" i="0" sz="2000" u="none" cap="none" strike="noStrike">
                <a:solidFill>
                  <a:srgbClr val="888888"/>
                </a:solidFill>
                <a:latin typeface="Calibri"/>
                <a:ea typeface="Calibri"/>
                <a:cs typeface="Calibri"/>
                <a:sym typeface="Calibri"/>
              </a:defRPr>
            </a:lvl1pPr>
            <a:lvl2pPr indent="114300" lvl="1" marL="457200" marR="0" rtl="0" algn="l">
              <a:lnSpc>
                <a:spcPct val="100000"/>
              </a:lnSpc>
              <a:spcBef>
                <a:spcPts val="360"/>
              </a:spcBef>
              <a:spcAft>
                <a:spcPts val="0"/>
              </a:spcAft>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101600" lvl="2" marL="914400" marR="0" rtl="0" algn="l">
              <a:lnSpc>
                <a:spcPct val="100000"/>
              </a:lnSpc>
              <a:spcBef>
                <a:spcPts val="320"/>
              </a:spcBef>
              <a:spcAft>
                <a:spcPts val="0"/>
              </a:spcAft>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88900" lvl="3" marL="1371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88900" lvl="4" marL="18288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88900" lvl="5" marL="22860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88900" lvl="6" marL="27432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88900" lvl="7" marL="32004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88900" lvl="8" marL="3657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4" name="Shape 104"/>
        <p:cNvGrpSpPr/>
        <p:nvPr/>
      </p:nvGrpSpPr>
      <p:grpSpPr>
        <a:xfrm>
          <a:off x="0" y="0"/>
          <a:ext cx="0" cy="0"/>
          <a:chOff x="0" y="0"/>
          <a:chExt cx="0" cy="0"/>
        </a:xfrm>
      </p:grpSpPr>
      <p:sp>
        <p:nvSpPr>
          <p:cNvPr id="105" name="Shape 105"/>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6" name="Shape 106"/>
          <p:cNvSpPr txBox="1"/>
          <p:nvPr>
            <p:ph idx="1" type="body"/>
          </p:nvPr>
        </p:nvSpPr>
        <p:spPr>
          <a:xfrm>
            <a:off x="49530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503555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3" name="Shape 113"/>
          <p:cNvSpPr txBox="1"/>
          <p:nvPr>
            <p:ph idx="1" type="body"/>
          </p:nvPr>
        </p:nvSpPr>
        <p:spPr>
          <a:xfrm>
            <a:off x="495300" y="1535112"/>
            <a:ext cx="43770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495300" y="2174875"/>
            <a:ext cx="43770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5032110" y="1535112"/>
            <a:ext cx="43785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5032110" y="2174875"/>
            <a:ext cx="43785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2" name="Shape 12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5" name="Shape 125"/>
        <p:cNvGrpSpPr/>
        <p:nvPr/>
      </p:nvGrpSpPr>
      <p:grpSpPr>
        <a:xfrm>
          <a:off x="0" y="0"/>
          <a:ext cx="0" cy="0"/>
          <a:chOff x="0" y="0"/>
          <a:chExt cx="0" cy="0"/>
        </a:xfrm>
      </p:grpSpPr>
      <p:sp>
        <p:nvSpPr>
          <p:cNvPr id="126" name="Shape 12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9" name="Shape 129"/>
        <p:cNvGrpSpPr/>
        <p:nvPr/>
      </p:nvGrpSpPr>
      <p:grpSpPr>
        <a:xfrm>
          <a:off x="0" y="0"/>
          <a:ext cx="0" cy="0"/>
          <a:chOff x="0" y="0"/>
          <a:chExt cx="0" cy="0"/>
        </a:xfrm>
      </p:grpSpPr>
      <p:sp>
        <p:nvSpPr>
          <p:cNvPr id="130" name="Shape 130"/>
          <p:cNvSpPr txBox="1"/>
          <p:nvPr>
            <p:ph type="title"/>
          </p:nvPr>
        </p:nvSpPr>
        <p:spPr>
          <a:xfrm>
            <a:off x="495300" y="273050"/>
            <a:ext cx="3258900" cy="1161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a:off x="3872971" y="273051"/>
            <a:ext cx="5537700" cy="58530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95300" y="1435100"/>
            <a:ext cx="3258900" cy="46911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941643" y="4800600"/>
            <a:ext cx="5943600" cy="566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8" name="Shape 138"/>
          <p:cNvSpPr/>
          <p:nvPr>
            <p:ph idx="2" type="pic"/>
          </p:nvPr>
        </p:nvSpPr>
        <p:spPr>
          <a:xfrm>
            <a:off x="1941643" y="612775"/>
            <a:ext cx="5943600"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1941643" y="5367337"/>
            <a:ext cx="5943600" cy="8049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3" name="Shape 143"/>
        <p:cNvGrpSpPr/>
        <p:nvPr/>
      </p:nvGrpSpPr>
      <p:grpSpPr>
        <a:xfrm>
          <a:off x="0" y="0"/>
          <a:ext cx="0" cy="0"/>
          <a:chOff x="0" y="0"/>
          <a:chExt cx="0" cy="0"/>
        </a:xfrm>
      </p:grpSpPr>
      <p:sp>
        <p:nvSpPr>
          <p:cNvPr id="144" name="Shape 144"/>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45" name="Shape 145"/>
          <p:cNvSpPr txBox="1"/>
          <p:nvPr>
            <p:ph idx="1" type="body"/>
          </p:nvPr>
        </p:nvSpPr>
        <p:spPr>
          <a:xfrm rot="5400000">
            <a:off x="2689949" y="-594448"/>
            <a:ext cx="4526100" cy="8915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9" name="Shape 149"/>
        <p:cNvGrpSpPr/>
        <p:nvPr/>
      </p:nvGrpSpPr>
      <p:grpSpPr>
        <a:xfrm>
          <a:off x="0" y="0"/>
          <a:ext cx="0" cy="0"/>
          <a:chOff x="0" y="0"/>
          <a:chExt cx="0" cy="0"/>
        </a:xfrm>
      </p:grpSpPr>
      <p:sp>
        <p:nvSpPr>
          <p:cNvPr id="150" name="Shape 150"/>
          <p:cNvSpPr txBox="1"/>
          <p:nvPr>
            <p:ph type="title"/>
          </p:nvPr>
        </p:nvSpPr>
        <p:spPr>
          <a:xfrm rot="5400000">
            <a:off x="5370449" y="2085888"/>
            <a:ext cx="5851500" cy="2229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51" name="Shape 151"/>
          <p:cNvSpPr txBox="1"/>
          <p:nvPr>
            <p:ph idx="1" type="body"/>
          </p:nvPr>
        </p:nvSpPr>
        <p:spPr>
          <a:xfrm rot="5400000">
            <a:off x="830299" y="-60310"/>
            <a:ext cx="5851500" cy="6521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2" name="Shape 82"/>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Char char="●"/>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01500" y="885425"/>
            <a:ext cx="9691200" cy="5258700"/>
          </a:xfrm>
          <a:prstGeom prst="rect">
            <a:avLst/>
          </a:prstGeom>
          <a:noFill/>
          <a:ln>
            <a:noFill/>
          </a:ln>
        </p:spPr>
        <p:txBody>
          <a:bodyPr anchorCtr="0" anchor="t" bIns="45700" lIns="91425" rIns="91425" tIns="45700">
            <a:noAutofit/>
          </a:bodyPr>
          <a:lstStyle/>
          <a:p>
            <a:pPr indent="0" lvl="0" marL="0" marR="0" rtl="0" algn="l">
              <a:spcBef>
                <a:spcPts val="900"/>
              </a:spcBef>
              <a:buClr>
                <a:schemeClr val="dk1"/>
              </a:buClr>
              <a:buSzPct val="25000"/>
              <a:buFont typeface="Arial"/>
              <a:buNone/>
            </a:pPr>
            <a:r>
              <a:rPr b="1" lang="en-AU" sz="2000"/>
              <a:t>Admin </a:t>
            </a:r>
            <a:r>
              <a:rPr lang="en-AU" sz="2000"/>
              <a:t>- Registered account able to use all features of the website</a:t>
            </a:r>
          </a:p>
          <a:p>
            <a:pPr indent="0" lvl="0" marL="0" marR="0" rtl="0" algn="l">
              <a:spcBef>
                <a:spcPts val="900"/>
              </a:spcBef>
              <a:buClr>
                <a:schemeClr val="dk1"/>
              </a:buClr>
              <a:buSzPct val="25000"/>
              <a:buFont typeface="Arial"/>
              <a:buNone/>
            </a:pPr>
            <a:r>
              <a:rPr b="1" lang="en-AU" sz="2000"/>
              <a:t>Student </a:t>
            </a:r>
            <a:r>
              <a:rPr lang="en-AU" sz="2000"/>
              <a:t>- Registered account able to use some features of the website</a:t>
            </a:r>
          </a:p>
          <a:p>
            <a:pPr indent="0" lvl="0" marL="0" marR="0" rtl="0" algn="l">
              <a:spcBef>
                <a:spcPts val="900"/>
              </a:spcBef>
              <a:buClr>
                <a:schemeClr val="dk1"/>
              </a:buClr>
              <a:buSzPct val="25000"/>
              <a:buFont typeface="Arial"/>
              <a:buNone/>
            </a:pPr>
            <a:r>
              <a:rPr b="1" lang="en-AU" sz="2000"/>
              <a:t>Businessman </a:t>
            </a:r>
            <a:r>
              <a:rPr lang="en-AU" sz="2000"/>
              <a:t>- Registered account able to use some features of the website</a:t>
            </a:r>
          </a:p>
          <a:p>
            <a:pPr indent="0" lvl="0" marL="0" marR="0" rtl="0" algn="l">
              <a:spcBef>
                <a:spcPts val="900"/>
              </a:spcBef>
              <a:buClr>
                <a:schemeClr val="dk1"/>
              </a:buClr>
              <a:buSzPct val="25000"/>
              <a:buFont typeface="Arial"/>
              <a:buNone/>
            </a:pPr>
            <a:r>
              <a:rPr b="1" lang="en-AU" sz="2000"/>
              <a:t>Tourist </a:t>
            </a:r>
            <a:r>
              <a:rPr lang="en-AU" sz="2000"/>
              <a:t>- Registered account able to use some features of the website</a:t>
            </a:r>
          </a:p>
          <a:p>
            <a:pPr indent="0" lvl="0" marL="0" marR="0" rtl="0" algn="l">
              <a:spcBef>
                <a:spcPts val="900"/>
              </a:spcBef>
              <a:buClr>
                <a:schemeClr val="dk1"/>
              </a:buClr>
              <a:buSzPct val="25000"/>
              <a:buFont typeface="Arial"/>
              <a:buNone/>
            </a:pPr>
            <a:r>
              <a:rPr b="1" lang="en-AU" sz="2000"/>
              <a:t>Visitor </a:t>
            </a:r>
            <a:r>
              <a:rPr lang="en-AU" sz="2000"/>
              <a:t>- Individual able to access public features of the website</a:t>
            </a:r>
          </a:p>
          <a:p>
            <a:pPr indent="0" lvl="0" marL="0" marR="0" rtl="0" algn="l">
              <a:spcBef>
                <a:spcPts val="900"/>
              </a:spcBef>
              <a:buClr>
                <a:schemeClr val="dk1"/>
              </a:buClr>
              <a:buSzPct val="25000"/>
              <a:buFont typeface="Arial"/>
              <a:buNone/>
            </a:pPr>
            <a:r>
              <a:rPr b="1" lang="en-AU" sz="2000"/>
              <a:t>Clients </a:t>
            </a:r>
            <a:r>
              <a:rPr lang="en-AU" sz="2000"/>
              <a:t>- </a:t>
            </a:r>
            <a:r>
              <a:rPr i="1" lang="en-AU" sz="2000"/>
              <a:t>All non admin</a:t>
            </a:r>
            <a:r>
              <a:rPr lang="en-AU" sz="2000"/>
              <a:t> registered accounts on the website</a:t>
            </a:r>
          </a:p>
          <a:p>
            <a:pPr indent="0" lvl="0" marL="0" marR="0" rtl="0" algn="l">
              <a:spcBef>
                <a:spcPts val="900"/>
              </a:spcBef>
              <a:buClr>
                <a:schemeClr val="dk1"/>
              </a:buClr>
              <a:buSzPct val="25000"/>
              <a:buFont typeface="Arial"/>
              <a:buNone/>
            </a:pPr>
            <a:r>
              <a:rPr b="1" lang="en-AU" sz="2000"/>
              <a:t>Account Holder</a:t>
            </a:r>
            <a:r>
              <a:rPr lang="en-AU" sz="2000"/>
              <a:t>(Admin + student + business man + tourist) All registered accounts</a:t>
            </a:r>
          </a:p>
          <a:p>
            <a:pPr indent="0" lvl="0" marL="0" marR="0" rtl="0" algn="l">
              <a:spcBef>
                <a:spcPts val="900"/>
              </a:spcBef>
              <a:buClr>
                <a:schemeClr val="dk1"/>
              </a:buClr>
              <a:buSzPct val="25000"/>
              <a:buFont typeface="Arial"/>
              <a:buNone/>
            </a:pPr>
            <a:r>
              <a:rPr b="1" lang="en-AU" sz="2000"/>
              <a:t>User </a:t>
            </a:r>
            <a:r>
              <a:rPr lang="en-AU" sz="2000"/>
              <a:t>(All People) - Both registered users and visitors</a:t>
            </a:r>
          </a:p>
          <a:p>
            <a:pPr indent="0" lvl="0" marL="0" marR="0" rtl="0" algn="l">
              <a:spcBef>
                <a:spcPts val="900"/>
              </a:spcBef>
              <a:buClr>
                <a:schemeClr val="dk1"/>
              </a:buClr>
              <a:buSzPct val="25000"/>
              <a:buFont typeface="Arial"/>
              <a:buNone/>
            </a:pPr>
            <a:r>
              <a:rPr b="1" lang="en-AU" sz="2000"/>
              <a:t>Non-Domestic </a:t>
            </a:r>
            <a:r>
              <a:rPr lang="en-AU" sz="2000"/>
              <a:t>(Tourist + Businessman) - Tourist and Businessman accounts</a:t>
            </a:r>
          </a:p>
          <a:p>
            <a:pPr indent="0" lvl="0" marL="0" marR="0" rtl="0" algn="l">
              <a:spcBef>
                <a:spcPts val="900"/>
              </a:spcBef>
              <a:buClr>
                <a:schemeClr val="dk1"/>
              </a:buClr>
              <a:buSzPct val="25000"/>
              <a:buFont typeface="Arial"/>
              <a:buNone/>
            </a:pPr>
            <a:r>
              <a:rPr b="1" lang="en-AU" sz="2000"/>
              <a:t>Premium Account: </a:t>
            </a:r>
            <a:r>
              <a:rPr lang="en-AU" sz="2000"/>
              <a:t>Client with extended access to the website</a:t>
            </a:r>
          </a:p>
        </p:txBody>
      </p:sp>
      <p:sp>
        <p:nvSpPr>
          <p:cNvPr id="160" name="Shape 160"/>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48" name="Shape 248"/>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Account</a:t>
            </a:r>
          </a:p>
        </p:txBody>
      </p:sp>
      <p:sp>
        <p:nvSpPr>
          <p:cNvPr id="249" name="Shape 249"/>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delete my account so that my information is no longer available to the website</a:t>
            </a:r>
          </a:p>
        </p:txBody>
      </p:sp>
      <p:sp>
        <p:nvSpPr>
          <p:cNvPr id="250" name="Shape 250"/>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1800" u="none" cap="none" strike="noStrike">
                <a:solidFill>
                  <a:schemeClr val="dk1"/>
                </a:solidFill>
                <a:latin typeface="Calibri"/>
                <a:ea typeface="Calibri"/>
                <a:cs typeface="Calibri"/>
                <a:sym typeface="Calibri"/>
              </a:rPr>
              <a:t>Acceptance Criteria</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“Account Management” page displays a button labeled “Delete My Account”</a:t>
            </a:r>
          </a:p>
          <a:p>
            <a:pPr indent="-166687" lvl="0" marL="179387" marR="0" rtl="0" algn="l">
              <a:lnSpc>
                <a:spcPct val="100000"/>
              </a:lnSpc>
              <a:spcBef>
                <a:spcPts val="0"/>
              </a:spcBef>
              <a:spcAft>
                <a:spcPts val="0"/>
              </a:spcAft>
              <a:buClr>
                <a:schemeClr val="dk1"/>
              </a:buClr>
              <a:buSzPct val="100000"/>
              <a:buFont typeface="Calibri"/>
              <a:buChar char="•"/>
            </a:pPr>
            <a:r>
              <a:rPr i="0" lang="en-AU" sz="1800" u="none" cap="none" strike="noStrike">
                <a:solidFill>
                  <a:schemeClr val="dk1"/>
                </a:solidFill>
                <a:latin typeface="Calibri"/>
                <a:ea typeface="Calibri"/>
                <a:cs typeface="Calibri"/>
                <a:sym typeface="Calibri"/>
              </a:rPr>
              <a:t>User can click on</a:t>
            </a:r>
            <a:r>
              <a:rPr lang="en-AU" sz="1800">
                <a:solidFill>
                  <a:schemeClr val="dk1"/>
                </a:solidFill>
                <a:latin typeface="Calibri"/>
                <a:ea typeface="Calibri"/>
                <a:cs typeface="Calibri"/>
                <a:sym typeface="Calibri"/>
              </a:rPr>
              <a:t> this</a:t>
            </a:r>
            <a:r>
              <a:rPr i="0" lang="en-AU" sz="1800" u="none" cap="none" strike="noStrike">
                <a:solidFill>
                  <a:schemeClr val="dk1"/>
                </a:solidFill>
                <a:latin typeface="Calibri"/>
                <a:ea typeface="Calibri"/>
                <a:cs typeface="Calibri"/>
                <a:sym typeface="Calibri"/>
              </a:rPr>
              <a:t> button to delete their account</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A pop-up message asking “Are you sure” appears with “Yes” and “No” boxes. Clicking “Yes” results in the </a:t>
            </a:r>
            <a:r>
              <a:rPr i="0" lang="en-AU" sz="1800" u="none" cap="none" strike="noStrike">
                <a:solidFill>
                  <a:schemeClr val="dk1"/>
                </a:solidFill>
                <a:latin typeface="Calibri"/>
                <a:ea typeface="Calibri"/>
                <a:cs typeface="Calibri"/>
                <a:sym typeface="Calibri"/>
              </a:rPr>
              <a:t>User’s account </a:t>
            </a:r>
            <a:r>
              <a:rPr lang="en-AU" sz="1800">
                <a:solidFill>
                  <a:schemeClr val="dk1"/>
                </a:solidFill>
                <a:latin typeface="Calibri"/>
                <a:ea typeface="Calibri"/>
                <a:cs typeface="Calibri"/>
                <a:sym typeface="Calibri"/>
              </a:rPr>
              <a:t>being</a:t>
            </a:r>
            <a:r>
              <a:rPr i="0" lang="en-AU" sz="1800" u="none" cap="none" strike="noStrike">
                <a:solidFill>
                  <a:schemeClr val="dk1"/>
                </a:solidFill>
                <a:latin typeface="Calibri"/>
                <a:ea typeface="Calibri"/>
                <a:cs typeface="Calibri"/>
                <a:sym typeface="Calibri"/>
              </a:rPr>
              <a:t> removed from the database, </a:t>
            </a:r>
            <a:r>
              <a:rPr lang="en-AU" sz="1800">
                <a:solidFill>
                  <a:schemeClr val="dk1"/>
                </a:solidFill>
                <a:latin typeface="Calibri"/>
                <a:ea typeface="Calibri"/>
                <a:cs typeface="Calibri"/>
                <a:sym typeface="Calibri"/>
              </a:rPr>
              <a:t>“No” removes the pop-up and cancels</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User is redirected to welcome page</a:t>
            </a:r>
          </a:p>
        </p:txBody>
      </p:sp>
      <p:sp>
        <p:nvSpPr>
          <p:cNvPr id="251" name="Shape 251"/>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52" name="Shape 252"/>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53" name="Shape 253"/>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59" name="Shape 259"/>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City Information</a:t>
            </a:r>
          </a:p>
        </p:txBody>
      </p:sp>
      <p:sp>
        <p:nvSpPr>
          <p:cNvPr id="260" name="Shape 260"/>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a city’s information so that I can get a basic understanding of the city I’m in/planning to visit</a:t>
            </a:r>
          </a:p>
        </p:txBody>
      </p:sp>
      <p:sp>
        <p:nvSpPr>
          <p:cNvPr id="261" name="Shape 261"/>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 button labelled “View City Information” is displayed on the map page for the city, and on each page of a particular location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 short paragraph describing the city appears when clicked</a:t>
            </a:r>
          </a:p>
        </p:txBody>
      </p:sp>
      <p:sp>
        <p:nvSpPr>
          <p:cNvPr id="262" name="Shape 262"/>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63" name="Shape 263"/>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64" name="Shape 264"/>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I’m guessing the paragraph can probably just be hidden and displayed on a trigger, but further testing with Django will need to be done.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70" name="Shape 270"/>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Search Locations</a:t>
            </a:r>
          </a:p>
        </p:txBody>
      </p:sp>
      <p:sp>
        <p:nvSpPr>
          <p:cNvPr id="271" name="Shape 271"/>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search for locations so that I can find something specific or outside my default options</a:t>
            </a:r>
          </a:p>
        </p:txBody>
      </p:sp>
      <p:sp>
        <p:nvSpPr>
          <p:cNvPr id="272" name="Shape 272"/>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bar is displayed at the top of all pages when logged in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type search terms into </a:t>
            </a:r>
            <a:r>
              <a:rPr lang="en-AU" sz="2000">
                <a:solidFill>
                  <a:schemeClr val="dk1"/>
                </a:solidFill>
                <a:latin typeface="Calibri"/>
                <a:ea typeface="Calibri"/>
                <a:cs typeface="Calibri"/>
                <a:sym typeface="Calibri"/>
              </a:rPr>
              <a:t>the search bar</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Database is combed for entries including these terms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Results are displayed to the User on a </a:t>
            </a:r>
            <a:r>
              <a:rPr lang="en-AU" sz="2000">
                <a:solidFill>
                  <a:schemeClr val="dk1"/>
                </a:solidFill>
                <a:latin typeface="Calibri"/>
                <a:ea typeface="Calibri"/>
                <a:cs typeface="Calibri"/>
                <a:sym typeface="Calibri"/>
              </a:rPr>
              <a:t>“R</a:t>
            </a:r>
            <a:r>
              <a:rPr i="0" lang="en-AU" sz="2000" u="none" cap="none" strike="noStrike">
                <a:solidFill>
                  <a:schemeClr val="dk1"/>
                </a:solidFill>
                <a:latin typeface="Calibri"/>
                <a:ea typeface="Calibri"/>
                <a:cs typeface="Calibri"/>
                <a:sym typeface="Calibri"/>
              </a:rPr>
              <a:t>esults</a:t>
            </a:r>
            <a:r>
              <a:rPr lang="en-AU" sz="2000">
                <a:solidFill>
                  <a:schemeClr val="dk1"/>
                </a:solidFill>
                <a:latin typeface="Calibri"/>
                <a:ea typeface="Calibri"/>
                <a:cs typeface="Calibri"/>
                <a:sym typeface="Calibri"/>
              </a:rPr>
              <a:t>”</a:t>
            </a:r>
            <a:r>
              <a:rPr i="0" lang="en-AU" sz="2000" u="none" cap="none" strike="noStrike">
                <a:solidFill>
                  <a:schemeClr val="dk1"/>
                </a:solidFill>
                <a:latin typeface="Calibri"/>
                <a:ea typeface="Calibri"/>
                <a:cs typeface="Calibri"/>
                <a:sym typeface="Calibri"/>
              </a:rPr>
              <a:t> page</a:t>
            </a:r>
          </a:p>
        </p:txBody>
      </p:sp>
      <p:sp>
        <p:nvSpPr>
          <p:cNvPr id="273" name="Shape 273"/>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74" name="Shape 274"/>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75" name="Shape 275"/>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81" name="Shape 281"/>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Change Page Layout (Personalisation)</a:t>
            </a:r>
          </a:p>
        </p:txBody>
      </p:sp>
      <p:sp>
        <p:nvSpPr>
          <p:cNvPr id="282" name="Shape 282"/>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change the layout of the website so that it looks best according to my needs</a:t>
            </a:r>
          </a:p>
        </p:txBody>
      </p:sp>
      <p:sp>
        <p:nvSpPr>
          <p:cNvPr id="283" name="Shape 283"/>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b="0" i="0" lang="en-AU" sz="1800" u="none" cap="none" strike="noStrike">
                <a:solidFill>
                  <a:schemeClr val="dk1"/>
                </a:solidFill>
                <a:latin typeface="Calibri"/>
                <a:ea typeface="Calibri"/>
                <a:cs typeface="Calibri"/>
                <a:sym typeface="Calibri"/>
              </a:rPr>
              <a:t>Acceptance C</a:t>
            </a:r>
            <a:r>
              <a:rPr i="0" lang="en-AU" sz="1800" u="none" cap="none" strike="noStrike">
                <a:solidFill>
                  <a:schemeClr val="dk1"/>
                </a:solidFill>
                <a:latin typeface="Calibri"/>
                <a:ea typeface="Calibri"/>
                <a:cs typeface="Calibri"/>
                <a:sym typeface="Calibri"/>
              </a:rPr>
              <a:t>riteria</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“Account Management” page displays a button labeled “Edit Website Theme”</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Tools to change the page colours and fonts appear along with buttons labelled “Save” and “Discard”</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Changes are shown in real-time</a:t>
            </a:r>
          </a:p>
          <a:p>
            <a:pPr indent="-166687" lvl="0" marL="179387" marR="0" rtl="0" algn="l">
              <a:lnSpc>
                <a:spcPct val="100000"/>
              </a:lnSpc>
              <a:spcBef>
                <a:spcPts val="0"/>
              </a:spcBef>
              <a:spcAft>
                <a:spcPts val="0"/>
              </a:spcAft>
              <a:buClr>
                <a:schemeClr val="dk1"/>
              </a:buClr>
              <a:buSzPct val="100000"/>
              <a:buFont typeface="Calibri"/>
              <a:buChar char="•"/>
            </a:pPr>
            <a:r>
              <a:rPr lang="en-AU" sz="1800">
                <a:latin typeface="Calibri"/>
                <a:ea typeface="Calibri"/>
                <a:cs typeface="Calibri"/>
                <a:sym typeface="Calibri"/>
              </a:rPr>
              <a:t>Clicking the “Save” button saves the changes, clicking “Discard” discards them</a:t>
            </a:r>
          </a:p>
          <a:p>
            <a:pPr indent="-179387" lvl="0" marL="179387" marR="0" rtl="0" algn="l">
              <a:lnSpc>
                <a:spcPct val="100000"/>
              </a:lnSpc>
              <a:spcBef>
                <a:spcPts val="0"/>
              </a:spcBef>
              <a:spcAft>
                <a:spcPts val="0"/>
              </a:spcAft>
              <a:buClr>
                <a:schemeClr val="dk1"/>
              </a:buClr>
              <a:buFont typeface="Arial"/>
              <a:buNone/>
            </a:pPr>
            <a:r>
              <a:t/>
            </a:r>
            <a:endParaRPr i="0" sz="2000" u="none" cap="none" strike="noStrike">
              <a:solidFill>
                <a:schemeClr val="dk1"/>
              </a:solidFill>
              <a:latin typeface="Calibri"/>
              <a:ea typeface="Calibri"/>
              <a:cs typeface="Calibri"/>
              <a:sym typeface="Calibri"/>
            </a:endParaRPr>
          </a:p>
        </p:txBody>
      </p:sp>
      <p:sp>
        <p:nvSpPr>
          <p:cNvPr id="284" name="Shape 284"/>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85" name="Shape 285"/>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86" name="Shape 286"/>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I’m not sure how well we can incorporate real time colour changes. I assume we’d probably have to have a set list of available colours.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92" name="Shape 292"/>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Location Reviews</a:t>
            </a:r>
          </a:p>
        </p:txBody>
      </p:sp>
      <p:sp>
        <p:nvSpPr>
          <p:cNvPr id="293" name="Shape 293"/>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the reviews of locations so that I can see which locations are the best</a:t>
            </a:r>
          </a:p>
        </p:txBody>
      </p:sp>
      <p:sp>
        <p:nvSpPr>
          <p:cNvPr id="294" name="Shape 294"/>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loaded from the database when a location</a:t>
            </a:r>
            <a:r>
              <a:rPr lang="en-AU" sz="2000">
                <a:solidFill>
                  <a:schemeClr val="dk1"/>
                </a:solidFill>
                <a:latin typeface="Calibri"/>
                <a:ea typeface="Calibri"/>
                <a:cs typeface="Calibri"/>
                <a:sym typeface="Calibri"/>
              </a:rPr>
              <a:t>’s page is clicked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displayed </a:t>
            </a:r>
            <a:r>
              <a:rPr lang="en-AU" sz="2000">
                <a:solidFill>
                  <a:schemeClr val="dk1"/>
                </a:solidFill>
                <a:latin typeface="Calibri"/>
                <a:ea typeface="Calibri"/>
                <a:cs typeface="Calibri"/>
                <a:sym typeface="Calibri"/>
              </a:rPr>
              <a:t>underneath the location’s description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Average review score is calculated and displayed above the revie</a:t>
            </a:r>
            <a:r>
              <a:rPr lang="en-AU" sz="2000">
                <a:solidFill>
                  <a:schemeClr val="dk1"/>
                </a:solidFill>
                <a:latin typeface="Calibri"/>
                <a:ea typeface="Calibri"/>
                <a:cs typeface="Calibri"/>
                <a:sym typeface="Calibri"/>
              </a:rPr>
              <a:t>ws</a:t>
            </a:r>
          </a:p>
        </p:txBody>
      </p:sp>
      <p:sp>
        <p:nvSpPr>
          <p:cNvPr id="295" name="Shape 295"/>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96" name="Shape 296"/>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97" name="Shape 297"/>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03" name="Shape 30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Creating an Account</a:t>
            </a:r>
          </a:p>
        </p:txBody>
      </p:sp>
      <p:sp>
        <p:nvSpPr>
          <p:cNvPr id="304" name="Shape 30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user</a:t>
            </a:r>
            <a:r>
              <a:rPr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be able to create an account</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login to the website and use its services.</a:t>
            </a:r>
          </a:p>
        </p:txBody>
      </p:sp>
      <p:sp>
        <p:nvSpPr>
          <p:cNvPr id="305" name="Shape 30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input credentials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New account is made with these credentials</a:t>
            </a:r>
          </a:p>
        </p:txBody>
      </p:sp>
      <p:sp>
        <p:nvSpPr>
          <p:cNvPr id="306" name="Shape 30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07" name="Shape 30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08" name="Shape 30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14" name="Shape 31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 a location</a:t>
            </a:r>
          </a:p>
        </p:txBody>
      </p:sp>
      <p:sp>
        <p:nvSpPr>
          <p:cNvPr id="315" name="Shape 31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add data about the city </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access more content on the website</a:t>
            </a:r>
          </a:p>
        </p:txBody>
      </p:sp>
      <p:sp>
        <p:nvSpPr>
          <p:cNvPr id="316" name="Shape 31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Creates new user access only page for new location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includes basic information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category of new location</a:t>
            </a:r>
          </a:p>
        </p:txBody>
      </p:sp>
      <p:sp>
        <p:nvSpPr>
          <p:cNvPr id="317" name="Shape 31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18" name="Shape 31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19" name="Shape 31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Will need to interface with the database to store information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implement large number of webpages by using url to request the information from the database, returning a 404 if not found, and generate the page as needed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25" name="Shape 32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a:t>
            </a:r>
            <a:r>
              <a:rPr lang="en-AU" sz="2800">
                <a:solidFill>
                  <a:schemeClr val="lt1"/>
                </a:solidFill>
                <a:latin typeface="Calibri"/>
                <a:ea typeface="Calibri"/>
                <a:cs typeface="Calibri"/>
                <a:sym typeface="Calibri"/>
              </a:rPr>
              <a:t> a location</a:t>
            </a:r>
          </a:p>
        </p:txBody>
      </p:sp>
      <p:sp>
        <p:nvSpPr>
          <p:cNvPr id="326" name="Shape 32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modify data about the city </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information accesses by users is as up-to-date as possible</a:t>
            </a:r>
          </a:p>
        </p:txBody>
      </p:sp>
      <p:sp>
        <p:nvSpPr>
          <p:cNvPr id="327" name="Shape 32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Presents current data on location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Allow modification to locations data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Save/revert modifications to data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for specific location</a:t>
            </a:r>
          </a:p>
        </p:txBody>
      </p:sp>
      <p:sp>
        <p:nvSpPr>
          <p:cNvPr id="328" name="Shape 32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29" name="Shape 32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30" name="Shape 33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information about the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Modification will likely be easiest by presenting all data in editable text fields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Best method of saving changes is with a cancel and save button at the bottom of the page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36" name="Shape 33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Delete </a:t>
            </a:r>
            <a:r>
              <a:rPr lang="en-AU" sz="2800">
                <a:solidFill>
                  <a:schemeClr val="lt1"/>
                </a:solidFill>
                <a:latin typeface="Calibri"/>
                <a:ea typeface="Calibri"/>
                <a:cs typeface="Calibri"/>
                <a:sym typeface="Calibri"/>
              </a:rPr>
              <a:t>a location</a:t>
            </a:r>
          </a:p>
        </p:txBody>
      </p:sp>
      <p:sp>
        <p:nvSpPr>
          <p:cNvPr id="337" name="Shape 33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remove data about the city </a:t>
            </a:r>
            <a:r>
              <a:rPr i="0" lang="en-AU" sz="2400" u="none" cap="none" strike="noStrike">
                <a:solidFill>
                  <a:schemeClr val="dk1"/>
                </a:solidFill>
                <a:latin typeface="Calibri"/>
                <a:ea typeface="Calibri"/>
                <a:cs typeface="Calibri"/>
                <a:sym typeface="Calibri"/>
              </a:rPr>
              <a:t> so that users </a:t>
            </a:r>
            <a:r>
              <a:rPr lang="en-AU" sz="2400">
                <a:solidFill>
                  <a:schemeClr val="dk1"/>
                </a:solidFill>
                <a:latin typeface="Calibri"/>
                <a:ea typeface="Calibri"/>
                <a:cs typeface="Calibri"/>
                <a:sym typeface="Calibri"/>
              </a:rPr>
              <a:t>will not see</a:t>
            </a:r>
            <a:r>
              <a:rPr i="0" lang="en-AU" sz="2400" u="none" cap="none" strike="noStrike">
                <a:solidFill>
                  <a:schemeClr val="dk1"/>
                </a:solidFill>
                <a:latin typeface="Calibri"/>
                <a:ea typeface="Calibri"/>
                <a:cs typeface="Calibri"/>
                <a:sym typeface="Calibri"/>
              </a:rPr>
              <a:t> outdated</a:t>
            </a:r>
            <a:r>
              <a:rPr lang="en-AU" sz="2400">
                <a:solidFill>
                  <a:schemeClr val="dk1"/>
                </a:solidFill>
                <a:latin typeface="Calibri"/>
                <a:ea typeface="Calibri"/>
                <a:cs typeface="Calibri"/>
                <a:sym typeface="Calibri"/>
              </a:rPr>
              <a:t>/incorrect data on the platform</a:t>
            </a:r>
          </a:p>
        </p:txBody>
      </p:sp>
      <p:sp>
        <p:nvSpPr>
          <p:cNvPr id="338" name="Shape 33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Presents current data on location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Allow deletion of locations data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for specific location</a:t>
            </a:r>
          </a:p>
        </p:txBody>
      </p:sp>
      <p:sp>
        <p:nvSpPr>
          <p:cNvPr id="339" name="Shape 33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40" name="Shape 34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41" name="Shape 34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and delete information stored in the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button with a further confirmation pop-up is best method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47" name="Shape 34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Admin</a:t>
            </a:r>
          </a:p>
        </p:txBody>
      </p:sp>
      <p:sp>
        <p:nvSpPr>
          <p:cNvPr id="348" name="Shape 34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create more admins</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have faster updates on the website</a:t>
            </a:r>
          </a:p>
        </p:txBody>
      </p:sp>
      <p:sp>
        <p:nvSpPr>
          <p:cNvPr id="349" name="Shape 34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 admin account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information about admin</a:t>
            </a:r>
          </a:p>
        </p:txBody>
      </p:sp>
      <p:sp>
        <p:nvSpPr>
          <p:cNvPr id="350" name="Shape 35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51" name="Shape 35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52" name="Shape 35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account from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button with a further confirmation pop-up is best method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35825" y="0"/>
            <a:ext cx="9906000" cy="6858000"/>
          </a:xfrm>
          <a:prstGeom prst="rect">
            <a:avLst/>
          </a:prstGeom>
        </p:spPr>
        <p:txBody>
          <a:bodyPr anchorCtr="0" anchor="t" bIns="91425" lIns="91425" rIns="91425" tIns="91425">
            <a:noAutofit/>
          </a:bodyPr>
          <a:lstStyle/>
          <a:p>
            <a:pPr indent="-317500" lvl="0" marL="457200" rtl="0">
              <a:lnSpc>
                <a:spcPct val="115000"/>
              </a:lnSpc>
              <a:spcBef>
                <a:spcPts val="0"/>
              </a:spcBef>
              <a:buSzPct val="100000"/>
            </a:pPr>
            <a:r>
              <a:rPr b="1" lang="en-AU" sz="1400" u="sng">
                <a:solidFill>
                  <a:srgbClr val="FF0000"/>
                </a:solidFill>
              </a:rPr>
              <a:t>Questions for fahd:</a:t>
            </a:r>
          </a:p>
          <a:p>
            <a:pPr indent="-317500" lvl="0" marL="457200" rtl="0">
              <a:lnSpc>
                <a:spcPct val="115000"/>
              </a:lnSpc>
              <a:spcBef>
                <a:spcPts val="0"/>
              </a:spcBef>
              <a:buSzPct val="100000"/>
            </a:pPr>
            <a:r>
              <a:rPr lang="en-AU" sz="1400">
                <a:solidFill>
                  <a:srgbClr val="FF0000"/>
                </a:solidFill>
              </a:rPr>
              <a:t>Is the site going to be social eg. Can users recommend each other stuff/leave reviews/connect to facebook</a:t>
            </a:r>
          </a:p>
          <a:p>
            <a:pPr indent="-317500" lvl="0" marL="457200" rtl="0">
              <a:lnSpc>
                <a:spcPct val="115000"/>
              </a:lnSpc>
              <a:spcBef>
                <a:spcPts val="0"/>
              </a:spcBef>
              <a:buSzPct val="100000"/>
            </a:pPr>
            <a:r>
              <a:rPr lang="en-AU" sz="1400"/>
              <a:t> No , but we are looking  for an integrated system So,, all information are in our system not in Facebook because Administrator can not manage and control Facebook and we want to have everything under control.</a:t>
            </a:r>
          </a:p>
          <a:p>
            <a:pPr indent="-317500" lvl="0" marL="457200" rtl="0">
              <a:lnSpc>
                <a:spcPct val="115000"/>
              </a:lnSpc>
              <a:spcBef>
                <a:spcPts val="0"/>
              </a:spcBef>
              <a:buSzPct val="100000"/>
            </a:pPr>
            <a:r>
              <a:rPr lang="en-AU" sz="1400"/>
              <a:t>  </a:t>
            </a:r>
            <a:r>
              <a:rPr lang="en-AU" sz="1400">
                <a:solidFill>
                  <a:srgbClr val="FF0000"/>
                </a:solidFill>
              </a:rPr>
              <a:t>How can a user temporarily access the other locations stored on the website (eg. Student views Zoos)</a:t>
            </a:r>
          </a:p>
          <a:p>
            <a:pPr indent="-317500" lvl="0" marL="457200" rtl="0">
              <a:lnSpc>
                <a:spcPct val="115000"/>
              </a:lnSpc>
              <a:spcBef>
                <a:spcPts val="0"/>
              </a:spcBef>
              <a:buSzPct val="100000"/>
            </a:pPr>
            <a:r>
              <a:rPr lang="en-AU" sz="1400"/>
              <a:t>when they log in we can see their locations and they log off our access can be disconnected.</a:t>
            </a:r>
          </a:p>
          <a:p>
            <a:pPr indent="-317500" lvl="0" marL="457200" rtl="0">
              <a:lnSpc>
                <a:spcPct val="115000"/>
              </a:lnSpc>
              <a:spcBef>
                <a:spcPts val="0"/>
              </a:spcBef>
              <a:buSzPct val="100000"/>
            </a:pPr>
            <a:r>
              <a:rPr lang="en-AU" sz="1400">
                <a:solidFill>
                  <a:srgbClr val="FF0000"/>
                </a:solidFill>
              </a:rPr>
              <a:t>To clarify, students can easily access colleges, libraries and city information. However the assignment states that they can temporarily view</a:t>
            </a:r>
          </a:p>
          <a:p>
            <a:pPr indent="-317500" lvl="0" marL="457200" rtl="0">
              <a:lnSpc>
                <a:spcPct val="115000"/>
              </a:lnSpc>
              <a:spcBef>
                <a:spcPts val="0"/>
              </a:spcBef>
              <a:buSzPct val="100000"/>
            </a:pPr>
            <a:r>
              <a:rPr lang="en-AU" sz="1400"/>
              <a:t>Based on case study all users including students can have different accessibility on the website based on their user types. We tried to apply a security policy for all sessions in the website after 10 minutes these sessions will be logout and close.</a:t>
            </a:r>
          </a:p>
          <a:p>
            <a:pPr indent="-317500" lvl="0" marL="457200" rtl="0">
              <a:lnSpc>
                <a:spcPct val="115000"/>
              </a:lnSpc>
              <a:spcBef>
                <a:spcPts val="0"/>
              </a:spcBef>
              <a:buSzPct val="100000"/>
            </a:pPr>
            <a:r>
              <a:rPr lang="en-AU" sz="1400">
                <a:solidFill>
                  <a:srgbClr val="FF0000"/>
                </a:solidFill>
              </a:rPr>
              <a:t>information available to other user types. Thus a student can temporarily access information about Zoos. How will the website allow this?</a:t>
            </a:r>
          </a:p>
          <a:p>
            <a:pPr indent="-317500" lvl="0" marL="457200" rtl="0">
              <a:lnSpc>
                <a:spcPct val="115000"/>
              </a:lnSpc>
              <a:spcBef>
                <a:spcPts val="0"/>
              </a:spcBef>
              <a:buSzPct val="100000"/>
            </a:pPr>
            <a:r>
              <a:rPr lang="en-AU" sz="1400"/>
              <a:t>Some information between user types are shared such as city information. So, we can say some links are public but every user connect to this links by own usernames and password. In first phase of an agile project we need to gather information about our requirements and we can make decision which information students can access in our case.</a:t>
            </a:r>
          </a:p>
          <a:p>
            <a:pPr indent="-317500" lvl="0" marL="457200" rtl="0">
              <a:lnSpc>
                <a:spcPct val="115000"/>
              </a:lnSpc>
              <a:spcBef>
                <a:spcPts val="0"/>
              </a:spcBef>
              <a:buSzPct val="100000"/>
            </a:pPr>
            <a:r>
              <a:rPr lang="en-AU" sz="1400">
                <a:solidFill>
                  <a:srgbClr val="FF0000"/>
                </a:solidFill>
              </a:rPr>
              <a:t>Will location reviews allow people to post 0-5 star reviews or a 0-5 star plus a description of the person's experience.</a:t>
            </a:r>
          </a:p>
          <a:p>
            <a:pPr indent="-317500" lvl="0" marL="457200" rtl="0">
              <a:lnSpc>
                <a:spcPct val="115000"/>
              </a:lnSpc>
              <a:spcBef>
                <a:spcPts val="0"/>
              </a:spcBef>
              <a:buSzPct val="100000"/>
            </a:pPr>
            <a:r>
              <a:rPr lang="en-AU" sz="1400">
                <a:solidFill>
                  <a:srgbClr val="FF0000"/>
                </a:solidFill>
              </a:rPr>
              <a:t> </a:t>
            </a:r>
            <a:r>
              <a:rPr lang="en-AU" sz="1400"/>
              <a:t>0-5 star plus a description, because it is more interactive between users.</a:t>
            </a:r>
          </a:p>
          <a:p>
            <a:pPr indent="-317500" lvl="0" marL="457200" rtl="0">
              <a:lnSpc>
                <a:spcPct val="115000"/>
              </a:lnSpc>
              <a:spcBef>
                <a:spcPts val="0"/>
              </a:spcBef>
              <a:buSzPct val="100000"/>
            </a:pPr>
            <a:r>
              <a:rPr lang="en-AU" sz="1400">
                <a:solidFill>
                  <a:srgbClr val="FF0000"/>
                </a:solidFill>
              </a:rPr>
              <a:t>What would popular locations be based on? (views from other users, user reviews etc.)</a:t>
            </a:r>
          </a:p>
          <a:p>
            <a:pPr indent="-317500" lvl="0" marL="457200" rtl="0">
              <a:lnSpc>
                <a:spcPct val="115000"/>
              </a:lnSpc>
              <a:spcBef>
                <a:spcPts val="0"/>
              </a:spcBef>
              <a:buSzPct val="100000"/>
            </a:pPr>
            <a:r>
              <a:rPr lang="en-AU" sz="1400"/>
              <a:t>views from other users, user reviews also number of visitors.</a:t>
            </a:r>
          </a:p>
          <a:p>
            <a:pPr indent="-317500" lvl="0" marL="457200" rtl="0">
              <a:lnSpc>
                <a:spcPct val="115000"/>
              </a:lnSpc>
              <a:spcBef>
                <a:spcPts val="0"/>
              </a:spcBef>
              <a:buSzPct val="100000"/>
            </a:pPr>
            <a:r>
              <a:rPr lang="en-AU" sz="1400">
                <a:solidFill>
                  <a:srgbClr val="FF0000"/>
                </a:solidFill>
              </a:rPr>
              <a:t>Do you want to give admins the ability to remove other admin accounts?</a:t>
            </a:r>
          </a:p>
          <a:p>
            <a:pPr indent="-317500" lvl="0" marL="457200" rtl="0">
              <a:lnSpc>
                <a:spcPct val="115000"/>
              </a:lnSpc>
              <a:spcBef>
                <a:spcPts val="0"/>
              </a:spcBef>
              <a:buSzPct val="100000"/>
            </a:pPr>
            <a:r>
              <a:rPr lang="en-AU" sz="1400"/>
              <a:t>We can have a master admin who has highest priority rather than other users.5</a:t>
            </a:r>
          </a:p>
          <a:p>
            <a:pPr indent="-304800" lvl="0" marL="457200" rtl="0" algn="just">
              <a:lnSpc>
                <a:spcPct val="115000"/>
              </a:lnSpc>
              <a:spcBef>
                <a:spcPts val="600"/>
              </a:spcBef>
              <a:buClr>
                <a:srgbClr val="FF0000"/>
              </a:buClr>
              <a:buSzPct val="85714"/>
            </a:pPr>
            <a:r>
              <a:rPr lang="en-AU" sz="1400">
                <a:solidFill>
                  <a:srgbClr val="FF0000"/>
                </a:solidFill>
              </a:rPr>
              <a:t>how users will interact with the page, can they interact with each other (if you want them to), how will they view the information provided to them (museum location etc), how will the page basically look (tool bars, side bars), public pages (about us, terms of service), and so on. This is so that the user stories will cover the entire website as well as giving us a good idea of how we will need to program the site.</a:t>
            </a:r>
          </a:p>
          <a:p>
            <a:pPr indent="-304800" lvl="0" marL="457200" rtl="0" algn="just">
              <a:lnSpc>
                <a:spcPct val="115000"/>
              </a:lnSpc>
              <a:spcBef>
                <a:spcPts val="600"/>
              </a:spcBef>
              <a:buClr>
                <a:srgbClr val="FF0000"/>
              </a:buClr>
              <a:buSzPct val="85714"/>
            </a:pPr>
            <a:r>
              <a:rPr lang="en-AU" sz="1400"/>
              <a:t>User types can connect to some links such as Museum, colleges, hotels etc. every user can access to some page like hotels, and also a businessman can visit hotels. They can put some comments about a hotel and give rate to the hotel and also, user types such as businessman and students can read their reviews and even send some message together and discuss about this subject.</a:t>
            </a:r>
          </a:p>
          <a:p>
            <a:pPr indent="-304800" lvl="0" marL="457200" rtl="0" algn="just">
              <a:lnSpc>
                <a:spcPct val="115000"/>
              </a:lnSpc>
              <a:spcBef>
                <a:spcPts val="600"/>
              </a:spcBef>
              <a:buClr>
                <a:srgbClr val="FF0000"/>
              </a:buClr>
              <a:buSzPct val="85714"/>
            </a:pPr>
            <a:r>
              <a:rPr lang="en-AU" sz="1400"/>
              <a:t>Therefore, every users has an inbox that enable him to check their message and send some message to others.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58" name="Shape 35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Add City Map</a:t>
            </a:r>
          </a:p>
        </p:txBody>
      </p:sp>
      <p:sp>
        <p:nvSpPr>
          <p:cNvPr id="359" name="Shape 35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map of the of the city </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visualise the locations of places in the city discussed on the website</a:t>
            </a:r>
          </a:p>
        </p:txBody>
      </p:sp>
      <p:sp>
        <p:nvSpPr>
          <p:cNvPr id="360" name="Shape 36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Create/Replace map of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which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city information viewable on map</a:t>
            </a:r>
          </a:p>
        </p:txBody>
      </p:sp>
      <p:sp>
        <p:nvSpPr>
          <p:cNvPr id="361" name="Shape 36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62" name="Shape 36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63" name="Shape 36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Map could be stored on a database so that rollbacks of the image could be performed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 add city information to the website, either the map needs to be manually created or a google maps plugin is used (https://batchgeo.com/features/store-locator/)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69" name="Shape 36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 Pictures of Locations</a:t>
            </a:r>
          </a:p>
        </p:txBody>
      </p:sp>
      <p:sp>
        <p:nvSpPr>
          <p:cNvPr id="370" name="Shape 37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account holder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picture of a location </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myself and other users can view how a location will look like before going in person</a:t>
            </a:r>
          </a:p>
        </p:txBody>
      </p:sp>
      <p:sp>
        <p:nvSpPr>
          <p:cNvPr id="371" name="Shape 37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upload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Preview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Picture attached to locations page</a:t>
            </a:r>
          </a:p>
        </p:txBody>
      </p:sp>
      <p:sp>
        <p:nvSpPr>
          <p:cNvPr id="372" name="Shape 37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73" name="Shape 37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74" name="Shape 37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 will need to store images and the site they are attached to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uploading a picture, use a file browser and display the selected image on the page, if the person wishes to upload they then need to press an “upload” button on the page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380" name="Shape 38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 User Viewer (Admin)</a:t>
            </a:r>
          </a:p>
        </p:txBody>
      </p:sp>
      <p:sp>
        <p:nvSpPr>
          <p:cNvPr id="381" name="Shape 38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view the website as another user</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the website is working for the users as intended</a:t>
            </a:r>
          </a:p>
        </p:txBody>
      </p:sp>
      <p:sp>
        <p:nvSpPr>
          <p:cNvPr id="382" name="Shape 38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Select user type to imitate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View website as user type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Admin abilities bar changing back removed</a:t>
            </a:r>
          </a:p>
        </p:txBody>
      </p:sp>
      <p:sp>
        <p:nvSpPr>
          <p:cNvPr id="383" name="Shape 38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84" name="Shape 38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85" name="Shape 38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cheese this by creating fake user accounts and then giving the admin access to those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a:t>
            </a:r>
          </a:p>
        </p:txBody>
      </p:sp>
      <p:sp>
        <p:nvSpPr>
          <p:cNvPr id="391" name="Shape 39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View Locations</a:t>
            </a:r>
          </a:p>
        </p:txBody>
      </p:sp>
      <p:sp>
        <p:nvSpPr>
          <p:cNvPr id="392" name="Shape 39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Account Holder I want to be able to view locations in my selected city so that I can make informed judgements based on the available information</a:t>
            </a:r>
          </a:p>
        </p:txBody>
      </p:sp>
      <p:sp>
        <p:nvSpPr>
          <p:cNvPr id="393" name="Shape 39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18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Users can view locations based on account and location type</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Page contains basic information about page</a:t>
            </a:r>
          </a:p>
        </p:txBody>
      </p:sp>
      <p:sp>
        <p:nvSpPr>
          <p:cNvPr id="394" name="Shape 39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95" name="Shape 39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396" name="Shape 39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a:t>
            </a:r>
          </a:p>
        </p:txBody>
      </p:sp>
      <p:sp>
        <p:nvSpPr>
          <p:cNvPr id="402" name="Shape 40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Location Sharing</a:t>
            </a:r>
          </a:p>
        </p:txBody>
      </p:sp>
      <p:sp>
        <p:nvSpPr>
          <p:cNvPr id="403" name="Shape 403"/>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share a location/establishment to my desired social media so that I can publish relevant information quickly to those I am connected with</a:t>
            </a:r>
          </a:p>
        </p:txBody>
      </p:sp>
      <p:sp>
        <p:nvSpPr>
          <p:cNvPr id="404" name="Shape 40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Social media plugins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Share button</a:t>
            </a:r>
          </a:p>
        </p:txBody>
      </p:sp>
      <p:sp>
        <p:nvSpPr>
          <p:cNvPr id="405" name="Shape 405"/>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06" name="Shape 406"/>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07" name="Shape 40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a:t>
            </a:r>
          </a:p>
        </p:txBody>
      </p:sp>
      <p:sp>
        <p:nvSpPr>
          <p:cNvPr id="413" name="Shape 41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GPS</a:t>
            </a:r>
          </a:p>
        </p:txBody>
      </p:sp>
      <p:sp>
        <p:nvSpPr>
          <p:cNvPr id="414" name="Shape 414"/>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have real-time access to my own location so that I can co-ordinate my path with the establishment location using the help of directions</a:t>
            </a:r>
          </a:p>
        </p:txBody>
      </p:sp>
      <p:sp>
        <p:nvSpPr>
          <p:cNvPr id="415" name="Shape 41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User locational data</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Establishment locational data</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 map with direction support</a:t>
            </a:r>
          </a:p>
        </p:txBody>
      </p:sp>
      <p:sp>
        <p:nvSpPr>
          <p:cNvPr id="416" name="Shape 416"/>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417" name="Shape 417"/>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18" name="Shape 41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**Temporary Notes** Depending on how compressed you want the acceptance criteria to be I can drop it to like one line per user-story. I think this is alright for now though.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24" name="Shape 42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Review</a:t>
            </a:r>
          </a:p>
        </p:txBody>
      </p:sp>
      <p:sp>
        <p:nvSpPr>
          <p:cNvPr id="425" name="Shape 42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submit a written review on the location I was at so I can inform other customers about my experience.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26" name="Shape 42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Using Google Maps location services map displays markers of the shops (or whatever criteria the user selected). User can click on the marker which will take it to the review page for that particular store.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text field and submit button on the review page.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27" name="Shape 42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28" name="Shape 42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29" name="Shape 42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Might need to separate this into two stories if task is to difficult.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35" name="Shape 43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Mobile Friendly Media Screens</a:t>
            </a:r>
          </a:p>
        </p:txBody>
      </p:sp>
      <p:sp>
        <p:nvSpPr>
          <p:cNvPr id="436" name="Shape 43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the website on a phone so I can access and browse while I am in the city.</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37" name="Shape 43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media screen queries/commands throughout the entire website.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dynamic units to keep the site responsive.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38" name="Shape 43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39" name="Shape 43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40" name="Shape 44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46" name="Shape 44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User Account Customization</a:t>
            </a:r>
          </a:p>
        </p:txBody>
      </p:sp>
      <p:sp>
        <p:nvSpPr>
          <p:cNvPr id="447" name="Shape 44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edit my account details (password, name, address, phone etc) so I can keep my details up to date across the website.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48" name="Shape 44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edit account hypertext/button which links to a new page with appropriate form.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Form contains attributes of name, password, phone, address, payment method</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button which updates users </a:t>
            </a:r>
            <a:r>
              <a:rPr lang="en-AU" sz="2000">
                <a:solidFill>
                  <a:schemeClr val="dk1"/>
                </a:solidFill>
                <a:latin typeface="Calibri"/>
                <a:ea typeface="Calibri"/>
                <a:cs typeface="Calibri"/>
                <a:sym typeface="Calibri"/>
              </a:rPr>
              <a:t>information</a:t>
            </a:r>
            <a:r>
              <a:rPr lang="en-AU" sz="2000">
                <a:solidFill>
                  <a:schemeClr val="dk1"/>
                </a:solidFill>
                <a:latin typeface="Calibri"/>
                <a:ea typeface="Calibri"/>
                <a:cs typeface="Calibri"/>
                <a:sym typeface="Calibri"/>
              </a:rPr>
              <a:t> in the database and on the website.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49" name="Shape 44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50" name="Shape 45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51" name="Shape 45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Additional: Adding form validation</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Additional: Adding personal picture to profile</a:t>
            </a: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57" name="Shape 45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Popular Places </a:t>
            </a:r>
          </a:p>
        </p:txBody>
      </p:sp>
      <p:sp>
        <p:nvSpPr>
          <p:cNvPr id="458" name="Shape 45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see my favourite places in a stored location so that I can revisit them in the future.</a:t>
            </a:r>
          </a:p>
        </p:txBody>
      </p:sp>
      <p:sp>
        <p:nvSpPr>
          <p:cNvPr id="459" name="Shape 45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Separate webpage for my favourite places.</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Displays in a view list.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60" name="Shape 46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61" name="Shape 46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62" name="Shape 46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p>
        </p:txBody>
      </p:sp>
      <p:sp>
        <p:nvSpPr>
          <p:cNvPr id="171" name="Shape 17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Public Access Pages</a:t>
            </a:r>
          </a:p>
        </p:txBody>
      </p:sp>
      <p:sp>
        <p:nvSpPr>
          <p:cNvPr id="172" name="Shape 17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800">
                <a:latin typeface="Calibri"/>
                <a:ea typeface="Calibri"/>
                <a:cs typeface="Calibri"/>
                <a:sym typeface="Calibri"/>
              </a:rPr>
              <a:t>As a user I want to be able to view the public access pages so that I can inform myself about the website and its services</a:t>
            </a:r>
          </a:p>
        </p:txBody>
      </p:sp>
      <p:sp>
        <p:nvSpPr>
          <p:cNvPr id="173" name="Shape 17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Home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ToS Contract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About Us Page</a:t>
            </a:r>
          </a:p>
        </p:txBody>
      </p:sp>
      <p:sp>
        <p:nvSpPr>
          <p:cNvPr id="174" name="Shape 17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75" name="Shape 17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Must</a:t>
            </a:r>
          </a:p>
        </p:txBody>
      </p:sp>
      <p:sp>
        <p:nvSpPr>
          <p:cNvPr id="176" name="Shape 17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Basic static websites, ToS may include a FAQ section as well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68" name="Shape 46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lnSpc>
                <a:spcPct val="115000"/>
              </a:lnSpc>
              <a:spcBef>
                <a:spcPts val="0"/>
              </a:spcBef>
              <a:buClr>
                <a:schemeClr val="dk1"/>
              </a:buClr>
              <a:buSzPct val="39285"/>
              <a:buFont typeface="Arial"/>
              <a:buNone/>
            </a:pPr>
            <a:r>
              <a:rPr lang="en-AU" sz="2800">
                <a:solidFill>
                  <a:srgbClr val="FFFFFF"/>
                </a:solidFill>
                <a:latin typeface="Calibri"/>
                <a:ea typeface="Calibri"/>
                <a:cs typeface="Calibri"/>
                <a:sym typeface="Calibri"/>
              </a:rPr>
              <a:t>Account Management</a:t>
            </a:r>
          </a:p>
        </p:txBody>
      </p:sp>
      <p:sp>
        <p:nvSpPr>
          <p:cNvPr id="469" name="Shape 46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an account holder I want to be able to delete my account, Customize, Page Layout and Change my account information so that I can have account privileges. </a:t>
            </a:r>
          </a:p>
        </p:txBody>
      </p:sp>
      <p:sp>
        <p:nvSpPr>
          <p:cNvPr id="470" name="Shape 47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Account holder authorizations.</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General database with client information.</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71" name="Shape 47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72" name="Shape 47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73" name="Shape 47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When an account holder modify  or delete his/her personal information the database should be updated immediately.</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79" name="Shape 47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Locations</a:t>
            </a:r>
          </a:p>
        </p:txBody>
      </p:sp>
      <p:sp>
        <p:nvSpPr>
          <p:cNvPr id="480" name="Shape 48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have the possibility to recommend different locations based on the places visited so that as a client I can know where each place is located.</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481" name="Shape 48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GPS</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includes basic information</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82" name="Shape 48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83" name="Shape 48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84" name="Shape 48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It would be ideal to have an statistics of the most places visited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490" name="Shape 490"/>
          <p:cNvSpPr/>
          <p:nvPr/>
        </p:nvSpPr>
        <p:spPr>
          <a:xfrm>
            <a:off x="831153" y="109409"/>
            <a:ext cx="7380000" cy="540000"/>
          </a:xfrm>
          <a:prstGeom prst="rect">
            <a:avLst/>
          </a:prstGeom>
          <a:solidFill>
            <a:schemeClr val="accent1"/>
          </a:solidFill>
          <a:ln cap="flat" cmpd="sng" w="25400">
            <a:solidFill>
              <a:srgbClr val="FFFFFF"/>
            </a:solidFill>
            <a:prstDash val="solid"/>
            <a:round/>
            <a:headEnd len="med" w="med" type="none"/>
            <a:tailEnd len="med" w="med" type="none"/>
          </a:ln>
        </p:spPr>
        <p:txBody>
          <a:bodyPr anchorCtr="0" anchor="ctr" bIns="45700" lIns="91425" rIns="91425" tIns="45700">
            <a:noAutofit/>
          </a:bodyPr>
          <a:lstStyle/>
          <a:p>
            <a:pPr lvl="0" rtl="0" algn="ctr">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business location</a:t>
            </a:r>
          </a:p>
        </p:txBody>
      </p:sp>
      <p:sp>
        <p:nvSpPr>
          <p:cNvPr id="491" name="Shape 49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post  and recommend a business location so that I have the option to explore more alternatives. </a:t>
            </a:r>
          </a:p>
        </p:txBody>
      </p:sp>
      <p:sp>
        <p:nvSpPr>
          <p:cNvPr id="492" name="Shape 49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GST Location</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93" name="Shape 49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94" name="Shape 49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95" name="Shape 49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It has to be controlled as it can be an option for advertising some businesses.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501" name="Shape 50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Accessibility Options</a:t>
            </a:r>
          </a:p>
        </p:txBody>
      </p:sp>
      <p:sp>
        <p:nvSpPr>
          <p:cNvPr id="502" name="Shape 50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SzPct val="45833"/>
              <a:buNone/>
            </a:pPr>
            <a:r>
              <a:rPr lang="en-AU" sz="2400">
                <a:solidFill>
                  <a:schemeClr val="dk1"/>
                </a:solidFill>
                <a:latin typeface="Calibri"/>
                <a:ea typeface="Calibri"/>
                <a:cs typeface="Calibri"/>
                <a:sym typeface="Calibri"/>
              </a:rPr>
              <a:t>As a  client I want to have Website accessibility options (invert colour, magnification, type of letter, animations) so that the navigation would be easier.</a:t>
            </a: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503" name="Shape 50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Registered users need to have authorization to personalize his/her page.</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 website accessibility options </a:t>
            </a:r>
          </a:p>
          <a:p>
            <a:pPr lvl="0" rtl="0">
              <a:lnSpc>
                <a:spcPct val="115000"/>
              </a:lnSpc>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504" name="Shape 50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505" name="Shape 50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506" name="Shape 50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This option should be just for students/ businessman /visitors who are registered</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p>
        </p:txBody>
      </p:sp>
      <p:sp>
        <p:nvSpPr>
          <p:cNvPr id="182" name="Shape 18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New Account</a:t>
            </a:r>
          </a:p>
        </p:txBody>
      </p:sp>
      <p:sp>
        <p:nvSpPr>
          <p:cNvPr id="183" name="Shape 183"/>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visitor </a:t>
            </a:r>
            <a:r>
              <a:rPr i="0" lang="en-AU" sz="2400" u="none" cap="none" strike="noStrike">
                <a:solidFill>
                  <a:schemeClr val="dk1"/>
                </a:solidFill>
                <a:latin typeface="Calibri"/>
                <a:ea typeface="Calibri"/>
                <a:cs typeface="Calibri"/>
                <a:sym typeface="Calibri"/>
              </a:rPr>
              <a:t>I want to be able to register an account</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so that I can access the </a:t>
            </a:r>
            <a:r>
              <a:rPr lang="en-AU" sz="2400">
                <a:solidFill>
                  <a:schemeClr val="dk1"/>
                </a:solidFill>
                <a:latin typeface="Calibri"/>
                <a:ea typeface="Calibri"/>
                <a:cs typeface="Calibri"/>
                <a:sym typeface="Calibri"/>
              </a:rPr>
              <a:t>client specific</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features the website has to offer.</a:t>
            </a:r>
          </a:p>
        </p:txBody>
      </p:sp>
      <p:sp>
        <p:nvSpPr>
          <p:cNvPr id="184" name="Shape 18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detail confirmation</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p:txBody>
      </p:sp>
      <p:sp>
        <p:nvSpPr>
          <p:cNvPr id="185" name="Shape 185"/>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86" name="Shape 186"/>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S</a:t>
            </a:r>
          </a:p>
        </p:txBody>
      </p:sp>
      <p:sp>
        <p:nvSpPr>
          <p:cNvPr id="187" name="Shape 18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Input Form fields are dependent on what the database table contains.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Password/email validation should also be implemented making sure there is no faults.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193" name="Shape 19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 Friend Referral</a:t>
            </a:r>
          </a:p>
        </p:txBody>
      </p:sp>
      <p:sp>
        <p:nvSpPr>
          <p:cNvPr id="194" name="Shape 19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send a referral link to a friend so that I can gain free or discounted vouchers to stores located near my location. </a:t>
            </a:r>
          </a:p>
          <a:p>
            <a:pPr indent="0" lvl="0" marL="0" marR="0" rtl="0" algn="l">
              <a:spcBef>
                <a:spcPts val="0"/>
              </a:spcBef>
              <a:buNone/>
            </a:pPr>
            <a:r>
              <a:t/>
            </a:r>
            <a:endParaRPr sz="2400">
              <a:latin typeface="Calibri"/>
              <a:ea typeface="Calibri"/>
              <a:cs typeface="Calibri"/>
              <a:sym typeface="Calibri"/>
            </a:endParaRPr>
          </a:p>
        </p:txBody>
      </p:sp>
      <p:sp>
        <p:nvSpPr>
          <p:cNvPr id="195" name="Shape 19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Simple input form requesting an email address.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Automated email service which sends email to friend with an invitation request from client.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Client receives voucher on profile page if friend signs up.</a:t>
            </a:r>
          </a:p>
        </p:txBody>
      </p:sp>
      <p:sp>
        <p:nvSpPr>
          <p:cNvPr id="196" name="Shape 19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97" name="Shape 19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198" name="Shape 19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Implementing the voucher to profile could be difficult. Alternative would be referring a friend would give that friend the voucher and not existing client.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204" name="Shape 20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Multiple Languages	</a:t>
            </a:r>
          </a:p>
        </p:txBody>
      </p:sp>
      <p:sp>
        <p:nvSpPr>
          <p:cNvPr id="205" name="Shape 20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a:t>
            </a:r>
            <a:r>
              <a:rPr lang="en-AU" sz="2400">
                <a:solidFill>
                  <a:schemeClr val="dk1"/>
                </a:solidFill>
                <a:latin typeface="Calibri"/>
                <a:ea typeface="Calibri"/>
                <a:cs typeface="Calibri"/>
                <a:sym typeface="Calibri"/>
              </a:rPr>
              <a:t>language</a:t>
            </a:r>
            <a:r>
              <a:rPr lang="en-AU" sz="2400">
                <a:solidFill>
                  <a:schemeClr val="dk1"/>
                </a:solidFill>
                <a:latin typeface="Calibri"/>
                <a:ea typeface="Calibri"/>
                <a:cs typeface="Calibri"/>
                <a:sym typeface="Calibri"/>
              </a:rPr>
              <a:t> of the entire website so that I can read in my natural language and gain a better understanding of the information. </a:t>
            </a:r>
          </a:p>
          <a:p>
            <a:pPr indent="0" lvl="0" marL="0" marR="0" rtl="0" algn="l">
              <a:spcBef>
                <a:spcPts val="0"/>
              </a:spcBef>
              <a:buNone/>
            </a:pPr>
            <a:r>
              <a:t/>
            </a:r>
            <a:endParaRPr sz="2400">
              <a:latin typeface="Calibri"/>
              <a:ea typeface="Calibri"/>
              <a:cs typeface="Calibri"/>
              <a:sym typeface="Calibri"/>
            </a:endParaRPr>
          </a:p>
        </p:txBody>
      </p:sp>
      <p:sp>
        <p:nvSpPr>
          <p:cNvPr id="206" name="Shape 20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Setting which is to be located in the user's profile page. Click of a button called language will give the user a variety of languages to choose from. Once selected the website's language will change only for that particular user</a:t>
            </a:r>
            <a:r>
              <a:rPr lang="en-AU" sz="2000">
                <a:solidFill>
                  <a:schemeClr val="dk1"/>
                </a:solidFill>
                <a:latin typeface="Calibri"/>
                <a:ea typeface="Calibri"/>
                <a:cs typeface="Calibri"/>
                <a:sym typeface="Calibri"/>
              </a:rPr>
              <a:t>.</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207" name="Shape 20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08" name="Shape 20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09" name="Shape 20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feature for the language so when the user logs back in they are on their preferred language.  The users database language column corresponds to what language the website will display.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p>
        </p:txBody>
      </p:sp>
      <p:sp>
        <p:nvSpPr>
          <p:cNvPr id="215" name="Shape 21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Bug Report</a:t>
            </a:r>
          </a:p>
        </p:txBody>
      </p:sp>
      <p:sp>
        <p:nvSpPr>
          <p:cNvPr id="216" name="Shape 21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report a bug on the website so that the developers can be notified of the unseen problem, apply the fix and make the website run smoother for a better experience.</a:t>
            </a:r>
          </a:p>
          <a:p>
            <a:pPr indent="0" lvl="0" marL="0" marR="0" rtl="0" algn="l">
              <a:spcBef>
                <a:spcPts val="0"/>
              </a:spcBef>
              <a:buNone/>
            </a:pPr>
            <a:r>
              <a:t/>
            </a:r>
            <a:endParaRPr sz="2400">
              <a:latin typeface="Calibri"/>
              <a:ea typeface="Calibri"/>
              <a:cs typeface="Calibri"/>
              <a:sym typeface="Calibri"/>
            </a:endParaRPr>
          </a:p>
        </p:txBody>
      </p:sp>
      <p:sp>
        <p:nvSpPr>
          <p:cNvPr id="217" name="Shape 21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Reporting a bug should be in the contact us or about us page.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text field requesting the problem and a submit button.</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18" name="Shape 21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19" name="Shape 21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20" name="Shape 22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also include a drop down menu of the severity of the bug to the user.</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Within the database the bug report should contain the date submitted.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26" name="Shape 226"/>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a:t>
            </a:r>
            <a:r>
              <a:rPr b="0" i="0" lang="en-AU" sz="2800" u="none" cap="none" strike="noStrike">
                <a:solidFill>
                  <a:schemeClr val="lt1"/>
                </a:solidFill>
                <a:latin typeface="Calibri"/>
                <a:ea typeface="Calibri"/>
                <a:cs typeface="Calibri"/>
                <a:sym typeface="Calibri"/>
              </a:rPr>
              <a:t>Log</a:t>
            </a:r>
            <a:r>
              <a:rPr lang="en-AU" sz="2800">
                <a:solidFill>
                  <a:schemeClr val="lt1"/>
                </a:solidFill>
                <a:latin typeface="Calibri"/>
                <a:ea typeface="Calibri"/>
                <a:cs typeface="Calibri"/>
                <a:sym typeface="Calibri"/>
              </a:rPr>
              <a:t>i</a:t>
            </a:r>
            <a:r>
              <a:rPr b="0" i="0" lang="en-AU" sz="2800" u="none" cap="none" strike="noStrike">
                <a:solidFill>
                  <a:schemeClr val="lt1"/>
                </a:solidFill>
                <a:latin typeface="Calibri"/>
                <a:ea typeface="Calibri"/>
                <a:cs typeface="Calibri"/>
                <a:sym typeface="Calibri"/>
              </a:rPr>
              <a:t>n</a:t>
            </a:r>
          </a:p>
        </p:txBody>
      </p:sp>
      <p:sp>
        <p:nvSpPr>
          <p:cNvPr id="227" name="Shape 22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log in to my account so that I can use the website’s features</a:t>
            </a:r>
          </a:p>
        </p:txBody>
      </p:sp>
      <p:sp>
        <p:nvSpPr>
          <p:cNvPr id="228" name="Shape 22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Page with text boxes marked “Email Address” and “Password” is displayed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input login </a:t>
            </a:r>
            <a:r>
              <a:rPr lang="en-AU" sz="2000">
                <a:solidFill>
                  <a:schemeClr val="dk1"/>
                </a:solidFill>
                <a:latin typeface="Calibri"/>
                <a:ea typeface="Calibri"/>
                <a:cs typeface="Calibri"/>
                <a:sym typeface="Calibri"/>
              </a:rPr>
              <a:t>credentials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is logged in if credentials are correct</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is asked to try again if credentials are incorrect</a:t>
            </a:r>
          </a:p>
        </p:txBody>
      </p:sp>
      <p:sp>
        <p:nvSpPr>
          <p:cNvPr id="229" name="Shape 229"/>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30" name="Shape 230"/>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31" name="Shape 231"/>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p>
        </p:txBody>
      </p:sp>
      <p:sp>
        <p:nvSpPr>
          <p:cNvPr id="237" name="Shape 23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a:t>
            </a:r>
            <a:r>
              <a:rPr b="0" i="0" lang="en-AU" sz="2800" u="none" cap="none" strike="noStrike">
                <a:solidFill>
                  <a:schemeClr val="lt1"/>
                </a:solidFill>
                <a:latin typeface="Calibri"/>
                <a:ea typeface="Calibri"/>
                <a:cs typeface="Calibri"/>
                <a:sym typeface="Calibri"/>
              </a:rPr>
              <a:t>Log</a:t>
            </a:r>
            <a:r>
              <a:rPr lang="en-AU" sz="2800">
                <a:solidFill>
                  <a:schemeClr val="lt1"/>
                </a:solidFill>
                <a:latin typeface="Calibri"/>
                <a:ea typeface="Calibri"/>
                <a:cs typeface="Calibri"/>
                <a:sym typeface="Calibri"/>
              </a:rPr>
              <a:t>o</a:t>
            </a:r>
            <a:r>
              <a:rPr b="0" i="0" lang="en-AU" sz="2800" u="none" cap="none" strike="noStrike">
                <a:solidFill>
                  <a:schemeClr val="lt1"/>
                </a:solidFill>
                <a:latin typeface="Calibri"/>
                <a:ea typeface="Calibri"/>
                <a:cs typeface="Calibri"/>
                <a:sym typeface="Calibri"/>
              </a:rPr>
              <a:t>ut</a:t>
            </a:r>
          </a:p>
        </p:txBody>
      </p:sp>
      <p:sp>
        <p:nvSpPr>
          <p:cNvPr id="238" name="Shape 23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a:t>
            </a:r>
            <a:r>
              <a:rPr lang="en-AU" sz="2400">
                <a:solidFill>
                  <a:schemeClr val="dk1"/>
                </a:solidFill>
                <a:latin typeface="Calibri"/>
                <a:ea typeface="Calibri"/>
                <a:cs typeface="Calibri"/>
                <a:sym typeface="Calibri"/>
              </a:rPr>
              <a:t>log out</a:t>
            </a:r>
            <a:r>
              <a:rPr b="0" i="0" lang="en-AU" sz="2400" u="none" cap="none" strike="noStrike">
                <a:solidFill>
                  <a:schemeClr val="dk1"/>
                </a:solidFill>
                <a:latin typeface="Calibri"/>
                <a:ea typeface="Calibri"/>
                <a:cs typeface="Calibri"/>
                <a:sym typeface="Calibri"/>
              </a:rPr>
              <a:t> of my account so that my account is not compromised while I’m away from my PC</a:t>
            </a:r>
          </a:p>
        </p:txBody>
      </p:sp>
      <p:sp>
        <p:nvSpPr>
          <p:cNvPr id="239" name="Shape 23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click a “</a:t>
            </a:r>
            <a:r>
              <a:rPr lang="en-AU" sz="2000">
                <a:solidFill>
                  <a:schemeClr val="dk1"/>
                </a:solidFill>
                <a:latin typeface="Calibri"/>
                <a:ea typeface="Calibri"/>
                <a:cs typeface="Calibri"/>
                <a:sym typeface="Calibri"/>
              </a:rPr>
              <a:t>Logout</a:t>
            </a:r>
            <a:r>
              <a:rPr i="0" lang="en-AU" sz="2000" u="none" cap="none" strike="noStrike">
                <a:solidFill>
                  <a:schemeClr val="dk1"/>
                </a:solidFill>
                <a:latin typeface="Calibri"/>
                <a:ea typeface="Calibri"/>
                <a:cs typeface="Calibri"/>
                <a:sym typeface="Calibri"/>
              </a:rPr>
              <a:t>” button at the top right of the screen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a:t>
            </a:r>
            <a:r>
              <a:rPr lang="en-AU" sz="2000">
                <a:solidFill>
                  <a:schemeClr val="dk1"/>
                </a:solidFill>
                <a:latin typeface="Calibri"/>
                <a:ea typeface="Calibri"/>
                <a:cs typeface="Calibri"/>
                <a:sym typeface="Calibri"/>
              </a:rPr>
              <a:t>’s account</a:t>
            </a:r>
            <a:r>
              <a:rPr i="0" lang="en-AU" sz="2000" u="none" cap="none" strike="noStrike">
                <a:solidFill>
                  <a:schemeClr val="dk1"/>
                </a:solidFill>
                <a:latin typeface="Calibri"/>
                <a:ea typeface="Calibri"/>
                <a:cs typeface="Calibri"/>
                <a:sym typeface="Calibri"/>
              </a:rPr>
              <a:t> is logged out from the website</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is redirected to welcome page</a:t>
            </a:r>
          </a:p>
        </p:txBody>
      </p:sp>
      <p:sp>
        <p:nvSpPr>
          <p:cNvPr id="240" name="Shape 24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41" name="Shape 24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42" name="Shape 24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