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Student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Businessman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None/>
            </a:pPr>
            <a:r>
              <a:rPr b="1" lang="en-AU" sz="1200">
                <a:solidFill>
                  <a:schemeClr val="dk1"/>
                </a:solidFill>
                <a:latin typeface="Calibri"/>
                <a:ea typeface="Calibri"/>
                <a:cs typeface="Calibri"/>
                <a:sym typeface="Calibri"/>
              </a:rPr>
              <a:t>Tourist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Non-Domestic</a:t>
            </a:r>
            <a:r>
              <a:rPr lang="en-AU" sz="1200">
                <a:solidFill>
                  <a:schemeClr val="dk1"/>
                </a:solidFill>
                <a:latin typeface="Calibri"/>
                <a:ea typeface="Calibri"/>
                <a:cs typeface="Calibri"/>
                <a:sym typeface="Calibri"/>
              </a:rPr>
              <a:t> (Tourist + Businessman) - Tourist and Businessman accounts</a:t>
            </a: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b="1" i="0" sz="1100" u="none" cap="none" strike="noStrike">
              <a:solidFill>
                <a:schemeClr val="dk1"/>
              </a:solidFill>
            </a:endParaRPr>
          </a:p>
        </p:txBody>
      </p:sp>
      <p:sp>
        <p:nvSpPr>
          <p:cNvPr id="262" name="Shape 26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i="0" sz="1100" u="none" cap="none" strike="noStrike">
              <a:solidFill>
                <a:schemeClr val="dk1"/>
              </a:solidFill>
            </a:endParaRPr>
          </a:p>
        </p:txBody>
      </p:sp>
      <p:sp>
        <p:nvSpPr>
          <p:cNvPr id="284" name="Shape 28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jl</a:t>
            </a:r>
          </a:p>
        </p:txBody>
      </p:sp>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jl</a:t>
            </a:r>
          </a:p>
        </p:txBody>
      </p:sp>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jl</a:t>
            </a:r>
          </a:p>
        </p:txBody>
      </p:sp>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350" name="Shape 3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b="1" i="0" sz="1100" u="none" cap="none" strike="noStrike">
              <a:solidFill>
                <a:schemeClr val="dk1"/>
              </a:solidFill>
            </a:endParaRPr>
          </a:p>
        </p:txBody>
      </p:sp>
      <p:sp>
        <p:nvSpPr>
          <p:cNvPr id="163" name="Shape 16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Done By: Mikhail Burkot</a:t>
            </a:r>
          </a:p>
          <a:p>
            <a:pPr lvl="0" rt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Done By: Mikhail Burkot</a:t>
            </a:r>
          </a:p>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The Ash Mash-ter signs here</a:t>
            </a:r>
          </a:p>
        </p:txBody>
      </p:sp>
      <p:sp>
        <p:nvSpPr>
          <p:cNvPr id="394" name="Shape 39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Done By: Mikhail Burkot</a:t>
            </a:r>
          </a:p>
          <a:p>
            <a:pPr lvl="0" rtl="0">
              <a:spcBef>
                <a:spcPts val="0"/>
              </a:spcBef>
              <a:buNone/>
            </a:pPr>
            <a:r>
              <a:t/>
            </a:r>
            <a:endParaRPr/>
          </a:p>
        </p:txBody>
      </p:sp>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Done By: Mikhail Burkot</a:t>
            </a:r>
          </a:p>
          <a:p>
            <a:pPr lvl="0" rtl="0">
              <a:spcBef>
                <a:spcPts val="0"/>
              </a:spcBef>
              <a:buNone/>
            </a:pPr>
            <a:r>
              <a:t/>
            </a:r>
            <a:endParaRPr/>
          </a:p>
        </p:txBody>
      </p:sp>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27" name="Shape 4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38" name="Shape 4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9" name="Shape 4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60" name="Shape 46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AU"/>
              <a:t>Done By: Mikhail Burkot</a:t>
            </a: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71" name="Shape 471"/>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82" name="Shape 48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Mikhail Burkot</a:t>
            </a:r>
          </a:p>
        </p:txBody>
      </p:sp>
      <p:sp>
        <p:nvSpPr>
          <p:cNvPr id="499" name="Shape 49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Mikhail Burkot</a:t>
            </a:r>
          </a:p>
        </p:txBody>
      </p:sp>
      <p:sp>
        <p:nvSpPr>
          <p:cNvPr id="510" name="Shape 51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Mikhail Burkot</a:t>
            </a:r>
          </a:p>
        </p:txBody>
      </p:sp>
      <p:sp>
        <p:nvSpPr>
          <p:cNvPr id="521" name="Shape 521"/>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Mikhail Burkot</a:t>
            </a:r>
          </a:p>
        </p:txBody>
      </p:sp>
      <p:sp>
        <p:nvSpPr>
          <p:cNvPr id="532" name="Shape 53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Mikhail Burkot</a:t>
            </a:r>
          </a:p>
        </p:txBody>
      </p:sp>
      <p:sp>
        <p:nvSpPr>
          <p:cNvPr id="543" name="Shape 54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554" name="Shape 55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565" name="Shape 56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576" name="Shape 57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Mikhail Burkot</a:t>
            </a:r>
          </a:p>
        </p:txBody>
      </p:sp>
      <p:sp>
        <p:nvSpPr>
          <p:cNvPr id="587" name="Shape 58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Mikhail Burkot</a:t>
            </a:r>
          </a:p>
        </p:txBody>
      </p:sp>
      <p:sp>
        <p:nvSpPr>
          <p:cNvPr id="598" name="Shape 59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18" name="Shape 21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AU"/>
              <a:t>Done By: Mikhail Burkot</a:t>
            </a:r>
          </a:p>
          <a:p>
            <a:pPr lvl="0" rtl="0">
              <a:spcBef>
                <a:spcPts val="0"/>
              </a:spcBef>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lang="en-AU" sz="1100">
                <a:solidFill>
                  <a:schemeClr val="dk1"/>
                </a:solidFill>
              </a:rPr>
              <a:t>Born into this world by Ashley</a:t>
            </a:r>
          </a:p>
        </p:txBody>
      </p:sp>
      <p:sp>
        <p:nvSpPr>
          <p:cNvPr id="240" name="Shape 24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1"/>
            <a:ext cx="89154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8"/>
            <a:ext cx="4525963" cy="89154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6" name="Shape 86"/>
        <p:cNvGrpSpPr/>
        <p:nvPr/>
      </p:nvGrpSpPr>
      <p:grpSpPr>
        <a:xfrm>
          <a:off x="0" y="0"/>
          <a:ext cx="0" cy="0"/>
          <a:chOff x="0" y="0"/>
          <a:chExt cx="0" cy="0"/>
        </a:xfrm>
      </p:grpSpPr>
      <p:sp>
        <p:nvSpPr>
          <p:cNvPr id="87" name="Shape 87"/>
          <p:cNvSpPr txBox="1"/>
          <p:nvPr>
            <p:ph type="title"/>
          </p:nvPr>
        </p:nvSpPr>
        <p:spPr>
          <a:xfrm>
            <a:off x="495300" y="274637"/>
            <a:ext cx="89154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8" name="Shape 88"/>
          <p:cNvSpPr txBox="1"/>
          <p:nvPr>
            <p:ph idx="1" type="body"/>
          </p:nvPr>
        </p:nvSpPr>
        <p:spPr>
          <a:xfrm>
            <a:off x="495300" y="1600200"/>
            <a:ext cx="8915400" cy="4526100"/>
          </a:xfrm>
          <a:prstGeom prst="rect">
            <a:avLst/>
          </a:prstGeom>
          <a:noFill/>
          <a:ln>
            <a:noFill/>
          </a:ln>
        </p:spPr>
        <p:txBody>
          <a:bodyPr anchorCtr="0" anchor="t" bIns="91425" lIns="91425" rIns="91425" wrap="square"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2" name="Shape 92"/>
        <p:cNvGrpSpPr/>
        <p:nvPr/>
      </p:nvGrpSpPr>
      <p:grpSpPr>
        <a:xfrm>
          <a:off x="0" y="0"/>
          <a:ext cx="0" cy="0"/>
          <a:chOff x="0" y="0"/>
          <a:chExt cx="0" cy="0"/>
        </a:xfrm>
      </p:grpSpPr>
      <p:sp>
        <p:nvSpPr>
          <p:cNvPr id="93" name="Shape 93"/>
          <p:cNvSpPr txBox="1"/>
          <p:nvPr>
            <p:ph type="ctrTitle"/>
          </p:nvPr>
        </p:nvSpPr>
        <p:spPr>
          <a:xfrm>
            <a:off x="742950" y="2130425"/>
            <a:ext cx="8420100" cy="1470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94" name="Shape 94"/>
          <p:cNvSpPr txBox="1"/>
          <p:nvPr>
            <p:ph idx="1" type="subTitle"/>
          </p:nvPr>
        </p:nvSpPr>
        <p:spPr>
          <a:xfrm>
            <a:off x="1485900" y="3886200"/>
            <a:ext cx="6934200" cy="1752600"/>
          </a:xfrm>
          <a:prstGeom prst="rect">
            <a:avLst/>
          </a:prstGeom>
          <a:noFill/>
          <a:ln>
            <a:noFill/>
          </a:ln>
        </p:spPr>
        <p:txBody>
          <a:bodyPr anchorCtr="0" anchor="t" bIns="91425" lIns="91425" rIns="91425" wrap="square"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95" name="Shape 95"/>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8" name="Shape 98"/>
        <p:cNvGrpSpPr/>
        <p:nvPr/>
      </p:nvGrpSpPr>
      <p:grpSpPr>
        <a:xfrm>
          <a:off x="0" y="0"/>
          <a:ext cx="0" cy="0"/>
          <a:chOff x="0" y="0"/>
          <a:chExt cx="0" cy="0"/>
        </a:xfrm>
      </p:grpSpPr>
      <p:sp>
        <p:nvSpPr>
          <p:cNvPr id="99" name="Shape 99"/>
          <p:cNvSpPr txBox="1"/>
          <p:nvPr>
            <p:ph type="title"/>
          </p:nvPr>
        </p:nvSpPr>
        <p:spPr>
          <a:xfrm>
            <a:off x="782506" y="4406901"/>
            <a:ext cx="8420100" cy="1362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0" name="Shape 100"/>
          <p:cNvSpPr txBox="1"/>
          <p:nvPr>
            <p:ph idx="1" type="body"/>
          </p:nvPr>
        </p:nvSpPr>
        <p:spPr>
          <a:xfrm>
            <a:off x="782506" y="2906713"/>
            <a:ext cx="8420100" cy="1500300"/>
          </a:xfrm>
          <a:prstGeom prst="rect">
            <a:avLst/>
          </a:prstGeom>
          <a:noFill/>
          <a:ln>
            <a:noFill/>
          </a:ln>
        </p:spPr>
        <p:txBody>
          <a:bodyPr anchorCtr="0" anchor="b" bIns="91425" lIns="91425" rIns="91425" wrap="square" tIns="91425"/>
          <a:lstStyle>
            <a:lvl1pPr indent="127000" lvl="0" marL="0" marR="0" rtl="0" algn="l">
              <a:lnSpc>
                <a:spcPct val="100000"/>
              </a:lnSpc>
              <a:spcBef>
                <a:spcPts val="400"/>
              </a:spcBef>
              <a:spcAft>
                <a:spcPts val="0"/>
              </a:spcAft>
              <a:buClr>
                <a:srgbClr val="888888"/>
              </a:buClr>
              <a:buSzPct val="100000"/>
              <a:buFont typeface="Arial"/>
              <a:buChar char="●"/>
              <a:defRPr b="0" i="0" sz="2000" u="none" cap="none" strike="noStrike">
                <a:solidFill>
                  <a:srgbClr val="888888"/>
                </a:solidFill>
                <a:latin typeface="Calibri"/>
                <a:ea typeface="Calibri"/>
                <a:cs typeface="Calibri"/>
                <a:sym typeface="Calibri"/>
              </a:defRPr>
            </a:lvl1pPr>
            <a:lvl2pPr indent="114300" lvl="1" marL="457200" marR="0" rtl="0" algn="l">
              <a:lnSpc>
                <a:spcPct val="100000"/>
              </a:lnSpc>
              <a:spcBef>
                <a:spcPts val="360"/>
              </a:spcBef>
              <a:spcAft>
                <a:spcPts val="0"/>
              </a:spcAft>
              <a:buClr>
                <a:srgbClr val="888888"/>
              </a:buClr>
              <a:buSzPct val="100000"/>
              <a:buFont typeface="Arial"/>
              <a:buChar char="○"/>
              <a:defRPr b="0" i="0" sz="1800" u="none" cap="none" strike="noStrike">
                <a:solidFill>
                  <a:srgbClr val="888888"/>
                </a:solidFill>
                <a:latin typeface="Calibri"/>
                <a:ea typeface="Calibri"/>
                <a:cs typeface="Calibri"/>
                <a:sym typeface="Calibri"/>
              </a:defRPr>
            </a:lvl2pPr>
            <a:lvl3pPr indent="101600" lvl="2" marL="914400" marR="0" rtl="0" algn="l">
              <a:lnSpc>
                <a:spcPct val="100000"/>
              </a:lnSpc>
              <a:spcBef>
                <a:spcPts val="320"/>
              </a:spcBef>
              <a:spcAft>
                <a:spcPts val="0"/>
              </a:spcAft>
              <a:buClr>
                <a:srgbClr val="888888"/>
              </a:buClr>
              <a:buSzPct val="100000"/>
              <a:buFont typeface="Arial"/>
              <a:buChar char="■"/>
              <a:defRPr b="0" i="0" sz="1600" u="none" cap="none" strike="noStrike">
                <a:solidFill>
                  <a:srgbClr val="888888"/>
                </a:solidFill>
                <a:latin typeface="Calibri"/>
                <a:ea typeface="Calibri"/>
                <a:cs typeface="Calibri"/>
                <a:sym typeface="Calibri"/>
              </a:defRPr>
            </a:lvl3pPr>
            <a:lvl4pPr indent="88900" lvl="3" marL="1371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4pPr>
            <a:lvl5pPr indent="88900" lvl="4" marL="18288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5pPr>
            <a:lvl6pPr indent="88900" lvl="5" marL="22860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6pPr>
            <a:lvl7pPr indent="88900" lvl="6" marL="27432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7pPr>
            <a:lvl8pPr indent="88900" lvl="7" marL="32004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8pPr>
            <a:lvl9pPr indent="88900" lvl="8" marL="3657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9pPr>
          </a:lstStyle>
          <a:p/>
        </p:txBody>
      </p:sp>
      <p:sp>
        <p:nvSpPr>
          <p:cNvPr id="101" name="Shape 101"/>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2" name="Shape 102"/>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4" name="Shape 104"/>
        <p:cNvGrpSpPr/>
        <p:nvPr/>
      </p:nvGrpSpPr>
      <p:grpSpPr>
        <a:xfrm>
          <a:off x="0" y="0"/>
          <a:ext cx="0" cy="0"/>
          <a:chOff x="0" y="0"/>
          <a:chExt cx="0" cy="0"/>
        </a:xfrm>
      </p:grpSpPr>
      <p:sp>
        <p:nvSpPr>
          <p:cNvPr id="105" name="Shape 105"/>
          <p:cNvSpPr txBox="1"/>
          <p:nvPr>
            <p:ph type="title"/>
          </p:nvPr>
        </p:nvSpPr>
        <p:spPr>
          <a:xfrm>
            <a:off x="495300" y="274637"/>
            <a:ext cx="89154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6" name="Shape 106"/>
          <p:cNvSpPr txBox="1"/>
          <p:nvPr>
            <p:ph idx="1" type="body"/>
          </p:nvPr>
        </p:nvSpPr>
        <p:spPr>
          <a:xfrm>
            <a:off x="495300" y="1600200"/>
            <a:ext cx="4375200" cy="4526100"/>
          </a:xfrm>
          <a:prstGeom prst="rect">
            <a:avLst/>
          </a:prstGeom>
          <a:noFill/>
          <a:ln>
            <a:noFill/>
          </a:ln>
        </p:spPr>
        <p:txBody>
          <a:bodyPr anchorCtr="0" anchor="t" bIns="91425" lIns="91425" rIns="91425" wrap="square"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2" type="body"/>
          </p:nvPr>
        </p:nvSpPr>
        <p:spPr>
          <a:xfrm>
            <a:off x="5035550" y="1600200"/>
            <a:ext cx="4375200" cy="4526100"/>
          </a:xfrm>
          <a:prstGeom prst="rect">
            <a:avLst/>
          </a:prstGeom>
          <a:noFill/>
          <a:ln>
            <a:noFill/>
          </a:ln>
        </p:spPr>
        <p:txBody>
          <a:bodyPr anchorCtr="0" anchor="t" bIns="91425" lIns="91425" rIns="91425" wrap="square"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95300" y="274637"/>
            <a:ext cx="89154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13" name="Shape 113"/>
          <p:cNvSpPr txBox="1"/>
          <p:nvPr>
            <p:ph idx="1" type="body"/>
          </p:nvPr>
        </p:nvSpPr>
        <p:spPr>
          <a:xfrm>
            <a:off x="495300" y="1535112"/>
            <a:ext cx="4377000" cy="639900"/>
          </a:xfrm>
          <a:prstGeom prst="rect">
            <a:avLst/>
          </a:prstGeom>
          <a:noFill/>
          <a:ln>
            <a:noFill/>
          </a:ln>
        </p:spPr>
        <p:txBody>
          <a:bodyPr anchorCtr="0" anchor="b" bIns="91425" lIns="91425" rIns="91425" wrap="square"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4" name="Shape 114"/>
          <p:cNvSpPr txBox="1"/>
          <p:nvPr>
            <p:ph idx="2" type="body"/>
          </p:nvPr>
        </p:nvSpPr>
        <p:spPr>
          <a:xfrm>
            <a:off x="495300" y="2174875"/>
            <a:ext cx="4377000" cy="3951300"/>
          </a:xfrm>
          <a:prstGeom prst="rect">
            <a:avLst/>
          </a:prstGeom>
          <a:noFill/>
          <a:ln>
            <a:noFill/>
          </a:ln>
        </p:spPr>
        <p:txBody>
          <a:bodyPr anchorCtr="0" anchor="t" bIns="91425" lIns="91425" rIns="91425" wrap="square"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5" name="Shape 115"/>
          <p:cNvSpPr txBox="1"/>
          <p:nvPr>
            <p:ph idx="3" type="body"/>
          </p:nvPr>
        </p:nvSpPr>
        <p:spPr>
          <a:xfrm>
            <a:off x="5032110" y="1535112"/>
            <a:ext cx="4378500" cy="639900"/>
          </a:xfrm>
          <a:prstGeom prst="rect">
            <a:avLst/>
          </a:prstGeom>
          <a:noFill/>
          <a:ln>
            <a:noFill/>
          </a:ln>
        </p:spPr>
        <p:txBody>
          <a:bodyPr anchorCtr="0" anchor="b" bIns="91425" lIns="91425" rIns="91425" wrap="square"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4" type="body"/>
          </p:nvPr>
        </p:nvSpPr>
        <p:spPr>
          <a:xfrm>
            <a:off x="5032110" y="2174875"/>
            <a:ext cx="4378500" cy="3951300"/>
          </a:xfrm>
          <a:prstGeom prst="rect">
            <a:avLst/>
          </a:prstGeom>
          <a:noFill/>
          <a:ln>
            <a:noFill/>
          </a:ln>
        </p:spPr>
        <p:txBody>
          <a:bodyPr anchorCtr="0" anchor="t" bIns="91425" lIns="91425" rIns="91425" wrap="square"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7" name="Shape 117"/>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0" name="Shape 120"/>
        <p:cNvGrpSpPr/>
        <p:nvPr/>
      </p:nvGrpSpPr>
      <p:grpSpPr>
        <a:xfrm>
          <a:off x="0" y="0"/>
          <a:ext cx="0" cy="0"/>
          <a:chOff x="0" y="0"/>
          <a:chExt cx="0" cy="0"/>
        </a:xfrm>
      </p:grpSpPr>
      <p:sp>
        <p:nvSpPr>
          <p:cNvPr id="121" name="Shape 121"/>
          <p:cNvSpPr txBox="1"/>
          <p:nvPr>
            <p:ph type="title"/>
          </p:nvPr>
        </p:nvSpPr>
        <p:spPr>
          <a:xfrm>
            <a:off x="495300" y="274637"/>
            <a:ext cx="89154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22" name="Shape 122"/>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5" name="Shape 125"/>
        <p:cNvGrpSpPr/>
        <p:nvPr/>
      </p:nvGrpSpPr>
      <p:grpSpPr>
        <a:xfrm>
          <a:off x="0" y="0"/>
          <a:ext cx="0" cy="0"/>
          <a:chOff x="0" y="0"/>
          <a:chExt cx="0" cy="0"/>
        </a:xfrm>
      </p:grpSpPr>
      <p:sp>
        <p:nvSpPr>
          <p:cNvPr id="126" name="Shape 126"/>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9" name="Shape 129"/>
        <p:cNvGrpSpPr/>
        <p:nvPr/>
      </p:nvGrpSpPr>
      <p:grpSpPr>
        <a:xfrm>
          <a:off x="0" y="0"/>
          <a:ext cx="0" cy="0"/>
          <a:chOff x="0" y="0"/>
          <a:chExt cx="0" cy="0"/>
        </a:xfrm>
      </p:grpSpPr>
      <p:sp>
        <p:nvSpPr>
          <p:cNvPr id="130" name="Shape 130"/>
          <p:cNvSpPr txBox="1"/>
          <p:nvPr>
            <p:ph type="title"/>
          </p:nvPr>
        </p:nvSpPr>
        <p:spPr>
          <a:xfrm>
            <a:off x="495300" y="273050"/>
            <a:ext cx="3258900" cy="11619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1" name="Shape 131"/>
          <p:cNvSpPr txBox="1"/>
          <p:nvPr>
            <p:ph idx="1" type="body"/>
          </p:nvPr>
        </p:nvSpPr>
        <p:spPr>
          <a:xfrm>
            <a:off x="3872971" y="273051"/>
            <a:ext cx="5537700" cy="5853000"/>
          </a:xfrm>
          <a:prstGeom prst="rect">
            <a:avLst/>
          </a:prstGeom>
          <a:noFill/>
          <a:ln>
            <a:noFill/>
          </a:ln>
        </p:spPr>
        <p:txBody>
          <a:bodyPr anchorCtr="0" anchor="t" bIns="91425" lIns="91425" rIns="91425" wrap="square"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2" type="body"/>
          </p:nvPr>
        </p:nvSpPr>
        <p:spPr>
          <a:xfrm>
            <a:off x="495300" y="1435100"/>
            <a:ext cx="3258900" cy="4691100"/>
          </a:xfrm>
          <a:prstGeom prst="rect">
            <a:avLst/>
          </a:prstGeom>
          <a:noFill/>
          <a:ln>
            <a:noFill/>
          </a:ln>
        </p:spPr>
        <p:txBody>
          <a:bodyPr anchorCtr="0" anchor="t" bIns="91425" lIns="91425" rIns="91425" wrap="square"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6"/>
            <a:ext cx="84201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2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6" name="Shape 136"/>
        <p:cNvGrpSpPr/>
        <p:nvPr/>
      </p:nvGrpSpPr>
      <p:grpSpPr>
        <a:xfrm>
          <a:off x="0" y="0"/>
          <a:ext cx="0" cy="0"/>
          <a:chOff x="0" y="0"/>
          <a:chExt cx="0" cy="0"/>
        </a:xfrm>
      </p:grpSpPr>
      <p:sp>
        <p:nvSpPr>
          <p:cNvPr id="137" name="Shape 137"/>
          <p:cNvSpPr txBox="1"/>
          <p:nvPr>
            <p:ph type="title"/>
          </p:nvPr>
        </p:nvSpPr>
        <p:spPr>
          <a:xfrm>
            <a:off x="1941644" y="4800600"/>
            <a:ext cx="5943600" cy="566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8" name="Shape 138"/>
          <p:cNvSpPr/>
          <p:nvPr>
            <p:ph idx="2" type="pic"/>
          </p:nvPr>
        </p:nvSpPr>
        <p:spPr>
          <a:xfrm>
            <a:off x="1941644" y="612775"/>
            <a:ext cx="5943600" cy="4114800"/>
          </a:xfrm>
          <a:prstGeom prst="rect">
            <a:avLst/>
          </a:prstGeom>
          <a:noFill/>
          <a:ln>
            <a:noFill/>
          </a:ln>
        </p:spPr>
        <p:txBody>
          <a:bodyPr anchorCtr="0" anchor="t" bIns="91425" lIns="91425" rIns="91425" wrap="square"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9" name="Shape 139"/>
          <p:cNvSpPr txBox="1"/>
          <p:nvPr>
            <p:ph idx="1" type="body"/>
          </p:nvPr>
        </p:nvSpPr>
        <p:spPr>
          <a:xfrm>
            <a:off x="1941644" y="5367337"/>
            <a:ext cx="5943600" cy="804900"/>
          </a:xfrm>
          <a:prstGeom prst="rect">
            <a:avLst/>
          </a:prstGeom>
          <a:noFill/>
          <a:ln>
            <a:noFill/>
          </a:ln>
        </p:spPr>
        <p:txBody>
          <a:bodyPr anchorCtr="0" anchor="t" bIns="91425" lIns="91425" rIns="91425" wrap="square"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3" name="Shape 143"/>
        <p:cNvGrpSpPr/>
        <p:nvPr/>
      </p:nvGrpSpPr>
      <p:grpSpPr>
        <a:xfrm>
          <a:off x="0" y="0"/>
          <a:ext cx="0" cy="0"/>
          <a:chOff x="0" y="0"/>
          <a:chExt cx="0" cy="0"/>
        </a:xfrm>
      </p:grpSpPr>
      <p:sp>
        <p:nvSpPr>
          <p:cNvPr id="144" name="Shape 144"/>
          <p:cNvSpPr txBox="1"/>
          <p:nvPr>
            <p:ph type="title"/>
          </p:nvPr>
        </p:nvSpPr>
        <p:spPr>
          <a:xfrm>
            <a:off x="495300" y="274637"/>
            <a:ext cx="89154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45" name="Shape 145"/>
          <p:cNvSpPr txBox="1"/>
          <p:nvPr>
            <p:ph idx="1" type="body"/>
          </p:nvPr>
        </p:nvSpPr>
        <p:spPr>
          <a:xfrm rot="5400000">
            <a:off x="2689949" y="-594449"/>
            <a:ext cx="4526100" cy="8915400"/>
          </a:xfrm>
          <a:prstGeom prst="rect">
            <a:avLst/>
          </a:prstGeom>
          <a:noFill/>
          <a:ln>
            <a:noFill/>
          </a:ln>
        </p:spPr>
        <p:txBody>
          <a:bodyPr anchorCtr="0" anchor="t" bIns="91425" lIns="91425" rIns="91425" wrap="square"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9" name="Shape 149"/>
        <p:cNvGrpSpPr/>
        <p:nvPr/>
      </p:nvGrpSpPr>
      <p:grpSpPr>
        <a:xfrm>
          <a:off x="0" y="0"/>
          <a:ext cx="0" cy="0"/>
          <a:chOff x="0" y="0"/>
          <a:chExt cx="0" cy="0"/>
        </a:xfrm>
      </p:grpSpPr>
      <p:sp>
        <p:nvSpPr>
          <p:cNvPr id="150" name="Shape 150"/>
          <p:cNvSpPr txBox="1"/>
          <p:nvPr>
            <p:ph type="title"/>
          </p:nvPr>
        </p:nvSpPr>
        <p:spPr>
          <a:xfrm rot="5400000">
            <a:off x="5370449" y="2085889"/>
            <a:ext cx="5851500" cy="2229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51" name="Shape 151"/>
          <p:cNvSpPr txBox="1"/>
          <p:nvPr>
            <p:ph idx="1" type="body"/>
          </p:nvPr>
        </p:nvSpPr>
        <p:spPr>
          <a:xfrm rot="5400000">
            <a:off x="830299" y="-60310"/>
            <a:ext cx="5851500" cy="6521400"/>
          </a:xfrm>
          <a:prstGeom prst="rect">
            <a:avLst/>
          </a:prstGeom>
          <a:noFill/>
          <a:ln>
            <a:noFill/>
          </a:ln>
        </p:spPr>
        <p:txBody>
          <a:bodyPr anchorCtr="0" anchor="t" bIns="91425" lIns="91425" rIns="91425" wrap="square"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1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1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1"/>
            <a:ext cx="437515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1"/>
            <a:ext cx="437515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3"/>
            <a:ext cx="4376870"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1" y="1535113"/>
            <a:ext cx="4378590"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1" y="2174875"/>
            <a:ext cx="4378590"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6"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1"/>
            <a:ext cx="3259006"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5" y="4800600"/>
            <a:ext cx="59436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5" y="612775"/>
            <a:ext cx="59436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5" y="5367338"/>
            <a:ext cx="59436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1"/>
            <a:ext cx="89154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5300" y="274637"/>
            <a:ext cx="89154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2" name="Shape 82"/>
          <p:cNvSpPr txBox="1"/>
          <p:nvPr>
            <p:ph idx="1" type="body"/>
          </p:nvPr>
        </p:nvSpPr>
        <p:spPr>
          <a:xfrm>
            <a:off x="495300" y="1600200"/>
            <a:ext cx="8915400" cy="4526100"/>
          </a:xfrm>
          <a:prstGeom prst="rect">
            <a:avLst/>
          </a:prstGeom>
          <a:noFill/>
          <a:ln>
            <a:noFill/>
          </a:ln>
        </p:spPr>
        <p:txBody>
          <a:bodyPr anchorCtr="0" anchor="t" bIns="91425" lIns="91425" rIns="91425" wrap="square" tIns="91425"/>
          <a:lstStyle>
            <a:lvl1pPr indent="-139700" lvl="0" marL="342900" marR="0" rtl="0" algn="l">
              <a:lnSpc>
                <a:spcPct val="100000"/>
              </a:lnSpc>
              <a:spcBef>
                <a:spcPts val="640"/>
              </a:spcBef>
              <a:spcAft>
                <a:spcPts val="0"/>
              </a:spcAft>
              <a:buClr>
                <a:schemeClr val="dk1"/>
              </a:buClr>
              <a:buFont typeface="Calibri"/>
              <a:buChar char="●"/>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95300" y="6356351"/>
            <a:ext cx="23115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384550" y="6356351"/>
            <a:ext cx="3136800" cy="3651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7099300" y="6356351"/>
            <a:ext cx="2311500" cy="3651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01500" y="885425"/>
            <a:ext cx="9691200" cy="5258700"/>
          </a:xfrm>
          <a:prstGeom prst="rect">
            <a:avLst/>
          </a:prstGeom>
          <a:noFill/>
          <a:ln>
            <a:noFill/>
          </a:ln>
        </p:spPr>
        <p:txBody>
          <a:bodyPr anchorCtr="0" anchor="t" bIns="45700" lIns="91425" rIns="91425" wrap="square" tIns="45700">
            <a:noAutofit/>
          </a:bodyPr>
          <a:lstStyle/>
          <a:p>
            <a:pPr indent="0" lvl="0" marL="0" marR="0" rtl="0" algn="l">
              <a:spcBef>
                <a:spcPts val="900"/>
              </a:spcBef>
              <a:buClr>
                <a:schemeClr val="dk1"/>
              </a:buClr>
              <a:buSzPct val="25000"/>
              <a:buFont typeface="Arial"/>
              <a:buNone/>
            </a:pPr>
            <a:r>
              <a:rPr b="1" lang="en-AU" sz="2000"/>
              <a:t>Admin </a:t>
            </a:r>
            <a:r>
              <a:rPr lang="en-AU" sz="2000"/>
              <a:t>- Registered account able to use all features of the website</a:t>
            </a:r>
          </a:p>
          <a:p>
            <a:pPr indent="0" lvl="0" marL="0" marR="0" rtl="0" algn="l">
              <a:spcBef>
                <a:spcPts val="900"/>
              </a:spcBef>
              <a:buClr>
                <a:schemeClr val="dk1"/>
              </a:buClr>
              <a:buSzPct val="25000"/>
              <a:buFont typeface="Arial"/>
              <a:buNone/>
            </a:pPr>
            <a:r>
              <a:rPr b="1" lang="en-AU" sz="2000"/>
              <a:t>Visitor </a:t>
            </a:r>
            <a:r>
              <a:rPr lang="en-AU" sz="2000"/>
              <a:t>- Unregistered individuals able to access public features of the website</a:t>
            </a:r>
          </a:p>
          <a:p>
            <a:pPr indent="0" lvl="0" marL="0" marR="0" rtl="0" algn="l">
              <a:spcBef>
                <a:spcPts val="900"/>
              </a:spcBef>
              <a:buClr>
                <a:schemeClr val="dk1"/>
              </a:buClr>
              <a:buSzPct val="25000"/>
              <a:buFont typeface="Arial"/>
              <a:buNone/>
            </a:pPr>
            <a:r>
              <a:rPr b="1" lang="en-AU" sz="2000"/>
              <a:t>Client </a:t>
            </a:r>
            <a:r>
              <a:rPr lang="en-AU" sz="2000"/>
              <a:t>- All non-admin registered accounts on the website</a:t>
            </a:r>
          </a:p>
          <a:p>
            <a:pPr indent="0" lvl="0" marL="0" marR="0" rtl="0" algn="l">
              <a:spcBef>
                <a:spcPts val="900"/>
              </a:spcBef>
              <a:buClr>
                <a:schemeClr val="dk1"/>
              </a:buClr>
              <a:buSzPct val="25000"/>
              <a:buFont typeface="Arial"/>
              <a:buNone/>
            </a:pPr>
            <a:r>
              <a:rPr b="1" lang="en-AU" sz="2000"/>
              <a:t>Account Holder </a:t>
            </a:r>
            <a:r>
              <a:rPr lang="en-AU" sz="2000"/>
              <a:t>(Admin + Client + Premium Client) - All registered accounts</a:t>
            </a:r>
          </a:p>
          <a:p>
            <a:pPr indent="0" lvl="0" marL="0" marR="0" rtl="0" algn="l">
              <a:spcBef>
                <a:spcPts val="900"/>
              </a:spcBef>
              <a:buClr>
                <a:schemeClr val="dk1"/>
              </a:buClr>
              <a:buSzPct val="25000"/>
              <a:buFont typeface="Arial"/>
              <a:buNone/>
            </a:pPr>
            <a:r>
              <a:rPr b="1" lang="en-AU" sz="2000"/>
              <a:t>User </a:t>
            </a:r>
            <a:r>
              <a:rPr lang="en-AU" sz="2000"/>
              <a:t>(Account Holder + Visitor) - Both registered users and visitors</a:t>
            </a:r>
          </a:p>
          <a:p>
            <a:pPr indent="0" lvl="0" marL="0" marR="0" rtl="0" algn="l">
              <a:spcBef>
                <a:spcPts val="900"/>
              </a:spcBef>
              <a:buClr>
                <a:schemeClr val="dk1"/>
              </a:buClr>
              <a:buSzPct val="25000"/>
              <a:buFont typeface="Arial"/>
              <a:buNone/>
            </a:pPr>
            <a:r>
              <a:rPr b="1" lang="en-AU" sz="2000"/>
              <a:t>Premium Client: </a:t>
            </a:r>
            <a:r>
              <a:rPr lang="en-AU" sz="2000"/>
              <a:t>Client with a paid subscription containing extended access to the website</a:t>
            </a:r>
          </a:p>
          <a:p>
            <a:pPr indent="0" lvl="0" marL="0" marR="0" rtl="0" algn="l">
              <a:spcBef>
                <a:spcPts val="900"/>
              </a:spcBef>
              <a:buClr>
                <a:schemeClr val="dk1"/>
              </a:buClr>
              <a:buSzPct val="25000"/>
              <a:buFont typeface="Arial"/>
              <a:buNone/>
            </a:pPr>
            <a:r>
              <a:rPr b="1" lang="en-AU" sz="2000"/>
              <a:t>Website Owner: </a:t>
            </a:r>
            <a:r>
              <a:rPr lang="en-AU" sz="2000"/>
              <a:t>Highest Superior - Gains all access and can assign admin accounts</a:t>
            </a:r>
          </a:p>
        </p:txBody>
      </p:sp>
      <p:sp>
        <p:nvSpPr>
          <p:cNvPr id="160" name="Shape 160"/>
          <p:cNvSpPr/>
          <p:nvPr/>
        </p:nvSpPr>
        <p:spPr>
          <a:xfrm>
            <a:off x="101505" y="109410"/>
            <a:ext cx="9691171"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r>
              <a:rPr b="0" i="0" lang="en-AU" sz="2000" u="none" cap="none" strike="noStrike">
                <a:solidFill>
                  <a:schemeClr val="dk1"/>
                </a:solidFill>
                <a:latin typeface="Calibri"/>
                <a:ea typeface="Calibri"/>
                <a:cs typeface="Calibri"/>
                <a:sym typeface="Calibri"/>
              </a:rPr>
              <a:t> </a:t>
            </a:r>
          </a:p>
        </p:txBody>
      </p:sp>
      <p:sp>
        <p:nvSpPr>
          <p:cNvPr id="254" name="Shape 254"/>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 Location Data</a:t>
            </a:r>
          </a:p>
        </p:txBody>
      </p:sp>
      <p:sp>
        <p:nvSpPr>
          <p:cNvPr id="255" name="Shape 255"/>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modify data about a location </a:t>
            </a:r>
            <a:r>
              <a:rPr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information accessed by users is as up-to-date as possible</a:t>
            </a:r>
          </a:p>
        </p:txBody>
      </p:sp>
      <p:sp>
        <p:nvSpPr>
          <p:cNvPr id="256" name="Shape 256"/>
          <p:cNvSpPr/>
          <p:nvPr/>
        </p:nvSpPr>
        <p:spPr>
          <a:xfrm>
            <a:off x="39150" y="3335524"/>
            <a:ext cx="9828000" cy="1958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 locations in database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fields for location information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location option - secondary confirmation required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Create location option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modifications to database</a:t>
            </a:r>
          </a:p>
        </p:txBody>
      </p:sp>
      <p:sp>
        <p:nvSpPr>
          <p:cNvPr id="257" name="Shape 25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58" name="Shape 258"/>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S</a:t>
            </a:r>
          </a:p>
        </p:txBody>
      </p:sp>
      <p:sp>
        <p:nvSpPr>
          <p:cNvPr id="259" name="Shape 259"/>
          <p:cNvSpPr/>
          <p:nvPr/>
        </p:nvSpPr>
        <p:spPr>
          <a:xfrm>
            <a:off x="39150" y="5463148"/>
            <a:ext cx="9828000" cy="12855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Site will require access to the database to retrieve information about the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Modification will likely be easiest by presenting all data in editable text fields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Best method of saving changes is with a cancel and save button at the bottom of the page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Possibly have a “history” feature - roll back location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10</a:t>
            </a:r>
          </a:p>
        </p:txBody>
      </p:sp>
      <p:sp>
        <p:nvSpPr>
          <p:cNvPr id="265" name="Shape 26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Administrator</a:t>
            </a:r>
          </a:p>
        </p:txBody>
      </p:sp>
      <p:sp>
        <p:nvSpPr>
          <p:cNvPr id="266" name="Shape 26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Website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create an administrator</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they </a:t>
            </a:r>
            <a:r>
              <a:rPr b="0" i="0" lang="en-AU" sz="2400" u="none" cap="none" strike="noStrike">
                <a:solidFill>
                  <a:schemeClr val="dk1"/>
                </a:solidFill>
                <a:latin typeface="Calibri"/>
                <a:ea typeface="Calibri"/>
                <a:cs typeface="Calibri"/>
                <a:sym typeface="Calibri"/>
              </a:rPr>
              <a:t>can</a:t>
            </a:r>
            <a:r>
              <a:rPr lang="en-AU" sz="2400">
                <a:solidFill>
                  <a:schemeClr val="dk1"/>
                </a:solidFill>
                <a:latin typeface="Calibri"/>
                <a:ea typeface="Calibri"/>
                <a:cs typeface="Calibri"/>
                <a:sym typeface="Calibri"/>
              </a:rPr>
              <a:t> administer the website</a:t>
            </a:r>
          </a:p>
        </p:txBody>
      </p:sp>
      <p:sp>
        <p:nvSpPr>
          <p:cNvPr id="267" name="Shape 267"/>
          <p:cNvSpPr/>
          <p:nvPr/>
        </p:nvSpPr>
        <p:spPr>
          <a:xfrm>
            <a:off x="39150" y="3335524"/>
            <a:ext cx="9828000" cy="19914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Input for account login credentials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logged in if credentials correct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Error message if credentials incorrect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Admin has all site functionality</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Admin can create admin accounts</a:t>
            </a:r>
          </a:p>
        </p:txBody>
      </p:sp>
      <p:sp>
        <p:nvSpPr>
          <p:cNvPr id="268" name="Shape 26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269" name="Shape 26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 M</a:t>
            </a:r>
          </a:p>
        </p:txBody>
      </p:sp>
      <p:sp>
        <p:nvSpPr>
          <p:cNvPr id="270" name="Shape 270"/>
          <p:cNvSpPr/>
          <p:nvPr/>
        </p:nvSpPr>
        <p:spPr>
          <a:xfrm>
            <a:off x="39150" y="5488048"/>
            <a:ext cx="9828000" cy="12606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Login information stored in</a:t>
            </a:r>
            <a:r>
              <a:rPr lang="en-AU" sz="2000">
                <a:solidFill>
                  <a:schemeClr val="dk1"/>
                </a:solidFill>
                <a:latin typeface="Calibri"/>
                <a:ea typeface="Calibri"/>
                <a:cs typeface="Calibri"/>
                <a:sym typeface="Calibri"/>
              </a:rPr>
              <a:t> database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11</a:t>
            </a:r>
          </a:p>
        </p:txBody>
      </p:sp>
      <p:sp>
        <p:nvSpPr>
          <p:cNvPr id="276" name="Shape 276"/>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rgbClr val="FFFFFF"/>
                </a:solidFill>
                <a:latin typeface="Calibri"/>
                <a:ea typeface="Calibri"/>
                <a:cs typeface="Calibri"/>
                <a:sym typeface="Calibri"/>
              </a:rPr>
              <a:t>Favourite Locations</a:t>
            </a:r>
          </a:p>
        </p:txBody>
      </p:sp>
      <p:sp>
        <p:nvSpPr>
          <p:cNvPr id="277" name="Shape 277"/>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Premium Client I want to be able to favourite locations so that I can easily revisit them in the future.</a:t>
            </a:r>
          </a:p>
        </p:txBody>
      </p:sp>
      <p:sp>
        <p:nvSpPr>
          <p:cNvPr id="278" name="Shape 278"/>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Option to favourite a location</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 favourite locations in a list</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79" name="Shape 279"/>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None/>
            </a:pPr>
            <a:r>
              <a:t/>
            </a:r>
            <a:endParaRPr sz="2000">
              <a:solidFill>
                <a:schemeClr val="dk1"/>
              </a:solidFill>
              <a:latin typeface="Calibri"/>
              <a:ea typeface="Calibri"/>
              <a:cs typeface="Calibri"/>
              <a:sym typeface="Calibri"/>
            </a:endParaRPr>
          </a:p>
          <a:p>
            <a:pPr indent="0" lvl="0" marL="0" marR="0" rtl="0" algn="ctr">
              <a:spcBef>
                <a:spcPts val="0"/>
              </a:spcBef>
              <a:buSzPct val="25000"/>
              <a:buNone/>
            </a:pPr>
            <a:r>
              <a:rPr lang="en-AU" sz="2000">
                <a:solidFill>
                  <a:schemeClr val="dk1"/>
                </a:solidFill>
                <a:latin typeface="Calibri"/>
                <a:ea typeface="Calibri"/>
                <a:cs typeface="Calibri"/>
                <a:sym typeface="Calibri"/>
              </a:rPr>
              <a:t>Priority C</a:t>
            </a:r>
          </a:p>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280" name="Shape 28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281" name="Shape 281"/>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 can choose whether or not their favourites list is public (visible on their profile)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2</a:t>
            </a:r>
          </a:p>
        </p:txBody>
      </p:sp>
      <p:sp>
        <p:nvSpPr>
          <p:cNvPr id="287" name="Shape 28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Customisation</a:t>
            </a:r>
          </a:p>
        </p:txBody>
      </p:sp>
      <p:sp>
        <p:nvSpPr>
          <p:cNvPr id="288" name="Shape 28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Premium Client</a:t>
            </a:r>
            <a:r>
              <a:rPr b="0" i="0" lang="en-AU" sz="2400" u="none" cap="none" strike="noStrike">
                <a:solidFill>
                  <a:schemeClr val="dk1"/>
                </a:solidFill>
                <a:latin typeface="Calibri"/>
                <a:ea typeface="Calibri"/>
                <a:cs typeface="Calibri"/>
                <a:sym typeface="Calibri"/>
              </a:rPr>
              <a:t> I want to change the layout of the website so that it looks best according to my </a:t>
            </a:r>
            <a:r>
              <a:rPr lang="en-AU" sz="2400">
                <a:solidFill>
                  <a:schemeClr val="dk1"/>
                </a:solidFill>
                <a:latin typeface="Calibri"/>
                <a:ea typeface="Calibri"/>
                <a:cs typeface="Calibri"/>
                <a:sym typeface="Calibri"/>
              </a:rPr>
              <a:t>preferences</a:t>
            </a:r>
          </a:p>
        </p:txBody>
      </p:sp>
      <p:sp>
        <p:nvSpPr>
          <p:cNvPr id="289" name="Shape 28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b="0" i="0" lang="en-AU" sz="1800" u="none" cap="none" strike="noStrike">
                <a:solidFill>
                  <a:schemeClr val="dk1"/>
                </a:solidFill>
                <a:latin typeface="Calibri"/>
                <a:ea typeface="Calibri"/>
                <a:cs typeface="Calibri"/>
                <a:sym typeface="Calibri"/>
              </a:rPr>
              <a:t>Acceptance C</a:t>
            </a:r>
            <a:r>
              <a:rPr i="0" lang="en-AU" sz="1800" u="none" cap="none" strike="noStrike">
                <a:solidFill>
                  <a:schemeClr val="dk1"/>
                </a:solidFill>
                <a:latin typeface="Calibri"/>
                <a:ea typeface="Calibri"/>
                <a:cs typeface="Calibri"/>
                <a:sym typeface="Calibri"/>
              </a:rPr>
              <a:t>riteria</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Customisation tools are shown</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Font size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Page colour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latin typeface="Calibri"/>
                <a:ea typeface="Calibri"/>
                <a:cs typeface="Calibri"/>
                <a:sym typeface="Calibri"/>
              </a:rPr>
              <a:t>Settings are saved to database</a:t>
            </a:r>
          </a:p>
          <a:p>
            <a:pPr indent="-179387" lvl="0" marL="179387" marR="0" rtl="0" algn="l">
              <a:lnSpc>
                <a:spcPct val="100000"/>
              </a:lnSpc>
              <a:spcBef>
                <a:spcPts val="0"/>
              </a:spcBef>
              <a:spcAft>
                <a:spcPts val="0"/>
              </a:spcAft>
              <a:buClr>
                <a:schemeClr val="dk1"/>
              </a:buClr>
              <a:buFont typeface="Arial"/>
              <a:buNone/>
            </a:pPr>
            <a:r>
              <a:t/>
            </a:r>
            <a:endParaRPr i="0" sz="2000" u="none" cap="none" strike="noStrike">
              <a:solidFill>
                <a:schemeClr val="dk1"/>
              </a:solidFill>
              <a:latin typeface="Calibri"/>
              <a:ea typeface="Calibri"/>
              <a:cs typeface="Calibri"/>
              <a:sym typeface="Calibri"/>
            </a:endParaRPr>
          </a:p>
        </p:txBody>
      </p:sp>
      <p:sp>
        <p:nvSpPr>
          <p:cNvPr id="290" name="Shape 29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3</a:t>
            </a:r>
          </a:p>
        </p:txBody>
      </p:sp>
      <p:sp>
        <p:nvSpPr>
          <p:cNvPr id="291" name="Shape 29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PriorityC</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292" name="Shape 29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I’m not sure how well we can incorporate real time colour changes. I assume we’d probably have to have a set list of available colours.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Tools will include changing page colours, font size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be accessed through the account management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have it’s own page or will the tools work on any logged in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Potentially show changes in real time?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13</a:t>
            </a:r>
          </a:p>
        </p:txBody>
      </p:sp>
      <p:sp>
        <p:nvSpPr>
          <p:cNvPr id="298" name="Shape 298"/>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City Location </a:t>
            </a:r>
          </a:p>
        </p:txBody>
      </p:sp>
      <p:sp>
        <p:nvSpPr>
          <p:cNvPr id="299" name="Shape 299"/>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be able to view my location on the city map so I can see where I am in respect to the locations on the website</a:t>
            </a:r>
          </a:p>
        </p:txBody>
      </p:sp>
      <p:sp>
        <p:nvSpPr>
          <p:cNvPr id="300" name="Shape 300"/>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User locational data is visible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Establishment locational data is visible</a:t>
            </a:r>
          </a:p>
        </p:txBody>
      </p:sp>
      <p:sp>
        <p:nvSpPr>
          <p:cNvPr id="301" name="Shape 30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latin typeface="Calibri"/>
                <a:ea typeface="Calibri"/>
                <a:cs typeface="Calibri"/>
                <a:sym typeface="Calibri"/>
              </a:rPr>
              <a:t>5</a:t>
            </a:r>
          </a:p>
        </p:txBody>
      </p:sp>
      <p:sp>
        <p:nvSpPr>
          <p:cNvPr id="302" name="Shape 302"/>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latin typeface="Calibri"/>
                <a:ea typeface="Calibri"/>
                <a:cs typeface="Calibri"/>
                <a:sym typeface="Calibri"/>
              </a:rPr>
              <a:t>Priority C</a:t>
            </a:r>
          </a:p>
        </p:txBody>
      </p:sp>
      <p:sp>
        <p:nvSpPr>
          <p:cNvPr id="303" name="Shape 303"/>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**Temporary Notes** Depending on how compressed you want the acceptance criteria to be I can drop it to like one line per user-story. I think this is alright for now though.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Directions feature has an “ETA/Estimated Time of Arrival”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14</a:t>
            </a:r>
          </a:p>
        </p:txBody>
      </p:sp>
      <p:sp>
        <p:nvSpPr>
          <p:cNvPr id="309" name="Shape 309"/>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Profile Customisation</a:t>
            </a:r>
          </a:p>
        </p:txBody>
      </p:sp>
      <p:sp>
        <p:nvSpPr>
          <p:cNvPr id="310" name="Shape 310"/>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customise my social profile so that my profile is up to date and represents me accurately </a:t>
            </a:r>
          </a:p>
        </p:txBody>
      </p:sp>
      <p:sp>
        <p:nvSpPr>
          <p:cNvPr id="311" name="Shape 311"/>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Profile picture can be uploaded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Input fields for profile information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Can share or hide data submitted to website </a:t>
            </a:r>
          </a:p>
        </p:txBody>
      </p:sp>
      <p:sp>
        <p:nvSpPr>
          <p:cNvPr id="312" name="Shape 31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latin typeface="Calibri"/>
                <a:ea typeface="Calibri"/>
                <a:cs typeface="Calibri"/>
                <a:sym typeface="Calibri"/>
              </a:rPr>
              <a:t>3</a:t>
            </a:r>
          </a:p>
        </p:txBody>
      </p:sp>
      <p:sp>
        <p:nvSpPr>
          <p:cNvPr id="313" name="Shape 313"/>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latin typeface="Calibri"/>
                <a:ea typeface="Calibri"/>
                <a:cs typeface="Calibri"/>
                <a:sym typeface="Calibri"/>
              </a:rPr>
              <a:t>Priority C</a:t>
            </a:r>
          </a:p>
        </p:txBody>
      </p:sp>
      <p:sp>
        <p:nvSpPr>
          <p:cNvPr id="314" name="Shape 314"/>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Parts of a profile: Profile picture, list of favourite locations, reviews submitted by a client, short biography, pictures of locations submitted by client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15</a:t>
            </a:r>
          </a:p>
        </p:txBody>
      </p:sp>
      <p:sp>
        <p:nvSpPr>
          <p:cNvPr id="320" name="Shape 320"/>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Receive emails about locations/options</a:t>
            </a:r>
          </a:p>
        </p:txBody>
      </p:sp>
      <p:sp>
        <p:nvSpPr>
          <p:cNvPr id="321" name="Shape 321"/>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receive emails about newly added nearby locations before non-paying clients do</a:t>
            </a:r>
          </a:p>
        </p:txBody>
      </p:sp>
      <p:sp>
        <p:nvSpPr>
          <p:cNvPr id="322" name="Shape 322"/>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Email is sent out when location is added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Email contains</a:t>
            </a:r>
            <a:r>
              <a:rPr lang="en-AU" sz="2000">
                <a:latin typeface="Calibri"/>
                <a:ea typeface="Calibri"/>
                <a:cs typeface="Calibri"/>
                <a:sym typeface="Calibri"/>
              </a:rPr>
              <a:t> information about location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Link in email takes user to website</a:t>
            </a:r>
          </a:p>
        </p:txBody>
      </p:sp>
      <p:sp>
        <p:nvSpPr>
          <p:cNvPr id="323" name="Shape 32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5</a:t>
            </a:r>
          </a:p>
        </p:txBody>
      </p:sp>
      <p:sp>
        <p:nvSpPr>
          <p:cNvPr id="324" name="Shape 324"/>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S</a:t>
            </a:r>
          </a:p>
        </p:txBody>
      </p:sp>
      <p:sp>
        <p:nvSpPr>
          <p:cNvPr id="325" name="Shape 325"/>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Emails could also be sent out about new site features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user is logged in, they are taken directly to page with location info. If user is not logged in, they are taken to the login page, and then are taken to location info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331" name="Shape 331"/>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Recommended Locations</a:t>
            </a:r>
          </a:p>
        </p:txBody>
      </p:sp>
      <p:sp>
        <p:nvSpPr>
          <p:cNvPr id="332" name="Shape 332"/>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recommended locations based on my search history so that I can easily discover locations relevant to me </a:t>
            </a:r>
          </a:p>
          <a:p>
            <a:pPr indent="0" lvl="0" marL="0" marR="0" rtl="0" algn="l">
              <a:spcBef>
                <a:spcPts val="0"/>
              </a:spcBef>
              <a:buNone/>
            </a:pPr>
            <a:r>
              <a:t/>
            </a:r>
            <a:endParaRPr sz="2400">
              <a:latin typeface="Calibri"/>
              <a:ea typeface="Calibri"/>
              <a:cs typeface="Calibri"/>
              <a:sym typeface="Calibri"/>
            </a:endParaRPr>
          </a:p>
        </p:txBody>
      </p:sp>
      <p:sp>
        <p:nvSpPr>
          <p:cNvPr id="333" name="Shape 333"/>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Locations are found in database using algorithm</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information is presented to client</a:t>
            </a:r>
          </a:p>
        </p:txBody>
      </p:sp>
      <p:sp>
        <p:nvSpPr>
          <p:cNvPr id="334" name="Shape 33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35" name="Shape 335"/>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C</a:t>
            </a:r>
          </a:p>
        </p:txBody>
      </p:sp>
      <p:sp>
        <p:nvSpPr>
          <p:cNvPr id="336" name="Shape 336"/>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Algorithm will take into account such things as: Proximity to client, average review score, location type, relevance to client search history</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Most likely medium for this at the moment is via email</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We’ll have to consider the frequency of these recommendations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7</a:t>
            </a:r>
          </a:p>
        </p:txBody>
      </p:sp>
      <p:sp>
        <p:nvSpPr>
          <p:cNvPr id="342" name="Shape 342"/>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 a Friend</a:t>
            </a:r>
          </a:p>
        </p:txBody>
      </p:sp>
      <p:sp>
        <p:nvSpPr>
          <p:cNvPr id="343" name="Shape 343"/>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recommend the website to a friend so that they can check out the website.</a:t>
            </a:r>
          </a:p>
          <a:p>
            <a:pPr indent="0" lvl="0" marL="0" marR="0" rtl="0" algn="l">
              <a:spcBef>
                <a:spcPts val="0"/>
              </a:spcBef>
              <a:buNone/>
            </a:pPr>
            <a:r>
              <a:t/>
            </a:r>
            <a:endParaRPr sz="2400">
              <a:latin typeface="Calibri"/>
              <a:ea typeface="Calibri"/>
              <a:cs typeface="Calibri"/>
              <a:sym typeface="Calibri"/>
            </a:endParaRPr>
          </a:p>
        </p:txBody>
      </p:sp>
      <p:sp>
        <p:nvSpPr>
          <p:cNvPr id="344" name="Shape 344"/>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friend’s email address </a:t>
            </a:r>
          </a:p>
        </p:txBody>
      </p:sp>
      <p:sp>
        <p:nvSpPr>
          <p:cNvPr id="345" name="Shape 34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346" name="Shape 346"/>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C</a:t>
            </a:r>
          </a:p>
        </p:txBody>
      </p:sp>
      <p:sp>
        <p:nvSpPr>
          <p:cNvPr id="347" name="Shape 347"/>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http://naelshiab.com/tutorial-send-email-python/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18</a:t>
            </a:r>
          </a:p>
        </p:txBody>
      </p:sp>
      <p:sp>
        <p:nvSpPr>
          <p:cNvPr id="353" name="Shape 353"/>
          <p:cNvSpPr/>
          <p:nvPr/>
        </p:nvSpPr>
        <p:spPr>
          <a:xfrm>
            <a:off x="831153" y="109410"/>
            <a:ext cx="7380000" cy="540000"/>
          </a:xfrm>
          <a:prstGeom prst="rect">
            <a:avLst/>
          </a:prstGeom>
          <a:solidFill>
            <a:schemeClr val="accent1"/>
          </a:solidFill>
          <a:ln cap="flat" cmpd="sng" w="25400">
            <a:solidFill>
              <a:srgbClr val="000000"/>
            </a:solidFill>
            <a:prstDash val="solid"/>
            <a:round/>
            <a:headEnd len="med" w="med" type="none"/>
            <a:tailEnd len="med" w="med" type="none"/>
          </a:ln>
        </p:spPr>
        <p:txBody>
          <a:bodyPr anchorCtr="0" anchor="ctr" bIns="45700" lIns="91425" rIns="91425" wrap="square" tIns="45700">
            <a:noAutofit/>
          </a:bodyPr>
          <a:lstStyle/>
          <a:p>
            <a:pPr lvl="0" rtl="0" algn="ctr">
              <a:lnSpc>
                <a:spcPct val="115000"/>
              </a:lnSpc>
              <a:spcBef>
                <a:spcPts val="0"/>
              </a:spcBef>
              <a:buClr>
                <a:schemeClr val="dk1"/>
              </a:buClr>
              <a:buSzPct val="39285"/>
              <a:buFont typeface="Arial"/>
              <a:buNone/>
            </a:pPr>
            <a:r>
              <a:rPr lang="en-AU" sz="2800">
                <a:solidFill>
                  <a:srgbClr val="FFFFFF"/>
                </a:solidFill>
                <a:latin typeface="Calibri"/>
                <a:ea typeface="Calibri"/>
                <a:cs typeface="Calibri"/>
                <a:sym typeface="Calibri"/>
              </a:rPr>
              <a:t>Recommend a Location</a:t>
            </a:r>
          </a:p>
        </p:txBody>
      </p:sp>
      <p:sp>
        <p:nvSpPr>
          <p:cNvPr id="354" name="Shape 354"/>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Client I want to be able to recommend a business location to the admins so that I have the option to explore more alternatives. </a:t>
            </a:r>
            <a:br>
              <a:rPr lang="en-AU" sz="2400">
                <a:solidFill>
                  <a:schemeClr val="dk1"/>
                </a:solidFill>
                <a:latin typeface="Calibri"/>
                <a:ea typeface="Calibri"/>
                <a:cs typeface="Calibri"/>
                <a:sym typeface="Calibri"/>
              </a:rPr>
            </a:b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p:txBody>
      </p:sp>
      <p:sp>
        <p:nvSpPr>
          <p:cNvPr id="355" name="Shape 355"/>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Location info</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saved to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56" name="Shape 35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57" name="Shape 357"/>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358" name="Shape 358"/>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Would locations be saved to the locations table and given an “invisible” tag? Or would they be saved to a separate table?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a:t>
            </a:r>
          </a:p>
        </p:txBody>
      </p:sp>
      <p:sp>
        <p:nvSpPr>
          <p:cNvPr id="166" name="Shape 16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Account Session</a:t>
            </a:r>
          </a:p>
        </p:txBody>
      </p:sp>
      <p:sp>
        <p:nvSpPr>
          <p:cNvPr id="167" name="Shape 16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log in my account so that I can use the website’s features and logout after </a:t>
            </a:r>
            <a:r>
              <a:rPr lang="en-AU" sz="2400">
                <a:solidFill>
                  <a:schemeClr val="dk1"/>
                </a:solidFill>
                <a:latin typeface="Calibri"/>
                <a:ea typeface="Calibri"/>
                <a:cs typeface="Calibri"/>
                <a:sym typeface="Calibri"/>
              </a:rPr>
              <a:t>I am finished</a:t>
            </a:r>
            <a:r>
              <a:rPr b="0" i="0" lang="en-AU" sz="2400" u="none" cap="none" strike="noStrike">
                <a:solidFill>
                  <a:schemeClr val="dk1"/>
                </a:solidFill>
                <a:latin typeface="Calibri"/>
                <a:ea typeface="Calibri"/>
                <a:cs typeface="Calibri"/>
                <a:sym typeface="Calibri"/>
              </a:rPr>
              <a:t>.</a:t>
            </a:r>
          </a:p>
        </p:txBody>
      </p:sp>
      <p:sp>
        <p:nvSpPr>
          <p:cNvPr id="168" name="Shape 16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Input for account login credentials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If login passed, access to account given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If logout, access to account removed</a:t>
            </a:r>
          </a:p>
        </p:txBody>
      </p:sp>
      <p:sp>
        <p:nvSpPr>
          <p:cNvPr id="169" name="Shape 16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170" name="Shape 17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Priority M</a:t>
            </a:r>
          </a:p>
        </p:txBody>
      </p:sp>
      <p:sp>
        <p:nvSpPr>
          <p:cNvPr id="171" name="Shape 17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Login information stored in</a:t>
            </a:r>
            <a:r>
              <a:rPr lang="en-AU" sz="2000">
                <a:solidFill>
                  <a:schemeClr val="dk1"/>
                </a:solidFill>
                <a:latin typeface="Calibri"/>
                <a:ea typeface="Calibri"/>
                <a:cs typeface="Calibri"/>
                <a:sym typeface="Calibri"/>
              </a:rPr>
              <a:t>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Error message if credentials incorrect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19</a:t>
            </a:r>
          </a:p>
        </p:txBody>
      </p:sp>
      <p:sp>
        <p:nvSpPr>
          <p:cNvPr id="364" name="Shape 364"/>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Change Site Language	</a:t>
            </a:r>
          </a:p>
        </p:txBody>
      </p:sp>
      <p:sp>
        <p:nvSpPr>
          <p:cNvPr id="365" name="Shape 365"/>
          <p:cNvSpPr/>
          <p:nvPr/>
        </p:nvSpPr>
        <p:spPr>
          <a:xfrm>
            <a:off x="11520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change the </a:t>
            </a:r>
            <a:r>
              <a:rPr lang="en-AU" sz="2400">
                <a:solidFill>
                  <a:schemeClr val="dk1"/>
                </a:solidFill>
                <a:latin typeface="Calibri"/>
                <a:ea typeface="Calibri"/>
                <a:cs typeface="Calibri"/>
                <a:sym typeface="Calibri"/>
              </a:rPr>
              <a:t>language</a:t>
            </a:r>
            <a:r>
              <a:rPr lang="en-AU" sz="2400">
                <a:solidFill>
                  <a:schemeClr val="dk1"/>
                </a:solidFill>
                <a:latin typeface="Calibri"/>
                <a:ea typeface="Calibri"/>
                <a:cs typeface="Calibri"/>
                <a:sym typeface="Calibri"/>
              </a:rPr>
              <a:t> of the website so that I can read in my preferred language.</a:t>
            </a:r>
          </a:p>
        </p:txBody>
      </p:sp>
      <p:sp>
        <p:nvSpPr>
          <p:cNvPr id="366" name="Shape 366"/>
          <p:cNvSpPr/>
          <p:nvPr/>
        </p:nvSpPr>
        <p:spPr>
          <a:xfrm>
            <a:off x="11520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Drop down menu button on each page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Displays list of languages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and changes to selected language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367" name="Shape 36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368" name="Shape 368"/>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369" name="Shape 369"/>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Possible s</a:t>
            </a:r>
            <a:r>
              <a:rPr lang="en-AU" sz="2000">
                <a:solidFill>
                  <a:schemeClr val="dk1"/>
                </a:solidFill>
                <a:latin typeface="Calibri"/>
                <a:ea typeface="Calibri"/>
                <a:cs typeface="Calibri"/>
                <a:sym typeface="Calibri"/>
              </a:rPr>
              <a:t>ave feature for the language so when the user logs back in they are on their preferred language.  The users database language column corresponds to what language the website will display.</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https://stackoverflow.com/questions/2271281/how-do-i-change-a-language-of-a-particular-page-in-django-website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0</a:t>
            </a:r>
          </a:p>
        </p:txBody>
      </p:sp>
      <p:sp>
        <p:nvSpPr>
          <p:cNvPr id="375" name="Shape 375"/>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Accessibility Options</a:t>
            </a:r>
          </a:p>
        </p:txBody>
      </p:sp>
      <p:sp>
        <p:nvSpPr>
          <p:cNvPr id="376" name="Shape 376"/>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lnSpc>
                <a:spcPct val="115000"/>
              </a:lnSpc>
              <a:spcBef>
                <a:spcPts val="0"/>
              </a:spcBef>
              <a:buSzPct val="45833"/>
              <a:buNone/>
            </a:pPr>
            <a:r>
              <a:rPr lang="en-AU" sz="2400">
                <a:solidFill>
                  <a:schemeClr val="dk1"/>
                </a:solidFill>
                <a:latin typeface="Calibri"/>
                <a:ea typeface="Calibri"/>
                <a:cs typeface="Calibri"/>
                <a:sym typeface="Calibri"/>
              </a:rPr>
              <a:t>As a User I want to have website accessibility options so that website navigation is more accessible.</a:t>
            </a: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a:p>
        </p:txBody>
      </p:sp>
      <p:sp>
        <p:nvSpPr>
          <p:cNvPr id="377" name="Shape 377"/>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Global </a:t>
            </a:r>
            <a:r>
              <a:rPr lang="en-AU" sz="2000">
                <a:solidFill>
                  <a:schemeClr val="dk1"/>
                </a:solidFill>
                <a:latin typeface="Calibri"/>
                <a:ea typeface="Calibri"/>
                <a:cs typeface="Calibri"/>
                <a:sym typeface="Calibri"/>
              </a:rPr>
              <a:t>toolbar</a:t>
            </a:r>
            <a:r>
              <a:rPr lang="en-AU" sz="2000">
                <a:solidFill>
                  <a:schemeClr val="dk1"/>
                </a:solidFill>
                <a:latin typeface="Calibri"/>
                <a:ea typeface="Calibri"/>
                <a:cs typeface="Calibri"/>
                <a:sym typeface="Calibri"/>
              </a:rPr>
              <a:t> with buttons for options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option is clicked, website changes dynamically </a:t>
            </a:r>
          </a:p>
          <a:p>
            <a:pPr lvl="0" marR="0" rtl="0" algn="l">
              <a:spcBef>
                <a:spcPts val="0"/>
              </a:spcBef>
              <a:buNone/>
            </a:pPr>
            <a:r>
              <a:t/>
            </a:r>
            <a:endParaRPr sz="2000">
              <a:solidFill>
                <a:schemeClr val="dk1"/>
              </a:solidFill>
              <a:latin typeface="Calibri"/>
              <a:ea typeface="Calibri"/>
              <a:cs typeface="Calibri"/>
              <a:sym typeface="Calibri"/>
            </a:endParaRPr>
          </a:p>
          <a:p>
            <a:pPr lvl="0" rtl="0">
              <a:lnSpc>
                <a:spcPct val="115000"/>
              </a:lnSpc>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78" name="Shape 37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79" name="Shape 379"/>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380" name="Shape 380"/>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rtl="0">
              <a:lnSpc>
                <a:spcPct val="115000"/>
              </a:lnSpc>
              <a:spcBef>
                <a:spcPts val="0"/>
              </a:spcBef>
              <a:buClr>
                <a:schemeClr val="dk1"/>
              </a:buClr>
              <a:buSzPct val="55000"/>
              <a:buFont typeface="Arial"/>
              <a:buNone/>
            </a:pPr>
            <a:r>
              <a:rPr lang="en-AU" sz="2000">
                <a:solidFill>
                  <a:schemeClr val="dk1"/>
                </a:solidFill>
                <a:latin typeface="Calibri"/>
                <a:ea typeface="Calibri"/>
                <a:cs typeface="Calibri"/>
                <a:sym typeface="Calibri"/>
              </a:rPr>
              <a:t>This option should be for everyone that accesses the website</a:t>
            </a:r>
          </a:p>
          <a:p>
            <a:pPr indent="-355600" lvl="0" marL="457200"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Potential options:</a:t>
            </a:r>
          </a:p>
          <a:p>
            <a:pPr indent="-355600" lvl="1" marL="914400" rtl="0">
              <a:lnSpc>
                <a:spcPct val="115000"/>
              </a:lnSpc>
              <a:spcBef>
                <a:spcPts val="0"/>
              </a:spcBef>
              <a:buClr>
                <a:schemeClr val="dk1"/>
              </a:buClr>
              <a:buSzPct val="83333"/>
              <a:buFont typeface="Calibri"/>
              <a:buChar char="○"/>
            </a:pPr>
            <a:r>
              <a:rPr lang="en-AU" sz="2400">
                <a:solidFill>
                  <a:schemeClr val="dk1"/>
                </a:solidFill>
                <a:latin typeface="Calibri"/>
                <a:ea typeface="Calibri"/>
                <a:cs typeface="Calibri"/>
                <a:sym typeface="Calibri"/>
              </a:rPr>
              <a:t>alternative text, colour blind mode and magnification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1</a:t>
            </a:r>
          </a:p>
        </p:txBody>
      </p:sp>
      <p:sp>
        <p:nvSpPr>
          <p:cNvPr id="386" name="Shape 386"/>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Mobile Version</a:t>
            </a:r>
          </a:p>
        </p:txBody>
      </p:sp>
      <p:sp>
        <p:nvSpPr>
          <p:cNvPr id="387" name="Shape 387"/>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resizes according to screen size</a:t>
            </a:r>
          </a:p>
        </p:txBody>
      </p:sp>
      <p:sp>
        <p:nvSpPr>
          <p:cNvPr id="388" name="Shape 388"/>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the website on a phone so I can browse without a computer.</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389" name="Shape 38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390" name="Shape 390"/>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391" name="Shape 391"/>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media screen queries/commands throughout the entire website.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dynamic units to keep the site responsive.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2</a:t>
            </a:r>
          </a:p>
        </p:txBody>
      </p:sp>
      <p:sp>
        <p:nvSpPr>
          <p:cNvPr id="397" name="Shape 39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Location Reviews</a:t>
            </a:r>
          </a:p>
        </p:txBody>
      </p:sp>
      <p:sp>
        <p:nvSpPr>
          <p:cNvPr id="398" name="Shape 39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the reviews of locations so that I can see which locations are </a:t>
            </a:r>
            <a:r>
              <a:rPr lang="en-AU" sz="2400">
                <a:solidFill>
                  <a:schemeClr val="dk1"/>
                </a:solidFill>
                <a:latin typeface="Calibri"/>
                <a:ea typeface="Calibri"/>
                <a:cs typeface="Calibri"/>
                <a:sym typeface="Calibri"/>
              </a:rPr>
              <a:t>more popular among clients.</a:t>
            </a:r>
          </a:p>
        </p:txBody>
      </p:sp>
      <p:sp>
        <p:nvSpPr>
          <p:cNvPr id="399" name="Shape 39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Reviews are displayed </a:t>
            </a:r>
            <a:r>
              <a:rPr lang="en-AU" sz="2000">
                <a:solidFill>
                  <a:schemeClr val="dk1"/>
                </a:solidFill>
                <a:latin typeface="Calibri"/>
                <a:ea typeface="Calibri"/>
                <a:cs typeface="Calibri"/>
                <a:sym typeface="Calibri"/>
              </a:rPr>
              <a:t>on page</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Average review score is calculated and displayed</a:t>
            </a:r>
          </a:p>
        </p:txBody>
      </p:sp>
      <p:sp>
        <p:nvSpPr>
          <p:cNvPr id="400" name="Shape 40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3</a:t>
            </a:r>
          </a:p>
        </p:txBody>
      </p:sp>
      <p:sp>
        <p:nvSpPr>
          <p:cNvPr id="401" name="Shape 40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02" name="Shape 40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0-5 star</a:t>
            </a:r>
            <a:r>
              <a:rPr lang="en-AU" sz="2000">
                <a:solidFill>
                  <a:schemeClr val="dk1"/>
                </a:solidFill>
                <a:latin typeface="Calibri"/>
                <a:ea typeface="Calibri"/>
                <a:cs typeface="Calibri"/>
                <a:sym typeface="Calibri"/>
              </a:rPr>
              <a:t> system</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Locations with an average of 3+ score are eligible for being recommended to premium users via email</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https://simpleisbetterthancomplex.com/tutorial/2017/03/13/how-to-create-infinite-scroll-with-django.html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3</a:t>
            </a:r>
          </a:p>
        </p:txBody>
      </p:sp>
      <p:sp>
        <p:nvSpPr>
          <p:cNvPr id="408" name="Shape 408"/>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Submit Review</a:t>
            </a:r>
          </a:p>
        </p:txBody>
      </p:sp>
      <p:sp>
        <p:nvSpPr>
          <p:cNvPr id="409" name="Shape 409"/>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submit a review on a location so I can inform other customers about my experience.</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10" name="Shape 410"/>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review</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with submitted review</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11" name="Shape 41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412" name="Shape 412"/>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13" name="Shape 413"/>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Might need to separate this into two stories if task is to difficult.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Star system allows increments of .5 stars</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rPr lang="en-AU" sz="2000">
                <a:solidFill>
                  <a:schemeClr val="dk1"/>
                </a:solidFill>
                <a:latin typeface="Calibri"/>
                <a:ea typeface="Calibri"/>
                <a:cs typeface="Calibri"/>
                <a:sym typeface="Calibri"/>
              </a:rPr>
              <a:t>Time of Implementation: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4</a:t>
            </a:r>
          </a:p>
        </p:txBody>
      </p:sp>
      <p:sp>
        <p:nvSpPr>
          <p:cNvPr id="419" name="Shape 419"/>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Submit Website Bug Report</a:t>
            </a:r>
          </a:p>
        </p:txBody>
      </p:sp>
      <p:sp>
        <p:nvSpPr>
          <p:cNvPr id="420" name="Shape 420"/>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report a bug on the website so that the developers can be notified of the problem.</a:t>
            </a:r>
          </a:p>
          <a:p>
            <a:pPr indent="0" lvl="0" marL="0" marR="0" rtl="0" algn="l">
              <a:spcBef>
                <a:spcPts val="0"/>
              </a:spcBef>
              <a:buNone/>
            </a:pPr>
            <a:r>
              <a:t/>
            </a:r>
            <a:endParaRPr sz="2400">
              <a:latin typeface="Calibri"/>
              <a:ea typeface="Calibri"/>
              <a:cs typeface="Calibri"/>
              <a:sym typeface="Calibri"/>
            </a:endParaRPr>
          </a:p>
        </p:txBody>
      </p:sp>
      <p:sp>
        <p:nvSpPr>
          <p:cNvPr id="421" name="Shape 421"/>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bug report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422" name="Shape 4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423" name="Shape 423"/>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424" name="Shape 424"/>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Reporting a bug should be in its own page.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Maybe a Drop down menu for the severity of bug</a:t>
            </a:r>
          </a:p>
          <a:p>
            <a:pPr lvl="0" rtl="0">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25</a:t>
            </a:r>
          </a:p>
        </p:txBody>
      </p:sp>
      <p:sp>
        <p:nvSpPr>
          <p:cNvPr id="430" name="Shape 430"/>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Location Sharing</a:t>
            </a:r>
          </a:p>
        </p:txBody>
      </p:sp>
      <p:sp>
        <p:nvSpPr>
          <p:cNvPr id="431" name="Shape 431"/>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share a location to my social media so that I can share</a:t>
            </a:r>
            <a:r>
              <a:rPr lang="en-AU" sz="2400">
                <a:solidFill>
                  <a:schemeClr val="dk1"/>
                </a:solidFill>
                <a:latin typeface="Calibri"/>
                <a:ea typeface="Calibri"/>
                <a:cs typeface="Calibri"/>
                <a:sym typeface="Calibri"/>
              </a:rPr>
              <a:t> information with my friends/followers</a:t>
            </a:r>
          </a:p>
        </p:txBody>
      </p:sp>
      <p:sp>
        <p:nvSpPr>
          <p:cNvPr id="432" name="Shape 432"/>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Share option available for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Social media plugins logs in client</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Post is made with link to website</a:t>
            </a:r>
          </a:p>
        </p:txBody>
      </p:sp>
      <p:sp>
        <p:nvSpPr>
          <p:cNvPr id="433" name="Shape 43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434" name="Shape 434"/>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35" name="Shape 435"/>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https://artandlogic.com/2014/04/tutorial-posting-to-facebook-from-a-django-app/</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6</a:t>
            </a:r>
          </a:p>
        </p:txBody>
      </p:sp>
      <p:sp>
        <p:nvSpPr>
          <p:cNvPr id="441" name="Shape 441"/>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 Pictures of Locations</a:t>
            </a:r>
          </a:p>
        </p:txBody>
      </p:sp>
      <p:sp>
        <p:nvSpPr>
          <p:cNvPr id="442" name="Shape 442"/>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Account Holder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picture of a location so</a:t>
            </a:r>
            <a:r>
              <a:rPr lang="en-AU" sz="2400">
                <a:solidFill>
                  <a:schemeClr val="dk1"/>
                </a:solidFill>
                <a:latin typeface="Calibri"/>
                <a:ea typeface="Calibri"/>
                <a:cs typeface="Calibri"/>
                <a:sym typeface="Calibri"/>
              </a:rPr>
              <a:t> other users can view a location before going in person</a:t>
            </a:r>
          </a:p>
        </p:txBody>
      </p:sp>
      <p:sp>
        <p:nvSpPr>
          <p:cNvPr id="443" name="Shape 443"/>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picture” button on location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upload of picture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Preview of picture before saving</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Picture attached to location’s page</a:t>
            </a:r>
          </a:p>
        </p:txBody>
      </p:sp>
      <p:sp>
        <p:nvSpPr>
          <p:cNvPr id="444" name="Shape 44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445" name="Shape 445"/>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46" name="Shape 446"/>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Database will need to store images and the location they are attached to</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uploading a picture, use a file browser and display the selected image on the page, if the person wishes to upload they then need to press an “upload” button on the page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7</a:t>
            </a:r>
          </a:p>
        </p:txBody>
      </p:sp>
      <p:sp>
        <p:nvSpPr>
          <p:cNvPr id="452" name="Shape 452"/>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Admin User Viewer</a:t>
            </a:r>
          </a:p>
        </p:txBody>
      </p:sp>
      <p:sp>
        <p:nvSpPr>
          <p:cNvPr id="453" name="Shape 453"/>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view the website as another user</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see the website is working for the users as intended</a:t>
            </a:r>
          </a:p>
        </p:txBody>
      </p:sp>
      <p:sp>
        <p:nvSpPr>
          <p:cNvPr id="454" name="Shape 454"/>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Select user type to imitate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View website as user type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Button on page to change back</a:t>
            </a:r>
          </a:p>
        </p:txBody>
      </p:sp>
      <p:sp>
        <p:nvSpPr>
          <p:cNvPr id="455" name="Shape 45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456" name="Shape 456"/>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457" name="Shape 457"/>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cheese this by creating fake user accounts and then giving the admin access to those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Original last criterion read: “</a:t>
            </a:r>
            <a:r>
              <a:rPr lang="en-AU" sz="2000">
                <a:solidFill>
                  <a:schemeClr val="dk1"/>
                </a:solidFill>
                <a:latin typeface="Calibri"/>
                <a:ea typeface="Calibri"/>
                <a:cs typeface="Calibri"/>
                <a:sym typeface="Calibri"/>
              </a:rPr>
              <a:t>Admin abilities bar changing back removed” - what does this mean?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28</a:t>
            </a:r>
          </a:p>
        </p:txBody>
      </p:sp>
      <p:sp>
        <p:nvSpPr>
          <p:cNvPr id="463" name="Shape 46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Delete </a:t>
            </a:r>
            <a:r>
              <a:rPr lang="en-AU" sz="2800">
                <a:solidFill>
                  <a:schemeClr val="lt1"/>
                </a:solidFill>
                <a:latin typeface="Calibri"/>
                <a:ea typeface="Calibri"/>
                <a:cs typeface="Calibri"/>
                <a:sym typeface="Calibri"/>
              </a:rPr>
              <a:t>Account Holder’s</a:t>
            </a:r>
            <a:r>
              <a:rPr b="0" i="0" lang="en-AU" sz="2800" u="none" cap="none" strike="noStrike">
                <a:solidFill>
                  <a:schemeClr val="lt1"/>
                </a:solidFill>
                <a:latin typeface="Calibri"/>
                <a:ea typeface="Calibri"/>
                <a:cs typeface="Calibri"/>
                <a:sym typeface="Calibri"/>
              </a:rPr>
              <a:t> Account</a:t>
            </a:r>
          </a:p>
        </p:txBody>
      </p:sp>
      <p:sp>
        <p:nvSpPr>
          <p:cNvPr id="464" name="Shape 46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Admin</a:t>
            </a:r>
            <a:r>
              <a:rPr b="0" i="0" lang="en-AU" sz="2400" u="none" cap="none" strike="noStrike">
                <a:solidFill>
                  <a:schemeClr val="dk1"/>
                </a:solidFill>
                <a:latin typeface="Calibri"/>
                <a:ea typeface="Calibri"/>
                <a:cs typeface="Calibri"/>
                <a:sym typeface="Calibri"/>
              </a:rPr>
              <a:t> I want to delete </a:t>
            </a:r>
            <a:r>
              <a:rPr lang="en-AU" sz="2400">
                <a:solidFill>
                  <a:schemeClr val="dk1"/>
                </a:solidFill>
                <a:latin typeface="Calibri"/>
                <a:ea typeface="Calibri"/>
                <a:cs typeface="Calibri"/>
                <a:sym typeface="Calibri"/>
              </a:rPr>
              <a:t>an Account Holder’s</a:t>
            </a:r>
            <a:r>
              <a:rPr b="0" i="0" lang="en-AU" sz="2400" u="none" cap="none" strike="noStrike">
                <a:solidFill>
                  <a:schemeClr val="dk1"/>
                </a:solidFill>
                <a:latin typeface="Calibri"/>
                <a:ea typeface="Calibri"/>
                <a:cs typeface="Calibri"/>
                <a:sym typeface="Calibri"/>
              </a:rPr>
              <a:t> account so that </a:t>
            </a:r>
            <a:r>
              <a:rPr lang="en-AU" sz="2400">
                <a:solidFill>
                  <a:schemeClr val="dk1"/>
                </a:solidFill>
                <a:latin typeface="Calibri"/>
                <a:ea typeface="Calibri"/>
                <a:cs typeface="Calibri"/>
                <a:sym typeface="Calibri"/>
              </a:rPr>
              <a:t>the website is not cluttered with spam or rule breakers</a:t>
            </a:r>
          </a:p>
        </p:txBody>
      </p:sp>
      <p:sp>
        <p:nvSpPr>
          <p:cNvPr id="465" name="Shape 465"/>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Button labelled “Delete Account” on user’s account profile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is removed from database</a:t>
            </a:r>
          </a:p>
        </p:txBody>
      </p:sp>
      <p:sp>
        <p:nvSpPr>
          <p:cNvPr id="466" name="Shape 46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467" name="Shape 46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M</a:t>
            </a:r>
          </a:p>
        </p:txBody>
      </p:sp>
      <p:sp>
        <p:nvSpPr>
          <p:cNvPr id="468" name="Shape 46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Should we have </a:t>
            </a:r>
            <a:r>
              <a:rPr lang="en-AU" sz="2000">
                <a:solidFill>
                  <a:schemeClr val="dk1"/>
                </a:solidFill>
                <a:latin typeface="Calibri"/>
                <a:ea typeface="Calibri"/>
                <a:cs typeface="Calibri"/>
                <a:sym typeface="Calibri"/>
              </a:rPr>
              <a:t>an appeal system of some kind as well? So that people can get their accounts back?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a:t>
            </a:r>
          </a:p>
        </p:txBody>
      </p:sp>
      <p:sp>
        <p:nvSpPr>
          <p:cNvPr id="177" name="Shape 177"/>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Register Account</a:t>
            </a:r>
          </a:p>
        </p:txBody>
      </p:sp>
      <p:sp>
        <p:nvSpPr>
          <p:cNvPr id="178" name="Shape 178"/>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Visitor </a:t>
            </a:r>
            <a:r>
              <a:rPr i="0" lang="en-AU" sz="2400" u="none" cap="none" strike="noStrike">
                <a:solidFill>
                  <a:schemeClr val="dk1"/>
                </a:solidFill>
                <a:latin typeface="Calibri"/>
                <a:ea typeface="Calibri"/>
                <a:cs typeface="Calibri"/>
                <a:sym typeface="Calibri"/>
              </a:rPr>
              <a:t>I want to be able to register an account</a:t>
            </a:r>
            <a:r>
              <a:rPr lang="en-AU" sz="2400">
                <a:solidFill>
                  <a:schemeClr val="dk1"/>
                </a:solidFill>
                <a:latin typeface="Calibri"/>
                <a:ea typeface="Calibri"/>
                <a:cs typeface="Calibri"/>
                <a:sym typeface="Calibri"/>
              </a:rPr>
              <a:t> </a:t>
            </a:r>
            <a:r>
              <a:rPr i="0" lang="en-AU" sz="2400" u="none" cap="none" strike="noStrike">
                <a:solidFill>
                  <a:schemeClr val="dk1"/>
                </a:solidFill>
                <a:latin typeface="Calibri"/>
                <a:ea typeface="Calibri"/>
                <a:cs typeface="Calibri"/>
                <a:sym typeface="Calibri"/>
              </a:rPr>
              <a:t>so that I can access the </a:t>
            </a:r>
            <a:r>
              <a:rPr lang="en-AU" sz="2400">
                <a:solidFill>
                  <a:schemeClr val="dk1"/>
                </a:solidFill>
                <a:latin typeface="Calibri"/>
                <a:ea typeface="Calibri"/>
                <a:cs typeface="Calibri"/>
                <a:sym typeface="Calibri"/>
              </a:rPr>
              <a:t>client specific</a:t>
            </a:r>
            <a:r>
              <a:rPr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features the website has to offer.</a:t>
            </a:r>
          </a:p>
        </p:txBody>
      </p:sp>
      <p:sp>
        <p:nvSpPr>
          <p:cNvPr id="179" name="Shape 179"/>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Registration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account details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account details into database</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Redirect to account welcome page</a:t>
            </a:r>
          </a:p>
        </p:txBody>
      </p:sp>
      <p:sp>
        <p:nvSpPr>
          <p:cNvPr id="180" name="Shape 18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81" name="Shape 181"/>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M </a:t>
            </a:r>
          </a:p>
        </p:txBody>
      </p:sp>
      <p:sp>
        <p:nvSpPr>
          <p:cNvPr id="182" name="Shape 182"/>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Input Form fields are dependent on what the database table contains.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Password/email validation should also be implemented making sure there is no faults.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29</a:t>
            </a:r>
          </a:p>
        </p:txBody>
      </p:sp>
      <p:sp>
        <p:nvSpPr>
          <p:cNvPr id="474" name="Shape 47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View User Suggested Locations</a:t>
            </a:r>
          </a:p>
        </p:txBody>
      </p:sp>
      <p:sp>
        <p:nvSpPr>
          <p:cNvPr id="475" name="Shape 47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lang="en-AU" sz="2400">
                <a:solidFill>
                  <a:schemeClr val="dk1"/>
                </a:solidFill>
                <a:latin typeface="Calibri"/>
                <a:ea typeface="Calibri"/>
                <a:cs typeface="Calibri"/>
                <a:sym typeface="Calibri"/>
              </a:rPr>
              <a:t>As an Admin I want to view account holder suggested locations so that i may update the website with user relevant content</a:t>
            </a:r>
          </a:p>
        </p:txBody>
      </p:sp>
      <p:sp>
        <p:nvSpPr>
          <p:cNvPr id="476" name="Shape 476"/>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View suggested locations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Approve/Deny location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Modify location data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Save /delete location from database</a:t>
            </a:r>
          </a:p>
        </p:txBody>
      </p:sp>
      <p:sp>
        <p:nvSpPr>
          <p:cNvPr id="477" name="Shape 47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478" name="Shape 47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479" name="Shape 47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30</a:t>
            </a:r>
          </a:p>
        </p:txBody>
      </p:sp>
      <p:sp>
        <p:nvSpPr>
          <p:cNvPr id="485" name="Shape 48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View Website Bug Reports</a:t>
            </a:r>
          </a:p>
        </p:txBody>
      </p:sp>
      <p:sp>
        <p:nvSpPr>
          <p:cNvPr id="486" name="Shape 48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lang="en-AU" sz="2400">
                <a:solidFill>
                  <a:schemeClr val="dk1"/>
                </a:solidFill>
                <a:latin typeface="Calibri"/>
                <a:ea typeface="Calibri"/>
                <a:cs typeface="Calibri"/>
                <a:sym typeface="Calibri"/>
              </a:rPr>
              <a:t>As an Admin I want to view User-suggested bug reports so that I may fix any issues plaguing our users</a:t>
            </a:r>
          </a:p>
        </p:txBody>
      </p:sp>
      <p:sp>
        <p:nvSpPr>
          <p:cNvPr id="487" name="Shape 487"/>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View bug reports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Mark as solved</a:t>
            </a:r>
          </a:p>
        </p:txBody>
      </p:sp>
      <p:sp>
        <p:nvSpPr>
          <p:cNvPr id="488" name="Shape 48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489" name="Shape 48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90" name="Shape 49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ctrTitle"/>
          </p:nvPr>
        </p:nvSpPr>
        <p:spPr>
          <a:xfrm>
            <a:off x="742950" y="2130425"/>
            <a:ext cx="8420100" cy="1470000"/>
          </a:xfrm>
          <a:prstGeom prst="rect">
            <a:avLst/>
          </a:prstGeom>
        </p:spPr>
        <p:txBody>
          <a:bodyPr anchorCtr="0" anchor="ctr" bIns="91425" lIns="91425" rIns="91425" wrap="square" tIns="91425">
            <a:noAutofit/>
          </a:bodyPr>
          <a:lstStyle/>
          <a:p>
            <a:pPr lvl="0">
              <a:spcBef>
                <a:spcPts val="0"/>
              </a:spcBef>
              <a:buNone/>
            </a:pPr>
            <a:r>
              <a:rPr lang="en-AU"/>
              <a:t>Continuation</a:t>
            </a:r>
            <a:r>
              <a:rPr lang="en-AU"/>
              <a:t>  </a:t>
            </a:r>
          </a:p>
        </p:txBody>
      </p:sp>
      <p:sp>
        <p:nvSpPr>
          <p:cNvPr id="496" name="Shape 496"/>
          <p:cNvSpPr txBox="1"/>
          <p:nvPr>
            <p:ph idx="1" type="subTitle"/>
          </p:nvPr>
        </p:nvSpPr>
        <p:spPr>
          <a:xfrm>
            <a:off x="1485900" y="3886200"/>
            <a:ext cx="6934200" cy="1752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31</a:t>
            </a:r>
          </a:p>
        </p:txBody>
      </p:sp>
      <p:sp>
        <p:nvSpPr>
          <p:cNvPr id="502" name="Shape 50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Admin Location Input</a:t>
            </a:r>
          </a:p>
        </p:txBody>
      </p:sp>
      <p:sp>
        <p:nvSpPr>
          <p:cNvPr id="503" name="Shape 50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an Admin I want to insert a location into the website database so that I don't have to enter the backend of the website manually.</a:t>
            </a: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04" name="Shape 504"/>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Insert location form that is only visible to admins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Information is submitted to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Redirects to location page once completed</a:t>
            </a:r>
          </a:p>
          <a:p>
            <a:pPr lvl="0" rtl="0">
              <a:spcBef>
                <a:spcPts val="0"/>
              </a:spcBef>
              <a:buNone/>
            </a:pPr>
            <a:r>
              <a:t/>
            </a:r>
            <a:endParaRPr sz="2000">
              <a:solidFill>
                <a:schemeClr val="dk1"/>
              </a:solidFill>
              <a:latin typeface="Calibri"/>
              <a:ea typeface="Calibri"/>
              <a:cs typeface="Calibri"/>
              <a:sym typeface="Calibri"/>
            </a:endParaRPr>
          </a:p>
        </p:txBody>
      </p:sp>
      <p:sp>
        <p:nvSpPr>
          <p:cNvPr id="505" name="Shape 50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506" name="Shape 50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507" name="Shape 50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32</a:t>
            </a:r>
          </a:p>
        </p:txBody>
      </p:sp>
      <p:sp>
        <p:nvSpPr>
          <p:cNvPr id="513" name="Shape 51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Google Analytics</a:t>
            </a:r>
          </a:p>
        </p:txBody>
      </p:sp>
      <p:sp>
        <p:nvSpPr>
          <p:cNvPr id="514" name="Shape 514"/>
          <p:cNvSpPr/>
          <p:nvPr/>
        </p:nvSpPr>
        <p:spPr>
          <a:xfrm>
            <a:off x="39152" y="8866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Website Owner I want to have an analytical overview of the </a:t>
            </a:r>
            <a:r>
              <a:rPr lang="en-AU" sz="2400">
                <a:solidFill>
                  <a:schemeClr val="dk1"/>
                </a:solidFill>
                <a:latin typeface="Calibri"/>
                <a:ea typeface="Calibri"/>
                <a:cs typeface="Calibri"/>
                <a:sym typeface="Calibri"/>
              </a:rPr>
              <a:t>website's</a:t>
            </a:r>
            <a:r>
              <a:rPr lang="en-AU" sz="2400">
                <a:solidFill>
                  <a:schemeClr val="dk1"/>
                </a:solidFill>
                <a:latin typeface="Calibri"/>
                <a:ea typeface="Calibri"/>
                <a:cs typeface="Calibri"/>
                <a:sym typeface="Calibri"/>
              </a:rPr>
              <a:t> traffic so that I know what type of users use my website. </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15" name="Shape 515"/>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 GMail account to connect website via Google Analytics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 specific code given by Google Analytics to insert into the webpages (header).</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 auto email system by Google Analytics to send account holder the monthly traffic </a:t>
            </a:r>
          </a:p>
          <a:p>
            <a:pPr lvl="0" rtl="0">
              <a:spcBef>
                <a:spcPts val="0"/>
              </a:spcBef>
              <a:buNone/>
            </a:pPr>
            <a:r>
              <a:t/>
            </a:r>
            <a:endParaRPr sz="2000">
              <a:solidFill>
                <a:schemeClr val="dk1"/>
              </a:solidFill>
              <a:latin typeface="Calibri"/>
              <a:ea typeface="Calibri"/>
              <a:cs typeface="Calibri"/>
              <a:sym typeface="Calibri"/>
            </a:endParaRPr>
          </a:p>
        </p:txBody>
      </p:sp>
      <p:sp>
        <p:nvSpPr>
          <p:cNvPr id="516" name="Shape 51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517" name="Shape 51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518" name="Shape 51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33</a:t>
            </a:r>
          </a:p>
        </p:txBody>
      </p:sp>
      <p:sp>
        <p:nvSpPr>
          <p:cNvPr id="524" name="Shape 52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Google Ads</a:t>
            </a:r>
          </a:p>
        </p:txBody>
      </p:sp>
      <p:sp>
        <p:nvSpPr>
          <p:cNvPr id="525" name="Shape 525"/>
          <p:cNvSpPr/>
          <p:nvPr/>
        </p:nvSpPr>
        <p:spPr>
          <a:xfrm>
            <a:off x="39152" y="8866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Website Owner I want to have </a:t>
            </a:r>
            <a:r>
              <a:rPr lang="en-AU" sz="2400">
                <a:solidFill>
                  <a:schemeClr val="dk1"/>
                </a:solidFill>
                <a:latin typeface="Calibri"/>
                <a:ea typeface="Calibri"/>
                <a:cs typeface="Calibri"/>
                <a:sym typeface="Calibri"/>
              </a:rPr>
              <a:t>advertisement</a:t>
            </a:r>
            <a:r>
              <a:rPr lang="en-AU" sz="2400">
                <a:solidFill>
                  <a:schemeClr val="dk1"/>
                </a:solidFill>
                <a:latin typeface="Calibri"/>
                <a:ea typeface="Calibri"/>
                <a:cs typeface="Calibri"/>
                <a:sym typeface="Calibri"/>
              </a:rPr>
              <a:t> on the website so that it can make money.   </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26" name="Shape 526"/>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Sign up with Google Ads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 Google Ads to display different types of ads that are relevant to the website.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 return those </a:t>
            </a:r>
            <a:r>
              <a:rPr lang="en-AU" sz="2000">
                <a:solidFill>
                  <a:schemeClr val="dk1"/>
                </a:solidFill>
                <a:latin typeface="Calibri"/>
                <a:ea typeface="Calibri"/>
                <a:cs typeface="Calibri"/>
                <a:sym typeface="Calibri"/>
              </a:rPr>
              <a:t>companies</a:t>
            </a:r>
            <a:r>
              <a:rPr lang="en-AU" sz="2000">
                <a:solidFill>
                  <a:schemeClr val="dk1"/>
                </a:solidFill>
                <a:latin typeface="Calibri"/>
                <a:ea typeface="Calibri"/>
                <a:cs typeface="Calibri"/>
                <a:sym typeface="Calibri"/>
              </a:rPr>
              <a:t> pay you money based </a:t>
            </a:r>
            <a:r>
              <a:rPr lang="en-AU" sz="2000">
                <a:solidFill>
                  <a:schemeClr val="dk1"/>
                </a:solidFill>
                <a:latin typeface="Calibri"/>
                <a:ea typeface="Calibri"/>
                <a:cs typeface="Calibri"/>
                <a:sym typeface="Calibri"/>
              </a:rPr>
              <a:t>on</a:t>
            </a:r>
            <a:r>
              <a:rPr lang="en-AU" sz="2000">
                <a:solidFill>
                  <a:schemeClr val="dk1"/>
                </a:solidFill>
                <a:latin typeface="Calibri"/>
                <a:ea typeface="Calibri"/>
                <a:cs typeface="Calibri"/>
                <a:sym typeface="Calibri"/>
              </a:rPr>
              <a:t> how many clicks and views it attracts.  </a:t>
            </a:r>
          </a:p>
          <a:p>
            <a:pPr lvl="0" rtl="0">
              <a:spcBef>
                <a:spcPts val="0"/>
              </a:spcBef>
              <a:buNone/>
            </a:pPr>
            <a:r>
              <a:t/>
            </a:r>
            <a:endParaRPr sz="2000">
              <a:solidFill>
                <a:schemeClr val="dk1"/>
              </a:solidFill>
              <a:latin typeface="Calibri"/>
              <a:ea typeface="Calibri"/>
              <a:cs typeface="Calibri"/>
              <a:sym typeface="Calibri"/>
            </a:endParaRPr>
          </a:p>
        </p:txBody>
      </p:sp>
      <p:sp>
        <p:nvSpPr>
          <p:cNvPr id="527" name="Shape 52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528" name="Shape 52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M</a:t>
            </a:r>
          </a:p>
        </p:txBody>
      </p:sp>
      <p:sp>
        <p:nvSpPr>
          <p:cNvPr id="529" name="Shape 52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4</a:t>
            </a:r>
          </a:p>
        </p:txBody>
      </p:sp>
      <p:sp>
        <p:nvSpPr>
          <p:cNvPr id="535" name="Shape 53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Twitter Feed</a:t>
            </a:r>
          </a:p>
        </p:txBody>
      </p:sp>
      <p:sp>
        <p:nvSpPr>
          <p:cNvPr id="536" name="Shape 536"/>
          <p:cNvSpPr/>
          <p:nvPr/>
        </p:nvSpPr>
        <p:spPr>
          <a:xfrm>
            <a:off x="39152" y="8866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User I want to publicly see a twitter feed on the website so that I can be informed about what the website posts about. </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37" name="Shape 537"/>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 an Official Twitter account for the website.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Embed the accounts twitter feed into the website.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 is presented with the latest tweets on the home page. </a:t>
            </a:r>
          </a:p>
          <a:p>
            <a:pPr lvl="0" rtl="0">
              <a:spcBef>
                <a:spcPts val="0"/>
              </a:spcBef>
              <a:buNone/>
            </a:pPr>
            <a:r>
              <a:t/>
            </a:r>
            <a:endParaRPr sz="2000">
              <a:solidFill>
                <a:schemeClr val="dk1"/>
              </a:solidFill>
              <a:latin typeface="Calibri"/>
              <a:ea typeface="Calibri"/>
              <a:cs typeface="Calibri"/>
              <a:sym typeface="Calibri"/>
            </a:endParaRPr>
          </a:p>
        </p:txBody>
      </p:sp>
      <p:sp>
        <p:nvSpPr>
          <p:cNvPr id="538" name="Shape 53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539" name="Shape 53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540" name="Shape 54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5</a:t>
            </a:r>
          </a:p>
        </p:txBody>
      </p:sp>
      <p:sp>
        <p:nvSpPr>
          <p:cNvPr id="546" name="Shape 54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Changelog</a:t>
            </a:r>
          </a:p>
        </p:txBody>
      </p:sp>
      <p:sp>
        <p:nvSpPr>
          <p:cNvPr id="547" name="Shape 547"/>
          <p:cNvSpPr/>
          <p:nvPr/>
        </p:nvSpPr>
        <p:spPr>
          <a:xfrm>
            <a:off x="39152" y="8866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an Account Holder I want to see what updates and features are given to the website so that I am up to date. </a:t>
            </a: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48" name="Shape 548"/>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Separate</a:t>
            </a:r>
            <a:r>
              <a:rPr lang="en-AU" sz="2000">
                <a:solidFill>
                  <a:schemeClr val="dk1"/>
                </a:solidFill>
                <a:latin typeface="Calibri"/>
                <a:ea typeface="Calibri"/>
                <a:cs typeface="Calibri"/>
                <a:sym typeface="Calibri"/>
              </a:rPr>
              <a:t> page for the changelog.</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Change log uses a particular format of [date] - [sentence or two on change or addition]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Information is presented clearly and informative to the account holders. </a:t>
            </a:r>
          </a:p>
          <a:p>
            <a:pPr lvl="0" rtl="0">
              <a:spcBef>
                <a:spcPts val="0"/>
              </a:spcBef>
              <a:buNone/>
            </a:pPr>
            <a:r>
              <a:t/>
            </a:r>
            <a:endParaRPr sz="2000">
              <a:solidFill>
                <a:schemeClr val="dk1"/>
              </a:solidFill>
              <a:latin typeface="Calibri"/>
              <a:ea typeface="Calibri"/>
              <a:cs typeface="Calibri"/>
              <a:sym typeface="Calibri"/>
            </a:endParaRPr>
          </a:p>
        </p:txBody>
      </p:sp>
      <p:sp>
        <p:nvSpPr>
          <p:cNvPr id="549" name="Shape 54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550" name="Shape 55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551" name="Shape 55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6</a:t>
            </a:r>
          </a:p>
        </p:txBody>
      </p:sp>
      <p:sp>
        <p:nvSpPr>
          <p:cNvPr id="557" name="Shape 55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Friend System</a:t>
            </a:r>
          </a:p>
        </p:txBody>
      </p:sp>
      <p:sp>
        <p:nvSpPr>
          <p:cNvPr id="558" name="Shape 558"/>
          <p:cNvSpPr/>
          <p:nvPr/>
        </p:nvSpPr>
        <p:spPr>
          <a:xfrm>
            <a:off x="39152" y="8866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an Account Holder I want to be able to add another user as a friend so I can share locations and chat with them on the website.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59" name="Shape 559"/>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1800" u="none" cap="none" strike="noStrike">
                <a:solidFill>
                  <a:schemeClr val="dk1"/>
                </a:solidFill>
                <a:latin typeface="Calibri"/>
                <a:ea typeface="Calibri"/>
                <a:cs typeface="Calibri"/>
                <a:sym typeface="Calibri"/>
              </a:rPr>
              <a:t>Acceptance Criteria</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Website has an “activity” page where recent site user activity is displayed</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Holders can click on a button on another profile to send them a friend request</a:t>
            </a:r>
          </a:p>
          <a:p>
            <a:pPr indent="-166687" lvl="0" marL="179387" rtl="0">
              <a:spcBef>
                <a:spcPts val="0"/>
              </a:spcBef>
              <a:buClr>
                <a:schemeClr val="dk1"/>
              </a:buClr>
              <a:buFont typeface="Calibri"/>
              <a:buChar char="•"/>
            </a:pPr>
            <a:r>
              <a:t/>
            </a:r>
            <a:endParaRPr sz="1800">
              <a:solidFill>
                <a:schemeClr val="dk1"/>
              </a:solidFill>
              <a:latin typeface="Calibri"/>
              <a:ea typeface="Calibri"/>
              <a:cs typeface="Calibri"/>
              <a:sym typeface="Calibri"/>
            </a:endParaRPr>
          </a:p>
          <a:p>
            <a:pPr lvl="0" rtl="0">
              <a:spcBef>
                <a:spcPts val="0"/>
              </a:spcBef>
              <a:buNone/>
            </a:pPr>
            <a:r>
              <a:t/>
            </a:r>
            <a:endParaRPr sz="2000">
              <a:solidFill>
                <a:schemeClr val="dk1"/>
              </a:solidFill>
              <a:latin typeface="Calibri"/>
              <a:ea typeface="Calibri"/>
              <a:cs typeface="Calibri"/>
              <a:sym typeface="Calibri"/>
            </a:endParaRPr>
          </a:p>
        </p:txBody>
      </p:sp>
      <p:sp>
        <p:nvSpPr>
          <p:cNvPr id="560" name="Shape 56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561" name="Shape 56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562" name="Shape 56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User activity would be stuff like public events, high profile reviews (ones with lots of likes or replies) etc.</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7</a:t>
            </a:r>
          </a:p>
        </p:txBody>
      </p:sp>
      <p:sp>
        <p:nvSpPr>
          <p:cNvPr id="568" name="Shape 56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Messaging</a:t>
            </a:r>
          </a:p>
        </p:txBody>
      </p:sp>
      <p:sp>
        <p:nvSpPr>
          <p:cNvPr id="569" name="Shape 569"/>
          <p:cNvSpPr/>
          <p:nvPr/>
        </p:nvSpPr>
        <p:spPr>
          <a:xfrm>
            <a:off x="39152" y="8866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an Account Holder I want to be able to communicate directly with another user so we can discuss the website or locations we’ve been to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70" name="Shape 570"/>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1800" u="none" cap="none" strike="noStrike">
                <a:solidFill>
                  <a:schemeClr val="dk1"/>
                </a:solidFill>
                <a:latin typeface="Calibri"/>
                <a:ea typeface="Calibri"/>
                <a:cs typeface="Calibri"/>
                <a:sym typeface="Calibri"/>
              </a:rPr>
              <a:t>Acceptance Criteria</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Holders can bring up a message window by clicking a button on another profile</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holders can type a message and send it to another Account Holder</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Holders can receive and read messages</a:t>
            </a:r>
          </a:p>
          <a:p>
            <a:pPr indent="-179387" lvl="0" marL="179387" rtl="0">
              <a:spcBef>
                <a:spcPts val="0"/>
              </a:spcBef>
              <a:buClr>
                <a:schemeClr val="dk1"/>
              </a:buClr>
              <a:buSzPct val="111111"/>
              <a:buFont typeface="Calibri"/>
              <a:buChar char="•"/>
            </a:pPr>
            <a:r>
              <a:rPr lang="en-AU" sz="1800">
                <a:solidFill>
                  <a:schemeClr val="dk1"/>
                </a:solidFill>
                <a:latin typeface="Calibri"/>
                <a:ea typeface="Calibri"/>
                <a:cs typeface="Calibri"/>
                <a:sym typeface="Calibri"/>
              </a:rPr>
              <a:t>Premium Users can access advanced messaging options, like coloured, bolded and italicised text.</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Premium Users can receive email notifications with the message inside</a:t>
            </a:r>
          </a:p>
          <a:p>
            <a:pPr lvl="0" rtl="0">
              <a:spcBef>
                <a:spcPts val="0"/>
              </a:spcBef>
              <a:buNone/>
            </a:pPr>
            <a:r>
              <a:t/>
            </a:r>
            <a:endParaRPr sz="2000">
              <a:solidFill>
                <a:schemeClr val="dk1"/>
              </a:solidFill>
              <a:latin typeface="Calibri"/>
              <a:ea typeface="Calibri"/>
              <a:cs typeface="Calibri"/>
              <a:sym typeface="Calibri"/>
            </a:endParaRPr>
          </a:p>
        </p:txBody>
      </p:sp>
      <p:sp>
        <p:nvSpPr>
          <p:cNvPr id="571" name="Shape 57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3</a:t>
            </a:r>
          </a:p>
        </p:txBody>
      </p:sp>
      <p:sp>
        <p:nvSpPr>
          <p:cNvPr id="572" name="Shape 57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573" name="Shape 57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a:t>
            </a:r>
          </a:p>
        </p:txBody>
      </p:sp>
      <p:sp>
        <p:nvSpPr>
          <p:cNvPr id="188" name="Shape 188"/>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Public Access Pages</a:t>
            </a:r>
          </a:p>
        </p:txBody>
      </p:sp>
      <p:sp>
        <p:nvSpPr>
          <p:cNvPr id="189" name="Shape 189"/>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latin typeface="Calibri"/>
                <a:ea typeface="Calibri"/>
                <a:cs typeface="Calibri"/>
                <a:sym typeface="Calibri"/>
              </a:rPr>
              <a:t>As a User I want to be able to view the public access pages so that I can inform myself about the website and its services</a:t>
            </a:r>
          </a:p>
        </p:txBody>
      </p:sp>
      <p:sp>
        <p:nvSpPr>
          <p:cNvPr id="190" name="Shape 190"/>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Home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ToS Contract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About Us Page</a:t>
            </a:r>
          </a:p>
        </p:txBody>
      </p:sp>
      <p:sp>
        <p:nvSpPr>
          <p:cNvPr id="191" name="Shape 19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92" name="Shape 192"/>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M</a:t>
            </a:r>
          </a:p>
        </p:txBody>
      </p:sp>
      <p:sp>
        <p:nvSpPr>
          <p:cNvPr id="193" name="Shape 193"/>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rPr lang="en-AU" sz="2000">
                <a:solidFill>
                  <a:schemeClr val="dk1"/>
                </a:solidFill>
                <a:latin typeface="Calibri"/>
                <a:ea typeface="Calibri"/>
                <a:cs typeface="Calibri"/>
                <a:sym typeface="Calibri"/>
              </a:rPr>
              <a:t>Basic static websites, ToS may include a FAQ section as well</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8</a:t>
            </a:r>
          </a:p>
        </p:txBody>
      </p:sp>
      <p:sp>
        <p:nvSpPr>
          <p:cNvPr id="579" name="Shape 57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Plans</a:t>
            </a:r>
          </a:p>
        </p:txBody>
      </p:sp>
      <p:sp>
        <p:nvSpPr>
          <p:cNvPr id="580" name="Shape 580"/>
          <p:cNvSpPr/>
          <p:nvPr/>
        </p:nvSpPr>
        <p:spPr>
          <a:xfrm>
            <a:off x="39152" y="8866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an Account Holder I want to be able to create planned events on the website so that other users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81" name="Shape 581"/>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1800" u="none" cap="none" strike="noStrike">
                <a:solidFill>
                  <a:schemeClr val="dk1"/>
                </a:solidFill>
                <a:latin typeface="Calibri"/>
                <a:ea typeface="Calibri"/>
                <a:cs typeface="Calibri"/>
                <a:sym typeface="Calibri"/>
              </a:rPr>
              <a:t>Acceptance Criteria</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Holders can bring up a message window by clicking a button on another profile</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holders can type a message and send it to another Account Holder</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Holders can receive and read messages</a:t>
            </a:r>
          </a:p>
          <a:p>
            <a:pPr indent="-179387" lvl="0" marL="179387" rtl="0">
              <a:spcBef>
                <a:spcPts val="0"/>
              </a:spcBef>
              <a:buClr>
                <a:schemeClr val="dk1"/>
              </a:buClr>
              <a:buSzPct val="111111"/>
              <a:buFont typeface="Calibri"/>
              <a:buChar char="•"/>
            </a:pPr>
            <a:r>
              <a:rPr lang="en-AU" sz="1800">
                <a:solidFill>
                  <a:schemeClr val="dk1"/>
                </a:solidFill>
                <a:latin typeface="Calibri"/>
                <a:ea typeface="Calibri"/>
                <a:cs typeface="Calibri"/>
                <a:sym typeface="Calibri"/>
              </a:rPr>
              <a:t>Premium Users can access advanced messaging options, like coloured, bolded and italicised text.</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Premium Users can receive email notifications with the message inside</a:t>
            </a:r>
          </a:p>
          <a:p>
            <a:pPr lvl="0" rtl="0">
              <a:spcBef>
                <a:spcPts val="0"/>
              </a:spcBef>
              <a:buNone/>
            </a:pPr>
            <a:r>
              <a:t/>
            </a:r>
            <a:endParaRPr sz="2000">
              <a:solidFill>
                <a:schemeClr val="dk1"/>
              </a:solidFill>
              <a:latin typeface="Calibri"/>
              <a:ea typeface="Calibri"/>
              <a:cs typeface="Calibri"/>
              <a:sym typeface="Calibri"/>
            </a:endParaRPr>
          </a:p>
        </p:txBody>
      </p:sp>
      <p:sp>
        <p:nvSpPr>
          <p:cNvPr id="582" name="Shape 58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3</a:t>
            </a:r>
          </a:p>
        </p:txBody>
      </p:sp>
      <p:sp>
        <p:nvSpPr>
          <p:cNvPr id="583" name="Shape 58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584" name="Shape 58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9</a:t>
            </a:r>
          </a:p>
        </p:txBody>
      </p:sp>
      <p:sp>
        <p:nvSpPr>
          <p:cNvPr id="590" name="Shape 59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Secure Pages</a:t>
            </a:r>
          </a:p>
        </p:txBody>
      </p:sp>
      <p:sp>
        <p:nvSpPr>
          <p:cNvPr id="591" name="Shape 59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Website Owner I </a:t>
            </a:r>
            <a:r>
              <a:rPr lang="en-AU" sz="2400">
                <a:solidFill>
                  <a:schemeClr val="dk1"/>
                </a:solidFill>
                <a:latin typeface="Calibri"/>
                <a:ea typeface="Calibri"/>
                <a:cs typeface="Calibri"/>
                <a:sym typeface="Calibri"/>
              </a:rPr>
              <a:t>don't</a:t>
            </a:r>
            <a:r>
              <a:rPr lang="en-AU" sz="2400">
                <a:solidFill>
                  <a:schemeClr val="dk1"/>
                </a:solidFill>
                <a:latin typeface="Calibri"/>
                <a:ea typeface="Calibri"/>
                <a:cs typeface="Calibri"/>
                <a:sym typeface="Calibri"/>
              </a:rPr>
              <a:t> want users to access the account features of the website by passing it through the URL link so that they must create an account to gain access.  </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592" name="Shape 592"/>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Authentication on </a:t>
            </a:r>
            <a:r>
              <a:rPr lang="en-AU" sz="2000">
                <a:solidFill>
                  <a:schemeClr val="dk1"/>
                </a:solidFill>
                <a:latin typeface="Calibri"/>
                <a:ea typeface="Calibri"/>
                <a:cs typeface="Calibri"/>
                <a:sym typeface="Calibri"/>
              </a:rPr>
              <a:t>Web Pages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 pages that are account holder features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Prompt to login screen if they attempt to access a account holder feature without being logged in</a:t>
            </a:r>
          </a:p>
        </p:txBody>
      </p:sp>
      <p:sp>
        <p:nvSpPr>
          <p:cNvPr id="593" name="Shape 59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594" name="Shape 59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595" name="Shape 59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40</a:t>
            </a:r>
          </a:p>
        </p:txBody>
      </p:sp>
      <p:sp>
        <p:nvSpPr>
          <p:cNvPr id="601" name="Shape 60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Social Profiles</a:t>
            </a:r>
          </a:p>
        </p:txBody>
      </p:sp>
      <p:sp>
        <p:nvSpPr>
          <p:cNvPr id="602" name="Shape 60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an Account Holder I would like to customise a profile page for other users to view, and also view other user’s profiles so I can meet new people </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2400">
              <a:solidFill>
                <a:schemeClr val="dk1"/>
              </a:solidFill>
              <a:latin typeface="Calibri"/>
              <a:ea typeface="Calibri"/>
              <a:cs typeface="Calibri"/>
              <a:sym typeface="Calibri"/>
            </a:endParaRPr>
          </a:p>
        </p:txBody>
      </p:sp>
      <p:sp>
        <p:nvSpPr>
          <p:cNvPr id="603" name="Shape 603"/>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Holders can view social profiles of others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holders can customise their profile with a bio</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information such as account type (e.g. Tourist) and username,</a:t>
            </a:r>
          </a:p>
        </p:txBody>
      </p:sp>
      <p:sp>
        <p:nvSpPr>
          <p:cNvPr id="604" name="Shape 60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605" name="Shape 60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606" name="Shape 60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Will be expanded in the future when o</a:t>
            </a:r>
            <a:r>
              <a:rPr lang="en-AU" sz="2000">
                <a:solidFill>
                  <a:schemeClr val="dk1"/>
                </a:solidFill>
                <a:latin typeface="Calibri"/>
                <a:ea typeface="Calibri"/>
                <a:cs typeface="Calibri"/>
                <a:sym typeface="Calibri"/>
              </a:rPr>
              <a:t>ther functions are added to the site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4</a:t>
            </a:r>
          </a:p>
        </p:txBody>
      </p:sp>
      <p:sp>
        <p:nvSpPr>
          <p:cNvPr id="199" name="Shape 199"/>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a:t>
            </a:r>
            <a:r>
              <a:rPr lang="en-AU" sz="2800">
                <a:solidFill>
                  <a:schemeClr val="lt1"/>
                </a:solidFill>
                <a:latin typeface="Calibri"/>
                <a:ea typeface="Calibri"/>
                <a:cs typeface="Calibri"/>
                <a:sym typeface="Calibri"/>
              </a:rPr>
              <a:t> City Map</a:t>
            </a:r>
          </a:p>
        </p:txBody>
      </p:sp>
      <p:sp>
        <p:nvSpPr>
          <p:cNvPr id="200" name="Shape 200"/>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map of the of the city</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users can visualise the layout of the city.</a:t>
            </a:r>
          </a:p>
        </p:txBody>
      </p:sp>
      <p:sp>
        <p:nvSpPr>
          <p:cNvPr id="201" name="Shape 201"/>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Specify which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map of city</a:t>
            </a:r>
          </a:p>
        </p:txBody>
      </p:sp>
      <p:sp>
        <p:nvSpPr>
          <p:cNvPr id="202" name="Shape 20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203" name="Shape 203"/>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S</a:t>
            </a:r>
          </a:p>
        </p:txBody>
      </p:sp>
      <p:sp>
        <p:nvSpPr>
          <p:cNvPr id="204" name="Shape 204"/>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Map could be stored on a database so that rollbacks of the image could be performed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 add city information to the website, either the map needs to be manually created or a google maps plugin is used (https://batchgeo.com/features/store-locator/)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5</a:t>
            </a:r>
          </a:p>
        </p:txBody>
      </p:sp>
      <p:sp>
        <p:nvSpPr>
          <p:cNvPr id="210" name="Shape 210"/>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View Locations</a:t>
            </a:r>
          </a:p>
        </p:txBody>
      </p:sp>
      <p:sp>
        <p:nvSpPr>
          <p:cNvPr id="211" name="Shape 211"/>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to view locations </a:t>
            </a:r>
            <a:r>
              <a:rPr b="1" lang="en-AU" sz="2400">
                <a:solidFill>
                  <a:schemeClr val="dk1"/>
                </a:solidFill>
                <a:latin typeface="Calibri"/>
                <a:ea typeface="Calibri"/>
                <a:cs typeface="Calibri"/>
                <a:sym typeface="Calibri"/>
              </a:rPr>
              <a:t>in my selected city</a:t>
            </a:r>
            <a:r>
              <a:rPr lang="en-AU" sz="2400">
                <a:solidFill>
                  <a:schemeClr val="dk1"/>
                </a:solidFill>
                <a:latin typeface="Calibri"/>
                <a:ea typeface="Calibri"/>
                <a:cs typeface="Calibri"/>
                <a:sym typeface="Calibri"/>
              </a:rPr>
              <a:t> so that I can make informed judgements based on the available information</a:t>
            </a:r>
          </a:p>
        </p:txBody>
      </p:sp>
      <p:sp>
        <p:nvSpPr>
          <p:cNvPr id="212" name="Shape 212"/>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1800">
                <a:solidFill>
                  <a:schemeClr val="dk1"/>
                </a:solidFill>
                <a:latin typeface="Calibri"/>
                <a:ea typeface="Calibri"/>
                <a:cs typeface="Calibri"/>
                <a:sym typeface="Calibri"/>
              </a:rPr>
              <a:t>Acceptance Criteria</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View location based on account information</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Page contains basic information about location</a:t>
            </a:r>
          </a:p>
        </p:txBody>
      </p:sp>
      <p:sp>
        <p:nvSpPr>
          <p:cNvPr id="213" name="Shape 21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400">
                <a:solidFill>
                  <a:schemeClr val="dk1"/>
                </a:solidFill>
                <a:latin typeface="Calibri"/>
                <a:ea typeface="Calibri"/>
                <a:cs typeface="Calibri"/>
                <a:sym typeface="Calibri"/>
              </a:rPr>
              <a:t>2</a:t>
            </a:r>
          </a:p>
        </p:txBody>
      </p:sp>
      <p:sp>
        <p:nvSpPr>
          <p:cNvPr id="214" name="Shape 214"/>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M</a:t>
            </a:r>
          </a:p>
        </p:txBody>
      </p:sp>
      <p:sp>
        <p:nvSpPr>
          <p:cNvPr id="215" name="Shape 215"/>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h</a:t>
            </a:r>
            <a:r>
              <a:rPr lang="en-AU" sz="2000">
                <a:solidFill>
                  <a:schemeClr val="dk1"/>
                </a:solidFill>
                <a:latin typeface="Calibri"/>
                <a:ea typeface="Calibri"/>
                <a:cs typeface="Calibri"/>
                <a:sym typeface="Calibri"/>
              </a:rPr>
              <a:t>ttps://stackoverflow.com/questions/43913604/how-can-get-data-from-database-based-on-the-url-django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6</a:t>
            </a:r>
          </a:p>
        </p:txBody>
      </p:sp>
      <p:sp>
        <p:nvSpPr>
          <p:cNvPr id="221" name="Shape 22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Search Locations</a:t>
            </a:r>
          </a:p>
        </p:txBody>
      </p:sp>
      <p:sp>
        <p:nvSpPr>
          <p:cNvPr id="222" name="Shape 22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search for locations so that I can find something specific or outside my default options</a:t>
            </a:r>
          </a:p>
        </p:txBody>
      </p:sp>
      <p:sp>
        <p:nvSpPr>
          <p:cNvPr id="223" name="Shape 22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bar is displayed when logged in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can type search terms into </a:t>
            </a:r>
            <a:r>
              <a:rPr lang="en-AU" sz="2000">
                <a:solidFill>
                  <a:schemeClr val="dk1"/>
                </a:solidFill>
                <a:latin typeface="Calibri"/>
                <a:ea typeface="Calibri"/>
                <a:cs typeface="Calibri"/>
                <a:sym typeface="Calibri"/>
              </a:rPr>
              <a:t>the search bar</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Entries relevant to terms are found</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Results are displayed to</a:t>
            </a:r>
            <a:r>
              <a:rPr lang="en-AU" sz="2000">
                <a:solidFill>
                  <a:schemeClr val="dk1"/>
                </a:solidFill>
                <a:latin typeface="Calibri"/>
                <a:ea typeface="Calibri"/>
                <a:cs typeface="Calibri"/>
                <a:sym typeface="Calibri"/>
              </a:rPr>
              <a:t> account holder</a:t>
            </a:r>
          </a:p>
        </p:txBody>
      </p:sp>
      <p:sp>
        <p:nvSpPr>
          <p:cNvPr id="224" name="Shape 22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225" name="Shape 22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S</a:t>
            </a:r>
          </a:p>
        </p:txBody>
      </p:sp>
      <p:sp>
        <p:nvSpPr>
          <p:cNvPr id="226" name="Shape 22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7</a:t>
            </a:r>
          </a:p>
        </p:txBody>
      </p:sp>
      <p:sp>
        <p:nvSpPr>
          <p:cNvPr id="232" name="Shape 232"/>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 Account Information</a:t>
            </a:r>
          </a:p>
        </p:txBody>
      </p:sp>
      <p:sp>
        <p:nvSpPr>
          <p:cNvPr id="233" name="Shape 233"/>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edit my account information so I can keep it up to date.</a:t>
            </a:r>
          </a:p>
          <a:p>
            <a:pPr indent="0" lvl="0" marL="0" marR="0" rtl="0" algn="l">
              <a:spcBef>
                <a:spcPts val="0"/>
              </a:spcBef>
              <a:buNone/>
            </a:pPr>
            <a:r>
              <a:t/>
            </a:r>
            <a:endParaRPr sz="2400">
              <a:latin typeface="Calibri"/>
              <a:ea typeface="Calibri"/>
              <a:cs typeface="Calibri"/>
              <a:sym typeface="Calibri"/>
            </a:endParaRPr>
          </a:p>
        </p:txBody>
      </p:sp>
      <p:sp>
        <p:nvSpPr>
          <p:cNvPr id="234" name="Shape 234"/>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Edit account information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details changed in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35" name="Shape 23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36" name="Shape 236"/>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237" name="Shape 237"/>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account button in input form</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Password validation for confirmation</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Choose preferred city drop down menu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8</a:t>
            </a:r>
          </a:p>
        </p:txBody>
      </p:sp>
      <p:sp>
        <p:nvSpPr>
          <p:cNvPr id="243" name="Shape 24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City </a:t>
            </a:r>
            <a:r>
              <a:rPr lang="en-AU" sz="2800">
                <a:solidFill>
                  <a:schemeClr val="lt1"/>
                </a:solidFill>
                <a:latin typeface="Calibri"/>
                <a:ea typeface="Calibri"/>
                <a:cs typeface="Calibri"/>
                <a:sym typeface="Calibri"/>
              </a:rPr>
              <a:t>Map</a:t>
            </a:r>
          </a:p>
        </p:txBody>
      </p:sp>
      <p:sp>
        <p:nvSpPr>
          <p:cNvPr id="244" name="Shape 24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a </a:t>
            </a:r>
            <a:r>
              <a:rPr lang="en-AU" sz="2400">
                <a:solidFill>
                  <a:schemeClr val="dk1"/>
                </a:solidFill>
                <a:latin typeface="Calibri"/>
                <a:ea typeface="Calibri"/>
                <a:cs typeface="Calibri"/>
                <a:sym typeface="Calibri"/>
              </a:rPr>
              <a:t>map of the city</a:t>
            </a:r>
            <a:r>
              <a:rPr b="0" i="0" lang="en-AU" sz="2400" u="none" cap="none" strike="noStrike">
                <a:solidFill>
                  <a:schemeClr val="dk1"/>
                </a:solidFill>
                <a:latin typeface="Calibri"/>
                <a:ea typeface="Calibri"/>
                <a:cs typeface="Calibri"/>
                <a:sym typeface="Calibri"/>
              </a:rPr>
              <a:t> so that I can get a basic understanding of t</a:t>
            </a:r>
            <a:r>
              <a:rPr lang="en-AU" sz="2400">
                <a:solidFill>
                  <a:schemeClr val="dk1"/>
                </a:solidFill>
                <a:latin typeface="Calibri"/>
                <a:ea typeface="Calibri"/>
                <a:cs typeface="Calibri"/>
                <a:sym typeface="Calibri"/>
              </a:rPr>
              <a:t>he city layout</a:t>
            </a:r>
          </a:p>
        </p:txBody>
      </p:sp>
      <p:sp>
        <p:nvSpPr>
          <p:cNvPr id="245" name="Shape 245"/>
          <p:cNvSpPr/>
          <p:nvPr/>
        </p:nvSpPr>
        <p:spPr>
          <a:xfrm>
            <a:off x="39002" y="3335543"/>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Map of city shown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Name of maps city shown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for city maps</a:t>
            </a:r>
          </a:p>
        </p:txBody>
      </p:sp>
      <p:sp>
        <p:nvSpPr>
          <p:cNvPr id="246" name="Shape 24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247" name="Shape 24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S</a:t>
            </a:r>
          </a:p>
        </p:txBody>
      </p:sp>
      <p:sp>
        <p:nvSpPr>
          <p:cNvPr id="248" name="Shape 24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I’m guessing the paragraph can probably just be hidden and displayed on a trigger, but further testing with Django will need to be done.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