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2276" autoAdjust="0"/>
  </p:normalViewPr>
  <p:slideViewPr>
    <p:cSldViewPr snapToGrid="0">
      <p:cViewPr varScale="1">
        <p:scale>
          <a:sx n="76" d="100"/>
          <a:sy n="76" d="100"/>
        </p:scale>
        <p:origin x="16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Conceptual model</a:t>
            </a:r>
            <a:br>
              <a:rPr lang="en-US" b="1" dirty="0"/>
            </a:br>
            <a:r>
              <a:rPr lang="en-PH" dirty="0"/>
              <a:t>Real-world entities and relationships | High-level, abstract</a:t>
            </a:r>
            <a:br>
              <a:rPr lang="en-PH" dirty="0"/>
            </a:br>
            <a:br>
              <a:rPr lang="en-US" b="1" dirty="0"/>
            </a:br>
            <a:br>
              <a:rPr lang="en-US" dirty="0"/>
            </a:br>
            <a:r>
              <a:rPr lang="en-PH" dirty="0"/>
              <a:t>Relational Data Model</a:t>
            </a:r>
            <a:br>
              <a:rPr lang="en-PH" dirty="0"/>
            </a:br>
            <a:r>
              <a:rPr lang="en-PH" dirty="0"/>
              <a:t>ER Diagram or ER Model</a:t>
            </a:r>
            <a:br>
              <a:rPr lang="en-PH" dirty="0"/>
            </a:br>
            <a:r>
              <a:rPr lang="en-US" b="1" dirty="0"/>
              <a:t>Object-Oriented Data Model:</a:t>
            </a:r>
            <a:r>
              <a:rPr lang="en-US" dirty="0"/>
              <a:t> This model represents data as objects with attributes and methods. It's often used in object-oriented programming and databases.</a:t>
            </a:r>
          </a:p>
          <a:p>
            <a:r>
              <a:rPr lang="en-US" b="1" dirty="0"/>
              <a:t>Entity-Attribute-Value (EAV) Model:</a:t>
            </a:r>
            <a:r>
              <a:rPr lang="en-US" dirty="0"/>
              <a:t> This flexible model stores data in a dynamic structure, allowing for unstructured data. It's often used for data warehousing and analytics.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Logical Model</a:t>
            </a:r>
          </a:p>
          <a:p>
            <a:r>
              <a:rPr lang="en-PH" dirty="0"/>
              <a:t>Data structures and relationships</a:t>
            </a:r>
            <a:r>
              <a:rPr lang="en-US" b="1" dirty="0"/>
              <a:t> | </a:t>
            </a:r>
            <a:r>
              <a:rPr lang="en-US" b="0" dirty="0"/>
              <a:t>Detailed</a:t>
            </a:r>
            <a:endParaRPr lang="en-US" b="1" dirty="0"/>
          </a:p>
          <a:p>
            <a:r>
              <a:rPr lang="en-US" dirty="0"/>
              <a:t>Relational Schema or Database Schema</a:t>
            </a:r>
            <a:br>
              <a:rPr lang="en-US" dirty="0"/>
            </a:br>
            <a:r>
              <a:rPr lang="en-US" dirty="0"/>
              <a:t>Hierarchical Data Model</a:t>
            </a:r>
          </a:p>
          <a:p>
            <a:r>
              <a:rPr lang="en-US" dirty="0"/>
              <a:t>Network Data Model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3086393"/>
            <a:ext cx="7077456" cy="1243584"/>
          </a:xfrm>
        </p:spPr>
        <p:txBody>
          <a:bodyPr/>
          <a:lstStyle/>
          <a:p>
            <a:r>
              <a:rPr lang="en-US" dirty="0"/>
              <a:t>Database Principles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41227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DATSYS – PRELIM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Function of a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Eliminate duplication of data items</a:t>
            </a:r>
          </a:p>
          <a:p>
            <a:r>
              <a:rPr lang="en-US" sz="4400" dirty="0"/>
              <a:t>To maintain strict consistency of the file contents</a:t>
            </a:r>
          </a:p>
          <a:p>
            <a:r>
              <a:rPr lang="en-US" sz="4400" dirty="0"/>
              <a:t>To make the programs independent of files</a:t>
            </a:r>
          </a:p>
          <a:p>
            <a:r>
              <a:rPr lang="en-US" sz="4400" dirty="0"/>
              <a:t>File security</a:t>
            </a:r>
          </a:p>
        </p:txBody>
      </p:sp>
    </p:spTree>
    <p:extLst>
      <p:ext uri="{BB962C8B-B14F-4D97-AF65-F5344CB8AC3E}">
        <p14:creationId xmlns:p14="http://schemas.microsoft.com/office/powerpoint/2010/main" val="292115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Database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CF0ADD43-5EA3-ACE8-8CF5-6667AE435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99" y="1825625"/>
            <a:ext cx="11214099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32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43C06-58B4-6061-A3CA-C6F26E84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231C-3521-457B-1C88-884DD91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E3476-AB28-A133-6105-58F8EDF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7202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What is a Data Model?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An abstract model</a:t>
            </a:r>
          </a:p>
          <a:p>
            <a:r>
              <a:rPr lang="en-US" sz="4400" dirty="0"/>
              <a:t>Describes how data are represented and accessed</a:t>
            </a:r>
          </a:p>
          <a:p>
            <a:r>
              <a:rPr lang="en-US" sz="4400" dirty="0"/>
              <a:t>Formally define data elements</a:t>
            </a:r>
          </a:p>
          <a:p>
            <a:r>
              <a:rPr lang="en-US" sz="4400" dirty="0"/>
              <a:t>Relationships among data elements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876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endParaRPr lang="en-US" sz="3600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17EF4255-5B97-1C30-3E60-FB1351E9336E}"/>
              </a:ext>
            </a:extLst>
          </p:cNvPr>
          <p:cNvGrpSpPr>
            <a:grpSpLocks/>
          </p:cNvGrpSpPr>
          <p:nvPr/>
        </p:nvGrpSpPr>
        <p:grpSpPr bwMode="auto">
          <a:xfrm>
            <a:off x="803126" y="1687512"/>
            <a:ext cx="10855474" cy="4100101"/>
            <a:chOff x="144" y="336"/>
            <a:chExt cx="5328" cy="201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01F201B-1A2B-A74F-D0D9-9DD91300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336"/>
              <a:ext cx="1502" cy="2002"/>
            </a:xfrm>
            <a:custGeom>
              <a:avLst/>
              <a:gdLst>
                <a:gd name="T0" fmla="*/ 87 w 2445"/>
                <a:gd name="T1" fmla="*/ 17 h 2505"/>
                <a:gd name="T2" fmla="*/ 49 w 2445"/>
                <a:gd name="T3" fmla="*/ 67 h 2505"/>
                <a:gd name="T4" fmla="*/ 31 w 2445"/>
                <a:gd name="T5" fmla="*/ 62 h 2505"/>
                <a:gd name="T6" fmla="*/ 20 w 2445"/>
                <a:gd name="T7" fmla="*/ 117 h 2505"/>
                <a:gd name="T8" fmla="*/ 23 w 2445"/>
                <a:gd name="T9" fmla="*/ 180 h 2505"/>
                <a:gd name="T10" fmla="*/ 16 w 2445"/>
                <a:gd name="T11" fmla="*/ 218 h 2505"/>
                <a:gd name="T12" fmla="*/ 32 w 2445"/>
                <a:gd name="T13" fmla="*/ 360 h 2505"/>
                <a:gd name="T14" fmla="*/ 25 w 2445"/>
                <a:gd name="T15" fmla="*/ 371 h 2505"/>
                <a:gd name="T16" fmla="*/ 0 w 2445"/>
                <a:gd name="T17" fmla="*/ 492 h 2505"/>
                <a:gd name="T18" fmla="*/ 10 w 2445"/>
                <a:gd name="T19" fmla="*/ 539 h 2505"/>
                <a:gd name="T20" fmla="*/ 10 w 2445"/>
                <a:gd name="T21" fmla="*/ 653 h 2505"/>
                <a:gd name="T22" fmla="*/ 70 w 2445"/>
                <a:gd name="T23" fmla="*/ 653 h 2505"/>
                <a:gd name="T24" fmla="*/ 95 w 2445"/>
                <a:gd name="T25" fmla="*/ 578 h 2505"/>
                <a:gd name="T26" fmla="*/ 122 w 2445"/>
                <a:gd name="T27" fmla="*/ 348 h 2505"/>
                <a:gd name="T28" fmla="*/ 104 w 2445"/>
                <a:gd name="T29" fmla="*/ 281 h 2505"/>
                <a:gd name="T30" fmla="*/ 109 w 2445"/>
                <a:gd name="T31" fmla="*/ 222 h 2505"/>
                <a:gd name="T32" fmla="*/ 131 w 2445"/>
                <a:gd name="T33" fmla="*/ 153 h 2505"/>
                <a:gd name="T34" fmla="*/ 101 w 2445"/>
                <a:gd name="T35" fmla="*/ 90 h 2505"/>
                <a:gd name="T36" fmla="*/ 95 w 2445"/>
                <a:gd name="T37" fmla="*/ 0 h 2505"/>
                <a:gd name="T38" fmla="*/ 87 w 2445"/>
                <a:gd name="T39" fmla="*/ 17 h 2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45"/>
                <a:gd name="T61" fmla="*/ 0 h 2505"/>
                <a:gd name="T62" fmla="*/ 2445 w 2445"/>
                <a:gd name="T63" fmla="*/ 2505 h 25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45" h="2505">
                  <a:moveTo>
                    <a:pt x="1620" y="64"/>
                  </a:moveTo>
                  <a:lnTo>
                    <a:pt x="900" y="257"/>
                  </a:lnTo>
                  <a:lnTo>
                    <a:pt x="570" y="240"/>
                  </a:lnTo>
                  <a:lnTo>
                    <a:pt x="360" y="450"/>
                  </a:lnTo>
                  <a:lnTo>
                    <a:pt x="435" y="690"/>
                  </a:lnTo>
                  <a:lnTo>
                    <a:pt x="300" y="840"/>
                  </a:lnTo>
                  <a:lnTo>
                    <a:pt x="600" y="1380"/>
                  </a:lnTo>
                  <a:lnTo>
                    <a:pt x="465" y="1425"/>
                  </a:lnTo>
                  <a:lnTo>
                    <a:pt x="0" y="1890"/>
                  </a:lnTo>
                  <a:lnTo>
                    <a:pt x="195" y="2070"/>
                  </a:lnTo>
                  <a:lnTo>
                    <a:pt x="195" y="2505"/>
                  </a:lnTo>
                  <a:lnTo>
                    <a:pt x="1305" y="2505"/>
                  </a:lnTo>
                  <a:lnTo>
                    <a:pt x="1755" y="2220"/>
                  </a:lnTo>
                  <a:lnTo>
                    <a:pt x="2265" y="1335"/>
                  </a:lnTo>
                  <a:lnTo>
                    <a:pt x="1935" y="1080"/>
                  </a:lnTo>
                  <a:lnTo>
                    <a:pt x="2025" y="855"/>
                  </a:lnTo>
                  <a:lnTo>
                    <a:pt x="2445" y="585"/>
                  </a:lnTo>
                  <a:lnTo>
                    <a:pt x="1890" y="345"/>
                  </a:lnTo>
                  <a:lnTo>
                    <a:pt x="1755" y="0"/>
                  </a:lnTo>
                  <a:lnTo>
                    <a:pt x="1620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11631EBC-22BF-E6BA-E340-64AD9BD1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036"/>
              <a:ext cx="1173" cy="914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31D63327-08D8-BCB8-E859-859768EA7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" y="975"/>
              <a:ext cx="1181" cy="499"/>
              <a:chOff x="7920" y="8100"/>
              <a:chExt cx="2520" cy="765"/>
            </a:xfrm>
          </p:grpSpPr>
          <p:sp>
            <p:nvSpPr>
              <p:cNvPr id="28" name="Oval 8">
                <a:extLst>
                  <a:ext uri="{FF2B5EF4-FFF2-40B4-BE49-F238E27FC236}">
                    <a16:creationId xmlns:a16="http://schemas.microsoft.com/office/drawing/2014/main" id="{BD108484-E374-9201-4E0B-EB15CE76B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0" y="8325"/>
                <a:ext cx="25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9">
                <a:extLst>
                  <a:ext uri="{FF2B5EF4-FFF2-40B4-BE49-F238E27FC236}">
                    <a16:creationId xmlns:a16="http://schemas.microsoft.com/office/drawing/2014/main" id="{65830FCB-4F75-B1E5-1B0A-A96FAC6A1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0" y="8205"/>
                <a:ext cx="25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4F3E9968-1B24-325B-91F8-DB3C12208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0" y="8100"/>
                <a:ext cx="252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55506D4F-657D-761F-825E-135C865A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096"/>
              <a:ext cx="1095" cy="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BDE6E423-46CB-D977-56B1-F80F72FE6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07"/>
              <a:ext cx="6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A5A5B5C6-9E9A-4C4C-1323-38111AC4A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" y="1398"/>
              <a:ext cx="6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FAD9393E-F805-313E-45F1-66E59F19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1099" cy="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Verdana" panose="020B0604030504040204" pitchFamily="34" charset="0"/>
                </a:rPr>
                <a:t>Real world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8639CFDF-FFE0-FA82-9B9C-16E608EB0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48"/>
              <a:ext cx="1251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Data model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063FB58E-4105-8419-2BBD-6E203E14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1535"/>
              <a:ext cx="1251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Verdana" panose="020B0604030504040204" pitchFamily="34" charset="0"/>
                </a:rPr>
                <a:t>Database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Conceptual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A map of concepts and their relationship</a:t>
            </a:r>
          </a:p>
          <a:p>
            <a:r>
              <a:rPr lang="en-US" sz="4400" dirty="0"/>
              <a:t>Describes the semantic of an organization</a:t>
            </a:r>
          </a:p>
          <a:p>
            <a:r>
              <a:rPr lang="en-US" sz="4400" dirty="0"/>
              <a:t>Represent a series of assertions</a:t>
            </a:r>
          </a:p>
          <a:p>
            <a:r>
              <a:rPr lang="en-US" sz="4400" dirty="0"/>
              <a:t>Describes the significance to organization; entity classes, attributes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7794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Creation Process of a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3600" dirty="0"/>
              <a:t>First, target data independently</a:t>
            </a:r>
          </a:p>
          <a:p>
            <a:pPr lvl="1"/>
            <a:r>
              <a:rPr lang="en-US" sz="3200" dirty="0"/>
              <a:t>Conceptual model</a:t>
            </a:r>
          </a:p>
          <a:p>
            <a:r>
              <a:rPr lang="en-US" sz="3600" dirty="0"/>
              <a:t>Next, convert conceptual into data model</a:t>
            </a:r>
          </a:p>
          <a:p>
            <a:pPr lvl="1"/>
            <a:r>
              <a:rPr lang="en-US" sz="3200" dirty="0"/>
              <a:t>Logical model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DA49BBD-2D31-566D-9A81-E67DDABC6DEB}"/>
              </a:ext>
            </a:extLst>
          </p:cNvPr>
          <p:cNvGrpSpPr>
            <a:grpSpLocks/>
          </p:cNvGrpSpPr>
          <p:nvPr/>
        </p:nvGrpSpPr>
        <p:grpSpPr bwMode="auto">
          <a:xfrm>
            <a:off x="4195482" y="3429000"/>
            <a:ext cx="7654066" cy="3143922"/>
            <a:chOff x="-240" y="432"/>
            <a:chExt cx="5760" cy="230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F3E9442-5E6C-61E9-12B5-687B4E70E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2"/>
              <a:ext cx="1824" cy="2256"/>
            </a:xfrm>
            <a:custGeom>
              <a:avLst/>
              <a:gdLst>
                <a:gd name="T0" fmla="*/ 279 w 2445"/>
                <a:gd name="T1" fmla="*/ 34 h 2505"/>
                <a:gd name="T2" fmla="*/ 155 w 2445"/>
                <a:gd name="T3" fmla="*/ 136 h 2505"/>
                <a:gd name="T4" fmla="*/ 98 w 2445"/>
                <a:gd name="T5" fmla="*/ 129 h 2505"/>
                <a:gd name="T6" fmla="*/ 63 w 2445"/>
                <a:gd name="T7" fmla="*/ 240 h 2505"/>
                <a:gd name="T8" fmla="*/ 75 w 2445"/>
                <a:gd name="T9" fmla="*/ 367 h 2505"/>
                <a:gd name="T10" fmla="*/ 51 w 2445"/>
                <a:gd name="T11" fmla="*/ 448 h 2505"/>
                <a:gd name="T12" fmla="*/ 104 w 2445"/>
                <a:gd name="T13" fmla="*/ 737 h 2505"/>
                <a:gd name="T14" fmla="*/ 80 w 2445"/>
                <a:gd name="T15" fmla="*/ 760 h 2505"/>
                <a:gd name="T16" fmla="*/ 0 w 2445"/>
                <a:gd name="T17" fmla="*/ 1009 h 2505"/>
                <a:gd name="T18" fmla="*/ 34 w 2445"/>
                <a:gd name="T19" fmla="*/ 1105 h 2505"/>
                <a:gd name="T20" fmla="*/ 34 w 2445"/>
                <a:gd name="T21" fmla="*/ 1336 h 2505"/>
                <a:gd name="T22" fmla="*/ 225 w 2445"/>
                <a:gd name="T23" fmla="*/ 1336 h 2505"/>
                <a:gd name="T24" fmla="*/ 303 w 2445"/>
                <a:gd name="T25" fmla="*/ 1184 h 2505"/>
                <a:gd name="T26" fmla="*/ 391 w 2445"/>
                <a:gd name="T27" fmla="*/ 712 h 2505"/>
                <a:gd name="T28" fmla="*/ 333 w 2445"/>
                <a:gd name="T29" fmla="*/ 576 h 2505"/>
                <a:gd name="T30" fmla="*/ 349 w 2445"/>
                <a:gd name="T31" fmla="*/ 456 h 2505"/>
                <a:gd name="T32" fmla="*/ 421 w 2445"/>
                <a:gd name="T33" fmla="*/ 313 h 2505"/>
                <a:gd name="T34" fmla="*/ 326 w 2445"/>
                <a:gd name="T35" fmla="*/ 184 h 2505"/>
                <a:gd name="T36" fmla="*/ 303 w 2445"/>
                <a:gd name="T37" fmla="*/ 0 h 2505"/>
                <a:gd name="T38" fmla="*/ 279 w 2445"/>
                <a:gd name="T39" fmla="*/ 34 h 25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45"/>
                <a:gd name="T61" fmla="*/ 0 h 2505"/>
                <a:gd name="T62" fmla="*/ 2445 w 2445"/>
                <a:gd name="T63" fmla="*/ 2505 h 25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45" h="2505">
                  <a:moveTo>
                    <a:pt x="1620" y="64"/>
                  </a:moveTo>
                  <a:lnTo>
                    <a:pt x="900" y="257"/>
                  </a:lnTo>
                  <a:lnTo>
                    <a:pt x="570" y="240"/>
                  </a:lnTo>
                  <a:lnTo>
                    <a:pt x="360" y="450"/>
                  </a:lnTo>
                  <a:lnTo>
                    <a:pt x="435" y="690"/>
                  </a:lnTo>
                  <a:lnTo>
                    <a:pt x="300" y="840"/>
                  </a:lnTo>
                  <a:lnTo>
                    <a:pt x="600" y="1380"/>
                  </a:lnTo>
                  <a:lnTo>
                    <a:pt x="465" y="1425"/>
                  </a:lnTo>
                  <a:lnTo>
                    <a:pt x="0" y="1890"/>
                  </a:lnTo>
                  <a:lnTo>
                    <a:pt x="195" y="2070"/>
                  </a:lnTo>
                  <a:lnTo>
                    <a:pt x="195" y="2505"/>
                  </a:lnTo>
                  <a:lnTo>
                    <a:pt x="1305" y="2505"/>
                  </a:lnTo>
                  <a:lnTo>
                    <a:pt x="1755" y="2220"/>
                  </a:lnTo>
                  <a:lnTo>
                    <a:pt x="2265" y="1335"/>
                  </a:lnTo>
                  <a:lnTo>
                    <a:pt x="1935" y="1080"/>
                  </a:lnTo>
                  <a:lnTo>
                    <a:pt x="2025" y="855"/>
                  </a:lnTo>
                  <a:lnTo>
                    <a:pt x="2445" y="585"/>
                  </a:lnTo>
                  <a:lnTo>
                    <a:pt x="1890" y="345"/>
                  </a:lnTo>
                  <a:lnTo>
                    <a:pt x="1755" y="0"/>
                  </a:lnTo>
                  <a:lnTo>
                    <a:pt x="1620" y="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7C4A5CA-652B-0418-A069-2E94CF9D7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624"/>
              <a:ext cx="3168" cy="21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68DA4CF6-60D2-378E-4BBE-65C8380F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43"/>
              <a:ext cx="1164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Conceptual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model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44A1C30-DB34-1788-CEF1-41A234306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8" y="1808"/>
              <a:ext cx="6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B441BBE-8FBF-6AFB-A861-7AA326C99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88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E089D30-8A4F-9A1E-161C-316B7A593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56"/>
              <a:ext cx="1569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Independent of DBMS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B0E46762-7FAD-F9F1-0A6B-FEFD07A73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56"/>
              <a:ext cx="124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DBMS dependent</a:t>
              </a:r>
              <a:endPara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48E11E4C-1EE8-E4D2-147D-423B1F47D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48"/>
              <a:ext cx="114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Data model</a:t>
              </a:r>
              <a:endPara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058A4C5-A204-92CD-F1F3-2E9F9DEDD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0" y="1620"/>
              <a:ext cx="2318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Targeted real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world</a:t>
              </a:r>
              <a:endPara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1E50C1D-87E7-FA51-403B-50531231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36"/>
              <a:ext cx="1152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FF00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Tahoma" panose="020B0604030504040204" pitchFamily="34" charset="0"/>
                </a:rPr>
                <a:t>Logical model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64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Hierarchical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Three elements of hierarchical data model</a:t>
            </a:r>
          </a:p>
          <a:p>
            <a:pPr lvl="1"/>
            <a:r>
              <a:rPr lang="en-US" sz="4400" dirty="0"/>
              <a:t>Root: highest-level data, data retrieval</a:t>
            </a:r>
          </a:p>
          <a:p>
            <a:pPr lvl="1"/>
            <a:r>
              <a:rPr lang="en-US" sz="4400" dirty="0"/>
              <a:t>Node: middle-level data, parent and child</a:t>
            </a:r>
          </a:p>
          <a:p>
            <a:pPr lvl="1"/>
            <a:r>
              <a:rPr lang="en-US" sz="4400" dirty="0"/>
              <a:t>Leaf: terminal data, end node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4320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99DDAD-3C39-59B6-03FF-9429CC8B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009FC-4ED1-8785-CA7F-644307B8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pic>
        <p:nvPicPr>
          <p:cNvPr id="5" name="Content Placeholder 5" descr="https://s3.ap-south-1.amazonaws.com/afteracademy-server-uploads/what-is-data-model-in-dbms-and-what-are-its-types-hierarchical-model-48add64778fd4b8f.jpg">
            <a:extLst>
              <a:ext uri="{FF2B5EF4-FFF2-40B4-BE49-F238E27FC236}">
                <a16:creationId xmlns:a16="http://schemas.microsoft.com/office/drawing/2014/main" id="{620D5EF0-5A9A-1A40-8664-FD8D547F168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106280" y="1825625"/>
            <a:ext cx="9889404" cy="4351338"/>
          </a:xfrm>
          <a:noFill/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857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Network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Organizes data using two fundamental constructs:</a:t>
            </a:r>
          </a:p>
          <a:p>
            <a:pPr lvl="1"/>
            <a:r>
              <a:rPr lang="en-US" sz="4000" dirty="0"/>
              <a:t>Records</a:t>
            </a:r>
          </a:p>
          <a:p>
            <a:pPr lvl="2"/>
            <a:r>
              <a:rPr lang="en-US" sz="3600" dirty="0"/>
              <a:t>Contains fields</a:t>
            </a:r>
          </a:p>
          <a:p>
            <a:pPr lvl="1"/>
            <a:r>
              <a:rPr lang="en-US" sz="4000" dirty="0"/>
              <a:t>Sets</a:t>
            </a:r>
          </a:p>
          <a:p>
            <a:pPr lvl="2"/>
            <a:r>
              <a:rPr lang="en-US" sz="3600" dirty="0"/>
              <a:t>Define one-to-one relationships between records</a:t>
            </a:r>
          </a:p>
          <a:p>
            <a:pPr lvl="2"/>
            <a:r>
              <a:rPr lang="en-US" sz="3600" dirty="0"/>
              <a:t>One owner, many members</a:t>
            </a:r>
          </a:p>
        </p:txBody>
      </p:sp>
    </p:spTree>
    <p:extLst>
      <p:ext uri="{BB962C8B-B14F-4D97-AF65-F5344CB8AC3E}">
        <p14:creationId xmlns:p14="http://schemas.microsoft.com/office/powerpoint/2010/main" val="76446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43C06-58B4-6061-A3CA-C6F26E84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231C-3521-457B-1C88-884DD91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E3476-AB28-A133-6105-58F8EDF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8617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99DDAD-3C39-59B6-03FF-9429CC8B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Structure of a Network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009FC-4ED1-8785-CA7F-644307B8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238CB5D-4E5F-B7EC-107D-AFD43867D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289" y="1825625"/>
            <a:ext cx="8279386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0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Relational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First-order predicate logic</a:t>
            </a:r>
          </a:p>
          <a:p>
            <a:r>
              <a:rPr lang="en-US" sz="4800" dirty="0"/>
              <a:t>Collections of predicates over a finite set</a:t>
            </a:r>
          </a:p>
          <a:p>
            <a:r>
              <a:rPr lang="en-US" sz="4800" dirty="0"/>
              <a:t>Describing constraints on possible value, combination of values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504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99DDAD-3C39-59B6-03FF-9429CC8B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Relational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009FC-4ED1-8785-CA7F-644307B8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  <p:pic>
        <p:nvPicPr>
          <p:cNvPr id="4" name="Picture 4" descr="Relational_model_concepts">
            <a:extLst>
              <a:ext uri="{FF2B5EF4-FFF2-40B4-BE49-F238E27FC236}">
                <a16:creationId xmlns:a16="http://schemas.microsoft.com/office/drawing/2014/main" id="{BB4B87B6-D5C8-073C-84A9-CBA295AE1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699" y="1825625"/>
            <a:ext cx="8832566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5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What is a database?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A structured collection of related data</a:t>
            </a:r>
          </a:p>
          <a:p>
            <a:pPr marL="0" indent="0">
              <a:buNone/>
            </a:pPr>
            <a:r>
              <a:rPr lang="en-US" sz="4800" dirty="0"/>
              <a:t> designed to manage large bodies of information</a:t>
            </a:r>
          </a:p>
          <a:p>
            <a:r>
              <a:rPr lang="en-US" sz="4800" dirty="0"/>
              <a:t>Examples</a:t>
            </a:r>
          </a:p>
          <a:p>
            <a:pPr lvl="1"/>
            <a:r>
              <a:rPr lang="en-US" sz="4000" dirty="0"/>
              <a:t>Address book</a:t>
            </a:r>
          </a:p>
          <a:p>
            <a:pPr lvl="1"/>
            <a:r>
              <a:rPr lang="en-US" sz="4000" dirty="0"/>
              <a:t>Telephone directory</a:t>
            </a:r>
          </a:p>
          <a:p>
            <a:pPr lvl="1"/>
            <a:r>
              <a:rPr lang="en-US" sz="4000" dirty="0"/>
              <a:t>Time table</a:t>
            </a:r>
          </a:p>
          <a:p>
            <a:pPr lvl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16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Three Main Purposes of a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Organize</a:t>
            </a:r>
          </a:p>
          <a:p>
            <a:r>
              <a:rPr lang="en-US" sz="4800" dirty="0"/>
              <a:t>Store</a:t>
            </a:r>
          </a:p>
          <a:p>
            <a:r>
              <a:rPr lang="en-US" sz="4800" dirty="0"/>
              <a:t>Retrieve</a:t>
            </a:r>
          </a:p>
          <a:p>
            <a:endParaRPr lang="en-US" sz="4800" dirty="0"/>
          </a:p>
          <a:p>
            <a:r>
              <a:rPr lang="en-US" sz="4800" dirty="0"/>
              <a:t>(NOTE: Retrieval is the most important)</a:t>
            </a:r>
          </a:p>
        </p:txBody>
      </p:sp>
    </p:spTree>
    <p:extLst>
      <p:ext uri="{BB962C8B-B14F-4D97-AF65-F5344CB8AC3E}">
        <p14:creationId xmlns:p14="http://schemas.microsoft.com/office/powerpoint/2010/main" val="35187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Database Systems VS File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File processing system</a:t>
            </a:r>
          </a:p>
          <a:p>
            <a:pPr lvl="1"/>
            <a:r>
              <a:rPr lang="en-US" sz="4400" dirty="0"/>
              <a:t>Supported by conventional operating system</a:t>
            </a:r>
          </a:p>
          <a:p>
            <a:pPr lvl="1"/>
            <a:r>
              <a:rPr lang="en-US" sz="4400" dirty="0"/>
              <a:t>The system stores permanent records</a:t>
            </a:r>
          </a:p>
          <a:p>
            <a:r>
              <a:rPr lang="en-US" sz="4800" dirty="0"/>
              <a:t>Database system</a:t>
            </a:r>
          </a:p>
          <a:p>
            <a:pPr lvl="1"/>
            <a:r>
              <a:rPr lang="en-US" sz="4400" dirty="0"/>
              <a:t>Collection of interrelated files</a:t>
            </a:r>
          </a:p>
          <a:p>
            <a:pPr lvl="1"/>
            <a:r>
              <a:rPr lang="en-US" sz="4400" dirty="0"/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247408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43C06-58B4-6061-A3CA-C6F26E84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231C-3521-457B-1C88-884DD91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E3476-AB28-A133-6105-58F8EDF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Functionalities of a Database for Efficient Processing</a:t>
            </a:r>
          </a:p>
        </p:txBody>
      </p:sp>
    </p:spTree>
    <p:extLst>
      <p:ext uri="{BB962C8B-B14F-4D97-AF65-F5344CB8AC3E}">
        <p14:creationId xmlns:p14="http://schemas.microsoft.com/office/powerpoint/2010/main" val="35142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File-Based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B25718D6-54DB-92B8-7C75-E51F4186B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65" y="1980849"/>
            <a:ext cx="11215235" cy="40408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What is a File-Based System?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Method of storing and organizing computer files</a:t>
            </a:r>
          </a:p>
          <a:p>
            <a:r>
              <a:rPr lang="en-US" sz="4400" dirty="0"/>
              <a:t>Organizes these files into a database for</a:t>
            </a:r>
          </a:p>
          <a:p>
            <a:pPr lvl="1"/>
            <a:r>
              <a:rPr lang="en-US" sz="4000" dirty="0"/>
              <a:t>Storage</a:t>
            </a:r>
          </a:p>
          <a:p>
            <a:pPr lvl="1"/>
            <a:r>
              <a:rPr lang="en-US" sz="4000" dirty="0"/>
              <a:t>Organization</a:t>
            </a:r>
          </a:p>
          <a:p>
            <a:pPr lvl="1"/>
            <a:r>
              <a:rPr lang="en-US" sz="4000" dirty="0"/>
              <a:t>Manipulation and</a:t>
            </a:r>
          </a:p>
          <a:p>
            <a:pPr lvl="1"/>
            <a:r>
              <a:rPr lang="en-US" sz="4000" dirty="0"/>
              <a:t>Retrieval by Computer’s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4649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Major Disadvantages of File-Based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Data redundancy and inconsistency</a:t>
            </a:r>
          </a:p>
          <a:p>
            <a:r>
              <a:rPr lang="en-US" sz="4400" dirty="0"/>
              <a:t>Difficulty in accessing data</a:t>
            </a:r>
          </a:p>
          <a:p>
            <a:r>
              <a:rPr lang="en-US" sz="4400" dirty="0"/>
              <a:t>Integrity problems</a:t>
            </a:r>
          </a:p>
          <a:p>
            <a:r>
              <a:rPr lang="en-US" sz="4400" dirty="0"/>
              <a:t>Data isolation</a:t>
            </a:r>
          </a:p>
          <a:p>
            <a:r>
              <a:rPr lang="en-US" sz="4400" dirty="0"/>
              <a:t>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33874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489</TotalTime>
  <Words>473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Tahoma</vt:lpstr>
      <vt:lpstr>Trade Gothic LT Pro</vt:lpstr>
      <vt:lpstr>Trebuchet MS</vt:lpstr>
      <vt:lpstr>Verdana</vt:lpstr>
      <vt:lpstr>Office Theme</vt:lpstr>
      <vt:lpstr>Database Principles and Application</vt:lpstr>
      <vt:lpstr>Database</vt:lpstr>
      <vt:lpstr>What is a database?</vt:lpstr>
      <vt:lpstr>Three Main Purposes of a Database</vt:lpstr>
      <vt:lpstr>Database Systems VS File System</vt:lpstr>
      <vt:lpstr>Functionalities of a Database for Efficient Processing</vt:lpstr>
      <vt:lpstr>File-Based System</vt:lpstr>
      <vt:lpstr>What is a File-Based System?</vt:lpstr>
      <vt:lpstr>Major Disadvantages of File-Based Systems</vt:lpstr>
      <vt:lpstr>Function of a Database</vt:lpstr>
      <vt:lpstr>Database System</vt:lpstr>
      <vt:lpstr>Data Model</vt:lpstr>
      <vt:lpstr>What is a Data Model?</vt:lpstr>
      <vt:lpstr>Data Model</vt:lpstr>
      <vt:lpstr>Conceptual Data Model</vt:lpstr>
      <vt:lpstr>Creation Process of a Data Model</vt:lpstr>
      <vt:lpstr>Hierarchical Data Model</vt:lpstr>
      <vt:lpstr>PowerPoint Presentation</vt:lpstr>
      <vt:lpstr>Network Data Model</vt:lpstr>
      <vt:lpstr>Structure of a Network Data Model</vt:lpstr>
      <vt:lpstr>Relational Data Model</vt:lpstr>
      <vt:lpstr>Relational 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Principles and Application</dc:title>
  <dc:creator>Joshua Cho</dc:creator>
  <cp:lastModifiedBy>Romnick Reyes</cp:lastModifiedBy>
  <cp:revision>3</cp:revision>
  <dcterms:created xsi:type="dcterms:W3CDTF">2023-08-28T13:05:16Z</dcterms:created>
  <dcterms:modified xsi:type="dcterms:W3CDTF">2024-08-04T21:25:31Z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