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57" r:id="rId7"/>
    <p:sldId id="258" r:id="rId8"/>
    <p:sldId id="259" r:id="rId9"/>
    <p:sldId id="278" r:id="rId10"/>
    <p:sldId id="279" r:id="rId11"/>
    <p:sldId id="280" r:id="rId12"/>
    <p:sldId id="282" r:id="rId13"/>
    <p:sldId id="281" r:id="rId14"/>
    <p:sldId id="283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431" autoAdjust="0"/>
  </p:normalViewPr>
  <p:slideViewPr>
    <p:cSldViewPr snapToGrid="0">
      <p:cViewPr varScale="1">
        <p:scale>
          <a:sx n="101" d="100"/>
          <a:sy n="101" d="100"/>
        </p:scale>
        <p:origin x="738" y="102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-48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428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3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455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32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297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57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817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70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45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88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78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31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3086393"/>
            <a:ext cx="7077456" cy="1243584"/>
          </a:xfrm>
        </p:spPr>
        <p:txBody>
          <a:bodyPr/>
          <a:lstStyle/>
          <a:p>
            <a:r>
              <a:rPr lang="en-US" dirty="0"/>
              <a:t>Database Architecture and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412273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DATSYS – PRELIM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Distributed Database</a:t>
            </a:r>
            <a:r>
              <a:rPr lang="en-US" b="1" dirty="0"/>
              <a:t> Architecture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Distributed Database:</a:t>
            </a:r>
          </a:p>
          <a:p>
            <a:pPr lvl="1"/>
            <a:r>
              <a:rPr lang="en-US" sz="3600" dirty="0"/>
              <a:t>Data is distributed across multiple locations or nodes.</a:t>
            </a:r>
          </a:p>
          <a:p>
            <a:pPr lvl="1"/>
            <a:r>
              <a:rPr lang="en-US" sz="3600" dirty="0"/>
              <a:t>Provides better availability, fault tolerance, and scalability.</a:t>
            </a:r>
          </a:p>
          <a:p>
            <a:pPr marL="457200" lvl="1" indent="0">
              <a:buNone/>
            </a:pPr>
            <a:r>
              <a:rPr lang="en-US" sz="3600" dirty="0"/>
              <a:t>		Examples: cloud databases, geographically 					   distributed databases.</a:t>
            </a:r>
          </a:p>
        </p:txBody>
      </p:sp>
    </p:spTree>
    <p:extLst>
      <p:ext uri="{BB962C8B-B14F-4D97-AF65-F5344CB8AC3E}">
        <p14:creationId xmlns:p14="http://schemas.microsoft.com/office/powerpoint/2010/main" val="5554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Cloud Database</a:t>
            </a:r>
            <a:r>
              <a:rPr lang="en-PH" b="1" dirty="0"/>
              <a:t> Architecture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Cloud Storage</a:t>
            </a:r>
          </a:p>
          <a:p>
            <a:pPr lvl="1"/>
            <a:r>
              <a:rPr lang="en-US" sz="3000" dirty="0"/>
              <a:t>Data is stored in the cloud and managed by cloud service providers.</a:t>
            </a:r>
          </a:p>
          <a:p>
            <a:pPr marL="457200" lvl="1" indent="0">
              <a:buNone/>
            </a:pPr>
            <a:r>
              <a:rPr lang="en-US" sz="3000" dirty="0"/>
              <a:t>	Examples: Amazon RDS, Google Cloud SQL, 				   Microsoft Azure SQL Database.</a:t>
            </a:r>
          </a:p>
          <a:p>
            <a:pPr marL="0" indent="0">
              <a:buNone/>
            </a:pPr>
            <a:r>
              <a:rPr lang="en-US" sz="3200" dirty="0"/>
              <a:t>Cloud Services</a:t>
            </a:r>
          </a:p>
          <a:p>
            <a:pPr lvl="1"/>
            <a:r>
              <a:rPr lang="en-US" sz="3000" dirty="0"/>
              <a:t>Database as a Service (DBaaS) allows users to use database services without managing the underlying infrastructure.</a:t>
            </a:r>
          </a:p>
          <a:p>
            <a:pPr marL="457200" lvl="1" indent="0">
              <a:buNone/>
            </a:pPr>
            <a:r>
              <a:rPr lang="en-US" sz="3000" dirty="0"/>
              <a:t>	Examples: Amazon DynamoDB, MongoDB Atlas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5504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143C06-58B4-6061-A3CA-C6F26E84A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3231C-3521-457B-1C88-884DD91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7E3476-AB28-A133-6105-58F8EDF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Database Environment</a:t>
            </a:r>
          </a:p>
        </p:txBody>
      </p:sp>
    </p:spTree>
    <p:extLst>
      <p:ext uri="{BB962C8B-B14F-4D97-AF65-F5344CB8AC3E}">
        <p14:creationId xmlns:p14="http://schemas.microsoft.com/office/powerpoint/2010/main" val="351420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is a Database Environment?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refers to the entire system in which a database operates</a:t>
            </a:r>
          </a:p>
          <a:p>
            <a:r>
              <a:rPr lang="en-US" sz="4400" dirty="0"/>
              <a:t>includes all the hardware, software, and associated resources necessary to create, manage, and interact with a database system.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64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Database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3600" dirty="0"/>
              <a:t>Hardware</a:t>
            </a:r>
          </a:p>
          <a:p>
            <a:r>
              <a:rPr lang="en-US" sz="3600" dirty="0"/>
              <a:t>Software</a:t>
            </a:r>
          </a:p>
          <a:p>
            <a:r>
              <a:rPr lang="en-US" sz="3600" dirty="0"/>
              <a:t>Data</a:t>
            </a:r>
          </a:p>
          <a:p>
            <a:r>
              <a:rPr lang="en-US" sz="3600" dirty="0"/>
              <a:t>Users</a:t>
            </a:r>
          </a:p>
          <a:p>
            <a:r>
              <a:rPr lang="en-US" sz="3600" dirty="0"/>
              <a:t>Processes and Procedures</a:t>
            </a:r>
          </a:p>
          <a:p>
            <a:r>
              <a:rPr lang="en-US" sz="3600" dirty="0"/>
              <a:t>Network Environment</a:t>
            </a:r>
          </a:p>
          <a:p>
            <a:r>
              <a:rPr lang="en-US" sz="3600" dirty="0"/>
              <a:t>Security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8740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143C06-58B4-6061-A3CA-C6F26E84A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3231C-3521-457B-1C88-884DD911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7E3476-AB28-A133-6105-58F8EDF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8617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What is a database architecture?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the design, structure, and organization of a database system</a:t>
            </a:r>
          </a:p>
          <a:p>
            <a:r>
              <a:rPr lang="en-US" sz="4800" dirty="0"/>
              <a:t>determines how data is stored, accessed, and managed</a:t>
            </a:r>
          </a:p>
          <a:p>
            <a:pPr lvl="1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7166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Three-tier architecture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800" dirty="0"/>
              <a:t>Presentation Tier</a:t>
            </a:r>
          </a:p>
          <a:p>
            <a:r>
              <a:rPr lang="en-US" sz="4800" dirty="0"/>
              <a:t>Application Tier</a:t>
            </a:r>
          </a:p>
          <a:p>
            <a:r>
              <a:rPr lang="en-US" sz="4800" dirty="0"/>
              <a:t>Data Tier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87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Presentation Tier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The user interface layer.</a:t>
            </a:r>
          </a:p>
          <a:p>
            <a:r>
              <a:rPr lang="en-US" sz="4400" dirty="0"/>
              <a:t>Handles user interaction.</a:t>
            </a:r>
          </a:p>
          <a:p>
            <a:pPr marL="0" indent="0">
              <a:buNone/>
            </a:pPr>
            <a:r>
              <a:rPr lang="en-US" sz="4000" dirty="0"/>
              <a:t>Examples: </a:t>
            </a:r>
          </a:p>
          <a:p>
            <a:pPr lvl="1"/>
            <a:r>
              <a:rPr lang="en-US" sz="4000" dirty="0"/>
              <a:t>web browsers</a:t>
            </a:r>
          </a:p>
          <a:p>
            <a:pPr lvl="1"/>
            <a:r>
              <a:rPr lang="en-US" sz="4000" dirty="0"/>
              <a:t>mobile apps</a:t>
            </a:r>
          </a:p>
          <a:p>
            <a:pPr lvl="1"/>
            <a:r>
              <a:rPr lang="en-US" sz="4000" dirty="0"/>
              <a:t>desktop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47408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Application Tier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000" dirty="0"/>
              <a:t>Also known as the middle tier or logic tier.</a:t>
            </a:r>
          </a:p>
          <a:p>
            <a:r>
              <a:rPr lang="en-US" sz="4000" dirty="0"/>
              <a:t>Contains the business logic that processes user requests and interacts with the database.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Examples: </a:t>
            </a:r>
          </a:p>
          <a:p>
            <a:pPr lvl="1"/>
            <a:r>
              <a:rPr lang="en-US" sz="4000" dirty="0"/>
              <a:t>web servers</a:t>
            </a:r>
          </a:p>
          <a:p>
            <a:pPr lvl="1"/>
            <a:r>
              <a:rPr lang="en-US" sz="4000" dirty="0"/>
              <a:t>application servers</a:t>
            </a:r>
          </a:p>
        </p:txBody>
      </p:sp>
    </p:spTree>
    <p:extLst>
      <p:ext uri="{BB962C8B-B14F-4D97-AF65-F5344CB8AC3E}">
        <p14:creationId xmlns:p14="http://schemas.microsoft.com/office/powerpoint/2010/main" val="6443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dirty="0"/>
              <a:t>Data Tier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r>
              <a:rPr lang="en-US" sz="4400" dirty="0"/>
              <a:t>The database layer.</a:t>
            </a:r>
          </a:p>
          <a:p>
            <a:r>
              <a:rPr lang="en-US" sz="4400" dirty="0"/>
              <a:t>Manages data storage and retrieval.</a:t>
            </a:r>
          </a:p>
          <a:p>
            <a:pPr marL="0" indent="0">
              <a:buNone/>
            </a:pPr>
            <a:r>
              <a:rPr lang="en-US" sz="4000" dirty="0"/>
              <a:t>Examples: </a:t>
            </a:r>
          </a:p>
          <a:p>
            <a:pPr lvl="1"/>
            <a:r>
              <a:rPr lang="en-US" sz="4000" dirty="0"/>
              <a:t>MSQL</a:t>
            </a:r>
          </a:p>
          <a:p>
            <a:pPr lvl="1"/>
            <a:r>
              <a:rPr lang="en-US" sz="4000" dirty="0"/>
              <a:t>MySQL</a:t>
            </a:r>
          </a:p>
          <a:p>
            <a:pPr lvl="1"/>
            <a:r>
              <a:rPr lang="en-US" sz="4000" dirty="0" err="1"/>
              <a:t>Firestore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749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PH" b="1" dirty="0"/>
              <a:t>Client-Server Architecture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Client</a:t>
            </a:r>
            <a:r>
              <a:rPr lang="en-US" sz="3600" dirty="0" err="1"/>
              <a:t>:The</a:t>
            </a:r>
            <a:r>
              <a:rPr lang="en-US" sz="3600" dirty="0"/>
              <a:t> front-end application that interacts with the user and sends requests to the server.</a:t>
            </a:r>
          </a:p>
          <a:p>
            <a:pPr marL="0" indent="0">
              <a:buNone/>
            </a:pPr>
            <a:r>
              <a:rPr lang="en-US" sz="3600" dirty="0"/>
              <a:t>	Examples: web browsers, desktop applications.</a:t>
            </a:r>
          </a:p>
          <a:p>
            <a:pPr marL="0" indent="0"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 err="1"/>
              <a:t>Server</a:t>
            </a:r>
            <a:r>
              <a:rPr lang="en-US" sz="3600" dirty="0" err="1"/>
              <a:t>:The</a:t>
            </a:r>
            <a:r>
              <a:rPr lang="en-US" sz="3600" dirty="0"/>
              <a:t> back-end system that processes client requests and interacts with the database.</a:t>
            </a:r>
          </a:p>
          <a:p>
            <a:pPr marL="0" indent="0">
              <a:buNone/>
            </a:pPr>
            <a:r>
              <a:rPr lang="en-US" sz="3600" dirty="0"/>
              <a:t>	Examples: database servers, web servers, 					   application servers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654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CC1BB-354D-3FA9-E1A5-F73BF724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Centralized</a:t>
            </a:r>
            <a:r>
              <a:rPr lang="en-PH" dirty="0"/>
              <a:t> Database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D79B-EEB2-7D58-6D68-C86E7ADB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F4924FD-1659-31C8-05DC-F001DD6B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Centralized Database:</a:t>
            </a:r>
          </a:p>
          <a:p>
            <a:pPr lvl="1"/>
            <a:r>
              <a:rPr lang="en-US" sz="3600" dirty="0"/>
              <a:t>All data is stored and managed in a single location.</a:t>
            </a:r>
          </a:p>
          <a:p>
            <a:pPr lvl="1"/>
            <a:r>
              <a:rPr lang="en-US" sz="3600" dirty="0"/>
              <a:t>Easier to manage and maintain but can be a single point of failure.</a:t>
            </a:r>
          </a:p>
          <a:p>
            <a:pPr marL="0" indent="0">
              <a:buNone/>
            </a:pPr>
            <a:r>
              <a:rPr lang="en-US" sz="3600" dirty="0"/>
              <a:t>		Examples: a single server or data center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796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561</TotalTime>
  <Words>402</Words>
  <Application>Microsoft Office PowerPoint</Application>
  <PresentationFormat>Widescreen</PresentationFormat>
  <Paragraphs>91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Office Theme</vt:lpstr>
      <vt:lpstr>Database Architecture and Environment</vt:lpstr>
      <vt:lpstr>Database Architecture</vt:lpstr>
      <vt:lpstr>What is a database architecture?</vt:lpstr>
      <vt:lpstr>Three-tier architecture model</vt:lpstr>
      <vt:lpstr>Presentation Tier</vt:lpstr>
      <vt:lpstr>Application Tier</vt:lpstr>
      <vt:lpstr>Data Tier</vt:lpstr>
      <vt:lpstr>Client-Server Architecture</vt:lpstr>
      <vt:lpstr>Centralized Database Architecture</vt:lpstr>
      <vt:lpstr>Distributed Database Architecture</vt:lpstr>
      <vt:lpstr>Cloud Database Architecture</vt:lpstr>
      <vt:lpstr>Database Environment</vt:lpstr>
      <vt:lpstr>What is a Database Environment?</vt:lpstr>
      <vt:lpstr>Database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Principles and Application</dc:title>
  <dc:creator>Joshua Cho</dc:creator>
  <cp:lastModifiedBy>Romnick Reyes</cp:lastModifiedBy>
  <cp:revision>6</cp:revision>
  <dcterms:created xsi:type="dcterms:W3CDTF">2023-08-28T13:05:16Z</dcterms:created>
  <dcterms:modified xsi:type="dcterms:W3CDTF">2024-08-11T05:53:43Z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