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10160000" cy="7620000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96"/>
    <p:restoredTop sz="90928"/>
  </p:normalViewPr>
  <p:slideViewPr>
    <p:cSldViewPr showGuides="1">
      <p:cViewPr varScale="1">
        <p:scale>
          <a:sx n="79" d="100"/>
          <a:sy n="79" d="100"/>
        </p:scale>
        <p:origin x="-9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070"/>
            <a:ext cx="7620000" cy="2652889"/>
          </a:xfrm>
        </p:spPr>
        <p:txBody>
          <a:bodyPr anchor="b"/>
          <a:lstStyle>
            <a:lvl1pPr algn="ctr">
              <a:defRPr sz="50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264"/>
            <a:ext cx="7620000" cy="1839736"/>
          </a:xfrm>
        </p:spPr>
        <p:txBody>
          <a:bodyPr/>
          <a:lstStyle>
            <a:lvl1pPr marL="0" indent="0" algn="ctr">
              <a:buNone/>
              <a:defRPr sz="2000"/>
            </a:lvl1pPr>
            <a:lvl2pPr marL="381000" indent="0" algn="ctr">
              <a:buNone/>
              <a:defRPr sz="1665"/>
            </a:lvl2pPr>
            <a:lvl3pPr marL="762000" indent="0" algn="ctr">
              <a:buNone/>
              <a:defRPr sz="1500"/>
            </a:lvl3pPr>
            <a:lvl4pPr marL="1143000" indent="0" algn="ctr">
              <a:buNone/>
              <a:defRPr sz="1335"/>
            </a:lvl4pPr>
            <a:lvl5pPr marL="1524000" indent="0" algn="ctr">
              <a:buNone/>
              <a:defRPr sz="1335"/>
            </a:lvl5pPr>
            <a:lvl6pPr marL="1905000" indent="0" algn="ctr">
              <a:buNone/>
              <a:defRPr sz="1335"/>
            </a:lvl6pPr>
            <a:lvl7pPr marL="2286000" indent="0" algn="ctr">
              <a:buNone/>
              <a:defRPr sz="1335"/>
            </a:lvl7pPr>
            <a:lvl8pPr marL="2667000" indent="0" algn="ctr">
              <a:buNone/>
              <a:defRPr sz="1335"/>
            </a:lvl8pPr>
            <a:lvl9pPr marL="3048000" indent="0" algn="ctr">
              <a:buNone/>
              <a:defRPr sz="1335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en-US" strike="noStrike" noProof="1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51841" cy="6097588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899709"/>
            <a:ext cx="8763000" cy="3169708"/>
          </a:xfrm>
        </p:spPr>
        <p:txBody>
          <a:bodyPr anchor="b"/>
          <a:lstStyle>
            <a:lvl1pPr>
              <a:defRPr sz="50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5099403"/>
            <a:ext cx="8763000" cy="166687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1000" indent="0">
              <a:buNone/>
              <a:defRPr sz="1665">
                <a:solidFill>
                  <a:schemeClr val="tx1">
                    <a:tint val="75000"/>
                  </a:schemeClr>
                </a:solidFill>
              </a:defRPr>
            </a:lvl2pPr>
            <a:lvl3pPr marL="762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3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4pPr>
            <a:lvl5pPr marL="1524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5pPr>
            <a:lvl6pPr marL="1905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6pPr>
            <a:lvl7pPr marL="2286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7pPr>
            <a:lvl8pPr marL="2667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8pPr>
            <a:lvl9pPr marL="3048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31640" cy="4573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6360" y="2200275"/>
            <a:ext cx="4231640" cy="4573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405694"/>
            <a:ext cx="8763000" cy="1472848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3" y="1867959"/>
            <a:ext cx="4298156" cy="91545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65" b="1"/>
            </a:lvl2pPr>
            <a:lvl3pPr marL="762000" indent="0">
              <a:buNone/>
              <a:defRPr sz="1500" b="1"/>
            </a:lvl3pPr>
            <a:lvl4pPr marL="1143000" indent="0">
              <a:buNone/>
              <a:defRPr sz="1335" b="1"/>
            </a:lvl4pPr>
            <a:lvl5pPr marL="1524000" indent="0">
              <a:buNone/>
              <a:defRPr sz="1335" b="1"/>
            </a:lvl5pPr>
            <a:lvl6pPr marL="1905000" indent="0">
              <a:buNone/>
              <a:defRPr sz="1335" b="1"/>
            </a:lvl6pPr>
            <a:lvl7pPr marL="2286000" indent="0">
              <a:buNone/>
              <a:defRPr sz="1335" b="1"/>
            </a:lvl7pPr>
            <a:lvl8pPr marL="2667000" indent="0">
              <a:buNone/>
              <a:defRPr sz="1335" b="1"/>
            </a:lvl8pPr>
            <a:lvl9pPr marL="3048000" indent="0">
              <a:buNone/>
              <a:defRPr sz="1335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3" y="2783417"/>
            <a:ext cx="4298156" cy="4093987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7959"/>
            <a:ext cx="4319323" cy="91545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65" b="1"/>
            </a:lvl2pPr>
            <a:lvl3pPr marL="762000" indent="0">
              <a:buNone/>
              <a:defRPr sz="1500" b="1"/>
            </a:lvl3pPr>
            <a:lvl4pPr marL="1143000" indent="0">
              <a:buNone/>
              <a:defRPr sz="1335" b="1"/>
            </a:lvl4pPr>
            <a:lvl5pPr marL="1524000" indent="0">
              <a:buNone/>
              <a:defRPr sz="1335" b="1"/>
            </a:lvl5pPr>
            <a:lvl6pPr marL="1905000" indent="0">
              <a:buNone/>
              <a:defRPr sz="1335" b="1"/>
            </a:lvl6pPr>
            <a:lvl7pPr marL="2286000" indent="0">
              <a:buNone/>
              <a:defRPr sz="1335" b="1"/>
            </a:lvl7pPr>
            <a:lvl8pPr marL="2667000" indent="0">
              <a:buNone/>
              <a:defRPr sz="1335" b="1"/>
            </a:lvl8pPr>
            <a:lvl9pPr marL="3048000" indent="0">
              <a:buNone/>
              <a:defRPr sz="1335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3417"/>
            <a:ext cx="4319323" cy="4093987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508000"/>
            <a:ext cx="3276864" cy="1778000"/>
          </a:xfrm>
        </p:spPr>
        <p:txBody>
          <a:bodyPr anchor="b"/>
          <a:lstStyle>
            <a:lvl1pPr>
              <a:defRPr sz="2665"/>
            </a:lvl1pPr>
          </a:lstStyle>
          <a:p>
            <a:pPr fontAlgn="base"/>
            <a:r>
              <a:rPr lang="en-US" sz="2665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1097139"/>
            <a:ext cx="5143500" cy="5415139"/>
          </a:xfrm>
        </p:spPr>
        <p:txBody>
          <a:bodyPr/>
          <a:lstStyle>
            <a:lvl1pPr>
              <a:defRPr sz="2665"/>
            </a:lvl1pPr>
            <a:lvl2pPr>
              <a:defRPr sz="2335"/>
            </a:lvl2pPr>
            <a:lvl3pPr>
              <a:defRPr sz="2000"/>
            </a:lvl3pPr>
            <a:lvl4pPr>
              <a:defRPr sz="1665"/>
            </a:lvl4pPr>
            <a:lvl5pPr>
              <a:defRPr sz="1665"/>
            </a:lvl5pPr>
            <a:lvl6pPr>
              <a:defRPr sz="1665"/>
            </a:lvl6pPr>
            <a:lvl7pPr>
              <a:defRPr sz="1665"/>
            </a:lvl7pPr>
            <a:lvl8pPr>
              <a:defRPr sz="1665"/>
            </a:lvl8pPr>
            <a:lvl9pPr>
              <a:defRPr sz="1665"/>
            </a:lvl9pPr>
          </a:lstStyle>
          <a:p>
            <a:pPr lvl="0" fontAlgn="base"/>
            <a:r>
              <a:rPr lang="en-US" sz="2665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z="2335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z="1665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z="1665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3" y="2286000"/>
            <a:ext cx="3276864" cy="4235098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65"/>
            </a:lvl2pPr>
            <a:lvl3pPr marL="762000" indent="0">
              <a:buNone/>
              <a:defRPr sz="1000"/>
            </a:lvl3pPr>
            <a:lvl4pPr marL="1143000" indent="0">
              <a:buNone/>
              <a:defRPr sz="835"/>
            </a:lvl4pPr>
            <a:lvl5pPr marL="1524000" indent="0">
              <a:buNone/>
              <a:defRPr sz="835"/>
            </a:lvl5pPr>
            <a:lvl6pPr marL="1905000" indent="0">
              <a:buNone/>
              <a:defRPr sz="835"/>
            </a:lvl6pPr>
            <a:lvl7pPr marL="2286000" indent="0">
              <a:buNone/>
              <a:defRPr sz="835"/>
            </a:lvl7pPr>
            <a:lvl8pPr marL="2667000" indent="0">
              <a:buNone/>
              <a:defRPr sz="835"/>
            </a:lvl8pPr>
            <a:lvl9pPr marL="3048000" indent="0">
              <a:buNone/>
              <a:defRPr sz="835"/>
            </a:lvl9pPr>
          </a:lstStyle>
          <a:p>
            <a:pPr lvl="0" fontAlgn="base"/>
            <a:r>
              <a:rPr lang="en-US" sz="1335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508000"/>
            <a:ext cx="3276864" cy="1778000"/>
          </a:xfrm>
        </p:spPr>
        <p:txBody>
          <a:bodyPr anchor="b"/>
          <a:lstStyle>
            <a:lvl1pPr>
              <a:defRPr sz="2665"/>
            </a:lvl1pPr>
          </a:lstStyle>
          <a:p>
            <a:pPr fontAlgn="base"/>
            <a:r>
              <a:rPr lang="en-US" sz="2665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323" y="1097139"/>
            <a:ext cx="5143500" cy="5415139"/>
          </a:xfrm>
        </p:spPr>
        <p:txBody>
          <a:bodyPr/>
          <a:lstStyle>
            <a:lvl1pPr marL="0" indent="0">
              <a:buNone/>
              <a:defRPr sz="2665"/>
            </a:lvl1pPr>
            <a:lvl2pPr marL="381000" indent="0">
              <a:buNone/>
              <a:defRPr sz="2335"/>
            </a:lvl2pPr>
            <a:lvl3pPr marL="762000" indent="0">
              <a:buNone/>
              <a:defRPr sz="2000"/>
            </a:lvl3pPr>
            <a:lvl4pPr marL="1143000" indent="0">
              <a:buNone/>
              <a:defRPr sz="1665"/>
            </a:lvl4pPr>
            <a:lvl5pPr marL="1524000" indent="0">
              <a:buNone/>
              <a:defRPr sz="1665"/>
            </a:lvl5pPr>
            <a:lvl6pPr marL="1905000" indent="0">
              <a:buNone/>
              <a:defRPr sz="1665"/>
            </a:lvl6pPr>
            <a:lvl7pPr marL="2286000" indent="0">
              <a:buNone/>
              <a:defRPr sz="1665"/>
            </a:lvl7pPr>
            <a:lvl8pPr marL="2667000" indent="0">
              <a:buNone/>
              <a:defRPr sz="1665"/>
            </a:lvl8pPr>
            <a:lvl9pPr marL="3048000" indent="0">
              <a:buNone/>
              <a:defRPr sz="1665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3" y="2286000"/>
            <a:ext cx="3276864" cy="4235098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65"/>
            </a:lvl2pPr>
            <a:lvl3pPr marL="762000" indent="0">
              <a:buNone/>
              <a:defRPr sz="1000"/>
            </a:lvl3pPr>
            <a:lvl4pPr marL="1143000" indent="0">
              <a:buNone/>
              <a:defRPr sz="835"/>
            </a:lvl4pPr>
            <a:lvl5pPr marL="1524000" indent="0">
              <a:buNone/>
              <a:defRPr sz="835"/>
            </a:lvl5pPr>
            <a:lvl6pPr marL="1905000" indent="0">
              <a:buNone/>
              <a:defRPr sz="835"/>
            </a:lvl6pPr>
            <a:lvl7pPr marL="2286000" indent="0">
              <a:buNone/>
              <a:defRPr sz="835"/>
            </a:lvl7pPr>
            <a:lvl8pPr marL="2667000" indent="0">
              <a:buNone/>
              <a:defRPr sz="835"/>
            </a:lvl8pPr>
            <a:lvl9pPr marL="3048000" indent="0">
              <a:buNone/>
              <a:defRPr sz="835"/>
            </a:lvl9pPr>
          </a:lstStyle>
          <a:p>
            <a:pPr lvl="0" fontAlgn="base"/>
            <a:r>
              <a:rPr lang="en-US" sz="1335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alphaModFix amt="72000"/>
          </a:blip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762000" y="676275"/>
            <a:ext cx="8636000" cy="12715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27" name="Text Placeholder 1026"/>
          <p:cNvSpPr>
            <a:spLocks noGrp="1"/>
          </p:cNvSpPr>
          <p:nvPr>
            <p:ph type="body"/>
          </p:nvPr>
        </p:nvSpPr>
        <p:spPr>
          <a:xfrm>
            <a:off x="762000" y="2200275"/>
            <a:ext cx="8636000" cy="45735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762000" y="6942138"/>
            <a:ext cx="2117725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fld id="{BB962C8B-B14F-4D97-AF65-F5344CB8AC3E}" type="datetime1">
              <a:rPr lang="en-US" strike="noStrike" noProof="1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470275" y="6942138"/>
            <a:ext cx="3219450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7280275" y="6942138"/>
            <a:ext cx="2119313" cy="5095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2290" name="Title 2048"/>
          <p:cNvSpPr>
            <a:spLocks noGrp="1"/>
          </p:cNvSpPr>
          <p:nvPr>
            <p:ph type="ctrTitle"/>
          </p:nvPr>
        </p:nvSpPr>
        <p:spPr>
          <a:xfrm>
            <a:off x="806450" y="642938"/>
            <a:ext cx="8547100" cy="1338262"/>
          </a:xfrm>
          <a:noFill/>
        </p:spPr>
        <p:txBody>
          <a:bodyPr lIns="0" tIns="0" rIns="0" bIns="0" anchor="ctr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10700" kern="1200" baseline="0">
                <a:ln w="19050">
                  <a:solidFill>
                    <a:schemeClr val="accent3"/>
                  </a:solidFill>
                </a:ln>
                <a:solidFill>
                  <a:srgbClr val="0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/>
                <a:ea typeface="+mj-ea"/>
                <a:cs typeface="+mj-cs"/>
              </a:rPr>
              <a:t>HTML</a:t>
            </a:r>
            <a:endParaRPr lang="en-US" sz="10700" kern="1200" baseline="0">
              <a:ln w="19050">
                <a:solidFill>
                  <a:schemeClr val="accent3"/>
                </a:solidFill>
              </a:ln>
              <a:solidFill>
                <a:srgbClr val="000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12291" name="Subtitle 2049"/>
          <p:cNvSpPr>
            <a:spLocks noGrp="1"/>
          </p:cNvSpPr>
          <p:nvPr>
            <p:ph type="subTitle" idx="1"/>
          </p:nvPr>
        </p:nvSpPr>
        <p:spPr>
          <a:xfrm>
            <a:off x="1659890" y="2316480"/>
            <a:ext cx="7360920" cy="2505075"/>
          </a:xfrm>
          <a:noFill/>
          <a:effectLst/>
          <a:scene3d>
            <a:camera prst="orthographicFront"/>
            <a:lightRig rig="threePt" dir="t"/>
          </a:scene3d>
          <a:sp3d extrusionH="50800">
            <a:extrusionClr>
              <a:schemeClr val="bg1">
                <a:lumMod val="95000"/>
              </a:schemeClr>
            </a:extrusionClr>
          </a:sp3d>
        </p:spPr>
        <p:txBody>
          <a:bodyPr lIns="0" tIns="0" rIns="0" bIns="0" anchor="t" anchorCtr="0"/>
          <a:p>
            <a:pPr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5300" kern="1200" baseline="0">
                <a:ln w="19050">
                  <a:solidFill>
                    <a:schemeClr val="accent3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/>
                <a:ea typeface="+mn-ea"/>
                <a:cs typeface="+mn-cs"/>
              </a:rPr>
              <a:t>AN INTRODUCTION TO WEB </a:t>
            </a:r>
            <a:r>
              <a:rPr lang="en-US" altLang="zh-CN" sz="5300" kern="1200" baseline="0">
                <a:ln w="19050">
                  <a:solidFill>
                    <a:schemeClr val="accent3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/>
                <a:ea typeface="+mn-ea"/>
                <a:cs typeface="+mn-cs"/>
              </a:rPr>
              <a:t>TECHNOLOGY</a:t>
            </a:r>
            <a:endParaRPr lang="en-US" sz="3200" kern="1200" baseline="0">
              <a:ln w="19050">
                <a:solidFill>
                  <a:schemeClr val="accent3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3200" kern="1200" baseline="0">
              <a:ln w="19050">
                <a:solidFill>
                  <a:schemeClr val="accent3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Subtitle 2049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989830" y="6510655"/>
            <a:ext cx="4589780" cy="50292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100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66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2000" lvl="2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lvl="3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3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lvl="4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3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5000" lvl="5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3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6000" lvl="6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3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7000" lvl="7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3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8000" lvl="8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3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3600" kern="1200" baseline="0">
                <a:ln>
                  <a:solidFill>
                    <a:schemeClr val="accent3"/>
                  </a:solidFill>
                </a:ln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Jhon Daniel B. Olmilla</a:t>
            </a:r>
            <a:endParaRPr lang="en-US" sz="3600" kern="1200" baseline="0">
              <a:ln>
                <a:solidFill>
                  <a:schemeClr val="accent3"/>
                </a:solidFill>
              </a:ln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  <p:pic>
        <p:nvPicPr>
          <p:cNvPr id="4" name="Picture 3" descr="act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5" y="3575685"/>
            <a:ext cx="3919855" cy="3919855"/>
          </a:xfrm>
          <a:prstGeom prst="rect">
            <a:avLst/>
          </a:prstGeom>
          <a:effectLst>
            <a:outerShdw dist="76200" dir="5400000" algn="ctr" rotWithShape="0">
              <a:schemeClr val="bg1">
                <a:alpha val="100000"/>
              </a:scheme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itle 11264"/>
          <p:cNvSpPr>
            <a:spLocks noGrp="1"/>
          </p:cNvSpPr>
          <p:nvPr>
            <p:ph type="ctrTitle"/>
          </p:nvPr>
        </p:nvSpPr>
        <p:spPr>
          <a:xfrm>
            <a:off x="298450" y="355600"/>
            <a:ext cx="9678988" cy="1168400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Result of Heading Code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pic>
        <p:nvPicPr>
          <p:cNvPr id="21507" name="Picture 112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775" y="1946275"/>
            <a:ext cx="7240588" cy="5156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itle 12288"/>
          <p:cNvSpPr>
            <a:spLocks noGrp="1"/>
          </p:cNvSpPr>
          <p:nvPr>
            <p:ph type="ctrTitle"/>
          </p:nvPr>
        </p:nvSpPr>
        <p:spPr>
          <a:xfrm>
            <a:off x="298450" y="355600"/>
            <a:ext cx="9678988" cy="949325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HTML Paragraph Tag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22531" name="Subtitle 12289"/>
          <p:cNvSpPr>
            <a:spLocks noGrp="1"/>
          </p:cNvSpPr>
          <p:nvPr>
            <p:ph type="subTitle" idx="1"/>
          </p:nvPr>
        </p:nvSpPr>
        <p:spPr>
          <a:xfrm>
            <a:off x="298450" y="1828800"/>
            <a:ext cx="9478963" cy="5402263"/>
          </a:xfrm>
        </p:spPr>
        <p:txBody>
          <a:bodyPr lIns="0" tIns="0" rIns="0" bIns="0" anchor="t" anchorCtr="0"/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HTML documents are divided into paragraphs.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Paragraphs are defined with the </a:t>
            </a: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&lt;p&gt;</a:t>
            </a: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 tag i.e.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&lt;p&gt;This is a paragraph&lt;/p&gt;</a:t>
            </a:r>
            <a:b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</a:b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&lt;p&gt;This is another paragraph&lt;/p&gt; 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&lt;pre&gt;This text is preformatted&lt;/pre&gt; 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7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  <p:pic>
        <p:nvPicPr>
          <p:cNvPr id="22532" name="Picture 122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3638" y="4465638"/>
            <a:ext cx="5630862" cy="2625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itle 13312"/>
          <p:cNvSpPr>
            <a:spLocks noGrp="1"/>
          </p:cNvSpPr>
          <p:nvPr>
            <p:ph type="ctrTitle"/>
          </p:nvPr>
        </p:nvSpPr>
        <p:spPr>
          <a:xfrm>
            <a:off x="382588" y="304800"/>
            <a:ext cx="8970962" cy="1000125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44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Line Break &amp; Horizontal Line Tag</a:t>
            </a:r>
            <a:endParaRPr lang="en-US" sz="44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23555" name="Subtitle 13313"/>
          <p:cNvSpPr>
            <a:spLocks noGrp="1"/>
          </p:cNvSpPr>
          <p:nvPr>
            <p:ph type="subTitle" idx="1"/>
          </p:nvPr>
        </p:nvSpPr>
        <p:spPr>
          <a:xfrm>
            <a:off x="298450" y="1489075"/>
            <a:ext cx="9563100" cy="5911850"/>
          </a:xfrm>
        </p:spPr>
        <p:txBody>
          <a:bodyPr lIns="0" tIns="0" rIns="0" bIns="0" anchor="t" anchorCtr="0"/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if you want a line break or a new line without starting a new paragraph Use the &lt;br&gt; tag.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Defines a horizontal line use &lt;hr&gt;tag.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7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&lt;br&gt; &lt;hr&gt; element are empty HTML element i.e. Global Information Channel&lt;hr&gt;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Global Information &lt;br&gt; Channel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7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7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  <p:pic>
        <p:nvPicPr>
          <p:cNvPr id="23556" name="Picture 133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0" y="5143500"/>
            <a:ext cx="4381500" cy="215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14336"/>
          <p:cNvSpPr>
            <a:spLocks noGrp="1"/>
          </p:cNvSpPr>
          <p:nvPr>
            <p:ph type="ctrTitle"/>
          </p:nvPr>
        </p:nvSpPr>
        <p:spPr>
          <a:xfrm>
            <a:off x="298450" y="219075"/>
            <a:ext cx="9678988" cy="831850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Text Formatting Tags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24579" name="Subtitle 14337"/>
          <p:cNvSpPr>
            <a:spLocks noGrp="1"/>
          </p:cNvSpPr>
          <p:nvPr>
            <p:ph type="subTitle" idx="1"/>
          </p:nvPr>
        </p:nvSpPr>
        <p:spPr>
          <a:xfrm>
            <a:off x="2922588" y="1743075"/>
            <a:ext cx="2028825" cy="5657850"/>
          </a:xfrm>
        </p:spPr>
        <p:txBody>
          <a:bodyPr lIns="0" tIns="0" rIns="0" bIns="0" anchor="t" anchorCtr="0"/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&lt;big&gt;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&lt;em&gt;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&lt;i&gt;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&lt;small&gt;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&lt;strong&gt;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&lt;sub&gt;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&lt;super&gt;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&lt;ins&gt;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&lt;del&gt;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&lt;tt&gt;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&lt;u&gt;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&lt;strike&gt;</a:t>
            </a:r>
            <a:endParaRPr lang="en-US" sz="2700" b="1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  <p:sp>
        <p:nvSpPr>
          <p:cNvPr id="24580" name="Text Box 14339"/>
          <p:cNvSpPr txBox="1"/>
          <p:nvPr/>
        </p:nvSpPr>
        <p:spPr>
          <a:xfrm>
            <a:off x="4954588" y="1658938"/>
            <a:ext cx="5022850" cy="5572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anose="020B0604020202020204" pitchFamily="34"/>
              </a:rPr>
              <a:t>Defines bold text</a:t>
            </a:r>
            <a:endParaRPr lang="en-US" sz="27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anose="020B0604020202020204" pitchFamily="34"/>
              </a:rPr>
              <a:t>Defines big text</a:t>
            </a:r>
            <a:endParaRPr lang="en-US" sz="27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anose="020B0604020202020204" pitchFamily="34"/>
              </a:rPr>
              <a:t>Defines emphasized text </a:t>
            </a:r>
            <a:endParaRPr lang="en-US" sz="27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anose="020B0604020202020204" pitchFamily="34"/>
              </a:rPr>
              <a:t>Defines italic text</a:t>
            </a:r>
            <a:endParaRPr lang="en-US" sz="27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anose="020B0604020202020204" pitchFamily="34"/>
              </a:rPr>
              <a:t>Defines small text</a:t>
            </a:r>
            <a:endParaRPr lang="en-US" sz="27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anose="020B0604020202020204" pitchFamily="34"/>
              </a:rPr>
              <a:t>Defines strong text</a:t>
            </a:r>
            <a:endParaRPr lang="en-US" sz="27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anose="020B0604020202020204" pitchFamily="34"/>
              </a:rPr>
              <a:t>Defines subscripted text</a:t>
            </a:r>
            <a:endParaRPr lang="en-US" sz="27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anose="020B0604020202020204" pitchFamily="34"/>
              </a:rPr>
              <a:t>Defines superscripted text</a:t>
            </a:r>
            <a:endParaRPr lang="en-US" sz="27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anose="020B0604020202020204" pitchFamily="34"/>
              </a:rPr>
              <a:t>Defines inserted text</a:t>
            </a:r>
            <a:endParaRPr lang="en-US" sz="27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anose="020B0604020202020204" pitchFamily="34"/>
              </a:rPr>
              <a:t>Defines deleted text</a:t>
            </a:r>
            <a:endParaRPr lang="en-US" sz="27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anose="020B0604020202020204" pitchFamily="34"/>
              </a:rPr>
              <a:t>Defines teletype text</a:t>
            </a:r>
            <a:endParaRPr lang="en-US" sz="27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anose="020B0604020202020204" pitchFamily="34"/>
              </a:rPr>
              <a:t>Defines underline text</a:t>
            </a:r>
            <a:endParaRPr lang="en-US" sz="27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anose="020B0604020202020204" pitchFamily="34"/>
              </a:rPr>
              <a:t>Defines strike text</a:t>
            </a:r>
            <a:endParaRPr lang="en-US" sz="2700">
              <a:solidFill>
                <a:srgbClr val="000000"/>
              </a:solidFill>
              <a:latin typeface="Arial" panose="020B0604020202020204" pitchFamily="3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itle 15360"/>
          <p:cNvSpPr>
            <a:spLocks noGrp="1"/>
          </p:cNvSpPr>
          <p:nvPr>
            <p:ph type="ctrTitle"/>
          </p:nvPr>
        </p:nvSpPr>
        <p:spPr>
          <a:xfrm>
            <a:off x="214313" y="219075"/>
            <a:ext cx="9764712" cy="915988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Text Formatting Code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25603" name="Subtitle 15361"/>
          <p:cNvSpPr>
            <a:spLocks noGrp="1"/>
          </p:cNvSpPr>
          <p:nvPr>
            <p:ph type="subTitle" idx="1"/>
          </p:nvPr>
        </p:nvSpPr>
        <p:spPr>
          <a:xfrm>
            <a:off x="2754313" y="1404938"/>
            <a:ext cx="7223125" cy="5910262"/>
          </a:xfrm>
        </p:spPr>
        <p:txBody>
          <a:bodyPr lIns="0" tIns="0" rIns="0" bIns="0" anchor="t" anchorCtr="0"/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&lt;html&gt;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&lt;head&gt;&lt;/head&gt;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&lt;body&gt;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&lt;b&gt;This text is Bold&lt;/b&gt;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&lt;br&gt;&lt;em&gt;This text is Emphasized&lt;/em&gt;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&lt;br&gt;&lt;i&gt;This text is Italic&lt;/i&gt;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&lt;br&gt;&lt;small&gt;This text is Small&lt;/small&gt;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&lt;br&gt;This is&lt;sub&gt; Subscript&lt;/sub&gt; and &lt;sup&gt;Superscript&lt;/sup&gt;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&lt;br&gt;&lt;strong&gt;This text is Strong&lt;/strong&gt;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&lt;br&gt;&lt;big&gt;This text is Big&lt;/big&gt;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&lt;br&gt;&lt;u&gt;This text is Underline&lt;/u&gt;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&lt;br&gt;&lt;strike&gt;This text is Strike&lt;/strike&gt;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&lt;br&gt;&lt;tt&gt;This text is Teletype&lt;/tt&gt;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&lt;/body&gt;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&lt;/html&gt;</a:t>
            </a:r>
            <a:endParaRPr lang="en-US" sz="22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itle 16384"/>
          <p:cNvSpPr>
            <a:spLocks noGrp="1"/>
          </p:cNvSpPr>
          <p:nvPr>
            <p:ph type="ctrTitle"/>
          </p:nvPr>
        </p:nvSpPr>
        <p:spPr>
          <a:xfrm>
            <a:off x="436880" y="304800"/>
            <a:ext cx="9424670" cy="1403350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Result of Text Formatting Code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pic>
        <p:nvPicPr>
          <p:cNvPr id="26627" name="Picture 163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00" y="1778000"/>
            <a:ext cx="7239000" cy="55991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itle 17408"/>
          <p:cNvSpPr>
            <a:spLocks noGrp="1"/>
          </p:cNvSpPr>
          <p:nvPr>
            <p:ph type="ctrTitle"/>
          </p:nvPr>
        </p:nvSpPr>
        <p:spPr>
          <a:xfrm>
            <a:off x="298450" y="304800"/>
            <a:ext cx="9478963" cy="914400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Font Tag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27651" name="Subtitle 17409"/>
          <p:cNvSpPr>
            <a:spLocks noGrp="1"/>
          </p:cNvSpPr>
          <p:nvPr>
            <p:ph type="subTitle" idx="1"/>
          </p:nvPr>
        </p:nvSpPr>
        <p:spPr>
          <a:xfrm>
            <a:off x="2838450" y="1828800"/>
            <a:ext cx="7023100" cy="5486400"/>
          </a:xfrm>
        </p:spPr>
        <p:txBody>
          <a:bodyPr lIns="0" tIns="0" rIns="0" bIns="0" anchor="t" anchorCtr="0"/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This element is used to format the </a:t>
            </a: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size,</a:t>
            </a: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 </a:t>
            </a: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typeface </a:t>
            </a: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and </a:t>
            </a: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color</a:t>
            </a: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 of the enclosed text.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The commonly used fonts for web pages are Arial, Comic Sans MS , Lucida Sans Unicode, Arial Black, Courier New, Times New Roman, Arial Narrow, Impact, Verdana.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The size attribute in font tag takes values from </a:t>
            </a: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1 to 7</a:t>
            </a: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.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7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7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itle 18432"/>
          <p:cNvSpPr>
            <a:spLocks noGrp="1"/>
          </p:cNvSpPr>
          <p:nvPr>
            <p:ph type="ctrTitle"/>
          </p:nvPr>
        </p:nvSpPr>
        <p:spPr>
          <a:xfrm>
            <a:off x="468313" y="219075"/>
            <a:ext cx="9309100" cy="746125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Font Tag Code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28675" name="Subtitle 18433"/>
          <p:cNvSpPr>
            <a:spLocks noGrp="1"/>
          </p:cNvSpPr>
          <p:nvPr>
            <p:ph type="subTitle" idx="1"/>
          </p:nvPr>
        </p:nvSpPr>
        <p:spPr>
          <a:xfrm>
            <a:off x="2246313" y="1320800"/>
            <a:ext cx="7699375" cy="5994400"/>
          </a:xfrm>
        </p:spPr>
        <p:txBody>
          <a:bodyPr lIns="0" tIns="0" rIns="0" bIns="0" anchor="t" anchorCtr="0"/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&lt;html&gt;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&lt;head&gt;&lt;title&gt; fonts&lt;/title&gt;&lt;/head&gt;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&lt;body&gt;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&lt;br&gt;&lt;font color=“green" size="7" face="Arial"&gt; GLOBAL INFORMATION CHANNEL &lt;/font&gt;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&lt;br&gt;&lt;font color=“green" size="6" face="Comic Sans MS "&gt; GLOBAL INFORMATION CHANNEL &lt;/font&gt;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&lt;br&gt;&lt;font color=“green" size="5" face="Lucida Sans Unicode"&gt; GLOBAL INFORMATION CHANNEL &lt;/font&gt;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&lt;br&gt;&lt;font color=“green" size="4" face="Courier New"&gt; GLOBAL INFORMATION CHANNEL &lt;/font&gt;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&lt;br&gt;&lt;font color=“green" size="3" face="Times New Roman"&gt; GLOBAL INFORMATION CHANNEL &lt;/font&gt;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&lt;br&gt;&lt;font color=“green" size="2" face="Arial Black"&gt; GLOBAL INFORMATION CHANNEL &lt;/font&gt;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&lt;br&gt;&lt;font color=“green" size="1" face="Impact"&gt; GLOBAL INFORMATION CHANNEL &lt;/font&gt;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&lt;/body&gt; 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&lt;/html&gt;</a:t>
            </a:r>
            <a:endParaRPr lang="en-US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itle 19456"/>
          <p:cNvSpPr>
            <a:spLocks noGrp="1"/>
          </p:cNvSpPr>
          <p:nvPr>
            <p:ph type="ctrTitle"/>
          </p:nvPr>
        </p:nvSpPr>
        <p:spPr>
          <a:xfrm>
            <a:off x="298450" y="230505"/>
            <a:ext cx="9647555" cy="1099185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Result of Font Code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pic>
        <p:nvPicPr>
          <p:cNvPr id="29699" name="Picture 194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00" y="1778000"/>
            <a:ext cx="7239000" cy="55991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itle 20480"/>
          <p:cNvSpPr>
            <a:spLocks noGrp="1"/>
          </p:cNvSpPr>
          <p:nvPr>
            <p:ph type="ctrTitle"/>
          </p:nvPr>
        </p:nvSpPr>
        <p:spPr>
          <a:xfrm>
            <a:off x="214313" y="304800"/>
            <a:ext cx="9731375" cy="914400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Background &amp; Text Color Tag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30723" name="Subtitle 20481"/>
          <p:cNvSpPr>
            <a:spLocks noGrp="1"/>
          </p:cNvSpPr>
          <p:nvPr>
            <p:ph type="subTitle" idx="1"/>
          </p:nvPr>
        </p:nvSpPr>
        <p:spPr>
          <a:xfrm>
            <a:off x="298450" y="1743075"/>
            <a:ext cx="9647238" cy="5572125"/>
          </a:xfrm>
        </p:spPr>
        <p:txBody>
          <a:bodyPr lIns="0" tIns="0" rIns="0" bIns="0" anchor="t" anchorCtr="0"/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The attribute bgcolor is used for changing the back ground color of the page.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&lt;body bgcolor=“Green” 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7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Text is use to change the color of the enclosed text.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&lt;body text=“White”&gt;</a:t>
            </a:r>
            <a:endParaRPr lang="en-US" sz="27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  <p:pic>
        <p:nvPicPr>
          <p:cNvPr id="30724" name="Picture 204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3638" y="4803775"/>
            <a:ext cx="5208587" cy="2584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3072"/>
          <p:cNvSpPr>
            <a:spLocks noGrp="1"/>
          </p:cNvSpPr>
          <p:nvPr>
            <p:ph type="ctrTitle"/>
          </p:nvPr>
        </p:nvSpPr>
        <p:spPr>
          <a:xfrm>
            <a:off x="214313" y="219075"/>
            <a:ext cx="9764712" cy="1000125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INTRODUCTION TO HTML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13315" name="Subtitle 3073"/>
          <p:cNvSpPr>
            <a:spLocks noGrp="1"/>
          </p:cNvSpPr>
          <p:nvPr>
            <p:ph type="subTitle" idx="1"/>
          </p:nvPr>
        </p:nvSpPr>
        <p:spPr>
          <a:xfrm>
            <a:off x="890588" y="1828800"/>
            <a:ext cx="8970962" cy="5572125"/>
          </a:xfrm>
        </p:spPr>
        <p:txBody>
          <a:bodyPr lIns="0" tIns="0" rIns="0" bIns="0" anchor="t" anchorCtr="0"/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b="1" kern="1200" baseline="0">
                <a:ln>
                  <a:noFill/>
                </a:ln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With HTML you can create your own Web site</a:t>
            </a:r>
            <a:r>
              <a:rPr lang="en-US" sz="2700" kern="1200" baseline="0">
                <a:ln>
                  <a:noFill/>
                </a:ln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.</a:t>
            </a:r>
            <a:endParaRPr lang="en-US" sz="2800" kern="1200" baseline="0">
              <a:ln>
                <a:noFill/>
              </a:ln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ln>
                  <a:noFill/>
                </a:ln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HTML stands for </a:t>
            </a:r>
            <a:r>
              <a:rPr lang="en-US" sz="2700" b="1" kern="1200" baseline="0">
                <a:ln>
                  <a:noFill/>
                </a:ln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Hyper Text Markup Language</a:t>
            </a:r>
            <a:r>
              <a:rPr lang="en-US" sz="2700" kern="1200" baseline="0">
                <a:ln>
                  <a:noFill/>
                </a:ln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.</a:t>
            </a:r>
            <a:endParaRPr lang="en-US" sz="2800" kern="1200" baseline="0">
              <a:ln>
                <a:noFill/>
              </a:ln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ln>
                  <a:noFill/>
                </a:ln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HTML is derived from a language </a:t>
            </a:r>
            <a:r>
              <a:rPr lang="en-US" sz="2700" b="1" kern="1200" baseline="0">
                <a:ln>
                  <a:noFill/>
                </a:ln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SGML (Standard Graphics Markup Language).</a:t>
            </a:r>
            <a:endParaRPr lang="en-US" sz="2800" kern="1200" baseline="0">
              <a:ln>
                <a:noFill/>
              </a:ln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ln>
                  <a:noFill/>
                </a:ln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The future of HTML is </a:t>
            </a:r>
            <a:r>
              <a:rPr lang="en-US" sz="2700" b="1" kern="1200" baseline="0">
                <a:ln>
                  <a:noFill/>
                </a:ln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XML (eXtended Markup Language). </a:t>
            </a:r>
            <a:endParaRPr lang="en-US" sz="2800" kern="1200" baseline="0">
              <a:ln>
                <a:noFill/>
              </a:ln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ln>
                  <a:noFill/>
                </a:ln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HTML is not a programming language, it is a </a:t>
            </a:r>
            <a:r>
              <a:rPr lang="en-US" sz="2700" b="1" kern="1200" baseline="0">
                <a:ln>
                  <a:noFill/>
                </a:ln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Markup Language.</a:t>
            </a:r>
            <a:endParaRPr lang="en-US" sz="2800" kern="1200" baseline="0">
              <a:ln>
                <a:noFill/>
              </a:ln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ln>
                  <a:noFill/>
                </a:ln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A markup language is a set of </a:t>
            </a:r>
            <a:r>
              <a:rPr lang="en-US" sz="2700" b="1" kern="1200" baseline="0">
                <a:ln>
                  <a:noFill/>
                </a:ln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markup tags.</a:t>
            </a:r>
            <a:endParaRPr lang="en-US" sz="2800" kern="1200" baseline="0">
              <a:ln>
                <a:noFill/>
              </a:ln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ln>
                  <a:noFill/>
                </a:ln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HTML uses </a:t>
            </a:r>
            <a:r>
              <a:rPr lang="en-US" sz="2700" b="1" kern="1200" baseline="0">
                <a:ln>
                  <a:noFill/>
                </a:ln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markup tags</a:t>
            </a:r>
            <a:r>
              <a:rPr lang="en-US" sz="2700" kern="1200" baseline="0">
                <a:ln>
                  <a:noFill/>
                </a:ln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 to describe web pages.</a:t>
            </a:r>
            <a:endParaRPr lang="en-US" sz="2800" kern="1200" baseline="0">
              <a:ln>
                <a:noFill/>
              </a:ln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ln>
                  <a:noFill/>
                </a:ln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HTML is </a:t>
            </a:r>
            <a:r>
              <a:rPr lang="en-US" sz="2700" b="1" kern="1200" baseline="0">
                <a:ln>
                  <a:noFill/>
                </a:ln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not case sensitive</a:t>
            </a:r>
            <a:r>
              <a:rPr lang="en-US" sz="2700" kern="1200" baseline="0">
                <a:ln>
                  <a:noFill/>
                </a:ln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 language.</a:t>
            </a:r>
            <a:endParaRPr lang="en-US" sz="2800" kern="1200" baseline="0">
              <a:ln>
                <a:noFill/>
              </a:ln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ln>
                  <a:noFill/>
                </a:ln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HTML documents </a:t>
            </a:r>
            <a:r>
              <a:rPr lang="en-US" sz="2700" b="1" kern="1200" baseline="0">
                <a:ln>
                  <a:noFill/>
                </a:ln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contain HTML tags</a:t>
            </a:r>
            <a:r>
              <a:rPr lang="en-US" sz="2700" kern="1200" baseline="0">
                <a:ln>
                  <a:noFill/>
                </a:ln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 and plain text.</a:t>
            </a:r>
            <a:endParaRPr lang="en-US" sz="2700" kern="1200" baseline="0">
              <a:ln>
                <a:noFill/>
              </a:ln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itle 21504"/>
          <p:cNvSpPr>
            <a:spLocks noGrp="1"/>
          </p:cNvSpPr>
          <p:nvPr>
            <p:ph type="ctrTitle"/>
          </p:nvPr>
        </p:nvSpPr>
        <p:spPr>
          <a:xfrm>
            <a:off x="298450" y="473075"/>
            <a:ext cx="9563100" cy="915988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Text Alignment Tag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31747" name="Subtitle 21505"/>
          <p:cNvSpPr>
            <a:spLocks noGrp="1"/>
          </p:cNvSpPr>
          <p:nvPr>
            <p:ph type="subTitle" idx="1"/>
          </p:nvPr>
        </p:nvSpPr>
        <p:spPr>
          <a:xfrm>
            <a:off x="468313" y="1743075"/>
            <a:ext cx="9477375" cy="5403850"/>
          </a:xfrm>
        </p:spPr>
        <p:txBody>
          <a:bodyPr lIns="0" tIns="0" rIns="0" bIns="0" anchor="t" anchorCtr="0"/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It is use to alignment of the text.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marL="1257300" lvl="3" indent="-228600" algn="l" defTabSz="914400">
              <a:lnSpc>
                <a:spcPct val="95000"/>
              </a:lnSpc>
              <a:spcBef>
                <a:spcPct val="0"/>
              </a:spcBef>
              <a:buClrTx/>
              <a:buAutoNum type="arabicPeriod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Left alignment &lt;align=“left”&gt;</a:t>
            </a:r>
            <a:endParaRPr lang="en-US" sz="2000" kern="1200" baseline="0">
              <a:latin typeface="+mn-lt"/>
              <a:ea typeface="+mn-ea"/>
              <a:cs typeface="+mn-cs"/>
            </a:endParaRPr>
          </a:p>
          <a:p>
            <a:pPr marL="1257300" lvl="3" indent="-228600" algn="l" defTabSz="914400">
              <a:lnSpc>
                <a:spcPct val="95000"/>
              </a:lnSpc>
              <a:spcBef>
                <a:spcPct val="0"/>
              </a:spcBef>
              <a:buClrTx/>
              <a:buAutoNum type="arabicPeriod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Right alignment &lt;align=“right”&gt;</a:t>
            </a:r>
            <a:endParaRPr lang="en-US" sz="2000" kern="1200" baseline="0">
              <a:latin typeface="+mn-lt"/>
              <a:ea typeface="+mn-ea"/>
              <a:cs typeface="+mn-cs"/>
            </a:endParaRPr>
          </a:p>
          <a:p>
            <a:pPr marL="1257300" lvl="3" indent="-228600" algn="l" defTabSz="914400">
              <a:lnSpc>
                <a:spcPct val="95000"/>
              </a:lnSpc>
              <a:spcBef>
                <a:spcPct val="0"/>
              </a:spcBef>
              <a:buClrTx/>
              <a:buAutoNum type="arabicPeriod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Center alignment</a:t>
            </a: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 </a:t>
            </a: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&lt;align=“center”&gt;</a:t>
            </a:r>
            <a:endParaRPr lang="en-US" sz="27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  <p:pic>
        <p:nvPicPr>
          <p:cNvPr id="31748" name="Picture 215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9638" y="3957638"/>
            <a:ext cx="5970587" cy="3430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itle 22528"/>
          <p:cNvSpPr>
            <a:spLocks noGrp="1"/>
          </p:cNvSpPr>
          <p:nvPr>
            <p:ph type="ctrTitle"/>
          </p:nvPr>
        </p:nvSpPr>
        <p:spPr>
          <a:xfrm>
            <a:off x="298450" y="219075"/>
            <a:ext cx="9563100" cy="831850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Hyperlink Tag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32771" name="Subtitle 22529"/>
          <p:cNvSpPr>
            <a:spLocks noGrp="1"/>
          </p:cNvSpPr>
          <p:nvPr>
            <p:ph type="subTitle" idx="1"/>
          </p:nvPr>
        </p:nvSpPr>
        <p:spPr>
          <a:xfrm>
            <a:off x="2754313" y="1658938"/>
            <a:ext cx="7191375" cy="5741987"/>
          </a:xfrm>
        </p:spPr>
        <p:txBody>
          <a:bodyPr lIns="0" tIns="0" rIns="0" bIns="0" anchor="t" anchorCtr="0"/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A hyperlink is a reference (an address) to a resource on the web.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Hyperlinks can point to any resource on the web: an HTML page, an image, a sound file, a movie, etc.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The HTML anchor element &lt;a&gt;, is used to define both hyperlinks and anchors.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&lt;a href="url"&gt;Link text&lt;/a&gt; 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The </a:t>
            </a: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href attribute</a:t>
            </a: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 defines the link address.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&lt;a href="http://www.globalinfochannel/"&gt;Visit globalinfochannel!&lt;/a&gt; </a:t>
            </a:r>
            <a:endParaRPr lang="en-US" sz="27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Title 23552"/>
          <p:cNvSpPr>
            <a:spLocks noGrp="1"/>
          </p:cNvSpPr>
          <p:nvPr>
            <p:ph type="ctrTitle"/>
          </p:nvPr>
        </p:nvSpPr>
        <p:spPr>
          <a:xfrm>
            <a:off x="298450" y="355600"/>
            <a:ext cx="9678988" cy="863600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Result of Hyperlink Code</a:t>
            </a:r>
            <a:endParaRPr lang="en-US" sz="5300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pic>
        <p:nvPicPr>
          <p:cNvPr id="33795" name="Picture 235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" y="1671638"/>
            <a:ext cx="4614863" cy="2752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6" name="Picture 235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4549775"/>
            <a:ext cx="4730750" cy="2752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7" name="Picture 235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50" y="3290888"/>
            <a:ext cx="984250" cy="1176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Title 24576"/>
          <p:cNvSpPr>
            <a:spLocks noGrp="1"/>
          </p:cNvSpPr>
          <p:nvPr>
            <p:ph type="ctrTitle"/>
          </p:nvPr>
        </p:nvSpPr>
        <p:spPr>
          <a:xfrm>
            <a:off x="382588" y="219075"/>
            <a:ext cx="9478962" cy="831850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Image Tag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34819" name="Subtitle 24577"/>
          <p:cNvSpPr>
            <a:spLocks noGrp="1"/>
          </p:cNvSpPr>
          <p:nvPr>
            <p:ph type="subTitle" idx="1"/>
          </p:nvPr>
        </p:nvSpPr>
        <p:spPr>
          <a:xfrm>
            <a:off x="948055" y="1489075"/>
            <a:ext cx="8997950" cy="5911850"/>
          </a:xfrm>
        </p:spPr>
        <p:txBody>
          <a:bodyPr lIns="0" tIns="0" rIns="0" bIns="0" anchor="t" anchorCtr="0"/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To display an image on a page, you need to use the src attribute. 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src stands for "source". The value of the src attribute is the URL of the image you want to display on your page.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It is a empty tag. 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&lt;IMG SRC ="url"&gt;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7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&lt;IMG SRC="picture.gif“&gt;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&lt;IMG SRC="picture.gif“ HEIGHT="30" WIDTH="50"&gt;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7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Title 25600"/>
          <p:cNvSpPr>
            <a:spLocks noGrp="1"/>
          </p:cNvSpPr>
          <p:nvPr>
            <p:ph type="ctrTitle"/>
          </p:nvPr>
        </p:nvSpPr>
        <p:spPr>
          <a:xfrm>
            <a:off x="298450" y="219075"/>
            <a:ext cx="9678988" cy="915988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Image attributes - &lt;img&gt; tag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35843" name="Subtitle 25601"/>
          <p:cNvSpPr>
            <a:spLocks noGrp="1"/>
          </p:cNvSpPr>
          <p:nvPr>
            <p:ph type="subTitle" idx="1"/>
          </p:nvPr>
        </p:nvSpPr>
        <p:spPr>
          <a:xfrm>
            <a:off x="2838450" y="1320800"/>
            <a:ext cx="2197100" cy="5486400"/>
          </a:xfrm>
        </p:spPr>
        <p:txBody>
          <a:bodyPr lIns="0" tIns="0" rIns="0" bIns="0" anchor="t" anchorCtr="0"/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&lt;img&gt;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&lt;Src&gt; 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2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&lt;Alt&gt;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2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&lt;Width&gt;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&lt;Height&gt;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&lt;Border&gt;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&lt;Hspace&gt;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&lt;Vspace&gt;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&lt;Align&gt;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&lt;background&gt;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2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  <p:sp>
        <p:nvSpPr>
          <p:cNvPr id="35844" name="Text Box 25603"/>
          <p:cNvSpPr txBox="1"/>
          <p:nvPr/>
        </p:nvSpPr>
        <p:spPr>
          <a:xfrm>
            <a:off x="5040313" y="1404938"/>
            <a:ext cx="4937125" cy="59102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Defines an image 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display an image on a page,Src stands for "source". 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Define "alternate text" for an image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Defines the width of the image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Defines the height of the image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Defines border of the image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Horizontal space of the image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Vertical space of the image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Align an image within the text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Add a background image to an HTML page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itle 26624"/>
          <p:cNvSpPr>
            <a:spLocks noGrp="1"/>
          </p:cNvSpPr>
          <p:nvPr>
            <p:ph type="ctrTitle"/>
          </p:nvPr>
        </p:nvSpPr>
        <p:spPr>
          <a:xfrm>
            <a:off x="382588" y="388938"/>
            <a:ext cx="9594850" cy="576262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Code &amp; Result of the Image 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36867" name="Subtitle 26625"/>
          <p:cNvSpPr>
            <a:spLocks noGrp="1"/>
          </p:cNvSpPr>
          <p:nvPr>
            <p:ph type="subTitle" idx="1"/>
          </p:nvPr>
        </p:nvSpPr>
        <p:spPr>
          <a:xfrm>
            <a:off x="3938588" y="1150938"/>
            <a:ext cx="6038850" cy="6164262"/>
          </a:xfrm>
        </p:spPr>
        <p:txBody>
          <a:bodyPr lIns="0" tIns="0" rIns="0" bIns="0" anchor="t" anchorCtr="0"/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&lt;html&gt;&lt;body&gt;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&lt;p&gt;&lt;img src="file:///C:/WINDOWS/Zapotec.bmp" 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align="left" width="48" height="48"&gt; &lt;/p&gt;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&lt;p&gt;&lt;img src ="file:///C:/WINDOWS/Zapotec.bmp"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align="right" width="48" height="48"&gt;&lt;/p&gt;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&lt;/body&gt;&lt;/html&gt;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2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&lt;HTML&gt;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&lt;&lt;body background="file:///C:/WINDOWS/Soap%20Bubbles.bmp" text="white"&gt;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&lt;br&gt;&lt;br&gt;&lt;br&gt;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&lt;h2&gt; Background Image!&lt;/h2&gt;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&lt;/BODY&gt;&lt;/HTML&gt;</a:t>
            </a:r>
            <a:endParaRPr lang="en-US" sz="22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  <p:pic>
        <p:nvPicPr>
          <p:cNvPr id="36868" name="Picture 266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0" y="3111500"/>
            <a:ext cx="2244725" cy="1503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69" name="Picture 266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8" y="1247775"/>
            <a:ext cx="3090862" cy="1738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itle 27648"/>
          <p:cNvSpPr>
            <a:spLocks noGrp="1"/>
          </p:cNvSpPr>
          <p:nvPr>
            <p:ph type="ctrTitle"/>
          </p:nvPr>
        </p:nvSpPr>
        <p:spPr>
          <a:xfrm>
            <a:off x="382588" y="219075"/>
            <a:ext cx="9594850" cy="831850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Code &amp; Result of the Image 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37891" name="Subtitle 27649"/>
          <p:cNvSpPr>
            <a:spLocks noGrp="1"/>
          </p:cNvSpPr>
          <p:nvPr>
            <p:ph type="subTitle" idx="1"/>
          </p:nvPr>
        </p:nvSpPr>
        <p:spPr>
          <a:xfrm>
            <a:off x="2838450" y="1066800"/>
            <a:ext cx="7138988" cy="6334125"/>
          </a:xfrm>
        </p:spPr>
        <p:txBody>
          <a:bodyPr lIns="0" tIns="0" rIns="0" bIns="0" anchor="t" anchorCtr="0"/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&lt;html&gt;&lt;body&gt;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&lt;p&gt;An image 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&lt;img src="file:///C:/WINDOWS/Zapotec.bmp" 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align="bottom" width="48" height="48"&gt; in the text&lt;/p&gt;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&lt;p&gt;An image 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&lt;img src ="file:///C:/WINDOWS/Zapotec.bmp"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align="middle" width="48" height="48"&gt; in the text&lt;/p&gt;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&lt;p&gt;An image 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&lt;img src ="file:///C:/WINDOWS/Zapotec.bmp"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align="top" width="48" height="48"&gt; in the text&lt;/p&gt;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&lt;p&gt;Note that bottom alignment is the default alignment&lt;/p&gt;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&lt;p&gt;&lt;img src ="file:///C:/WINDOWS/Zapotec.bmp"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width="48" height="48"&gt; 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An image before the text&lt;/p&gt;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&lt;p&gt;An image after the text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&lt;img src ="file:///C:/WINDOWS/Zapotec.bmp"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width="48" height="48"&gt; &lt;/p&gt;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&lt;/body&gt;&lt;/html&gt;</a:t>
            </a:r>
            <a:endParaRPr lang="en-US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  <p:pic>
        <p:nvPicPr>
          <p:cNvPr id="37892" name="Picture 27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775" y="1501775"/>
            <a:ext cx="2584450" cy="3006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itle 28672"/>
          <p:cNvSpPr>
            <a:spLocks noGrp="1"/>
          </p:cNvSpPr>
          <p:nvPr>
            <p:ph type="ctrTitle"/>
          </p:nvPr>
        </p:nvSpPr>
        <p:spPr>
          <a:xfrm>
            <a:off x="298450" y="219075"/>
            <a:ext cx="9678988" cy="831850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Code &amp; Result of the Image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38915" name="Subtitle 28673"/>
          <p:cNvSpPr>
            <a:spLocks noGrp="1"/>
          </p:cNvSpPr>
          <p:nvPr>
            <p:ph type="subTitle" idx="1"/>
          </p:nvPr>
        </p:nvSpPr>
        <p:spPr>
          <a:xfrm>
            <a:off x="3684588" y="1320800"/>
            <a:ext cx="6292850" cy="6248400"/>
          </a:xfrm>
        </p:spPr>
        <p:txBody>
          <a:bodyPr lIns="0" tIns="0" rIns="0" bIns="0" anchor="t" anchorCtr="0"/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&lt;html&gt;&lt;body&gt;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&lt;p&gt;&lt;img src="file:///C:/WINDOWS/Zapotec.bmp" 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align="bottom" width="20" height="20"&gt; &lt;/p&gt;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&lt;p&gt;&lt;img src ="file:///C:/WINDOWS/Zapotec.bmp"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align="middle" width="40" height="40"&gt;&lt;/p&gt;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&lt;p&gt;&lt;img src ="file:///C:/WINDOWS/Zapotec.bmp"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align="top" width="60" height="60"&gt;&lt;/p&gt;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&lt;p&gt;&lt;img src ="file:///C:/WINDOWS/Zapotec.bmp"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width="80" height="80"&gt; &lt;/p&gt;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&lt;p&gt;&lt;img src ="file:///C:/WINDOWS/Zapotec.bmp"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width="100" height="100"&gt; &lt;/p&gt;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&lt;/body&gt;&lt;/html&gt;</a:t>
            </a:r>
            <a:endParaRPr lang="en-US" sz="22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  <p:pic>
        <p:nvPicPr>
          <p:cNvPr id="38916" name="Picture 286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1671638"/>
            <a:ext cx="2582863" cy="3006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Title 29696"/>
          <p:cNvSpPr>
            <a:spLocks noGrp="1"/>
          </p:cNvSpPr>
          <p:nvPr>
            <p:ph type="ctrTitle"/>
          </p:nvPr>
        </p:nvSpPr>
        <p:spPr>
          <a:xfrm>
            <a:off x="298450" y="355600"/>
            <a:ext cx="9678988" cy="695325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HTML Table Tag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39939" name="Subtitle 29697"/>
          <p:cNvSpPr>
            <a:spLocks noGrp="1"/>
          </p:cNvSpPr>
          <p:nvPr>
            <p:ph type="subTitle" idx="1"/>
          </p:nvPr>
        </p:nvSpPr>
        <p:spPr>
          <a:xfrm>
            <a:off x="2076450" y="1066800"/>
            <a:ext cx="2281238" cy="6502400"/>
          </a:xfrm>
        </p:spPr>
        <p:txBody>
          <a:bodyPr lIns="0" tIns="0" rIns="0" bIns="0" anchor="t" anchorCtr="0"/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&lt;table&gt;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&lt;tr&gt; 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&lt;td&gt; 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&lt;th&gt;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&lt;Caption&gt;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&lt;colgroup&gt;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&lt;col&gt;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200" b="1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&lt;thead&gt;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&lt;tbody&gt;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&lt;tfoot&gt;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b="1" u="sng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</a:t>
            </a:r>
            <a:r>
              <a:rPr lang="en-US" sz="22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Cellspacing&gt;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&lt;Cellpadding&gt;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&lt;Colspan&gt;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&lt;rowspan&gt;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&lt;Border&gt;</a:t>
            </a:r>
            <a:endParaRPr lang="en-US" sz="2200" b="1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  <p:sp>
        <p:nvSpPr>
          <p:cNvPr id="39940" name="Text Box 29699"/>
          <p:cNvSpPr txBox="1"/>
          <p:nvPr/>
        </p:nvSpPr>
        <p:spPr>
          <a:xfrm>
            <a:off x="4616450" y="1066800"/>
            <a:ext cx="5360988" cy="6502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used to create table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table is divided into rows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each row is divided into data cells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Headings in a table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caption to the table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Defines groups of table columns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Defines the attribute values for one or more columns in a table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Defines a table head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Defines a table body 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Defines a table footer 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amount of space between table cells.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space around the edges of each cell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No of column working with will span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No of rows working with will span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attribute takes a number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Title 30720"/>
          <p:cNvSpPr>
            <a:spLocks noGrp="1"/>
          </p:cNvSpPr>
          <p:nvPr>
            <p:ph type="ctrTitle"/>
          </p:nvPr>
        </p:nvSpPr>
        <p:spPr>
          <a:xfrm>
            <a:off x="382588" y="355600"/>
            <a:ext cx="9594850" cy="695325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Code &amp; Result of the Table 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40963" name="Subtitle 30721"/>
          <p:cNvSpPr>
            <a:spLocks noGrp="1"/>
          </p:cNvSpPr>
          <p:nvPr>
            <p:ph type="subTitle" idx="1"/>
          </p:nvPr>
        </p:nvSpPr>
        <p:spPr>
          <a:xfrm>
            <a:off x="5294313" y="1404938"/>
            <a:ext cx="3889375" cy="5910262"/>
          </a:xfrm>
        </p:spPr>
        <p:txBody>
          <a:bodyPr lIns="0" tIns="0" rIns="0" bIns="0" anchor="t" anchorCtr="0"/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&lt;html&gt;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&lt;body&gt;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&lt;h3&gt;Table without border&lt;/h3&gt;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&lt;table&gt;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&lt;tr&gt; &lt;td&gt;MILK&lt;/td&gt;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&lt;td&gt;TEA&lt;/td&gt;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&lt;td&gt;COFFEE&lt;/td&gt; &lt;/tr&gt;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&lt;tr&gt; &lt;td&gt;400&lt;/td&gt;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&lt;td&gt;500&lt;/td&gt;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&lt;td&gt;600&lt;/td&gt; &lt;/tr&gt;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&lt;/table&gt;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&lt;/body&gt;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&lt;/html&gt;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2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  <p:pic>
        <p:nvPicPr>
          <p:cNvPr id="40964" name="Picture 307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1501775"/>
            <a:ext cx="3854450" cy="2922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4096"/>
          <p:cNvSpPr>
            <a:spLocks noGrp="1"/>
          </p:cNvSpPr>
          <p:nvPr>
            <p:ph type="ctrTitle"/>
          </p:nvPr>
        </p:nvSpPr>
        <p:spPr>
          <a:xfrm>
            <a:off x="806450" y="219075"/>
            <a:ext cx="8547100" cy="1000125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HTML Elements and Tags</a:t>
            </a:r>
            <a:endParaRPr lang="en-US" sz="5300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14339" name="Subtitle 4097"/>
          <p:cNvSpPr>
            <a:spLocks noGrp="1"/>
          </p:cNvSpPr>
          <p:nvPr>
            <p:ph type="subTitle" idx="1"/>
          </p:nvPr>
        </p:nvSpPr>
        <p:spPr>
          <a:xfrm>
            <a:off x="2500313" y="1912938"/>
            <a:ext cx="7615237" cy="5402262"/>
          </a:xfrm>
        </p:spPr>
        <p:txBody>
          <a:bodyPr lIns="0" tIns="0" rIns="0" bIns="0" anchor="t" anchorCtr="0"/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A tag is always enclosed in angle bracket &lt;&gt;like &lt;HTML&gt;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HTML tags normally </a:t>
            </a: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come in pairs</a:t>
            </a: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 like &lt;HTML&gt; and &lt;/HTML&gt; i.e.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Start tag = &lt;HTML&gt; 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End tag =&lt;/HTML&gt;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Start and end tags are also called </a:t>
            </a: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opening tags</a:t>
            </a: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 and </a:t>
            </a: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closing tags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7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Title 31744"/>
          <p:cNvSpPr>
            <a:spLocks noGrp="1"/>
          </p:cNvSpPr>
          <p:nvPr>
            <p:ph type="ctrTitle"/>
          </p:nvPr>
        </p:nvSpPr>
        <p:spPr>
          <a:xfrm>
            <a:off x="436563" y="219075"/>
            <a:ext cx="9678987" cy="661988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48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Table Code with Border &amp; Header</a:t>
            </a:r>
            <a:endParaRPr lang="en-US" sz="48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41987" name="Subtitle 31745"/>
          <p:cNvSpPr>
            <a:spLocks noGrp="1"/>
          </p:cNvSpPr>
          <p:nvPr>
            <p:ph type="subTitle" idx="1"/>
          </p:nvPr>
        </p:nvSpPr>
        <p:spPr>
          <a:xfrm>
            <a:off x="3684588" y="812800"/>
            <a:ext cx="6292850" cy="6588125"/>
          </a:xfrm>
        </p:spPr>
        <p:txBody>
          <a:bodyPr lIns="0" tIns="0" rIns="0" bIns="0" anchor="t" anchorCtr="0"/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&lt;html&gt;&lt;body&gt;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&lt;h4&gt;Horizontal Header:&lt;/h4&gt;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&lt;table border="1"&gt;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&lt;tr&gt; &lt;th&gt;Name&lt;/th&gt;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&lt;th&gt;Loan No&lt;/th&gt;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&lt;th&gt;Amount&lt;/th&gt; &lt;/tr&gt;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&lt;tr&gt; &lt;td&gt;Jones&lt;/td&gt;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&lt;td&gt;L-1&lt;/td&gt;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&lt;td&gt;5000&lt;/td&gt;&lt;/tr&gt; &lt;/table&gt;&lt;br&gt;&lt;br&gt;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&lt;h4&gt;Vertical Header:&lt;/h4&gt;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&lt;table border="5"&gt;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&lt;tr&gt; &lt;th&gt;Name&lt;/th&gt;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&lt;td&gt;Jones&lt;/td&gt; &lt;/tr&gt;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&lt;tr&gt; &lt;th&gt;Loan No&lt;/th&gt;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&lt;td&gt;L-1&lt;/td&gt; &lt;/tr&gt;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&lt;tr&gt; &lt;th&gt;Amount&lt;/th&gt;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&lt;td&gt;5000&lt;/td&gt;&lt;/tr&gt; &lt;/table&gt;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&lt;/body&gt;&lt;/html&gt;</a:t>
            </a:r>
            <a:endParaRPr lang="en-US" sz="22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  <p:pic>
        <p:nvPicPr>
          <p:cNvPr id="41988" name="Picture 317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775" y="1501775"/>
            <a:ext cx="3346450" cy="3346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Title 32768"/>
          <p:cNvSpPr>
            <a:spLocks noGrp="1"/>
          </p:cNvSpPr>
          <p:nvPr>
            <p:ph type="ctrTitle"/>
          </p:nvPr>
        </p:nvSpPr>
        <p:spPr>
          <a:xfrm>
            <a:off x="298450" y="219075"/>
            <a:ext cx="9679305" cy="1533525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48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Table Code with Colspan &amp; Rowspan</a:t>
            </a:r>
            <a:endParaRPr lang="en-US" sz="48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43011" name="Subtitle 32769"/>
          <p:cNvSpPr>
            <a:spLocks noGrp="1"/>
          </p:cNvSpPr>
          <p:nvPr>
            <p:ph type="subTitle" idx="1"/>
          </p:nvPr>
        </p:nvSpPr>
        <p:spPr>
          <a:xfrm>
            <a:off x="4108450" y="2054225"/>
            <a:ext cx="5837555" cy="5260975"/>
          </a:xfrm>
        </p:spPr>
        <p:txBody>
          <a:bodyPr lIns="0" tIns="0" rIns="0" bIns="0" anchor="t" anchorCtr="0"/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&lt;html&gt;&lt;body&gt;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&lt;h4&gt;Cell that spans two columns:&lt;/h4&gt;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&lt;table border="4"&gt;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&lt;tr&gt; &lt;th&gt;Name&lt;/th&gt;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&lt;th colspan="2"&gt;Loan No&lt;/th&gt; &lt;/tr&gt;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&lt;tr&gt; &lt;td&gt;Jones&lt;/td&gt;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&lt;td&gt;L-1&lt;/td&gt;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&lt;td&gt;L-2&lt;/td&gt; &lt;/tr&gt; &lt;/table&gt;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&lt;h4&gt;Cell that spans two rows:&lt;/h4&gt;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&lt;table border="8"&gt;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&lt;tr&gt; &lt;th&gt;Name&lt;/th&gt;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&lt;td&gt;Jones&lt;/td&gt;&lt;/tr&gt;&lt;tr&gt;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&lt;th rowspan="2"&gt;Loan No&lt;/th&gt;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&lt;td&gt;L-1&lt;/td&gt;&lt;/tr&gt;&lt;tr&gt;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&lt;td&gt;L-2&lt;/td&gt;&lt;/tr&gt;&lt;/table&gt;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&lt;/body&gt;&lt;/html&gt;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2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  <p:pic>
        <p:nvPicPr>
          <p:cNvPr id="43012" name="Picture 3277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160" y="2054860"/>
            <a:ext cx="3344863" cy="3471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Title 33792"/>
          <p:cNvSpPr>
            <a:spLocks noGrp="1"/>
          </p:cNvSpPr>
          <p:nvPr>
            <p:ph type="ctrTitle"/>
          </p:nvPr>
        </p:nvSpPr>
        <p:spPr>
          <a:xfrm>
            <a:off x="214630" y="304800"/>
            <a:ext cx="9731375" cy="1371600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Table Code with Caption &amp; ColSpacing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44035" name="Subtitle 33793"/>
          <p:cNvSpPr>
            <a:spLocks noGrp="1"/>
          </p:cNvSpPr>
          <p:nvPr>
            <p:ph type="subTitle" idx="1"/>
          </p:nvPr>
        </p:nvSpPr>
        <p:spPr>
          <a:xfrm>
            <a:off x="4278630" y="2010410"/>
            <a:ext cx="5699125" cy="5390515"/>
          </a:xfrm>
        </p:spPr>
        <p:txBody>
          <a:bodyPr lIns="0" tIns="0" rIns="0" bIns="0" anchor="t" anchorCtr="0"/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&lt;html&gt;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&lt;body&gt;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&lt;table border="1"&gt;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&lt;caption&gt;My Caption&lt;/caption&gt;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&lt;tr&gt;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&lt;td&gt;Milk&lt;/td&gt;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&lt;td&gt;Tea&lt;/td&gt;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&lt;/tr&gt;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&lt;tr&gt;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&lt;td&gt;&lt;/td&gt;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&lt;td&gt;Coffee&lt;/td&gt;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&lt;/tr&gt;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&lt;/table&gt;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&lt;/body&gt;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&lt;/html&gt;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2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  <p:pic>
        <p:nvPicPr>
          <p:cNvPr id="44036" name="Picture 337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670" y="2145030"/>
            <a:ext cx="3260725" cy="2668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Title 34816"/>
          <p:cNvSpPr>
            <a:spLocks noGrp="1"/>
          </p:cNvSpPr>
          <p:nvPr>
            <p:ph type="ctrTitle"/>
          </p:nvPr>
        </p:nvSpPr>
        <p:spPr>
          <a:xfrm>
            <a:off x="44450" y="389255"/>
            <a:ext cx="10071100" cy="1378585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4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Cellpadding,Image &amp; Backcolor Code</a:t>
            </a:r>
            <a:endParaRPr lang="en-US" sz="54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45059" name="Subtitle 34817"/>
          <p:cNvSpPr>
            <a:spLocks noGrp="1"/>
          </p:cNvSpPr>
          <p:nvPr>
            <p:ph type="subTitle" idx="1"/>
          </p:nvPr>
        </p:nvSpPr>
        <p:spPr>
          <a:xfrm>
            <a:off x="3516630" y="2043430"/>
            <a:ext cx="6461125" cy="5525770"/>
          </a:xfrm>
        </p:spPr>
        <p:txBody>
          <a:bodyPr lIns="0" tIns="0" rIns="0" bIns="0" anchor="t" anchorCtr="0"/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&lt;html&gt;&lt;body&gt;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&lt;h3&gt;Without cellpadding:&lt;/h3&gt;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&lt;table border="2" bgcolor="green"&gt;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&lt;tr&gt; &lt;td&gt;Jones&lt;/td&gt;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&lt;td&gt;Smith&lt;/td&gt;&lt;/tr&gt; 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&lt;tr&gt; &lt;td&gt;Hayes&lt;/td&gt;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&lt;td&gt;Jackson&lt;/td&gt;&lt;/tr&gt;&lt;/table&gt;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&lt;h4&gt;With cellpadding:&lt;/h4&gt;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&lt;table border="8" 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cellpadding="10" background="file:///C:/WINDOWS/FeatherTexture.bmp"&gt;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&lt;tr&gt; &lt;td&gt;Jones&lt;/td&gt;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&lt;td&gt;Smith&lt;/td&gt;&lt;/tr&gt; 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&lt;tr&gt; &lt;td&gt;Hayes&lt;/td&gt;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&lt;td&gt;Jackson&lt;/td&gt;&lt;/tr&gt;&lt;/table&gt;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&lt;/body&gt;&lt;/html&gt;</a:t>
            </a:r>
            <a:endParaRPr lang="en-US" sz="22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  <p:pic>
        <p:nvPicPr>
          <p:cNvPr id="45060" name="Picture 348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245" y="2234248"/>
            <a:ext cx="2963863" cy="3092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Title 35840"/>
          <p:cNvSpPr>
            <a:spLocks noGrp="1"/>
          </p:cNvSpPr>
          <p:nvPr>
            <p:ph type="ctrTitle"/>
          </p:nvPr>
        </p:nvSpPr>
        <p:spPr>
          <a:xfrm>
            <a:off x="298450" y="50800"/>
            <a:ext cx="9563100" cy="1168400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HTML List Tag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46083" name="Subtitle 35841"/>
          <p:cNvSpPr>
            <a:spLocks noGrp="1"/>
          </p:cNvSpPr>
          <p:nvPr>
            <p:ph type="subTitle" idx="1"/>
          </p:nvPr>
        </p:nvSpPr>
        <p:spPr>
          <a:xfrm>
            <a:off x="805815" y="1659255"/>
            <a:ext cx="9140190" cy="5487670"/>
          </a:xfrm>
        </p:spPr>
        <p:txBody>
          <a:bodyPr lIns="0" tIns="0" rIns="0" bIns="0" anchor="t" anchorCtr="0"/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Lists provide methods to show item or element sequences in document content. There are three main types of lists:-&gt;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7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AutoNum type="arabicPeriod"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Unordered lists:-</a:t>
            </a: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unordered lists are bulleted.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AutoNum type="arabicPeriod"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Ordered lists:-</a:t>
            </a: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 Ordered lists are numbered.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AutoNum type="arabicPeriod"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Definition lists:-</a:t>
            </a: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 Used to create a definition list .</a:t>
            </a:r>
            <a:endParaRPr lang="en-US" sz="27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Title 36864"/>
          <p:cNvSpPr>
            <a:spLocks noGrp="1"/>
          </p:cNvSpPr>
          <p:nvPr>
            <p:ph type="ctrTitle"/>
          </p:nvPr>
        </p:nvSpPr>
        <p:spPr>
          <a:xfrm>
            <a:off x="298450" y="355600"/>
            <a:ext cx="9678988" cy="1168400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List Tags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47107" name="Subtitle 36865"/>
          <p:cNvSpPr>
            <a:spLocks noGrp="1"/>
          </p:cNvSpPr>
          <p:nvPr>
            <p:ph type="subTitle" idx="1"/>
          </p:nvPr>
        </p:nvSpPr>
        <p:spPr>
          <a:xfrm>
            <a:off x="1118235" y="1743075"/>
            <a:ext cx="2647315" cy="4218305"/>
          </a:xfrm>
        </p:spPr>
        <p:txBody>
          <a:bodyPr lIns="0" tIns="0" rIns="0" bIns="0" anchor="t" anchorCtr="0"/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&lt;LI&gt;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700" b="1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&lt;OL&gt;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&lt;UL&gt;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&lt;DL&gt;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&lt;DT&gt;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700" b="1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&lt;DD&gt;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700" b="1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700" b="1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  <p:sp>
        <p:nvSpPr>
          <p:cNvPr id="47108" name="Text Box 36867"/>
          <p:cNvSpPr txBox="1"/>
          <p:nvPr/>
        </p:nvSpPr>
        <p:spPr>
          <a:xfrm>
            <a:off x="3938588" y="1743075"/>
            <a:ext cx="5954712" cy="548798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anose="020B0604020202020204" pitchFamily="34"/>
              </a:rPr>
              <a:t>&lt;LI&gt; is an empty tag,it is used for representing the list items </a:t>
            </a:r>
            <a:endParaRPr lang="en-US" sz="27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anose="020B0604020202020204" pitchFamily="34"/>
              </a:rPr>
              <a:t>Ordered list</a:t>
            </a:r>
            <a:endParaRPr lang="en-US" sz="27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anose="020B0604020202020204" pitchFamily="34"/>
              </a:rPr>
              <a:t>Unordered list</a:t>
            </a:r>
            <a:endParaRPr lang="en-US" sz="27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anose="020B0604020202020204" pitchFamily="34"/>
              </a:rPr>
              <a:t>Defines a definition list</a:t>
            </a:r>
            <a:endParaRPr lang="en-US" sz="27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anose="020B0604020202020204" pitchFamily="34"/>
              </a:rPr>
              <a:t>Defines a term (an item) in a definition list</a:t>
            </a:r>
            <a:endParaRPr lang="en-US" sz="27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anose="020B0604020202020204" pitchFamily="34"/>
              </a:rPr>
              <a:t>Defines a description of a term in a definition list</a:t>
            </a:r>
            <a:endParaRPr lang="en-US" sz="27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endParaRPr lang="en-US" sz="2700">
              <a:solidFill>
                <a:srgbClr val="000000"/>
              </a:solidFill>
              <a:latin typeface="Arial" panose="020B0604020202020204" pitchFamily="3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Title 37888"/>
          <p:cNvSpPr>
            <a:spLocks noGrp="1"/>
          </p:cNvSpPr>
          <p:nvPr>
            <p:ph type="ctrTitle"/>
          </p:nvPr>
        </p:nvSpPr>
        <p:spPr>
          <a:xfrm>
            <a:off x="552450" y="304800"/>
            <a:ext cx="9309100" cy="830263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Unordered List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48131" name="Subtitle 37889"/>
          <p:cNvSpPr>
            <a:spLocks noGrp="1"/>
          </p:cNvSpPr>
          <p:nvPr>
            <p:ph type="subTitle" idx="1"/>
          </p:nvPr>
        </p:nvSpPr>
        <p:spPr>
          <a:xfrm>
            <a:off x="1119505" y="1659255"/>
            <a:ext cx="8826500" cy="5655945"/>
          </a:xfrm>
        </p:spPr>
        <p:txBody>
          <a:bodyPr lIns="0" tIns="0" rIns="0" bIns="0" anchor="t" anchorCtr="0"/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TYPE attribute to the &lt;UL&gt; tag to show different bullets like:-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marL="1257300" lvl="3" indent="-228600" algn="l" defTabSz="914400">
              <a:lnSpc>
                <a:spcPct val="95000"/>
              </a:lnSpc>
              <a:spcBef>
                <a:spcPct val="0"/>
              </a:spcBef>
              <a:buClrTx/>
              <a:buAutoNum type="arabicPeriod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Disc</a:t>
            </a:r>
            <a:endParaRPr lang="en-US" sz="2000" kern="1200" baseline="0">
              <a:latin typeface="+mn-lt"/>
              <a:ea typeface="+mn-ea"/>
              <a:cs typeface="+mn-cs"/>
            </a:endParaRPr>
          </a:p>
          <a:p>
            <a:pPr marL="1257300" lvl="3" indent="-228600" algn="l" defTabSz="914400">
              <a:lnSpc>
                <a:spcPct val="95000"/>
              </a:lnSpc>
              <a:spcBef>
                <a:spcPct val="0"/>
              </a:spcBef>
              <a:buClrTx/>
              <a:buAutoNum type="arabicPeriod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Circle</a:t>
            </a:r>
            <a:endParaRPr lang="en-US" sz="2000" kern="1200" baseline="0">
              <a:latin typeface="+mn-lt"/>
              <a:ea typeface="+mn-ea"/>
              <a:cs typeface="+mn-cs"/>
            </a:endParaRPr>
          </a:p>
          <a:p>
            <a:pPr marL="1257300" lvl="3" indent="-228600" algn="l" defTabSz="914400">
              <a:lnSpc>
                <a:spcPct val="95000"/>
              </a:lnSpc>
              <a:spcBef>
                <a:spcPct val="0"/>
              </a:spcBef>
              <a:buClrTx/>
              <a:buAutoNum type="arabicPeriod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Square</a:t>
            </a:r>
            <a:endParaRPr lang="en-US" sz="20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7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&lt;ul Type =“disc”&gt;…..&lt;/ul&gt;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7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The attribute TYPE can also be used with &lt;LI&gt; element. 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7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Title 38912"/>
          <p:cNvSpPr>
            <a:spLocks noGrp="1"/>
          </p:cNvSpPr>
          <p:nvPr>
            <p:ph type="ctrTitle"/>
          </p:nvPr>
        </p:nvSpPr>
        <p:spPr>
          <a:xfrm>
            <a:off x="298450" y="355600"/>
            <a:ext cx="9679305" cy="1286510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Code &amp; Result of the Unordered List</a:t>
            </a:r>
            <a:r>
              <a:rPr lang="en-US" sz="5300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 </a:t>
            </a:r>
            <a:endParaRPr lang="en-US" sz="5300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49155" name="Subtitle 38913"/>
          <p:cNvSpPr>
            <a:spLocks noGrp="1"/>
          </p:cNvSpPr>
          <p:nvPr>
            <p:ph type="subTitle" idx="1"/>
          </p:nvPr>
        </p:nvSpPr>
        <p:spPr>
          <a:xfrm>
            <a:off x="4024630" y="1940560"/>
            <a:ext cx="5953125" cy="5460365"/>
          </a:xfrm>
        </p:spPr>
        <p:txBody>
          <a:bodyPr lIns="0" tIns="0" rIns="0" bIns="0" anchor="t" anchorCtr="0"/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&lt;html&gt;&lt;body&gt;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&lt;h4&gt;Disc bullets list:&lt;/h4&gt;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&lt;ul type="disc"&gt; &lt;li&gt;Jones&lt;/li&gt;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&lt;li&gt;Smith&lt;/li&gt;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&lt;li&gt;Hayes&lt;/li&gt;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&lt;li&gt;Jackson&lt;/li&gt;&lt;/ul&gt; 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&lt;h4&gt;Circle bullets list:&lt;/h4&gt;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&lt;ul type="circle"&gt; &lt;li&gt;Jones&lt;/li&gt;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&lt;li&gt;Simth&lt;/li&gt;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&lt;li&gt;Hayes&lt;/li&gt;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&lt;li&gt;Jackson&lt;/li&gt;&lt;/ul&gt; 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&lt;h4&gt;Square bullets list:&lt;/h4&gt;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&lt;ul type="square"&gt; &lt;li&gt;Jones&lt;/li&gt;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&lt;li&gt;Smith&lt;/li&gt;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&lt;li&gt;Hayes&lt;/li&gt;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&lt;li&gt;Jackson&lt;/li&gt;&lt;/ul&gt;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&lt;/body&gt;&lt;/html&gt;</a:t>
            </a:r>
            <a:endParaRPr lang="en-US" sz="22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  <p:pic>
        <p:nvPicPr>
          <p:cNvPr id="49156" name="Picture 389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973" y="2235200"/>
            <a:ext cx="2582862" cy="342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Title 39936"/>
          <p:cNvSpPr>
            <a:spLocks noGrp="1"/>
          </p:cNvSpPr>
          <p:nvPr>
            <p:ph type="ctrTitle"/>
          </p:nvPr>
        </p:nvSpPr>
        <p:spPr>
          <a:xfrm>
            <a:off x="298450" y="50800"/>
            <a:ext cx="9563100" cy="1084263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Ordered List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50179" name="Subtitle 39937"/>
          <p:cNvSpPr>
            <a:spLocks noGrp="1"/>
          </p:cNvSpPr>
          <p:nvPr>
            <p:ph type="subTitle" idx="1"/>
          </p:nvPr>
        </p:nvSpPr>
        <p:spPr>
          <a:xfrm>
            <a:off x="778510" y="1235075"/>
            <a:ext cx="9167495" cy="5911850"/>
          </a:xfrm>
        </p:spPr>
        <p:txBody>
          <a:bodyPr lIns="0" tIns="0" rIns="0" bIns="0" anchor="t" anchorCtr="0"/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The TYPE attribute has the following value like:-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marL="1257300" lvl="3" indent="-228600" algn="l" defTabSz="914400">
              <a:lnSpc>
                <a:spcPct val="95000"/>
              </a:lnSpc>
              <a:spcBef>
                <a:spcPct val="0"/>
              </a:spcBef>
              <a:buClrTx/>
              <a:buAutoNum type="arabicPeriod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TYPE = "1" (Arabic numbers)</a:t>
            </a:r>
            <a:endParaRPr lang="en-US" sz="2000" kern="1200" baseline="0">
              <a:latin typeface="+mn-lt"/>
              <a:ea typeface="+mn-ea"/>
              <a:cs typeface="+mn-cs"/>
            </a:endParaRPr>
          </a:p>
          <a:p>
            <a:pPr marL="1257300" lvl="3" indent="-228600" algn="l" defTabSz="914400">
              <a:lnSpc>
                <a:spcPct val="95000"/>
              </a:lnSpc>
              <a:spcBef>
                <a:spcPct val="0"/>
              </a:spcBef>
              <a:buClrTx/>
              <a:buAutoNum type="arabicPeriod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TYPE = "a" (Lowercase alphanumeric)</a:t>
            </a:r>
            <a:endParaRPr lang="en-US" sz="2000" kern="1200" baseline="0">
              <a:latin typeface="+mn-lt"/>
              <a:ea typeface="+mn-ea"/>
              <a:cs typeface="+mn-cs"/>
            </a:endParaRPr>
          </a:p>
          <a:p>
            <a:pPr marL="1257300" lvl="3" indent="-228600" algn="l" defTabSz="914400">
              <a:lnSpc>
                <a:spcPct val="95000"/>
              </a:lnSpc>
              <a:spcBef>
                <a:spcPct val="0"/>
              </a:spcBef>
              <a:buClrTx/>
              <a:buAutoNum type="arabicPeriod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TYPE = "A" (Uppercase alphanumeric)</a:t>
            </a:r>
            <a:endParaRPr lang="en-US" sz="2000" kern="1200" baseline="0">
              <a:latin typeface="+mn-lt"/>
              <a:ea typeface="+mn-ea"/>
              <a:cs typeface="+mn-cs"/>
            </a:endParaRPr>
          </a:p>
          <a:p>
            <a:pPr marL="1257300" lvl="3" indent="-228600" algn="l" defTabSz="914400">
              <a:lnSpc>
                <a:spcPct val="95000"/>
              </a:lnSpc>
              <a:spcBef>
                <a:spcPct val="0"/>
              </a:spcBef>
              <a:buClrTx/>
              <a:buAutoNum type="arabicPeriod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TYPE = "i" (Lowercase Roman numbers)</a:t>
            </a:r>
            <a:endParaRPr lang="en-US" sz="2000" kern="1200" baseline="0">
              <a:latin typeface="+mn-lt"/>
              <a:ea typeface="+mn-ea"/>
              <a:cs typeface="+mn-cs"/>
            </a:endParaRPr>
          </a:p>
          <a:p>
            <a:pPr marL="1257300" lvl="3" indent="-228600" algn="l" defTabSz="914400">
              <a:lnSpc>
                <a:spcPct val="95000"/>
              </a:lnSpc>
              <a:spcBef>
                <a:spcPct val="0"/>
              </a:spcBef>
              <a:buClrTx/>
              <a:buAutoNum type="arabicPeriod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TYPE = "I" (Uppercase Roman numbers)</a:t>
            </a: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 </a:t>
            </a:r>
            <a:endParaRPr lang="en-US" sz="2000" kern="1200" baseline="0"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By default </a:t>
            </a: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Arabic numbers</a:t>
            </a: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 are used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7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Title 40960"/>
          <p:cNvSpPr>
            <a:spLocks noGrp="1"/>
          </p:cNvSpPr>
          <p:nvPr>
            <p:ph type="ctrTitle"/>
          </p:nvPr>
        </p:nvSpPr>
        <p:spPr>
          <a:xfrm>
            <a:off x="214630" y="219075"/>
            <a:ext cx="9764395" cy="1384300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Code &amp; Result of the Ordered List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51203" name="Subtitle 40961"/>
          <p:cNvSpPr>
            <a:spLocks noGrp="1"/>
          </p:cNvSpPr>
          <p:nvPr>
            <p:ph type="subTitle" idx="1"/>
          </p:nvPr>
        </p:nvSpPr>
        <p:spPr>
          <a:xfrm>
            <a:off x="4404995" y="1830070"/>
            <a:ext cx="5615305" cy="5580380"/>
          </a:xfrm>
        </p:spPr>
        <p:txBody>
          <a:bodyPr lIns="0" tIns="0" rIns="0" bIns="0" anchor="t" anchorCtr="0"/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&lt;html&gt;&lt;body&gt;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&lt;h4&gt;Numbered list:&lt;/h4&gt;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&lt;ol&gt; &lt;li&gt;Jones&lt;/li&gt;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&lt;li&gt;Smith&lt;/li&gt;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&lt;li&gt;Hayes&lt;/li&gt;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&lt;li&gt;Jackson&lt;/li&gt;&lt;/ol&gt; 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&lt;h4&gt;Letters list:&lt;/h4&gt;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&lt;ol type="A"&gt; &lt;li&gt;Jones&lt;/li&gt;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&lt;li&gt;Smith&lt;/li&gt;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&lt;li&gt;Hayes&lt;/li&gt;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&lt;li&gt;Jackson&lt;/li&gt;&lt;/ol&gt; 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&lt;h4&gt;Roman numbers list:&lt;/h4&gt;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&lt;ol type="I"&gt; &lt;li&gt;Jones&lt;/li&gt;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&lt;li&gt;Smith&lt;/li&gt;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&lt;li&gt;Hayes&lt;/li&gt;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&lt;li&gt;Jackson&lt;/li&gt;&lt;/ol&gt; 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&lt;/body&gt;&lt;/html&gt;</a:t>
            </a:r>
            <a:endParaRPr lang="en-US" sz="22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  <p:pic>
        <p:nvPicPr>
          <p:cNvPr id="51204" name="Picture 409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590" y="1874838"/>
            <a:ext cx="2668588" cy="35988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5120"/>
          <p:cNvSpPr>
            <a:spLocks noGrp="1"/>
          </p:cNvSpPr>
          <p:nvPr>
            <p:ph type="ctrTitle"/>
          </p:nvPr>
        </p:nvSpPr>
        <p:spPr>
          <a:xfrm>
            <a:off x="214313" y="355600"/>
            <a:ext cx="9764712" cy="1168400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HOW TO START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15363" name="Subtitle 5121"/>
          <p:cNvSpPr>
            <a:spLocks noGrp="1"/>
          </p:cNvSpPr>
          <p:nvPr>
            <p:ph type="subTitle" idx="1"/>
          </p:nvPr>
        </p:nvSpPr>
        <p:spPr>
          <a:xfrm>
            <a:off x="1992313" y="1912938"/>
            <a:ext cx="7985125" cy="5148262"/>
          </a:xfrm>
        </p:spPr>
        <p:txBody>
          <a:bodyPr lIns="0" tIns="0" rIns="0" bIns="0" anchor="t" anchorCtr="0"/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Write html code in notepad.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Save the file with (.Html)/(.Htm) extension.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View the page in any web browser viz. INTERNET EXPLORER, NETSCAPE NAVIGATOR etc.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The purpose of a web browser (like internet explorer or firefox) is to read html documents and display them as web pages.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7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Title 41984"/>
          <p:cNvSpPr>
            <a:spLocks noGrp="1"/>
          </p:cNvSpPr>
          <p:nvPr>
            <p:ph type="ctrTitle"/>
          </p:nvPr>
        </p:nvSpPr>
        <p:spPr>
          <a:xfrm>
            <a:off x="298450" y="304800"/>
            <a:ext cx="9563100" cy="746125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HTML Form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52227" name="Subtitle 41985"/>
          <p:cNvSpPr>
            <a:spLocks noGrp="1"/>
          </p:cNvSpPr>
          <p:nvPr>
            <p:ph type="subTitle" idx="1"/>
          </p:nvPr>
        </p:nvSpPr>
        <p:spPr>
          <a:xfrm>
            <a:off x="701675" y="1405255"/>
            <a:ext cx="9244330" cy="5909945"/>
          </a:xfrm>
        </p:spPr>
        <p:txBody>
          <a:bodyPr lIns="0" tIns="0" rIns="0" bIns="0" anchor="t" anchorCtr="0"/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A form is an area that can contain form elements.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Form elements are elements that allow the user to enter information in a form. like text fields, textarea fields, drop-down menus, radio buttons and checkboxes etc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A form is defined with the </a:t>
            </a: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&lt;form&gt;</a:t>
            </a: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 tag.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The syntax:-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&lt;form&gt;</a:t>
            </a:r>
            <a:b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</a:b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.</a:t>
            </a:r>
            <a:b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</a:br>
            <a:r>
              <a:rPr lang="en-US" sz="2700" b="1" i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input elements</a:t>
            </a:r>
            <a:b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</a:b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.</a:t>
            </a:r>
            <a:b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</a:b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&lt;/form&gt;</a:t>
            </a:r>
            <a:endParaRPr lang="en-US" sz="2700" b="1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Title 43008"/>
          <p:cNvSpPr>
            <a:spLocks noGrp="1"/>
          </p:cNvSpPr>
          <p:nvPr>
            <p:ph type="ctrTitle"/>
          </p:nvPr>
        </p:nvSpPr>
        <p:spPr>
          <a:xfrm>
            <a:off x="382905" y="163830"/>
            <a:ext cx="9594850" cy="892810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Form Tags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53251" name="Subtitle 43009"/>
          <p:cNvSpPr>
            <a:spLocks noGrp="1"/>
          </p:cNvSpPr>
          <p:nvPr>
            <p:ph type="subTitle" idx="1"/>
          </p:nvPr>
        </p:nvSpPr>
        <p:spPr>
          <a:xfrm>
            <a:off x="939483" y="1200150"/>
            <a:ext cx="2620962" cy="6164263"/>
          </a:xfrm>
        </p:spPr>
        <p:txBody>
          <a:bodyPr lIns="0" tIns="0" rIns="0" bIns="0" anchor="t" anchorCtr="0"/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&lt;form&gt;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&lt;input&gt;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&lt;text&gt;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&lt;textarea&gt;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200" b="1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&lt;password&gt;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200" b="1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200" b="1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&lt;label&gt;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&lt;option&gt;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&lt;select&gt;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200" b="1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200" b="1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&lt;button&gt;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&lt;value&gt;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&lt;checkbox&gt;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2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&lt;dropdown box&gt;</a:t>
            </a:r>
            <a:endParaRPr lang="en-US" sz="2200" b="1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  <p:sp>
        <p:nvSpPr>
          <p:cNvPr id="53252" name="Text Box 43011"/>
          <p:cNvSpPr txBox="1"/>
          <p:nvPr/>
        </p:nvSpPr>
        <p:spPr>
          <a:xfrm>
            <a:off x="3684905" y="1198880"/>
            <a:ext cx="6208395" cy="637032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noAutofit/>
          </a:bodyPr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Defines a form for user input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used to create an input field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Creates a single line text entry field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Defines a text-area (a multi-line text input control)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Creates a single line text entry field. And the characters entered are shown as asterisks (*)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Defines a label to a control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Creates a Radio Button.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Defines a selectable list (a drop-down box)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Defines a push button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attribute of the option element.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select or unselect a checkbox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  <a:p>
            <a:pPr>
              <a:lnSpc>
                <a:spcPct val="95000"/>
              </a:lnSpc>
            </a:pPr>
            <a:r>
              <a:rPr lang="en-US" sz="2200">
                <a:solidFill>
                  <a:srgbClr val="000000"/>
                </a:solidFill>
                <a:latin typeface="Arial" panose="020B0604020202020204" pitchFamily="34"/>
              </a:rPr>
              <a:t>A drop-down box is a selectable list</a:t>
            </a:r>
            <a:endParaRPr lang="en-US" sz="2200">
              <a:solidFill>
                <a:srgbClr val="000000"/>
              </a:solidFill>
              <a:latin typeface="Arial" panose="020B0604020202020204" pitchFamily="3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Title 44032"/>
          <p:cNvSpPr>
            <a:spLocks noGrp="1"/>
          </p:cNvSpPr>
          <p:nvPr>
            <p:ph type="ctrTitle"/>
          </p:nvPr>
        </p:nvSpPr>
        <p:spPr>
          <a:xfrm>
            <a:off x="298450" y="50800"/>
            <a:ext cx="9679305" cy="930910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Code of the HTML Form 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54275" name="Subtitle 44033"/>
          <p:cNvSpPr>
            <a:spLocks noGrp="1"/>
          </p:cNvSpPr>
          <p:nvPr>
            <p:ph type="subTitle" idx="1"/>
          </p:nvPr>
        </p:nvSpPr>
        <p:spPr>
          <a:xfrm>
            <a:off x="829945" y="981075"/>
            <a:ext cx="9147810" cy="6588125"/>
          </a:xfrm>
        </p:spPr>
        <p:txBody>
          <a:bodyPr lIns="0" tIns="0" rIns="0" bIns="0" anchor="t" anchorCtr="0"/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1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&lt;html&gt;&lt;body&gt;&lt;form&gt;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1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&lt;h1&gt;Create a Internet Mail Account&lt;/h1&gt;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1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&lt;p&gt;First Name &lt;input type="text" name="T1" size="30"&gt;&lt;/p&gt;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1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&lt;p&gt;Last Name &lt;input type="text" name="T2" size="30"&gt;&lt;/p&gt;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1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&lt;p&gt;Desired Login Name &lt;input type="text" name="T3" size="20"&gt;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1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@mail.com&lt;/p&gt;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1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&lt;p&gt;Password &lt;input type="password" name="T4" size="20"&gt;&lt;/p&gt;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1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&lt;input type="radio" checked="checked" name="sex" value="male" /&gt; Male&lt;/br&gt;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1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&lt;input type="radio" name="sex" value="female" /&gt; Female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1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&lt;p&gt;Birthday &lt;input type="text" name="T6" size="05"&gt;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1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&lt;select size="1" name="D2"&gt;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1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&lt;option&gt;-Select One-&lt;/option&gt;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1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&lt;option&gt;January&lt;/option&gt;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1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&lt;option&gt;February&lt;/option&gt;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1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&lt;option&gt;March&lt;/option&gt; &lt;/select&gt;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1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&lt;input type="text" name="T7" size="10"&gt;&lt;/p&gt;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1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TypeYourself&lt;textarea rows="4" name="S1" cols="20"&gt;&lt;/textarea&gt;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1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&lt;br&gt;&lt;input type="submit" value="Accept" name="B1"&gt; &lt;input type="reset“ value="Cancel" name="B2"&gt;&lt;/br&gt; &lt;/form&gt;&lt;/body&gt;&lt;/html&gt;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1700" b="1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Title 45056"/>
          <p:cNvSpPr>
            <a:spLocks noGrp="1"/>
          </p:cNvSpPr>
          <p:nvPr>
            <p:ph type="ctrTitle"/>
          </p:nvPr>
        </p:nvSpPr>
        <p:spPr>
          <a:xfrm>
            <a:off x="468313" y="304800"/>
            <a:ext cx="9509125" cy="830263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Result of the Form Code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pic>
        <p:nvPicPr>
          <p:cNvPr id="55299" name="Picture 450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065" y="1438275"/>
            <a:ext cx="8846185" cy="5768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6144"/>
          <p:cNvSpPr>
            <a:spLocks noGrp="1"/>
          </p:cNvSpPr>
          <p:nvPr>
            <p:ph type="ctrTitle"/>
          </p:nvPr>
        </p:nvSpPr>
        <p:spPr>
          <a:xfrm>
            <a:off x="382588" y="219075"/>
            <a:ext cx="9309100" cy="915988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Code With HTML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16387" name="Subtitle 6145"/>
          <p:cNvSpPr>
            <a:spLocks noGrp="1"/>
          </p:cNvSpPr>
          <p:nvPr>
            <p:ph type="subTitle" idx="1"/>
          </p:nvPr>
        </p:nvSpPr>
        <p:spPr>
          <a:xfrm>
            <a:off x="1568450" y="1404938"/>
            <a:ext cx="8547100" cy="6164262"/>
          </a:xfrm>
        </p:spPr>
        <p:txBody>
          <a:bodyPr lIns="0" tIns="0" rIns="0" bIns="0" anchor="t" anchorCtr="0"/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&lt;HTML&gt;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&lt;HEAD&gt;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&lt;TITLE&gt;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MY FIRST PAGE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&lt;/TITLE&gt;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&lt;/HEAD&gt;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&lt;BODY&gt;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GLOBAL INFORMATION CHANNEL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&lt;/BODY&gt;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&lt;/HTML&gt;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7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  <p:pic>
        <p:nvPicPr>
          <p:cNvPr id="16388" name="Picture 61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9500" y="5311775"/>
            <a:ext cx="4784725" cy="2160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itle 7168"/>
          <p:cNvSpPr>
            <a:spLocks noGrp="1"/>
          </p:cNvSpPr>
          <p:nvPr>
            <p:ph type="ctrTitle"/>
          </p:nvPr>
        </p:nvSpPr>
        <p:spPr>
          <a:xfrm>
            <a:off x="298450" y="219075"/>
            <a:ext cx="9563100" cy="1169988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Explain these tags</a:t>
            </a:r>
            <a:endParaRPr lang="en-US" sz="5300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17411" name="Subtitle 7169"/>
          <p:cNvSpPr>
            <a:spLocks noGrp="1"/>
          </p:cNvSpPr>
          <p:nvPr>
            <p:ph type="subTitle" idx="1"/>
          </p:nvPr>
        </p:nvSpPr>
        <p:spPr>
          <a:xfrm>
            <a:off x="2754313" y="1997075"/>
            <a:ext cx="7191375" cy="5403850"/>
          </a:xfrm>
        </p:spPr>
        <p:txBody>
          <a:bodyPr lIns="0" tIns="0" rIns="0" bIns="0" anchor="t" anchorCtr="0"/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7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&lt;HTML&gt; -</a:t>
            </a: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 Describe HTML web page that is to be viewed by a web browser.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&lt;HEAD&gt; -</a:t>
            </a: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 This defines the header section of the page.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&lt;TITLE&gt; -</a:t>
            </a: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 This shows a caption in the title bar of the page.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&lt;BODY&gt; -</a:t>
            </a: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 This tag show contents of the web page will be displayed. </a:t>
            </a:r>
            <a:endParaRPr lang="en-US" sz="27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itle 8192"/>
          <p:cNvSpPr>
            <a:spLocks noGrp="1"/>
          </p:cNvSpPr>
          <p:nvPr>
            <p:ph type="ctrTitle"/>
          </p:nvPr>
        </p:nvSpPr>
        <p:spPr>
          <a:xfrm>
            <a:off x="298450" y="304800"/>
            <a:ext cx="9678988" cy="1000125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Types of HTML Tags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18435" name="Subtitle 8193"/>
          <p:cNvSpPr>
            <a:spLocks noGrp="1"/>
          </p:cNvSpPr>
          <p:nvPr>
            <p:ph type="subTitle" idx="1"/>
          </p:nvPr>
        </p:nvSpPr>
        <p:spPr>
          <a:xfrm>
            <a:off x="2076450" y="1997075"/>
            <a:ext cx="7900988" cy="5572125"/>
          </a:xfrm>
        </p:spPr>
        <p:txBody>
          <a:bodyPr lIns="0" tIns="0" rIns="0" bIns="0" anchor="t" anchorCtr="0"/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There are two different types of tags:-&gt;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7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Container Element:-&gt;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Container Tags contains </a:t>
            </a: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start tag</a:t>
            </a: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 &amp; </a:t>
            </a: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end tag </a:t>
            </a: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i.e. 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&lt;HTML&gt;… &lt;/HTML&gt;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7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7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Empty Element:-&gt;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Empty Tags contains </a:t>
            </a: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start tag </a:t>
            </a: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i.e.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&lt;BR&gt;</a:t>
            </a:r>
            <a:endParaRPr lang="en-US" sz="27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itle 9216"/>
          <p:cNvSpPr>
            <a:spLocks noGrp="1"/>
          </p:cNvSpPr>
          <p:nvPr>
            <p:ph type="ctrTitle"/>
          </p:nvPr>
        </p:nvSpPr>
        <p:spPr>
          <a:xfrm>
            <a:off x="298450" y="388938"/>
            <a:ext cx="9478963" cy="915987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Text Formatting Tags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19459" name="Subtitle 9217"/>
          <p:cNvSpPr>
            <a:spLocks noGrp="1"/>
          </p:cNvSpPr>
          <p:nvPr>
            <p:ph type="subTitle" idx="1"/>
          </p:nvPr>
        </p:nvSpPr>
        <p:spPr>
          <a:xfrm>
            <a:off x="2838450" y="2166938"/>
            <a:ext cx="7277100" cy="5402262"/>
          </a:xfrm>
        </p:spPr>
        <p:txBody>
          <a:bodyPr lIns="0" tIns="0" rIns="0" bIns="0" anchor="t" anchorCtr="0"/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3100" b="1" u="sng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Heading Element:-&gt;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3100" b="1" u="sng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There are six heading elements (&lt;H1&gt;,&lt;H2&gt;,&lt;H3&gt;,&lt;H4&gt;, &lt;H5&gt;,&lt;H6&gt;). 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All the six heading elements are container tag and requires a closing tag. 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&lt;h1&gt;</a:t>
            </a: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 will print the </a:t>
            </a: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largest heading </a:t>
            </a:r>
            <a:endParaRPr lang="en-US" sz="2800" kern="1200" baseline="0">
              <a:latin typeface="+mn-lt"/>
              <a:ea typeface="+mn-ea"/>
              <a:cs typeface="+mn-cs"/>
            </a:endParaRPr>
          </a:p>
          <a:p>
            <a:pPr marL="457200" lvl="1" indent="-342900" algn="l" defTabSz="914400">
              <a:lnSpc>
                <a:spcPct val="95000"/>
              </a:lnSpc>
              <a:spcBef>
                <a:spcPct val="0"/>
              </a:spcBef>
              <a:buClrTx/>
              <a:buChar char="•"/>
            </a:pP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&lt;h6&gt;</a:t>
            </a: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 will print the </a:t>
            </a:r>
            <a:r>
              <a:rPr lang="en-US" sz="2700" b="1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smallest heading</a:t>
            </a:r>
            <a:endParaRPr lang="en-US" sz="2700" b="1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itle 10240"/>
          <p:cNvSpPr>
            <a:spLocks noGrp="1"/>
          </p:cNvSpPr>
          <p:nvPr>
            <p:ph type="ctrTitle"/>
          </p:nvPr>
        </p:nvSpPr>
        <p:spPr>
          <a:xfrm>
            <a:off x="44450" y="219075"/>
            <a:ext cx="9309100" cy="915988"/>
          </a:xfrm>
        </p:spPr>
        <p:txBody>
          <a:bodyPr lIns="0" tIns="0" rIns="0" bIns="0" anchor="b" anchorCtr="0"/>
          <a:p>
            <a:pPr defTabSz="914400">
              <a:lnSpc>
                <a:spcPct val="95000"/>
              </a:lnSpc>
              <a:buClrTx/>
              <a:buSzTx/>
              <a:buFontTx/>
              <a:buNone/>
            </a:pPr>
            <a:r>
              <a:rPr lang="en-US" sz="5300" b="1" kern="1200" baseline="0">
                <a:solidFill>
                  <a:srgbClr val="000000"/>
                </a:solidFill>
                <a:latin typeface="Arial" panose="020B0604020202020204" pitchFamily="34"/>
                <a:ea typeface="+mj-ea"/>
                <a:cs typeface="+mj-cs"/>
              </a:rPr>
              <a:t>Heading Tag Code</a:t>
            </a:r>
            <a:endParaRPr lang="en-US" sz="5300" b="1" kern="1200" baseline="0">
              <a:solidFill>
                <a:srgbClr val="000000"/>
              </a:solidFill>
              <a:latin typeface="Arial" panose="020B0604020202020204" pitchFamily="34"/>
              <a:ea typeface="+mj-ea"/>
              <a:cs typeface="+mj-cs"/>
            </a:endParaRPr>
          </a:p>
        </p:txBody>
      </p:sp>
      <p:sp>
        <p:nvSpPr>
          <p:cNvPr id="20483" name="Subtitle 10241"/>
          <p:cNvSpPr>
            <a:spLocks noGrp="1"/>
          </p:cNvSpPr>
          <p:nvPr>
            <p:ph type="subTitle" idx="1"/>
          </p:nvPr>
        </p:nvSpPr>
        <p:spPr>
          <a:xfrm>
            <a:off x="2668588" y="1574800"/>
            <a:ext cx="7446962" cy="5994400"/>
          </a:xfrm>
        </p:spPr>
        <p:txBody>
          <a:bodyPr lIns="0" tIns="0" rIns="0" bIns="0" anchor="t" anchorCtr="0"/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&lt;html&gt;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&lt;head&gt;&lt;title&gt;heading&lt;/title&gt;&lt;/head&gt;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&lt;body&gt;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&lt;h1&gt; GLOBAL INFO CHANNEL&lt;/h1&gt;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&lt;h2&gt; GLOBAL INFO CHANNEL&lt;/h2&gt;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&lt;h3&gt; GLOBAL INFO CHANNEL&lt;/h3&gt;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&lt;h4&gt; GLOBAL INFO CHANNEL&lt;/h4&gt;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&lt;h5&gt; GLOBAL INFO CHANNEL&lt;/h5&gt;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&lt;h6&gt; GLOBAL INFO CHANNEL&lt;/h6&gt;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&lt;/body&gt;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r>
              <a:rPr lang="en-US" sz="2700" kern="1200" baseline="0">
                <a:solidFill>
                  <a:srgbClr val="000000"/>
                </a:solidFill>
                <a:latin typeface="Arial" panose="020B0604020202020204" pitchFamily="34"/>
                <a:ea typeface="+mn-ea"/>
                <a:cs typeface="+mn-cs"/>
              </a:rPr>
              <a:t>&lt;/html&gt;</a:t>
            </a:r>
            <a:endParaRPr lang="en-US" sz="3200" kern="1200" baseline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5000"/>
              </a:lnSpc>
              <a:spcBef>
                <a:spcPct val="0"/>
              </a:spcBef>
              <a:buClrTx/>
              <a:buSzTx/>
              <a:buFontTx/>
            </a:pPr>
            <a:endParaRPr lang="en-US" sz="2700" kern="1200" baseline="0">
              <a:solidFill>
                <a:srgbClr val="000000"/>
              </a:solidFill>
              <a:latin typeface="Arial" panose="020B0604020202020204" pitchFamily="3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12941</Words>
  <Application>WPS Presentation</Application>
  <PresentationFormat>Custom</PresentationFormat>
  <Paragraphs>592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Arial</vt:lpstr>
      <vt:lpstr>SimSun</vt:lpstr>
      <vt:lpstr>Wingdings</vt:lpstr>
      <vt:lpstr>Times New Roman</vt:lpstr>
      <vt:lpstr>Arial</vt:lpstr>
      <vt:lpstr>Microsoft YaHei</vt:lpstr>
      <vt:lpstr>Arial Unicode MS</vt:lpstr>
      <vt:lpstr>Calibri</vt:lpstr>
      <vt:lpstr>Default Design</vt:lpstr>
      <vt:lpstr>HTML</vt:lpstr>
      <vt:lpstr>INTRODUCTION TO HTML</vt:lpstr>
      <vt:lpstr>HTML Elements and Tags</vt:lpstr>
      <vt:lpstr>HOW TO START</vt:lpstr>
      <vt:lpstr>Code With HTML</vt:lpstr>
      <vt:lpstr>Explain these tags</vt:lpstr>
      <vt:lpstr>Types of HTML Tags</vt:lpstr>
      <vt:lpstr>Text Formatting Tags</vt:lpstr>
      <vt:lpstr>Heading Tag Code</vt:lpstr>
      <vt:lpstr>Result of Heading Code</vt:lpstr>
      <vt:lpstr>HTML Paragraph Tag</vt:lpstr>
      <vt:lpstr>Line Break &amp; Horizontal Line Tag</vt:lpstr>
      <vt:lpstr>Text Formatting Tags</vt:lpstr>
      <vt:lpstr>Text Formatting Code</vt:lpstr>
      <vt:lpstr>Result of Text Formatting Code</vt:lpstr>
      <vt:lpstr>Font Tag</vt:lpstr>
      <vt:lpstr>Font Tag Code</vt:lpstr>
      <vt:lpstr>Result of Font Code</vt:lpstr>
      <vt:lpstr>Background &amp; Text Color Tag</vt:lpstr>
      <vt:lpstr>Text Alignment Tag</vt:lpstr>
      <vt:lpstr>Hyperlink Tag</vt:lpstr>
      <vt:lpstr>Result of Hyperlink Code</vt:lpstr>
      <vt:lpstr>Image Tag</vt:lpstr>
      <vt:lpstr>Image attributes - &lt;img&gt; tag</vt:lpstr>
      <vt:lpstr>Code &amp; Result of the Image </vt:lpstr>
      <vt:lpstr>Code &amp; Result of the Image </vt:lpstr>
      <vt:lpstr>Code &amp; Result of the Image</vt:lpstr>
      <vt:lpstr>HTML Table Tag</vt:lpstr>
      <vt:lpstr>Code &amp; Result of the Table </vt:lpstr>
      <vt:lpstr>Table Code with Border &amp; Header</vt:lpstr>
      <vt:lpstr>Table Code with Colspan &amp; Rowspan</vt:lpstr>
      <vt:lpstr>Table Code with Caption &amp; ColSpacing</vt:lpstr>
      <vt:lpstr>Cellpadding,Image &amp; Backcolor Code</vt:lpstr>
      <vt:lpstr>HTML List Tag</vt:lpstr>
      <vt:lpstr>List Tags</vt:lpstr>
      <vt:lpstr>Unordered List</vt:lpstr>
      <vt:lpstr>Code &amp; Result of the Unordered List </vt:lpstr>
      <vt:lpstr>Ordered List</vt:lpstr>
      <vt:lpstr>Code &amp; Result of the Ordered List</vt:lpstr>
      <vt:lpstr>HTML Form</vt:lpstr>
      <vt:lpstr>Form Tags</vt:lpstr>
      <vt:lpstr>Code of the HTML Form </vt:lpstr>
      <vt:lpstr>Result of the Form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CHCHY</cp:lastModifiedBy>
  <cp:revision>4</cp:revision>
  <dcterms:created xsi:type="dcterms:W3CDTF">2004-05-06T09:28:00Z</dcterms:created>
  <dcterms:modified xsi:type="dcterms:W3CDTF">2024-07-24T07:43:13Z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C80723F556C4435DB2193BF546001C1F_12</vt:lpwstr>
  </property>
  <property fmtid="{D5CDD505-2E9C-101B-9397-08002B2CF9AE}" pid="3" name="KSOProductBuildVer">
    <vt:lpwstr>1033-12.2.0.17153</vt:lpwstr>
  </property>
</Properties>
</file>