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embedTrueTypeFonts="1" saveSubsetFonts="1">
  <p:sldMasterIdLst>
    <p:sldMasterId id="2147483662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7487"/>
    <p:restoredTop sz="98952"/>
  </p:normalViewPr>
  <p:slideViewPr>
    <p:cSldViewPr>
      <p:cViewPr varScale="1">
        <p:scale>
          <a:sx n="112" d="100"/>
          <a:sy n="112" d="100"/>
        </p:scale>
        <p:origin x="2046" y="102"/>
      </p:cViewPr>
      <p:guideLst>
        <p:guide orient="horz" pos="2158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36868100" cy="368681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8.xml"  /><Relationship Id="rId21" Type="http://schemas.openxmlformats.org/officeDocument/2006/relationships/slide" Target="slides/slide19.xml"  /><Relationship Id="rId22" Type="http://schemas.openxmlformats.org/officeDocument/2006/relationships/slide" Target="slides/slide20.xml"  /><Relationship Id="rId23" Type="http://schemas.openxmlformats.org/officeDocument/2006/relationships/slide" Target="slides/slide21.xml"  /><Relationship Id="rId24" Type="http://schemas.openxmlformats.org/officeDocument/2006/relationships/slide" Target="slides/slide22.xml"  /><Relationship Id="rId25" Type="http://schemas.openxmlformats.org/officeDocument/2006/relationships/slide" Target="slides/slide23.xml"  /><Relationship Id="rId26" Type="http://schemas.openxmlformats.org/officeDocument/2006/relationships/presProps" Target="presProps.xml"  /><Relationship Id="rId27" Type="http://schemas.openxmlformats.org/officeDocument/2006/relationships/viewProps" Target="viewProps.xml"  /><Relationship Id="rId28" Type="http://schemas.openxmlformats.org/officeDocument/2006/relationships/theme" Target="theme/theme1.xml"  /><Relationship Id="rId29" Type="http://schemas.openxmlformats.org/officeDocument/2006/relationships/tableStyles" Target="tableStyles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9F1B194F-E75A-4AE4-AD90-9DC204CBFEC6}" type="datetime1">
              <a:rPr lang="ko-KR" altLang="en-US"/>
              <a:pPr lvl="0">
                <a:defRPr lang="ko-KR" altLang="en-US"/>
              </a:pPr>
              <a:t>2017-06-02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0944DCE1-6447-48CE-A62A-B1DB62B6A35A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5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16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17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18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19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944DCE1-6447-48CE-A62A-B1DB62B6A35A}" type="slidenum">
              <a:rPr lang="en-US" altLang="en-US"/>
              <a:pPr lvl="0">
                <a:defRPr lang="ko-KR" altLang="en-US"/>
              </a:pPr>
              <a:t>15</a:t>
            </a:fld>
            <a:endParaRPr lang="en-US" altLang="en-US"/>
          </a:p>
        </p:txBody>
      </p:sp>
    </p:spTree>
  </p:cSld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944DCE1-6447-48CE-A62A-B1DB62B6A35A}" type="slidenum">
              <a:rPr lang="en-US" altLang="en-US"/>
              <a:pPr lvl="0">
                <a:defRPr lang="ko-KR" altLang="en-US"/>
              </a:pPr>
              <a:t>16</a:t>
            </a:fld>
            <a:endParaRPr lang="en-US" altLang="en-US"/>
          </a:p>
        </p:txBody>
      </p:sp>
    </p:spTree>
  </p:cSld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944DCE1-6447-48CE-A62A-B1DB62B6A35A}" type="slidenum">
              <a:rPr lang="en-US" altLang="en-US"/>
              <a:pPr lvl="0">
                <a:defRPr lang="ko-KR" altLang="en-US"/>
              </a:pPr>
              <a:t>17</a:t>
            </a:fld>
            <a:endParaRPr lang="en-US" altLang="en-US"/>
          </a:p>
        </p:txBody>
      </p:sp>
    </p:spTree>
  </p:cSld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944DCE1-6447-48CE-A62A-B1DB62B6A35A}" type="slidenum">
              <a:rPr lang="en-US" altLang="en-US"/>
              <a:pPr lvl="0">
                <a:defRPr lang="ko-KR" altLang="en-US"/>
              </a:pPr>
              <a:t>18</a:t>
            </a:fld>
            <a:endParaRPr lang="en-US" altLang="en-US"/>
          </a:p>
        </p:txBody>
      </p:sp>
    </p:spTree>
  </p:cSld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944DCE1-6447-48CE-A62A-B1DB62B6A35A}" type="slidenum">
              <a:rPr lang="en-US" altLang="en-US"/>
              <a:pPr lvl="0">
                <a:defRPr lang="ko-KR" altLang="en-US"/>
              </a:pPr>
              <a:t>19</a:t>
            </a:fld>
            <a:endParaRPr lang="en-US" altLang="en-US"/>
          </a:p>
        </p:txBody>
      </p:sp>
    </p:spTree>
  </p:cSld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2017-06-02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922983"/>
      </p:ext>
    </p:extLst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세로 본문" type="vertTx" preserve="1">
  <p:cSld name="제목 및 세로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3A302466-FE76-40E8-BE5D-598A609EDD2B}" type="datetime1">
              <a:rPr lang="ko-KR" altLang="en-US"/>
              <a:pPr lvl="0">
                <a:defRPr lang="ko-KR" altLang="en-US"/>
              </a:pPr>
              <a:t>2017-06-02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72CEB9E3-907B-4C9E-8669-48B8CFAF986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3A302466-FE76-40E8-BE5D-598A609EDD2B}" type="datetime1">
              <a:rPr lang="ko-KR" altLang="en-US"/>
              <a:pPr lvl="0">
                <a:defRPr lang="ko-KR" altLang="en-US"/>
              </a:pPr>
              <a:t>2017-06-02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72CEB9E3-907B-4C9E-8669-48B8CFAF986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2017-06-02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83639"/>
      </p:ext>
    </p:extLst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3A302466-FE76-40E8-BE5D-598A609EDD2B}" type="datetime1">
              <a:rPr lang="ko-KR" altLang="en-US"/>
              <a:pPr lvl="0">
                <a:defRPr lang="ko-KR" altLang="en-US"/>
              </a:pPr>
              <a:t>2017-06-02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72CEB9E3-907B-4C9E-8669-48B8CFAF986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 2개" type="twoObj" preserve="1">
  <p:cSld name="제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3A302466-FE76-40E8-BE5D-598A609EDD2B}" type="datetime1">
              <a:rPr lang="ko-KR" altLang="en-US"/>
              <a:pPr lvl="0">
                <a:defRPr lang="ko-KR" altLang="en-US"/>
              </a:pPr>
              <a:t>2017-06-02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72CEB9E3-907B-4C9E-8669-48B8CFAF986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비교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>
            <a:lvl1pPr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3A302466-FE76-40E8-BE5D-598A609EDD2B}" type="datetime1">
              <a:rPr lang="ko-KR" altLang="en-US"/>
              <a:pPr lvl="0">
                <a:defRPr lang="ko-KR" altLang="en-US"/>
              </a:pPr>
              <a:t>2017-06-02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72CEB9E3-907B-4C9E-8669-48B8CFAF986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3A302466-FE76-40E8-BE5D-598A609EDD2B}" type="datetime1">
              <a:rPr lang="ko-KR" altLang="en-US"/>
              <a:pPr lvl="0">
                <a:defRPr lang="ko-KR" altLang="en-US"/>
              </a:pPr>
              <a:t>2017-06-02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72CEB9E3-907B-4C9E-8669-48B8CFAF986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3A302466-FE76-40E8-BE5D-598A609EDD2B}" type="datetime1">
              <a:rPr lang="ko-KR" altLang="en-US"/>
              <a:pPr lvl="0">
                <a:defRPr lang="ko-KR" altLang="en-US"/>
              </a:pPr>
              <a:t>2017-06-02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72CEB9E3-907B-4C9E-8669-48B8CFAF986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용 및 설명" type="objTx" preserve="1">
  <p:cSld name="내용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3A302466-FE76-40E8-BE5D-598A609EDD2B}" type="datetime1">
              <a:rPr lang="ko-KR" altLang="en-US"/>
              <a:pPr lvl="0">
                <a:defRPr lang="ko-KR" altLang="en-US"/>
              </a:pPr>
              <a:t>2017-06-02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72CEB9E3-907B-4C9E-8669-48B8CFAF986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3A302466-FE76-40E8-BE5D-598A609EDD2B}" type="datetime1">
              <a:rPr lang="ko-KR" altLang="en-US"/>
              <a:pPr lvl="0">
                <a:defRPr lang="ko-KR" altLang="en-US"/>
              </a:pPr>
              <a:t>2017-06-02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72CEB9E3-907B-4C9E-8669-48B8CFAF986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02466-FE76-40E8-BE5D-598A609EDD2B}" type="datetimeFigureOut">
              <a:rPr lang="ko-KR" altLang="en-US" smtClean="0"/>
              <a:t>2017-06-02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97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1.jpeg"  /><Relationship Id="rId3" Type="http://schemas.openxmlformats.org/officeDocument/2006/relationships/image" Target="../media/image12.jpeg"  /><Relationship Id="rId4" Type="http://schemas.openxmlformats.org/officeDocument/2006/relationships/image" Target="../media/image13.png"  /><Relationship Id="rId5" Type="http://schemas.openxmlformats.org/officeDocument/2006/relationships/image" Target="../media/image14.png"  /><Relationship Id="rId6" Type="http://schemas.openxmlformats.org/officeDocument/2006/relationships/image" Target="../media/image15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6.png"  /><Relationship Id="rId3" Type="http://schemas.openxmlformats.org/officeDocument/2006/relationships/image" Target="../media/image17.jpeg"  /><Relationship Id="rId4" Type="http://schemas.openxmlformats.org/officeDocument/2006/relationships/image" Target="../media/image18.jpe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9.jpeg"  /><Relationship Id="rId3" Type="http://schemas.openxmlformats.org/officeDocument/2006/relationships/image" Target="../media/image20.jpe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1.xml"  /><Relationship Id="rId3" Type="http://schemas.openxmlformats.org/officeDocument/2006/relationships/image" Target="../media/image21.jpe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2.xml"  /><Relationship Id="rId3" Type="http://schemas.openxmlformats.org/officeDocument/2006/relationships/image" Target="../media/image21.jpe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3.xml"  /><Relationship Id="rId3" Type="http://schemas.openxmlformats.org/officeDocument/2006/relationships/image" Target="../media/image21.jpe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22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5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23.jpeg"  /><Relationship Id="rId4" Type="http://schemas.openxmlformats.org/officeDocument/2006/relationships/image" Target="../media/image22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jpeg"  /><Relationship Id="rId3" Type="http://schemas.openxmlformats.org/officeDocument/2006/relationships/image" Target="../media/image3.jpe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jpe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jpeg"  /><Relationship Id="rId3" Type="http://schemas.openxmlformats.org/officeDocument/2006/relationships/image" Target="../media/image6.jpeg"  /><Relationship Id="rId4" Type="http://schemas.openxmlformats.org/officeDocument/2006/relationships/image" Target="../media/image7.jpeg"  /><Relationship Id="rId5" Type="http://schemas.openxmlformats.org/officeDocument/2006/relationships/image" Target="../media/image8.jpe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9.jpeg"  /><Relationship Id="rId3" Type="http://schemas.openxmlformats.org/officeDocument/2006/relationships/image" Target="../media/image10.jpe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3" y="1556792"/>
            <a:ext cx="3810000" cy="3810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67744" y="5445224"/>
            <a:ext cx="48008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| 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김인태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박상우 오세윤 이경호 이예진 </a:t>
            </a:r>
            <a:r>
              <a:rPr lang="ko-KR" altLang="en-US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임애은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최현태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32345" y="980728"/>
            <a:ext cx="4800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  발표 </a:t>
            </a:r>
            <a:endParaRPr lang="en-US" altLang="ko-KR" sz="3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-435778" y="-27384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-435778" y="6697496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급식마블</a:t>
            </a:r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92372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43608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게임 방법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450" y="908720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696997" y="125533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43608" y="692696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급식마블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게임 화면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71600" y="1124744"/>
            <a:ext cx="1191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특수 지역</a:t>
            </a:r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43608" y="400506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1628800"/>
            <a:ext cx="2495550" cy="115252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3573016"/>
            <a:ext cx="2736304" cy="1133475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3861048"/>
            <a:ext cx="720082" cy="576064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988840"/>
            <a:ext cx="648072" cy="518456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2483768" y="2924944"/>
            <a:ext cx="5036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선도부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지역 도착 후 다음 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턴 동안 이동할 수 없음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483768" y="5013176"/>
            <a:ext cx="5402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매점 지역에 도착 시 매점이용권 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100000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원을 받게 됨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5805264"/>
            <a:ext cx="630072" cy="504056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2483768" y="5949280"/>
            <a:ext cx="4992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스타트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지역을 지날 시 용돈 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200000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원을 받게 됨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56355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43608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게임 방법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450" y="908720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696997" y="125533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43608" y="692696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급식마블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게임 화면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71600" y="1124744"/>
            <a:ext cx="1191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특수 지역</a:t>
            </a:r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628800"/>
            <a:ext cx="962493" cy="769992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1556792"/>
            <a:ext cx="6192688" cy="3696972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3131840" y="5445224"/>
            <a:ext cx="48846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견학 지역에 도착 시 무료로 어디든지 갈 수 있음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!</a:t>
            </a:r>
          </a:p>
          <a:p>
            <a:pPr lvl="1"/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		    (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견학지역 제외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1556792"/>
            <a:ext cx="4464496" cy="3651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344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43608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게임 방법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450" y="908720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696997" y="125533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31640" y="1556792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급식마블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게임 화면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31640" y="2060848"/>
            <a:ext cx="1191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특수 기능</a:t>
            </a:r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2924944"/>
            <a:ext cx="2914650" cy="110490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2636912"/>
            <a:ext cx="1800200" cy="1689984"/>
          </a:xfrm>
          <a:prstGeom prst="rect">
            <a:avLst/>
          </a:prstGeom>
        </p:spPr>
      </p:pic>
      <p:cxnSp>
        <p:nvCxnSpPr>
          <p:cNvPr id="16" name="직선 화살표 연결선 15"/>
          <p:cNvCxnSpPr/>
          <p:nvPr/>
        </p:nvCxnSpPr>
        <p:spPr>
          <a:xfrm>
            <a:off x="4067944" y="3429000"/>
            <a:ext cx="576064" cy="0"/>
          </a:xfrm>
          <a:prstGeom prst="straightConnector1">
            <a:avLst/>
          </a:prstGeom>
          <a:ln>
            <a:solidFill>
              <a:srgbClr val="27212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835696" y="4725144"/>
            <a:ext cx="6287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자신이 이동한 땅에 컴퓨터가 있다면 컴퓨터가 자신의 돈을 뜯음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971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43608" y="138482"/>
            <a:ext cx="962357" cy="2977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"/>
                <a:ea typeface="나눔바른고딕"/>
              </a:rPr>
              <a:t>게임 방법</a:t>
            </a:r>
            <a:endParaRPr lang="en-US" altLang="ko-KR" sz="140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바른고딕"/>
              <a:ea typeface="나눔바른고딕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450" y="908720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696997" y="125533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3939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/>
                <a:ea typeface="Yoon 윤고딕 520_TT"/>
              </a:rPr>
              <a:t>01</a:t>
            </a:r>
            <a:endParaRPr lang="en-US" altLang="ko-KR" sz="1600">
              <a:solidFill>
                <a:schemeClr val="bg1">
                  <a:lumMod val="7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07468" y="2096852"/>
            <a:ext cx="3279772" cy="3653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latin typeface="나눔바른고딕"/>
                <a:ea typeface="나눔바른고딕"/>
              </a:rPr>
              <a:t>급식마블 게임종료 조건</a:t>
            </a:r>
            <a:endParaRPr lang="ko-KR" altLang="en-US">
              <a:latin typeface="나눔바른고딕"/>
              <a:ea typeface="나눔바른고딕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703512" y="2744924"/>
            <a:ext cx="6817553" cy="3593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  <a:defRPr lang="ko-KR" altLang="en-US"/>
            </a:pPr>
            <a:r>
              <a:rPr lang="ko-KR" altLang="en-US">
                <a:latin typeface="나눔바른고딕"/>
                <a:ea typeface="나눔바른고딕"/>
              </a:rPr>
              <a:t>각 </a:t>
            </a:r>
            <a:r>
              <a:rPr lang="en-US" altLang="ko-KR">
                <a:latin typeface="나눔바른고딕"/>
                <a:ea typeface="나눔바른고딕"/>
              </a:rPr>
              <a:t>player</a:t>
            </a:r>
            <a:r>
              <a:rPr lang="ko-KR" altLang="en-US">
                <a:latin typeface="나눔바른고딕"/>
                <a:ea typeface="나눔바른고딕"/>
              </a:rPr>
              <a:t>가 파산했을 때</a:t>
            </a:r>
            <a:endParaRPr lang="ko-KR" altLang="en-US">
              <a:latin typeface="나눔바른고딕"/>
              <a:ea typeface="나눔바른고딕"/>
            </a:endParaRPr>
          </a:p>
        </p:txBody>
      </p:sp>
      <p:sp>
        <p:nvSpPr>
          <p:cNvPr id="25" name="TextBox 20"/>
          <p:cNvSpPr txBox="1"/>
          <p:nvPr/>
        </p:nvSpPr>
        <p:spPr>
          <a:xfrm>
            <a:off x="1707413" y="3429000"/>
            <a:ext cx="6756500" cy="3672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  <a:defRPr lang="ko-KR" altLang="en-US"/>
            </a:pPr>
            <a:r>
              <a:rPr lang="ko-KR" altLang="en-US">
                <a:latin typeface="나눔바른고딕"/>
                <a:ea typeface="나눔바른고딕"/>
              </a:rPr>
              <a:t>턴이 끝났을 때</a:t>
            </a:r>
            <a:endParaRPr lang="ko-KR" altLang="en-US">
              <a:latin typeface="나눔바른고딕"/>
              <a:ea typeface="나눔바른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27212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 rot="0">
            <a:off x="3525949" y="2996951"/>
            <a:ext cx="2099516" cy="1231122"/>
            <a:chOff x="3720989" y="3152000"/>
            <a:chExt cx="1688144" cy="989900"/>
          </a:xfrm>
        </p:grpSpPr>
        <p:sp>
          <p:nvSpPr>
            <p:cNvPr id="4" name="TextBox 3"/>
            <p:cNvSpPr txBox="1"/>
            <p:nvPr/>
          </p:nvSpPr>
          <p:spPr>
            <a:xfrm>
              <a:off x="3720989" y="3151999"/>
              <a:ext cx="1688143" cy="43847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 lang="ko-KR" altLang="en-US"/>
              </a:pPr>
              <a:r>
                <a:rPr lang="ko-KR" altLang="en-US" sz="3000" b="1">
                  <a:ln w="9525"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Yoon 윤고딕 520_TT"/>
                  <a:ea typeface="Yoon 윤고딕 520_TT"/>
                </a:rPr>
                <a:t>개발 과정</a:t>
              </a:r>
              <a:endParaRPr lang="en-US" altLang="ko-KR" sz="3000" b="1">
                <a:ln w="9525"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/>
                <a:ea typeface="Yoon 윤고딕 520_T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720989" y="3629469"/>
              <a:ext cx="1688143" cy="5124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 lang="ko-KR" altLang="en-US"/>
              </a:pPr>
              <a:r>
                <a:rPr lang="en-US" altLang="ko-KR">
                  <a:solidFill>
                    <a:schemeClr val="bg1"/>
                  </a:solidFill>
                </a:rPr>
                <a:t>Development process</a:t>
              </a:r>
              <a:endParaRPr lang="en-US" altLang="ko-KR" b="1">
                <a:ln w="9525"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Yoon 윤고딕 520_TT"/>
                <a:ea typeface="Yoon 윤고딕 520_T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43608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 일정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-9283" y="877188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07262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764704"/>
            <a:ext cx="7488832" cy="633670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508104" y="4437112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게임구상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</a:p>
          <a:p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기능확인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설계</a:t>
            </a:r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 flipH="1">
            <a:off x="4499992" y="4653136"/>
            <a:ext cx="100811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6660232" y="4653136"/>
            <a:ext cx="792088" cy="838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1385169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77188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07262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764704"/>
            <a:ext cx="7488832" cy="6336704"/>
          </a:xfrm>
          <a:prstGeom prst="rect">
            <a:avLst/>
          </a:prstGeom>
        </p:spPr>
      </p:pic>
      <p:cxnSp>
        <p:nvCxnSpPr>
          <p:cNvPr id="19" name="직선 연결선 18"/>
          <p:cNvCxnSpPr/>
          <p:nvPr/>
        </p:nvCxnSpPr>
        <p:spPr>
          <a:xfrm>
            <a:off x="1547664" y="5517232"/>
            <a:ext cx="187220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H="1">
            <a:off x="7380312" y="4653136"/>
            <a:ext cx="100811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5364088" y="5517232"/>
            <a:ext cx="201622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563888" y="5229200"/>
            <a:ext cx="165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기능마다 역할을 분담해 구현</a:t>
            </a:r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3608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 일정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3988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77188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07262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764704"/>
            <a:ext cx="7488832" cy="6336704"/>
          </a:xfrm>
          <a:prstGeom prst="rect">
            <a:avLst/>
          </a:prstGeom>
        </p:spPr>
      </p:pic>
      <p:cxnSp>
        <p:nvCxnSpPr>
          <p:cNvPr id="21" name="직선 화살표 연결선 20"/>
          <p:cNvCxnSpPr/>
          <p:nvPr/>
        </p:nvCxnSpPr>
        <p:spPr>
          <a:xfrm flipH="1">
            <a:off x="7452320" y="5517232"/>
            <a:ext cx="86409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4644008" y="6381328"/>
            <a:ext cx="93610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763688" y="6165304"/>
            <a:ext cx="2304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메인 구현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오류 수정 및 검토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완성</a:t>
            </a:r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43608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 일정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45509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24340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43608" y="138482"/>
            <a:ext cx="1219532" cy="2977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"/>
                <a:ea typeface="나눔바른고딕"/>
              </a:rPr>
              <a:t>역할 분담</a:t>
            </a:r>
            <a:endParaRPr lang="en-US" altLang="ko-KR" sz="140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바른고딕"/>
              <a:ea typeface="나눔바른고딕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-13545" y="1340768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696997" y="1678245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3939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>
                <a:ln w="9525"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/>
                <a:ea typeface="Yoon 윤고딕 520_TT"/>
              </a:rPr>
              <a:t>01</a:t>
            </a:r>
            <a:endParaRPr lang="en-US" altLang="ko-KR" sz="1600">
              <a:solidFill>
                <a:schemeClr val="bg1">
                  <a:lumMod val="7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7504" y="1340768"/>
            <a:ext cx="44113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02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685145" y="1449650"/>
            <a:ext cx="854220" cy="35819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latin typeface="나눔바른고딕"/>
                <a:ea typeface="나눔바른고딕"/>
              </a:rPr>
              <a:t>김인태</a:t>
            </a:r>
            <a:endParaRPr lang="ko-KR" altLang="en-US">
              <a:latin typeface="나눔바른고딕"/>
              <a:ea typeface="나눔바른고딕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843808" y="1449650"/>
            <a:ext cx="2086332" cy="6344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85750" indent="-285750">
              <a:buFont typeface="Arial"/>
              <a:buChar char="•"/>
              <a:defRPr lang="ko-KR" altLang="en-US"/>
            </a:pPr>
            <a:r>
              <a:rPr lang="ko-KR" altLang="en-US">
                <a:latin typeface="나눔바른고딕"/>
                <a:ea typeface="나눔바른고딕"/>
              </a:rPr>
              <a:t>견학 가기</a:t>
            </a:r>
            <a:endParaRPr lang="ko-KR" altLang="en-US">
              <a:latin typeface="나눔바른고딕"/>
              <a:ea typeface="나눔바른고딕"/>
            </a:endParaRPr>
          </a:p>
          <a:p>
            <a:pPr marL="285750" indent="-285750">
              <a:buFont typeface="Arial"/>
              <a:buChar char="•"/>
              <a:defRPr lang="ko-KR" altLang="en-US"/>
            </a:pPr>
            <a:r>
              <a:rPr lang="ko-KR" altLang="en-US">
                <a:latin typeface="나눔바른고딕"/>
                <a:ea typeface="나눔바른고딕"/>
              </a:rPr>
              <a:t>선도부 머무르기</a:t>
            </a:r>
            <a:endParaRPr lang="ko-KR" altLang="en-US">
              <a:latin typeface="나눔바른고딕"/>
              <a:ea typeface="나눔바른고딕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685145" y="2284025"/>
            <a:ext cx="85422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latin typeface="나눔바른고딕"/>
                <a:ea typeface="나눔바른고딕"/>
              </a:rPr>
              <a:t>박상우</a:t>
            </a:r>
            <a:endParaRPr lang="ko-KR" altLang="en-US">
              <a:latin typeface="나눔바른고딕"/>
              <a:ea typeface="나눔바른고딕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841816" y="2278686"/>
            <a:ext cx="2412174" cy="118650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85750" indent="-285750">
              <a:buFont typeface="Arial"/>
              <a:buChar char="•"/>
              <a:defRPr lang="ko-KR" altLang="en-US"/>
            </a:pPr>
            <a:r>
              <a:rPr lang="ko-KR" altLang="en-US">
                <a:latin typeface="나눔바른고딕"/>
                <a:ea typeface="나눔바른고딕"/>
              </a:rPr>
              <a:t>메인</a:t>
            </a:r>
            <a:endParaRPr lang="ko-KR" altLang="en-US">
              <a:latin typeface="나눔바른고딕"/>
              <a:ea typeface="나눔바른고딕"/>
            </a:endParaRPr>
          </a:p>
          <a:p>
            <a:pPr marL="285750" indent="-285750">
              <a:buFont typeface="Arial"/>
              <a:buChar char="•"/>
              <a:defRPr lang="ko-KR" altLang="en-US"/>
            </a:pPr>
            <a:r>
              <a:rPr lang="ko-KR" altLang="en-US">
                <a:latin typeface="나눔바른고딕"/>
                <a:ea typeface="나눔바른고딕"/>
              </a:rPr>
              <a:t>유저클래스</a:t>
            </a:r>
            <a:endParaRPr lang="ko-KR" altLang="en-US">
              <a:latin typeface="나눔바른고딕"/>
              <a:ea typeface="나눔바른고딕"/>
            </a:endParaRPr>
          </a:p>
          <a:p>
            <a:pPr marL="285750" indent="-285750">
              <a:buFont typeface="Arial"/>
              <a:buChar char="•"/>
              <a:defRPr lang="ko-KR" altLang="en-US"/>
            </a:pPr>
            <a:r>
              <a:rPr lang="ko-KR" altLang="en-US">
                <a:latin typeface="나눔바른고딕"/>
                <a:ea typeface="나눔바른고딕"/>
              </a:rPr>
              <a:t>주사위 굴리기</a:t>
            </a:r>
            <a:r>
              <a:rPr lang="en-US" altLang="ko-KR">
                <a:latin typeface="나눔바른고딕"/>
                <a:ea typeface="나눔바른고딕"/>
              </a:rPr>
              <a:t>(GUI)</a:t>
            </a:r>
            <a:endParaRPr lang="en-US" altLang="ko-KR">
              <a:latin typeface="나눔바른고딕"/>
              <a:ea typeface="나눔바른고딕"/>
            </a:endParaRPr>
          </a:p>
          <a:p>
            <a:pPr marL="285750" indent="-285750">
              <a:buFont typeface="Arial"/>
              <a:buChar char="•"/>
              <a:defRPr lang="ko-KR" altLang="en-US"/>
            </a:pPr>
            <a:r>
              <a:rPr lang="ko-KR" altLang="en-US">
                <a:latin typeface="나눔바른고딕"/>
                <a:ea typeface="나눔바른고딕"/>
              </a:rPr>
              <a:t>선 후공 정하기</a:t>
            </a:r>
            <a:endParaRPr lang="ko-KR" altLang="en-US">
              <a:latin typeface="나눔바른고딕"/>
              <a:ea typeface="나눔바른고딕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834318" y="4060726"/>
            <a:ext cx="857822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latin typeface="나눔바른고딕"/>
                <a:ea typeface="나눔바른고딕"/>
              </a:rPr>
              <a:t>오세윤</a:t>
            </a:r>
            <a:endParaRPr lang="ko-KR" altLang="en-US">
              <a:latin typeface="나눔바른고딕"/>
              <a:ea typeface="나눔바른고딕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990989" y="4077072"/>
            <a:ext cx="2196701" cy="9025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85750" indent="-285750">
              <a:buFont typeface="Arial"/>
              <a:buChar char="•"/>
              <a:defRPr lang="ko-KR" altLang="en-US"/>
            </a:pPr>
            <a:r>
              <a:rPr lang="ko-KR" altLang="en-US">
                <a:latin typeface="나눔바른고딕"/>
                <a:ea typeface="나눔바른고딕"/>
              </a:rPr>
              <a:t>게임 보드판</a:t>
            </a:r>
            <a:r>
              <a:rPr lang="en-US" altLang="ko-KR">
                <a:latin typeface="나눔바른고딕"/>
                <a:ea typeface="나눔바른고딕"/>
              </a:rPr>
              <a:t>(GUI)</a:t>
            </a:r>
            <a:endParaRPr lang="en-US" altLang="ko-KR">
              <a:latin typeface="나눔바른고딕"/>
              <a:ea typeface="나눔바른고딕"/>
            </a:endParaRPr>
          </a:p>
          <a:p>
            <a:pPr marL="285750" indent="-285750">
              <a:buFont typeface="Arial"/>
              <a:buChar char="•"/>
              <a:defRPr lang="ko-KR" altLang="en-US"/>
            </a:pPr>
            <a:r>
              <a:rPr lang="ko-KR" altLang="en-US">
                <a:latin typeface="나눔바른고딕"/>
                <a:ea typeface="나눔바른고딕"/>
              </a:rPr>
              <a:t>말 이동하기</a:t>
            </a:r>
            <a:r>
              <a:rPr lang="en-US" altLang="ko-KR">
                <a:latin typeface="나눔바른고딕"/>
                <a:ea typeface="나눔바른고딕"/>
              </a:rPr>
              <a:t>(GUI)</a:t>
            </a:r>
            <a:endParaRPr lang="en-US" altLang="ko-KR">
              <a:latin typeface="나눔바른고딕"/>
              <a:ea typeface="나눔바른고딕"/>
            </a:endParaRPr>
          </a:p>
          <a:p>
            <a:pPr marL="285750" indent="-285750">
              <a:buFont typeface="Arial"/>
              <a:buChar char="•"/>
              <a:defRPr lang="ko-KR" altLang="en-US"/>
            </a:pPr>
            <a:endParaRPr lang="en-US" altLang="ko-KR">
              <a:latin typeface="나눔바른고딕"/>
              <a:ea typeface="나눔바른고딕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856701" y="5192674"/>
            <a:ext cx="854489" cy="35849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latin typeface="나눔바른고딕"/>
                <a:ea typeface="나눔바른고딕"/>
              </a:rPr>
              <a:t>이경호</a:t>
            </a:r>
            <a:endParaRPr lang="ko-KR" altLang="en-US">
              <a:latin typeface="나눔바른고딕"/>
              <a:ea typeface="나눔바른고딕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013372" y="5209020"/>
            <a:ext cx="2479118" cy="11803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85750" indent="-285750">
              <a:buFont typeface="Arial"/>
              <a:buChar char="•"/>
              <a:defRPr lang="ko-KR" altLang="en-US"/>
            </a:pPr>
            <a:r>
              <a:rPr lang="ko-KR" altLang="en-US">
                <a:latin typeface="나눔바른고딕"/>
                <a:ea typeface="나눔바른고딕"/>
              </a:rPr>
              <a:t>게임 처음 화면</a:t>
            </a:r>
            <a:r>
              <a:rPr lang="en-US" altLang="ko-KR">
                <a:latin typeface="나눔바른고딕"/>
                <a:ea typeface="나눔바른고딕"/>
              </a:rPr>
              <a:t>(GUI)</a:t>
            </a:r>
            <a:endParaRPr lang="en-US" altLang="ko-KR">
              <a:latin typeface="나눔바른고딕"/>
              <a:ea typeface="나눔바른고딕"/>
            </a:endParaRPr>
          </a:p>
          <a:p>
            <a:pPr marL="285750" indent="-285750">
              <a:buFont typeface="Arial"/>
              <a:buChar char="•"/>
              <a:defRPr lang="ko-KR" altLang="en-US"/>
            </a:pPr>
            <a:r>
              <a:rPr lang="ko-KR" altLang="en-US">
                <a:latin typeface="나눔바른고딕"/>
                <a:ea typeface="나눔바른고딕"/>
              </a:rPr>
              <a:t>게임 방법</a:t>
            </a:r>
            <a:r>
              <a:rPr lang="en-US" altLang="ko-KR">
                <a:latin typeface="나눔바른고딕"/>
                <a:ea typeface="나눔바른고딕"/>
              </a:rPr>
              <a:t>(GUI)</a:t>
            </a:r>
            <a:endParaRPr lang="en-US" altLang="ko-KR">
              <a:latin typeface="나눔바른고딕"/>
              <a:ea typeface="나눔바른고딕"/>
            </a:endParaRPr>
          </a:p>
          <a:p>
            <a:pPr marL="285750" indent="-285750">
              <a:buFont typeface="Arial"/>
              <a:buChar char="•"/>
              <a:defRPr lang="ko-KR" altLang="en-US"/>
            </a:pPr>
            <a:r>
              <a:rPr lang="ko-KR" altLang="en-US">
                <a:latin typeface="나눔바른고딕"/>
                <a:ea typeface="나눔바른고딕"/>
              </a:rPr>
              <a:t>게임 종료</a:t>
            </a:r>
            <a:r>
              <a:rPr lang="en-US" altLang="ko-KR">
                <a:latin typeface="나눔바른고딕"/>
                <a:ea typeface="나눔바른고딕"/>
              </a:rPr>
              <a:t>(GUI)</a:t>
            </a:r>
            <a:endParaRPr lang="en-US" altLang="ko-KR">
              <a:latin typeface="나눔바른고딕"/>
              <a:ea typeface="나눔바른고딕"/>
            </a:endParaRPr>
          </a:p>
          <a:p>
            <a:pPr marL="285750" indent="-285750">
              <a:buFont typeface="Arial"/>
              <a:buChar char="•"/>
              <a:defRPr lang="ko-KR" altLang="en-US"/>
            </a:pPr>
            <a:r>
              <a:rPr lang="ko-KR" altLang="en-US">
                <a:latin typeface="나눔바른고딕"/>
                <a:ea typeface="나눔바른고딕"/>
              </a:rPr>
              <a:t>자료 조사</a:t>
            </a:r>
            <a:endParaRPr lang="en-US" altLang="ko-KR">
              <a:latin typeface="나눔바른고딕"/>
              <a:ea typeface="나눔바른고딕"/>
            </a:endParaRPr>
          </a:p>
        </p:txBody>
      </p:sp>
      <p:pic>
        <p:nvPicPr>
          <p:cNvPr id="39" name="그림 3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291134" y="2221787"/>
            <a:ext cx="431570" cy="431570"/>
          </a:xfrm>
          <a:prstGeom prst="rect">
            <a:avLst/>
          </a:prstGeom>
        </p:spPr>
      </p:pic>
      <p:pic>
        <p:nvPicPr>
          <p:cNvPr id="40" name="그림 39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295274" y="1340768"/>
            <a:ext cx="431570" cy="431570"/>
          </a:xfrm>
          <a:prstGeom prst="rect">
            <a:avLst/>
          </a:prstGeom>
        </p:spPr>
      </p:pic>
      <p:pic>
        <p:nvPicPr>
          <p:cNvPr id="41" name="그림 40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452668" y="5158554"/>
            <a:ext cx="431570" cy="431570"/>
          </a:xfrm>
          <a:prstGeom prst="rect">
            <a:avLst/>
          </a:prstGeom>
        </p:spPr>
      </p:pic>
      <p:pic>
        <p:nvPicPr>
          <p:cNvPr id="42" name="그림 4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452668" y="4035030"/>
            <a:ext cx="431570" cy="4315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24340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43608" y="138482"/>
            <a:ext cx="1219532" cy="2977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"/>
                <a:ea typeface="나눔바른고딕"/>
              </a:rPr>
              <a:t>역할 분담</a:t>
            </a:r>
            <a:endParaRPr lang="en-US" altLang="ko-KR" sz="140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바른고딕"/>
              <a:ea typeface="나눔바른고딕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-13545" y="1340768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696997" y="1678245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3939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>
                <a:ln w="9525"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/>
                <a:ea typeface="Yoon 윤고딕 520_TT"/>
              </a:rPr>
              <a:t>01</a:t>
            </a:r>
            <a:endParaRPr lang="en-US" altLang="ko-KR" sz="1600">
              <a:solidFill>
                <a:schemeClr val="bg1">
                  <a:lumMod val="7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7504" y="1340768"/>
            <a:ext cx="44113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02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903777" y="3315750"/>
            <a:ext cx="854663" cy="35899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latin typeface="나눔바른고딕"/>
                <a:ea typeface="나눔바른고딕"/>
              </a:rPr>
              <a:t>임애은</a:t>
            </a:r>
            <a:endParaRPr lang="ko-KR" altLang="en-US">
              <a:latin typeface="나눔바른고딕"/>
              <a:ea typeface="나눔바른고딕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062440" y="3315750"/>
            <a:ext cx="1639100" cy="9019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85750" indent="-285750">
              <a:buFont typeface="Arial"/>
              <a:buChar char="•"/>
              <a:defRPr lang="ko-KR" altLang="en-US"/>
            </a:pPr>
            <a:r>
              <a:rPr lang="ko-KR" altLang="en-US">
                <a:latin typeface="나눔바른고딕"/>
                <a:ea typeface="나눔바른고딕"/>
              </a:rPr>
              <a:t>특수지역 틀</a:t>
            </a:r>
            <a:endParaRPr lang="ko-KR" altLang="en-US">
              <a:latin typeface="나눔바른고딕"/>
              <a:ea typeface="나눔바른고딕"/>
            </a:endParaRPr>
          </a:p>
          <a:p>
            <a:pPr marL="285750" indent="-285750">
              <a:buFont typeface="Arial"/>
              <a:buChar char="•"/>
              <a:defRPr lang="ko-KR" altLang="en-US"/>
            </a:pPr>
            <a:r>
              <a:rPr lang="ko-KR" altLang="en-US">
                <a:latin typeface="나눔바른고딕"/>
                <a:ea typeface="나눔바른고딕"/>
              </a:rPr>
              <a:t>학교 지역 </a:t>
            </a:r>
            <a:endParaRPr lang="ko-KR" altLang="en-US">
              <a:latin typeface="나눔바른고딕"/>
              <a:ea typeface="나눔바른고딕"/>
            </a:endParaRPr>
          </a:p>
          <a:p>
            <a:pPr marL="285750" indent="-285750">
              <a:buFont typeface="Arial"/>
              <a:buChar char="•"/>
              <a:defRPr lang="ko-KR" altLang="en-US"/>
            </a:pPr>
            <a:r>
              <a:rPr lang="ko-KR" altLang="en-US">
                <a:latin typeface="나눔바른고딕"/>
                <a:ea typeface="나눔바른고딕"/>
              </a:rPr>
              <a:t>그래픽</a:t>
            </a:r>
            <a:endParaRPr lang="en-US" altLang="ko-KR">
              <a:latin typeface="나눔바른고딕"/>
              <a:ea typeface="나눔바른고딕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905769" y="4712759"/>
            <a:ext cx="85267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latin typeface="나눔바른고딕"/>
                <a:ea typeface="나눔바른고딕"/>
              </a:rPr>
              <a:t>최현태</a:t>
            </a:r>
            <a:endParaRPr lang="ko-KR" altLang="en-US">
              <a:latin typeface="나눔바른고딕"/>
              <a:ea typeface="나눔바른고딕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062440" y="4729105"/>
            <a:ext cx="2724950" cy="118401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85750" indent="-285750">
              <a:buFont typeface="Arial"/>
              <a:buChar char="•"/>
              <a:defRPr lang="ko-KR" altLang="en-US"/>
            </a:pPr>
            <a:r>
              <a:rPr lang="ko-KR" altLang="en-US">
                <a:latin typeface="나눔바른고딕"/>
                <a:ea typeface="나눔바른고딕"/>
              </a:rPr>
              <a:t>알림창 띄우기</a:t>
            </a:r>
            <a:r>
              <a:rPr lang="en-US" altLang="ko-KR">
                <a:latin typeface="나눔바른고딕"/>
                <a:ea typeface="나눔바른고딕"/>
              </a:rPr>
              <a:t>(GUI)</a:t>
            </a:r>
            <a:endParaRPr lang="en-US" altLang="ko-KR">
              <a:latin typeface="나눔바른고딕"/>
              <a:ea typeface="나눔바른고딕"/>
            </a:endParaRPr>
          </a:p>
          <a:p>
            <a:pPr marL="285750" indent="-285750">
              <a:buFont typeface="Arial"/>
              <a:buChar char="•"/>
              <a:defRPr lang="ko-KR" altLang="en-US"/>
            </a:pPr>
            <a:r>
              <a:rPr lang="ko-KR" altLang="en-US">
                <a:latin typeface="나눔바른고딕"/>
                <a:ea typeface="나눔바른고딕"/>
              </a:rPr>
              <a:t>유저 정보</a:t>
            </a:r>
            <a:r>
              <a:rPr lang="en-US" altLang="ko-KR">
                <a:latin typeface="나눔바른고딕"/>
                <a:ea typeface="나눔바른고딕"/>
              </a:rPr>
              <a:t>, </a:t>
            </a:r>
            <a:r>
              <a:rPr lang="ko-KR" altLang="en-US">
                <a:latin typeface="나눔바른고딕"/>
                <a:ea typeface="나눔바른고딕"/>
              </a:rPr>
              <a:t>컴퓨터 정보</a:t>
            </a:r>
            <a:endParaRPr lang="ko-KR" altLang="en-US">
              <a:latin typeface="나눔바른고딕"/>
              <a:ea typeface="나눔바른고딕"/>
            </a:endParaRPr>
          </a:p>
          <a:p>
            <a:pPr lvl="0">
              <a:defRPr lang="ko-KR" altLang="en-US"/>
            </a:pPr>
            <a:r>
              <a:rPr lang="en-US" altLang="ko-KR">
                <a:latin typeface="나눔바른고딕"/>
                <a:ea typeface="나눔바른고딕"/>
              </a:rPr>
              <a:t>      (GUI)</a:t>
            </a:r>
            <a:endParaRPr lang="en-US" altLang="ko-KR">
              <a:latin typeface="나눔바른고딕"/>
              <a:ea typeface="나눔바른고딕"/>
            </a:endParaRPr>
          </a:p>
          <a:p>
            <a:pPr marL="285750" indent="-285750">
              <a:buFont typeface="Arial"/>
              <a:buChar char="•"/>
              <a:defRPr lang="ko-KR" altLang="en-US"/>
            </a:pPr>
            <a:endParaRPr lang="en-US" altLang="ko-KR">
              <a:latin typeface="나눔바른고딕"/>
              <a:ea typeface="나눔바른고딕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905769" y="1568891"/>
            <a:ext cx="85267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latin typeface="나눔바른고딕"/>
                <a:ea typeface="나눔바른고딕"/>
              </a:rPr>
              <a:t>이예진</a:t>
            </a:r>
            <a:endParaRPr lang="ko-KR" altLang="en-US">
              <a:latin typeface="나눔바른고딕"/>
              <a:ea typeface="나눔바른고딕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062440" y="1585237"/>
            <a:ext cx="1982000" cy="146085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85750" indent="-285750">
              <a:buFont typeface="Arial"/>
              <a:buChar char="•"/>
              <a:defRPr lang="ko-KR" altLang="en-US"/>
            </a:pPr>
            <a:r>
              <a:rPr lang="ko-KR" altLang="en-US">
                <a:latin typeface="나눔바른고딕"/>
                <a:ea typeface="나눔바른고딕"/>
              </a:rPr>
              <a:t>메인</a:t>
            </a:r>
            <a:endParaRPr lang="ko-KR" altLang="en-US">
              <a:latin typeface="나눔바른고딕"/>
              <a:ea typeface="나눔바른고딕"/>
            </a:endParaRPr>
          </a:p>
          <a:p>
            <a:pPr marL="285750" indent="-285750">
              <a:buFont typeface="Arial"/>
              <a:buChar char="•"/>
              <a:defRPr lang="ko-KR" altLang="en-US"/>
            </a:pPr>
            <a:r>
              <a:rPr lang="ko-KR" altLang="en-US">
                <a:latin typeface="나눔바른고딕"/>
                <a:ea typeface="나눔바른고딕"/>
              </a:rPr>
              <a:t>클래스 설계</a:t>
            </a:r>
            <a:endParaRPr lang="ko-KR" altLang="en-US">
              <a:latin typeface="나눔바른고딕"/>
              <a:ea typeface="나눔바른고딕"/>
            </a:endParaRPr>
          </a:p>
          <a:p>
            <a:pPr marL="285750" indent="-285750">
              <a:buFont typeface="Arial"/>
              <a:buChar char="•"/>
              <a:defRPr lang="ko-KR" altLang="en-US"/>
            </a:pPr>
            <a:r>
              <a:rPr lang="ko-KR" altLang="en-US">
                <a:latin typeface="나눔바른고딕"/>
                <a:ea typeface="나눔바른고딕"/>
              </a:rPr>
              <a:t>컴퓨터클래스</a:t>
            </a:r>
            <a:endParaRPr lang="ko-KR" altLang="en-US">
              <a:latin typeface="나눔바른고딕"/>
              <a:ea typeface="나눔바른고딕"/>
            </a:endParaRPr>
          </a:p>
          <a:p>
            <a:pPr marL="285750" indent="-285750">
              <a:buFont typeface="Arial"/>
              <a:buChar char="•"/>
              <a:defRPr lang="ko-KR" altLang="en-US"/>
            </a:pPr>
            <a:r>
              <a:rPr lang="ko-KR" altLang="en-US">
                <a:latin typeface="나눔바른고딕"/>
                <a:ea typeface="나눔바른고딕"/>
              </a:rPr>
              <a:t>사운드</a:t>
            </a:r>
            <a:endParaRPr lang="ko-KR" altLang="en-US">
              <a:latin typeface="나눔바른고딕"/>
              <a:ea typeface="나눔바른고딕"/>
            </a:endParaRPr>
          </a:p>
          <a:p>
            <a:pPr marL="285750" indent="-285750">
              <a:buFont typeface="Arial"/>
              <a:buChar char="•"/>
              <a:defRPr lang="ko-KR" altLang="en-US"/>
            </a:pPr>
            <a:r>
              <a:rPr lang="ko-KR" altLang="en-US">
                <a:latin typeface="나눔바른고딕"/>
                <a:ea typeface="나눔바른고딕"/>
              </a:rPr>
              <a:t>학교 정보</a:t>
            </a:r>
            <a:r>
              <a:rPr lang="en-US" altLang="ko-KR">
                <a:latin typeface="나눔바른고딕"/>
                <a:ea typeface="나눔바른고딕"/>
              </a:rPr>
              <a:t>(GUI)</a:t>
            </a:r>
            <a:endParaRPr lang="en-US" altLang="ko-KR">
              <a:latin typeface="나눔바른고딕"/>
              <a:ea typeface="나눔바른고딕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724128" y="2181314"/>
            <a:ext cx="3025163" cy="2268872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498016" y="4646334"/>
            <a:ext cx="431570" cy="431570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498016" y="1463537"/>
            <a:ext cx="431570" cy="431570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498016" y="3253512"/>
            <a:ext cx="431570" cy="4315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59" y="2996952"/>
            <a:ext cx="3327981" cy="8016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4700" b="1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INDEX</a:t>
            </a:r>
            <a:endParaRPr lang="en-US" altLang="ko-KR" sz="4700" b="1">
              <a:solidFill>
                <a:srgbClr val="272123"/>
              </a:solidFill>
              <a:latin typeface="Yoon 윤고딕 520_TT"/>
              <a:ea typeface="Yoon 윤고딕 520_T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1559" y="2767280"/>
            <a:ext cx="332798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11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"/>
                <a:ea typeface="나눔바른고딕"/>
              </a:rPr>
              <a:t>급식마블</a:t>
            </a:r>
            <a:r>
              <a:rPr lang="ko-KR" altLang="en-US" sz="11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/>
                <a:ea typeface="Yoon 윤고딕 520_TT"/>
              </a:rPr>
              <a:t> </a:t>
            </a:r>
            <a:endParaRPr lang="en-US" altLang="ko-KR" sz="110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/>
              <a:ea typeface="Yoon 윤고딕 520_TT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3059832" y="2276872"/>
            <a:ext cx="0" cy="2325282"/>
          </a:xfrm>
          <a:prstGeom prst="line">
            <a:avLst/>
          </a:prstGeom>
          <a:ln>
            <a:solidFill>
              <a:srgbClr val="272123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491880" y="2285625"/>
            <a:ext cx="3171810" cy="22867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  <a:defRPr lang="ko-KR" altLang="en-US"/>
            </a:pPr>
            <a:r>
              <a:rPr lang="ko-KR" altLang="en-US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"/>
                <a:ea typeface="나눔바른고딕"/>
              </a:rPr>
              <a:t>게임 소개</a:t>
            </a:r>
            <a:endParaRPr lang="ko-KR" altLang="en-US" sz="160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바른고딕"/>
              <a:ea typeface="나눔바른고딕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  <a:defRPr lang="ko-KR" altLang="en-US"/>
            </a:pPr>
            <a:r>
              <a:rPr lang="ko-KR" altLang="en-US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"/>
                <a:ea typeface="나눔바른고딕"/>
              </a:rPr>
              <a:t>게임 방법</a:t>
            </a:r>
            <a:endParaRPr lang="ko-KR" altLang="en-US" sz="160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바른고딕"/>
              <a:ea typeface="나눔바른고딕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  <a:defRPr lang="ko-KR" altLang="en-US"/>
            </a:pPr>
            <a:r>
              <a:rPr lang="ko-KR" altLang="en-US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"/>
                <a:ea typeface="나눔바른고딕"/>
              </a:rPr>
              <a:t>개발 과정</a:t>
            </a: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"/>
                <a:ea typeface="나눔바른고딕"/>
              </a:rPr>
              <a:t> </a:t>
            </a:r>
            <a:r>
              <a:rPr lang="ko-KR" altLang="en-US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"/>
                <a:ea typeface="나눔바른고딕"/>
              </a:rPr>
              <a:t>및 역할분담</a:t>
            </a:r>
            <a:endParaRPr lang="ko-KR" altLang="en-US" sz="160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바른고딕"/>
              <a:ea typeface="나눔바른고딕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  <a:defRPr lang="ko-KR" altLang="en-US"/>
            </a:pPr>
            <a:r>
              <a:rPr lang="ko-KR" altLang="en-US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"/>
                <a:ea typeface="나눔바른고딕"/>
              </a:rPr>
              <a:t>느낀점</a:t>
            </a:r>
            <a:endParaRPr lang="ko-KR" altLang="en-US" sz="160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바른고딕"/>
              <a:ea typeface="나눔바른고딕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  <a:defRPr lang="ko-KR" altLang="en-US"/>
            </a:pPr>
            <a:r>
              <a:rPr lang="ko-KR" altLang="en-US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"/>
                <a:ea typeface="나눔바른고딕"/>
              </a:rPr>
              <a:t>시연</a:t>
            </a:r>
            <a:endParaRPr lang="ko-KR" altLang="en-US" sz="160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바른고딕"/>
              <a:ea typeface="나눔바른고딕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  <a:defRPr lang="ko-KR" altLang="en-US"/>
            </a:pPr>
            <a:endParaRPr lang="en-US" altLang="ko-KR" sz="160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/>
              <a:ea typeface="Yoon 윤고딕 520_TT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-435778" y="6697496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700">
                <a:ln w="9525"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/>
                <a:ea typeface="나눔바른고딕"/>
              </a:rPr>
              <a:t>급식마블</a:t>
            </a:r>
            <a:endParaRPr lang="en-US" altLang="ko-KR" sz="700">
              <a:ln w="9525"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나눔바른고딕"/>
              <a:ea typeface="나눔바른고딕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-435778" y="-27384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 sz="700">
              <a:ln w="9525"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/>
              <a:ea typeface="Yoon 윤고딕 520_T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27212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 rot="0">
            <a:off x="3716816" y="3005599"/>
            <a:ext cx="1710368" cy="846802"/>
            <a:chOff x="3720990" y="3152001"/>
            <a:chExt cx="1710368" cy="846802"/>
          </a:xfrm>
        </p:grpSpPr>
        <p:sp>
          <p:nvSpPr>
            <p:cNvPr id="4" name="TextBox 3"/>
            <p:cNvSpPr txBox="1"/>
            <p:nvPr/>
          </p:nvSpPr>
          <p:spPr>
            <a:xfrm>
              <a:off x="3720990" y="3152001"/>
              <a:ext cx="1708624" cy="5539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 lang="ko-KR" altLang="en-US"/>
              </a:pPr>
              <a:r>
                <a:rPr lang="ko-KR" altLang="en-US" sz="3000">
                  <a:ln w="9525"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나눔바른고딕"/>
                  <a:ea typeface="나눔바른고딕"/>
                </a:rPr>
                <a:t>시연</a:t>
              </a:r>
              <a:endParaRPr lang="en-US" altLang="ko-KR" sz="3000">
                <a:ln w="9525"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/>
                <a:ea typeface="나눔바른고딕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720990" y="3629471"/>
              <a:ext cx="170862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 lang="ko-KR" altLang="en-US"/>
              </a:pPr>
              <a:r>
                <a:rPr lang="en-US" altLang="ko-KR">
                  <a:solidFill>
                    <a:schemeClr val="bg1"/>
                  </a:solidFill>
                </a:rPr>
                <a:t>Demonstrate</a:t>
              </a:r>
              <a:endParaRPr lang="en-US" altLang="ko-KR" b="1">
                <a:ln w="9525"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Yoon 윤고딕 520_TT"/>
                <a:ea typeface="Yoon 윤고딕 520_T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27212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 rot="0">
            <a:off x="3716816" y="3005599"/>
            <a:ext cx="1710368" cy="846802"/>
            <a:chOff x="3720990" y="3152001"/>
            <a:chExt cx="1710368" cy="846802"/>
          </a:xfrm>
        </p:grpSpPr>
        <p:sp>
          <p:nvSpPr>
            <p:cNvPr id="4" name="TextBox 3"/>
            <p:cNvSpPr txBox="1"/>
            <p:nvPr/>
          </p:nvSpPr>
          <p:spPr>
            <a:xfrm>
              <a:off x="3720990" y="3152001"/>
              <a:ext cx="1708624" cy="5539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 lang="ko-KR" altLang="en-US"/>
              </a:pPr>
              <a:r>
                <a:rPr lang="ko-KR" altLang="en-US" sz="3000">
                  <a:ln w="9525"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나눔바른고딕"/>
                  <a:ea typeface="나눔바른고딕"/>
                </a:rPr>
                <a:t>느낀점</a:t>
              </a:r>
              <a:endParaRPr lang="ko-KR" altLang="en-US" sz="3000">
                <a:ln w="9525"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/>
                <a:ea typeface="나눔바른고딕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720990" y="3629471"/>
              <a:ext cx="170862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 lang="ko-KR" altLang="en-US"/>
              </a:pPr>
              <a:r>
                <a:rPr lang="en-US" altLang="ko-KR">
                  <a:solidFill>
                    <a:schemeClr val="bg1"/>
                  </a:solidFill>
                </a:rPr>
                <a:t>Feeling</a:t>
              </a:r>
              <a:endParaRPr lang="en-US" altLang="ko-KR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43608" y="138482"/>
            <a:ext cx="962357" cy="2977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"/>
                <a:ea typeface="나눔바른고딕"/>
              </a:rPr>
              <a:t>느낀점</a:t>
            </a:r>
            <a:endParaRPr lang="ko-KR" altLang="en-US" sz="140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바른고딕"/>
              <a:ea typeface="나눔바른고딕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450" y="908720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696997" y="125533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3939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/>
                <a:ea typeface="Yoon 윤고딕 520_TT"/>
              </a:rPr>
              <a:t>01</a:t>
            </a:r>
            <a:endParaRPr lang="en-US" altLang="ko-KR" sz="1600">
              <a:solidFill>
                <a:schemeClr val="bg1">
                  <a:lumMod val="7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07467" y="2096852"/>
            <a:ext cx="3279773" cy="3653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endParaRPr lang="ko-KR" altLang="en-US">
              <a:latin typeface="나눔바른고딕"/>
              <a:ea typeface="나눔바른고딕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703512" y="2744924"/>
            <a:ext cx="6817553" cy="20061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  <a:defRPr lang="ko-KR" altLang="en-US"/>
            </a:pPr>
            <a:r>
              <a:rPr lang="ko-KR" altLang="en-US">
                <a:latin typeface="나눔바른고딕"/>
                <a:ea typeface="나눔바른고딕"/>
              </a:rPr>
              <a:t>프로젝트를 진행하면서 믿음과 협동심이 길러졌다</a:t>
            </a:r>
            <a:endParaRPr lang="ko-KR" altLang="en-US">
              <a:latin typeface="나눔바른고딕"/>
              <a:ea typeface="나눔바른고딕"/>
            </a:endParaRPr>
          </a:p>
          <a:p>
            <a:pPr marL="285750" indent="-285750">
              <a:buFont typeface="Arial"/>
              <a:buChar char="•"/>
              <a:defRPr lang="ko-KR" altLang="en-US"/>
            </a:pPr>
            <a:endParaRPr lang="ko-KR" altLang="en-US">
              <a:latin typeface="나눔바른고딕"/>
              <a:ea typeface="나눔바른고딕"/>
            </a:endParaRPr>
          </a:p>
          <a:p>
            <a:pPr marL="285750" indent="-285750">
              <a:buFont typeface="Arial"/>
              <a:buChar char="•"/>
              <a:defRPr lang="ko-KR" altLang="en-US"/>
            </a:pPr>
            <a:r>
              <a:rPr lang="ko-KR" altLang="en-US">
                <a:latin typeface="나눔바른고딕"/>
                <a:ea typeface="나눔바른고딕"/>
              </a:rPr>
              <a:t>각각 기능을 구현하는 것에 대해 생각하는 방식이 달라서 서로 합의하는데 시간이 오래걸렸지만 재미있었다</a:t>
            </a:r>
            <a:endParaRPr lang="ko-KR" altLang="en-US">
              <a:latin typeface="나눔바른고딕"/>
              <a:ea typeface="나눔바른고딕"/>
            </a:endParaRPr>
          </a:p>
          <a:p>
            <a:pPr marL="285750" indent="-285750">
              <a:buFont typeface="Arial"/>
              <a:buChar char="•"/>
              <a:defRPr lang="ko-KR" altLang="en-US"/>
            </a:pPr>
            <a:endParaRPr lang="ko-KR" altLang="en-US">
              <a:latin typeface="나눔바른고딕"/>
              <a:ea typeface="나눔바른고딕"/>
            </a:endParaRPr>
          </a:p>
          <a:p>
            <a:pPr marL="285750" indent="-285750">
              <a:buFont typeface="Arial"/>
              <a:buChar char="•"/>
              <a:defRPr lang="ko-KR" altLang="en-US"/>
            </a:pPr>
            <a:r>
              <a:rPr lang="ko-KR" altLang="en-US">
                <a:latin typeface="나눔바른고딕"/>
                <a:ea typeface="나눔바른고딕"/>
              </a:rPr>
              <a:t>자바 프로그래밍 실력이 늘었다.</a:t>
            </a:r>
            <a:endParaRPr lang="ko-KR" altLang="en-US">
              <a:latin typeface="나눔바른고딕"/>
              <a:ea typeface="나눔바른고딕"/>
            </a:endParaRPr>
          </a:p>
          <a:p>
            <a:pPr marL="285750" indent="-285750">
              <a:buFont typeface="Arial"/>
              <a:buChar char="•"/>
              <a:defRPr lang="ko-KR" altLang="en-US"/>
            </a:pPr>
            <a:endParaRPr lang="ko-KR" altLang="en-US">
              <a:latin typeface="나눔바른고딕"/>
              <a:ea typeface="나눔바른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68" y="3075057"/>
            <a:ext cx="3333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Thank you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211960" y="5589240"/>
            <a:ext cx="4320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급식마블</a:t>
            </a:r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| </a:t>
            </a:r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김인태 오세윤 이경호 이예진 </a:t>
            </a:r>
            <a:r>
              <a:rPr lang="ko-KR" altLang="en-US" sz="1400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임애은</a:t>
            </a:r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최현태</a:t>
            </a:r>
            <a:endParaRPr lang="en-US" altLang="ko-KR" sz="1400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63398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699792" y="3140968"/>
            <a:ext cx="3888432" cy="873387"/>
            <a:chOff x="3720990" y="3152000"/>
            <a:chExt cx="1710368" cy="376512"/>
          </a:xfrm>
        </p:grpSpPr>
        <p:sp>
          <p:nvSpPr>
            <p:cNvPr id="4" name="TextBox 3"/>
            <p:cNvSpPr txBox="1"/>
            <p:nvPr/>
          </p:nvSpPr>
          <p:spPr>
            <a:xfrm>
              <a:off x="3720990" y="3152000"/>
              <a:ext cx="1710368" cy="2388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000" dirty="0" smtClean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게임 소개  </a:t>
              </a:r>
              <a:endParaRPr lang="en-US" altLang="ko-KR" sz="30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720990" y="3369295"/>
              <a:ext cx="1710368" cy="1592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Yoon 윤고딕 520_TT" pitchFamily="18" charset="-127"/>
                  <a:ea typeface="Yoon 윤고딕 520_TT" pitchFamily="18" charset="-127"/>
                </a:rPr>
                <a:t>Game introduce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3131840" y="2741930"/>
            <a:ext cx="3183512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347864" y="2708920"/>
            <a:ext cx="3024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급식 </a:t>
            </a:r>
            <a:r>
              <a:rPr lang="ko-KR" altLang="en-US" sz="2800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마블</a:t>
            </a:r>
            <a:r>
              <a:rPr lang="en-US" altLang="ko-KR" sz="28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627784" y="3501008"/>
            <a:ext cx="403244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기존의 </a:t>
            </a:r>
            <a:r>
              <a:rPr lang="ko-KR" altLang="en-US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부루마블을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10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대의 눈높이에 맞춰 변경한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컴퓨터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vs player 1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 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대결 보드게임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491880" y="5229200"/>
            <a:ext cx="2754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게임의 이름을 </a:t>
            </a:r>
            <a:r>
              <a:rPr lang="ko-KR" altLang="en-US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급식마블로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선정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갈매기형 수장 11"/>
          <p:cNvSpPr/>
          <p:nvPr/>
        </p:nvSpPr>
        <p:spPr>
          <a:xfrm>
            <a:off x="3531892" y="5305879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갈매기형 수장 12"/>
          <p:cNvSpPr/>
          <p:nvPr/>
        </p:nvSpPr>
        <p:spPr>
          <a:xfrm>
            <a:off x="3384241" y="5305879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각 삼각형 8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43608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게임 소개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131840" y="4437112"/>
            <a:ext cx="31774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ko-KR" altLang="en-US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급식마블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주요 </a:t>
            </a:r>
            <a:r>
              <a:rPr lang="ko-KR" altLang="en-US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타겟층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10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10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대는 급식을 먹는다는 공통점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2585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699792" y="3140968"/>
            <a:ext cx="3888432" cy="873387"/>
            <a:chOff x="3720990" y="3152000"/>
            <a:chExt cx="1710368" cy="376512"/>
          </a:xfrm>
        </p:grpSpPr>
        <p:sp>
          <p:nvSpPr>
            <p:cNvPr id="4" name="TextBox 3"/>
            <p:cNvSpPr txBox="1"/>
            <p:nvPr/>
          </p:nvSpPr>
          <p:spPr>
            <a:xfrm>
              <a:off x="3720990" y="3152000"/>
              <a:ext cx="1710368" cy="2388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000" dirty="0" smtClean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게임 방법</a:t>
              </a:r>
              <a:endParaRPr lang="en-US" altLang="ko-KR" sz="30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720990" y="3369295"/>
              <a:ext cx="1710368" cy="1592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Yoon 윤고딕 520_TT" pitchFamily="18" charset="-127"/>
                  <a:ea typeface="Yoon 윤고딕 520_TT" pitchFamily="18" charset="-127"/>
                </a:rPr>
                <a:t>How to play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5911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43608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게임 방법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450" y="908720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696997" y="125533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1772816"/>
            <a:ext cx="4968552" cy="472113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483768" y="1052736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급식 </a:t>
            </a:r>
            <a:r>
              <a:rPr lang="ko-KR" altLang="en-US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마블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첫 화면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3212976"/>
            <a:ext cx="2495550" cy="113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186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43608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게임 방법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450" y="908720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696997" y="125533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75656" y="692696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급식마블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게임 화면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916832"/>
            <a:ext cx="7344816" cy="451328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403648" y="1124744"/>
            <a:ext cx="60099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</a:t>
            </a:r>
            <a:r>
              <a:rPr lang="ko-KR" altLang="en-US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보드판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구성</a:t>
            </a:r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특성화고 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24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 학교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건설비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육성회비가 다름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), 4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개의 특수지역</a:t>
            </a:r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43608" y="400506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55576" y="3789040"/>
            <a:ext cx="11865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특성화고 지역</a:t>
            </a:r>
            <a:endParaRPr lang="ko-KR" altLang="en-US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115616" y="5949280"/>
            <a:ext cx="865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특수 지역</a:t>
            </a:r>
            <a:endParaRPr lang="ko-KR" altLang="en-US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1" name="꺾인 연결선 20"/>
          <p:cNvCxnSpPr/>
          <p:nvPr/>
        </p:nvCxnSpPr>
        <p:spPr>
          <a:xfrm rot="5400000">
            <a:off x="1979712" y="5661248"/>
            <a:ext cx="288032" cy="288032"/>
          </a:xfrm>
          <a:prstGeom prst="bentConnector3">
            <a:avLst/>
          </a:prstGeom>
          <a:ln>
            <a:solidFill>
              <a:srgbClr val="27212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꺾인 연결선 22"/>
          <p:cNvCxnSpPr>
            <a:endCxn id="17" idx="3"/>
          </p:cNvCxnSpPr>
          <p:nvPr/>
        </p:nvCxnSpPr>
        <p:spPr>
          <a:xfrm rot="10800000" flipV="1">
            <a:off x="1942120" y="3789039"/>
            <a:ext cx="325625" cy="153889"/>
          </a:xfrm>
          <a:prstGeom prst="bentConnector3">
            <a:avLst/>
          </a:prstGeom>
          <a:ln>
            <a:solidFill>
              <a:srgbClr val="27212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 flipH="1">
            <a:off x="4644008" y="4581128"/>
            <a:ext cx="288032" cy="288032"/>
          </a:xfrm>
          <a:prstGeom prst="straightConnector1">
            <a:avLst/>
          </a:prstGeom>
          <a:ln>
            <a:solidFill>
              <a:srgbClr val="27212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932040" y="4365104"/>
            <a:ext cx="10262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주사위 버튼</a:t>
            </a:r>
            <a:endParaRPr lang="ko-KR" altLang="en-US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9" name="꺾인 연결선 28"/>
          <p:cNvCxnSpPr/>
          <p:nvPr/>
        </p:nvCxnSpPr>
        <p:spPr>
          <a:xfrm rot="10800000" flipV="1">
            <a:off x="4788024" y="3356992"/>
            <a:ext cx="288032" cy="144016"/>
          </a:xfrm>
          <a:prstGeom prst="bentConnector3">
            <a:avLst/>
          </a:prstGeom>
          <a:ln>
            <a:solidFill>
              <a:srgbClr val="27212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076056" y="3212976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총 턴 </a:t>
            </a:r>
            <a:r>
              <a:rPr lang="en-US" altLang="ko-KR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60</a:t>
            </a:r>
            <a:r>
              <a:rPr lang="ko-KR" altLang="en-US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턴</a:t>
            </a:r>
            <a:endParaRPr lang="en-US" altLang="ko-KR" sz="14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한 </a:t>
            </a:r>
            <a:r>
              <a:rPr lang="en-US" altLang="ko-KR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player</a:t>
            </a:r>
            <a:r>
              <a:rPr lang="ko-KR" altLang="en-US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당 </a:t>
            </a:r>
            <a:r>
              <a:rPr lang="en-US" altLang="ko-KR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30</a:t>
            </a:r>
            <a:r>
              <a:rPr lang="ko-KR" altLang="en-US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턴</a:t>
            </a:r>
            <a:r>
              <a:rPr lang="en-US" altLang="ko-KR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35" name="직선 화살표 연결선 34"/>
          <p:cNvCxnSpPr/>
          <p:nvPr/>
        </p:nvCxnSpPr>
        <p:spPr>
          <a:xfrm flipV="1">
            <a:off x="7380312" y="3861048"/>
            <a:ext cx="216024" cy="288032"/>
          </a:xfrm>
          <a:prstGeom prst="straightConnector1">
            <a:avLst/>
          </a:prstGeom>
          <a:ln>
            <a:solidFill>
              <a:srgbClr val="27212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020272" y="4077072"/>
            <a:ext cx="1246047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player</a:t>
            </a:r>
            <a:r>
              <a:rPr lang="ko-KR" altLang="en-US" sz="1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정보가 </a:t>
            </a:r>
            <a:endParaRPr lang="en-US" altLang="ko-KR" sz="12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담긴 라벨</a:t>
            </a:r>
            <a:endParaRPr lang="en-US" altLang="ko-KR" sz="12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ko-KR" altLang="en-US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39" name="직선 화살표 연결선 38"/>
          <p:cNvCxnSpPr/>
          <p:nvPr/>
        </p:nvCxnSpPr>
        <p:spPr>
          <a:xfrm>
            <a:off x="7380312" y="4437112"/>
            <a:ext cx="216024" cy="216024"/>
          </a:xfrm>
          <a:prstGeom prst="straightConnector1">
            <a:avLst/>
          </a:prstGeom>
          <a:ln>
            <a:solidFill>
              <a:srgbClr val="27212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/>
          <p:nvPr/>
        </p:nvCxnSpPr>
        <p:spPr>
          <a:xfrm flipH="1">
            <a:off x="3491880" y="3212976"/>
            <a:ext cx="144016" cy="288032"/>
          </a:xfrm>
          <a:prstGeom prst="straightConnector1">
            <a:avLst/>
          </a:prstGeom>
          <a:ln>
            <a:solidFill>
              <a:srgbClr val="27212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635896" y="2852936"/>
            <a:ext cx="2664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User</a:t>
            </a:r>
            <a:r>
              <a:rPr lang="ko-KR" altLang="en-US" sz="1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 도착한 </a:t>
            </a:r>
            <a:endParaRPr lang="en-US" altLang="ko-KR" sz="12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지역의 정보</a:t>
            </a:r>
            <a:endParaRPr lang="ko-KR" altLang="en-US" sz="1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660232" y="6093296"/>
            <a:ext cx="10583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Player</a:t>
            </a:r>
            <a:r>
              <a:rPr lang="ko-KR" altLang="en-US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말</a:t>
            </a:r>
            <a:endParaRPr lang="ko-KR" altLang="en-US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47" name="꺾인 연결선 46"/>
          <p:cNvCxnSpPr>
            <a:stCxn id="43" idx="1"/>
          </p:cNvCxnSpPr>
          <p:nvPr/>
        </p:nvCxnSpPr>
        <p:spPr>
          <a:xfrm rot="10800000">
            <a:off x="6588224" y="5877273"/>
            <a:ext cx="72008" cy="369913"/>
          </a:xfrm>
          <a:prstGeom prst="bentConnector2">
            <a:avLst/>
          </a:prstGeom>
          <a:ln>
            <a:solidFill>
              <a:srgbClr val="27212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5119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43608" y="138482"/>
            <a:ext cx="965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게임 방법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450" y="908720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696997" y="125533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43608" y="692696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급식마블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게임 화면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71600" y="1124744"/>
            <a:ext cx="1191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학교 건설</a:t>
            </a:r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43608" y="400506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1700808"/>
            <a:ext cx="1612337" cy="104584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1556792"/>
            <a:ext cx="1400175" cy="11811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691680" y="2996952"/>
            <a:ext cx="4320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원래 흰색의 학교가 주인에 따라 색이 바뀜 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4437112"/>
            <a:ext cx="4550695" cy="1872208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971600" y="3933056"/>
            <a:ext cx="1960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육성회비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통행료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4869160"/>
            <a:ext cx="2495550" cy="1171575"/>
          </a:xfrm>
          <a:prstGeom prst="rect">
            <a:avLst/>
          </a:prstGeom>
        </p:spPr>
      </p:pic>
      <p:cxnSp>
        <p:nvCxnSpPr>
          <p:cNvPr id="33" name="직선 화살표 연결선 32"/>
          <p:cNvCxnSpPr/>
          <p:nvPr/>
        </p:nvCxnSpPr>
        <p:spPr>
          <a:xfrm flipH="1">
            <a:off x="5220072" y="4221088"/>
            <a:ext cx="360040" cy="360040"/>
          </a:xfrm>
          <a:prstGeom prst="straightConnector1">
            <a:avLst/>
          </a:prstGeom>
          <a:ln>
            <a:solidFill>
              <a:srgbClr val="27212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652120" y="4005064"/>
            <a:ext cx="2428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컴퓨터가 내 학교에 도착했을 시</a:t>
            </a:r>
            <a:endParaRPr lang="ko-KR" altLang="en-US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48" name="직선 화살표 연결선 47"/>
          <p:cNvCxnSpPr>
            <a:endCxn id="25" idx="2"/>
          </p:cNvCxnSpPr>
          <p:nvPr/>
        </p:nvCxnSpPr>
        <p:spPr>
          <a:xfrm flipV="1">
            <a:off x="7236296" y="6040735"/>
            <a:ext cx="239663" cy="268585"/>
          </a:xfrm>
          <a:prstGeom prst="straightConnector1">
            <a:avLst/>
          </a:prstGeom>
          <a:ln>
            <a:solidFill>
              <a:srgbClr val="27212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588224" y="6309320"/>
            <a:ext cx="21082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내가 컴퓨터 학교를 밟을 시</a:t>
            </a:r>
            <a:endParaRPr lang="ko-KR" altLang="en-US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9728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43608" y="138482"/>
            <a:ext cx="962357" cy="2977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"/>
                <a:ea typeface="나눔바른고딕"/>
              </a:rPr>
              <a:t>게임 방법</a:t>
            </a:r>
            <a:endParaRPr lang="en-US" altLang="ko-KR" sz="140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바른고딕"/>
              <a:ea typeface="나눔바른고딕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450" y="908720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696997" y="125533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3939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/>
                <a:ea typeface="Yoon 윤고딕 520_TT"/>
              </a:rPr>
              <a:t>01</a:t>
            </a:r>
            <a:endParaRPr lang="en-US" altLang="ko-KR" sz="1600">
              <a:solidFill>
                <a:schemeClr val="bg1">
                  <a:lumMod val="7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43608" y="692696"/>
            <a:ext cx="2095832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latin typeface="나눔바른고딕"/>
                <a:ea typeface="나눔바른고딕"/>
              </a:rPr>
              <a:t>급식마블 게임 화면</a:t>
            </a:r>
            <a:endParaRPr lang="ko-KR" altLang="en-US">
              <a:latin typeface="나눔바른고딕"/>
              <a:ea typeface="나눔바른고딕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71600" y="1124744"/>
            <a:ext cx="1815414" cy="35925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>
                <a:latin typeface="나눔바른고딕"/>
                <a:ea typeface="나눔바른고딕"/>
              </a:rPr>
              <a:t>-</a:t>
            </a:r>
            <a:r>
              <a:rPr lang="ko-KR" altLang="en-US">
                <a:latin typeface="나눔바른고딕"/>
                <a:ea typeface="나눔바른고딕"/>
              </a:rPr>
              <a:t>학교 폐교</a:t>
            </a:r>
            <a:r>
              <a:rPr lang="en-US" altLang="ko-KR">
                <a:latin typeface="나눔바른고딕"/>
                <a:ea typeface="나눔바른고딕"/>
              </a:rPr>
              <a:t>(</a:t>
            </a:r>
            <a:r>
              <a:rPr lang="ko-KR" altLang="en-US">
                <a:latin typeface="나눔바른고딕"/>
                <a:ea typeface="나눔바른고딕"/>
              </a:rPr>
              <a:t>매각</a:t>
            </a:r>
            <a:r>
              <a:rPr lang="en-US" altLang="ko-KR">
                <a:latin typeface="나눔바른고딕"/>
                <a:ea typeface="나눔바른고딕"/>
              </a:rPr>
              <a:t>)</a:t>
            </a:r>
            <a:endParaRPr lang="en-US" altLang="ko-KR">
              <a:latin typeface="나눔바른고딕"/>
              <a:ea typeface="나눔바른고딕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43608" y="4005064"/>
            <a:ext cx="18473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187624" y="1772816"/>
            <a:ext cx="3819525" cy="114300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563888" y="3501008"/>
            <a:ext cx="4410075" cy="2933700"/>
          </a:xfrm>
          <a:prstGeom prst="rect">
            <a:avLst/>
          </a:prstGeom>
        </p:spPr>
      </p:pic>
      <p:cxnSp>
        <p:nvCxnSpPr>
          <p:cNvPr id="17" name="직선 화살표 연결선 16"/>
          <p:cNvCxnSpPr/>
          <p:nvPr/>
        </p:nvCxnSpPr>
        <p:spPr>
          <a:xfrm>
            <a:off x="3635896" y="2996952"/>
            <a:ext cx="432048" cy="432048"/>
          </a:xfrm>
          <a:prstGeom prst="straightConnector1">
            <a:avLst/>
          </a:prstGeom>
          <a:ln>
            <a:solidFill>
              <a:srgbClr val="27212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555776" y="1340768"/>
            <a:ext cx="528901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85750" indent="-285750">
              <a:buFont typeface="Arial"/>
              <a:buChar char="•"/>
              <a:defRPr lang="ko-KR" altLang="en-US"/>
            </a:pPr>
            <a:r>
              <a:rPr lang="ko-KR" altLang="en-US">
                <a:latin typeface="나눔바른고딕"/>
                <a:ea typeface="나눔바른고딕"/>
              </a:rPr>
              <a:t>가진 재산이 육성회비보다 작으면 폐교</a:t>
            </a:r>
            <a:r>
              <a:rPr lang="en-US" altLang="ko-KR">
                <a:latin typeface="나눔바른고딕"/>
                <a:ea typeface="나눔바른고딕"/>
              </a:rPr>
              <a:t>,</a:t>
            </a:r>
            <a:r>
              <a:rPr lang="ko-KR" altLang="en-US">
                <a:latin typeface="나눔바른고딕"/>
                <a:ea typeface="나눔바른고딕"/>
              </a:rPr>
              <a:t>파산 선택</a:t>
            </a:r>
            <a:endParaRPr lang="ko-KR" altLang="en-US">
              <a:latin typeface="나눔바른고딕"/>
              <a:ea typeface="나눔바른고딕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360988" y="6490574"/>
            <a:ext cx="5903027" cy="3674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  <a:defRPr lang="ko-KR" altLang="en-US"/>
            </a:pPr>
            <a:r>
              <a:rPr lang="ko-KR" altLang="en-US">
                <a:latin typeface="나눔바른고딕"/>
                <a:ea typeface="나눔바른고딕"/>
              </a:rPr>
              <a:t>선택한 학교를 폐교 시 그 학교의 건설비를 돌려받음</a:t>
            </a:r>
            <a:endParaRPr lang="ko-KR" altLang="en-US">
              <a:latin typeface="나눔바른고딕"/>
              <a:ea typeface="나눔바른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0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>Hewlett-Packard</ep:Company>
  <ep:Words>444</ep:Words>
  <ep:PresentationFormat>화면 슬라이드 쇼(4:3)</ep:PresentationFormat>
  <ep:Paragraphs>144</ep:Paragraphs>
  <ep:Slides>23</ep:Slides>
  <ep:Notes>5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ep:HeadingPairs>
  <ep:TitlesOfParts>
    <vt:vector size="24" baseType="lpstr">
      <vt:lpstr>Office 테마</vt:lpstr>
      <vt:lpstr>PowerPoint 프레젠테이션</vt:lpstr>
      <vt:lpstr>슬라이드 2</vt:lpstr>
      <vt:lpstr>PowerPoint 프레젠테이션</vt:lpstr>
      <vt:lpstr>PowerPoint 프레젠테이션</vt:lpstr>
      <vt:lpstr>PowerPoint 프레젠테이션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</vt:vector>
  </ep:TitlesOfParts>
  <ep:HyperlinkBase/>
  <ep:Application>Show</ep:Application>
  <ep:AppVersion>0906.0000.01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2013-09-05T09:43:46.000</dcterms:created>
  <dc:creator>hp</dc:creator>
  <cp:lastModifiedBy>emt00</cp:lastModifiedBy>
  <dcterms:modified xsi:type="dcterms:W3CDTF">2017-06-02T04:24:28.248</dcterms:modified>
  <cp:revision>113</cp:revision>
  <dc:title>PowerPoint 프레젠테이션</dc:title>
</cp:coreProperties>
</file>