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56" r:id="rId2"/>
    <p:sldId id="258" r:id="rId3"/>
    <p:sldId id="260" r:id="rId4"/>
    <p:sldId id="269" r:id="rId5"/>
    <p:sldId id="277" r:id="rId6"/>
    <p:sldId id="263" r:id="rId7"/>
    <p:sldId id="274" r:id="rId8"/>
    <p:sldId id="275" r:id="rId9"/>
    <p:sldId id="273" r:id="rId10"/>
    <p:sldId id="271" r:id="rId11"/>
    <p:sldId id="272" r:id="rId12"/>
    <p:sldId id="276" r:id="rId13"/>
    <p:sldId id="259" r:id="rId14"/>
  </p:sldIdLst>
  <p:sldSz cx="12192000" cy="6858000"/>
  <p:notesSz cx="7010400" cy="92964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D284"/>
    <a:srgbClr val="BF9000"/>
    <a:srgbClr val="7030A0"/>
    <a:srgbClr val="70AD47"/>
    <a:srgbClr val="5B9BD5"/>
    <a:srgbClr val="9F5FCF"/>
    <a:srgbClr val="76B54B"/>
    <a:srgbClr val="D142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702" autoAdjust="0"/>
  </p:normalViewPr>
  <p:slideViewPr>
    <p:cSldViewPr snapToGrid="0">
      <p:cViewPr varScale="1">
        <p:scale>
          <a:sx n="92" d="100"/>
          <a:sy n="92" d="100"/>
        </p:scale>
        <p:origin x="13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57AEAAC-E252-48A5-BFA5-AB80BFE5D025}" type="datetimeFigureOut">
              <a:rPr lang="en-US" smtClean="0"/>
              <a:t>9/22/2020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418A17A-FBDB-47DF-8A4E-EDA4C45D8DD4}" type="slidenum">
              <a:rPr lang="en-US" smtClean="0"/>
              <a:t>‹#›</a:t>
            </a:fld>
            <a:endParaRPr lang="en-US"/>
          </a:p>
        </p:txBody>
      </p:sp>
    </p:spTree>
    <p:extLst>
      <p:ext uri="{BB962C8B-B14F-4D97-AF65-F5344CB8AC3E}">
        <p14:creationId xmlns:p14="http://schemas.microsoft.com/office/powerpoint/2010/main" val="193767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thank Daisy Hernandez in the Rizzo lab and the rest of the organizing committee for the invitation to start a department discussion about diversity, equity, and inclusion.  Before we get started, I would like to invite everyone to turn their video feed off or on, depending on their preference. </a:t>
            </a:r>
            <a:br>
              <a:rPr lang="en-US" dirty="0"/>
            </a:br>
            <a:br>
              <a:rPr lang="en-US" dirty="0"/>
            </a:br>
            <a:r>
              <a:rPr lang="en-US" dirty="0"/>
              <a:t>While I speak today, Dave will be sorting us into Zoom breakout rooms for a brainstorming discussion. In the Zoom chat, Guy Robinson is sharing a link to a Google document that outlines several actions that we can take to improve diversity, equity and inclusion.  Your group can choose to annotate that document. Go ahead and open the link in case the Zoom chat changes once we are in breakout sessions. </a:t>
            </a:r>
            <a:br>
              <a:rPr lang="en-US" dirty="0"/>
            </a:br>
            <a:br>
              <a:rPr lang="en-US" dirty="0"/>
            </a:br>
            <a:r>
              <a:rPr lang="en-US" dirty="0"/>
              <a:t>The title of this talk is “What can we do as individuals, a department, and a field to increase diversity, equity, and inclusion?”  This is framed as a question because this talk will not have all the answers. Furthermore, key questions help us organize our knowledge and our approach and motivate us to push the field onward and upwards.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9418A17A-FBDB-47DF-8A4E-EDA4C45D8DD4}" type="slidenum">
              <a:rPr lang="en-US" smtClean="0"/>
              <a:t>1</a:t>
            </a:fld>
            <a:endParaRPr lang="en-US"/>
          </a:p>
        </p:txBody>
      </p:sp>
    </p:spTree>
    <p:extLst>
      <p:ext uri="{BB962C8B-B14F-4D97-AF65-F5344CB8AC3E}">
        <p14:creationId xmlns:p14="http://schemas.microsoft.com/office/powerpoint/2010/main" val="3223204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8A17A-FBDB-47DF-8A4E-EDA4C45D8DD4}" type="slidenum">
              <a:rPr lang="en-US" smtClean="0"/>
              <a:t>10</a:t>
            </a:fld>
            <a:endParaRPr lang="en-US"/>
          </a:p>
        </p:txBody>
      </p:sp>
    </p:spTree>
    <p:extLst>
      <p:ext uri="{BB962C8B-B14F-4D97-AF65-F5344CB8AC3E}">
        <p14:creationId xmlns:p14="http://schemas.microsoft.com/office/powerpoint/2010/main" val="951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What is my background? </a:t>
            </a:r>
            <a:br>
              <a:rPr lang="en-US" b="0" dirty="0"/>
            </a:br>
            <a:br>
              <a:rPr lang="en-US" b="0" dirty="0"/>
            </a:br>
            <a:r>
              <a:rPr lang="en-US" b="0" dirty="0"/>
              <a:t>I earned my Bachelor’s in Biology at Georgia Tech, which is a public university that specializes in engineering and STEM.  It’s also a university that is known for having a male-dominated student population.  Although women make up over half of the undergrad population across the country, women accounted for less than a third of the Georgia Tech student population when I was a student.  I was a student volunteer for institutional women’s recruitment activities that have had a significant but slow effect to improve gender diversity on campus. </a:t>
            </a:r>
          </a:p>
          <a:p>
            <a:endParaRPr lang="en-US" b="0" dirty="0"/>
          </a:p>
          <a:p>
            <a:r>
              <a:rPr lang="en-US" b="0" dirty="0"/>
              <a:t>After my B.S. I earned my PhD at UW Madison and focused mainly on bacteriology and developing my mentoring skills. </a:t>
            </a:r>
          </a:p>
          <a:p>
            <a:endParaRPr lang="en-US" b="0" dirty="0"/>
          </a:p>
          <a:p>
            <a:r>
              <a:rPr lang="en-US" b="0" dirty="0"/>
              <a:t>Reading through social media this summer, this Tweet from Dr. Crystal Grant struck a chord. She said: “Being #</a:t>
            </a:r>
            <a:r>
              <a:rPr lang="en-US" b="0" dirty="0" err="1"/>
              <a:t>BlackingtheIvory</a:t>
            </a:r>
            <a:r>
              <a:rPr lang="en-US" b="0" dirty="0"/>
              <a:t> is being required to do unpaid labor: getting colleagues to recognize their anti-blackness, doing the diversity work because your program won’t hire diverse faculty, mentoring other POC students. Meanwhile your white colleagues get to just focus on their science.” As a white professor, I believe it is important to both try to share the effort and to recognize and value the extra efforts that Black, Indigenous and other Scientist of Color support.  </a:t>
            </a:r>
          </a:p>
        </p:txBody>
      </p:sp>
      <p:sp>
        <p:nvSpPr>
          <p:cNvPr id="4" name="Slide Number Placeholder 3"/>
          <p:cNvSpPr>
            <a:spLocks noGrp="1"/>
          </p:cNvSpPr>
          <p:nvPr>
            <p:ph type="sldNum" sz="quarter" idx="5"/>
          </p:nvPr>
        </p:nvSpPr>
        <p:spPr/>
        <p:txBody>
          <a:bodyPr/>
          <a:lstStyle/>
          <a:p>
            <a:fld id="{9418A17A-FBDB-47DF-8A4E-EDA4C45D8DD4}" type="slidenum">
              <a:rPr lang="en-US" smtClean="0"/>
              <a:t>2</a:t>
            </a:fld>
            <a:endParaRPr lang="en-US"/>
          </a:p>
        </p:txBody>
      </p:sp>
    </p:spTree>
    <p:extLst>
      <p:ext uri="{BB962C8B-B14F-4D97-AF65-F5344CB8AC3E}">
        <p14:creationId xmlns:p14="http://schemas.microsoft.com/office/powerpoint/2010/main" val="347891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not an expert on diversity, equity, and inclusion.  Additionally, I would like to acknowledge that it is a privilege to learn about racism second hand rather than experiencing it directly. </a:t>
            </a:r>
            <a:endParaRPr lang="en-US" b="1" dirty="0"/>
          </a:p>
        </p:txBody>
      </p:sp>
      <p:sp>
        <p:nvSpPr>
          <p:cNvPr id="4" name="Slide Number Placeholder 3"/>
          <p:cNvSpPr>
            <a:spLocks noGrp="1"/>
          </p:cNvSpPr>
          <p:nvPr>
            <p:ph type="sldNum" sz="quarter" idx="5"/>
          </p:nvPr>
        </p:nvSpPr>
        <p:spPr/>
        <p:txBody>
          <a:bodyPr/>
          <a:lstStyle/>
          <a:p>
            <a:fld id="{9418A17A-FBDB-47DF-8A4E-EDA4C45D8DD4}" type="slidenum">
              <a:rPr lang="en-US" smtClean="0"/>
              <a:t>3</a:t>
            </a:fld>
            <a:endParaRPr lang="en-US"/>
          </a:p>
        </p:txBody>
      </p:sp>
    </p:spTree>
    <p:extLst>
      <p:ext uri="{BB962C8B-B14F-4D97-AF65-F5344CB8AC3E}">
        <p14:creationId xmlns:p14="http://schemas.microsoft.com/office/powerpoint/2010/main" val="3806846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value diversity</a:t>
            </a:r>
          </a:p>
        </p:txBody>
      </p:sp>
      <p:sp>
        <p:nvSpPr>
          <p:cNvPr id="4" name="Slide Number Placeholder 3"/>
          <p:cNvSpPr>
            <a:spLocks noGrp="1"/>
          </p:cNvSpPr>
          <p:nvPr>
            <p:ph type="sldNum" sz="quarter" idx="5"/>
          </p:nvPr>
        </p:nvSpPr>
        <p:spPr/>
        <p:txBody>
          <a:bodyPr/>
          <a:lstStyle/>
          <a:p>
            <a:fld id="{9418A17A-FBDB-47DF-8A4E-EDA4C45D8DD4}" type="slidenum">
              <a:rPr lang="en-US" smtClean="0"/>
              <a:t>4</a:t>
            </a:fld>
            <a:endParaRPr lang="en-US"/>
          </a:p>
        </p:txBody>
      </p:sp>
    </p:spTree>
    <p:extLst>
      <p:ext uri="{BB962C8B-B14F-4D97-AF65-F5344CB8AC3E}">
        <p14:creationId xmlns:p14="http://schemas.microsoft.com/office/powerpoint/2010/main" val="980575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start with this quote from Dr. Jasmin Roberts at the Ohio State University.  …. </a:t>
            </a:r>
          </a:p>
        </p:txBody>
      </p:sp>
      <p:sp>
        <p:nvSpPr>
          <p:cNvPr id="4" name="Slide Number Placeholder 3"/>
          <p:cNvSpPr>
            <a:spLocks noGrp="1"/>
          </p:cNvSpPr>
          <p:nvPr>
            <p:ph type="sldNum" sz="quarter" idx="5"/>
          </p:nvPr>
        </p:nvSpPr>
        <p:spPr/>
        <p:txBody>
          <a:bodyPr/>
          <a:lstStyle/>
          <a:p>
            <a:fld id="{9418A17A-FBDB-47DF-8A4E-EDA4C45D8DD4}" type="slidenum">
              <a:rPr lang="en-US" smtClean="0"/>
              <a:t>5</a:t>
            </a:fld>
            <a:endParaRPr lang="en-US"/>
          </a:p>
        </p:txBody>
      </p:sp>
    </p:spTree>
    <p:extLst>
      <p:ext uri="{BB962C8B-B14F-4D97-AF65-F5344CB8AC3E}">
        <p14:creationId xmlns:p14="http://schemas.microsoft.com/office/powerpoint/2010/main" val="1452371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Nevertheless, what can we do to increase diversity, inclusion, and equity?  We’re scientists, so I think we will be effective if we approach inclusion, diversity, and equity actions like our experiments.  </a:t>
            </a:r>
          </a:p>
        </p:txBody>
      </p:sp>
      <p:sp>
        <p:nvSpPr>
          <p:cNvPr id="4" name="Slide Number Placeholder 3"/>
          <p:cNvSpPr>
            <a:spLocks noGrp="1"/>
          </p:cNvSpPr>
          <p:nvPr>
            <p:ph type="sldNum" sz="quarter" idx="5"/>
          </p:nvPr>
        </p:nvSpPr>
        <p:spPr/>
        <p:txBody>
          <a:bodyPr/>
          <a:lstStyle/>
          <a:p>
            <a:fld id="{9418A17A-FBDB-47DF-8A4E-EDA4C45D8DD4}" type="slidenum">
              <a:rPr lang="en-US" smtClean="0"/>
              <a:t>6</a:t>
            </a:fld>
            <a:endParaRPr lang="en-US"/>
          </a:p>
        </p:txBody>
      </p:sp>
    </p:spTree>
    <p:extLst>
      <p:ext uri="{BB962C8B-B14F-4D97-AF65-F5344CB8AC3E}">
        <p14:creationId xmlns:p14="http://schemas.microsoft.com/office/powerpoint/2010/main" val="117788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can conduct background research to understand the problems – the implicit biases, the microaggressions, and the overarching systems. </a:t>
            </a:r>
          </a:p>
        </p:txBody>
      </p:sp>
      <p:sp>
        <p:nvSpPr>
          <p:cNvPr id="4" name="Slide Number Placeholder 3"/>
          <p:cNvSpPr>
            <a:spLocks noGrp="1"/>
          </p:cNvSpPr>
          <p:nvPr>
            <p:ph type="sldNum" sz="quarter" idx="5"/>
          </p:nvPr>
        </p:nvSpPr>
        <p:spPr/>
        <p:txBody>
          <a:bodyPr/>
          <a:lstStyle/>
          <a:p>
            <a:fld id="{9418A17A-FBDB-47DF-8A4E-EDA4C45D8DD4}" type="slidenum">
              <a:rPr lang="en-US" smtClean="0"/>
              <a:t>7</a:t>
            </a:fld>
            <a:endParaRPr lang="en-US"/>
          </a:p>
        </p:txBody>
      </p:sp>
    </p:spTree>
    <p:extLst>
      <p:ext uri="{BB962C8B-B14F-4D97-AF65-F5344CB8AC3E}">
        <p14:creationId xmlns:p14="http://schemas.microsoft.com/office/powerpoint/2010/main" val="3893645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9418A17A-FBDB-47DF-8A4E-EDA4C45D8DD4}" type="slidenum">
              <a:rPr lang="en-US" smtClean="0"/>
              <a:t>8</a:t>
            </a:fld>
            <a:endParaRPr lang="en-US"/>
          </a:p>
        </p:txBody>
      </p:sp>
    </p:spTree>
    <p:extLst>
      <p:ext uri="{BB962C8B-B14F-4D97-AF65-F5344CB8AC3E}">
        <p14:creationId xmlns:p14="http://schemas.microsoft.com/office/powerpoint/2010/main" val="3461471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9418A17A-FBDB-47DF-8A4E-EDA4C45D8DD4}" type="slidenum">
              <a:rPr lang="en-US" smtClean="0"/>
              <a:t>9</a:t>
            </a:fld>
            <a:endParaRPr lang="en-US"/>
          </a:p>
        </p:txBody>
      </p:sp>
    </p:spTree>
    <p:extLst>
      <p:ext uri="{BB962C8B-B14F-4D97-AF65-F5344CB8AC3E}">
        <p14:creationId xmlns:p14="http://schemas.microsoft.com/office/powerpoint/2010/main" val="230718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43839" y="182879"/>
            <a:ext cx="1170432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58673"/>
            <a:ext cx="9966960" cy="2926080"/>
          </a:xfrm>
        </p:spPr>
        <p:txBody>
          <a:bodyPr anchor="b">
            <a:normAutofit/>
          </a:bodyPr>
          <a:lstStyle>
            <a:lvl1pPr algn="ctr">
              <a:lnSpc>
                <a:spcPct val="85000"/>
              </a:lnSpc>
              <a:defRPr sz="6000" b="1" cap="none"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709531" y="2928587"/>
            <a:ext cx="8767860"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5" name="Footer Placeholder 4"/>
          <p:cNvSpPr>
            <a:spLocks noGrp="1"/>
          </p:cNvSpPr>
          <p:nvPr>
            <p:ph type="ftr" sz="quarter" idx="11"/>
          </p:nvPr>
        </p:nvSpPr>
        <p:spPr>
          <a:xfrm>
            <a:off x="3949149" y="6223830"/>
            <a:ext cx="4717775" cy="365125"/>
          </a:xfrm>
          <a:prstGeom prst="rect">
            <a:avLst/>
          </a:prstGeom>
        </p:spPr>
        <p:txBody>
          <a:bodyPr/>
          <a:lstStyle>
            <a:lvl1pPr>
              <a:defRPr>
                <a:solidFill>
                  <a:schemeClr val="tx1"/>
                </a:solidFill>
              </a:defRPr>
            </a:lvl1pPr>
          </a:lstStyle>
          <a:p>
            <a:endParaRPr lang="en-US"/>
          </a:p>
        </p:txBody>
      </p:sp>
      <p:cxnSp>
        <p:nvCxnSpPr>
          <p:cNvPr id="8" name="Straight Connector 7"/>
          <p:cNvCxnSpPr/>
          <p:nvPr/>
        </p:nvCxnSpPr>
        <p:spPr>
          <a:xfrm>
            <a:off x="1978661" y="2792751"/>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030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949149" y="6223830"/>
            <a:ext cx="47177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485784" y="-97021"/>
            <a:ext cx="1706217" cy="365125"/>
          </a:xfrm>
          <a:prstGeom prst="rect">
            <a:avLst/>
          </a:prstGeom>
        </p:spPr>
        <p:txBody>
          <a:bodyPr/>
          <a:lstStyle/>
          <a:p>
            <a:fld id="{D4471587-7B46-4914-BD93-841F5FB0CD0B}" type="slidenum">
              <a:rPr lang="en-US" smtClean="0"/>
              <a:t>‹#›</a:t>
            </a:fld>
            <a:endParaRPr lang="en-US"/>
          </a:p>
        </p:txBody>
      </p:sp>
    </p:spTree>
    <p:extLst>
      <p:ext uri="{BB962C8B-B14F-4D97-AF65-F5344CB8AC3E}">
        <p14:creationId xmlns:p14="http://schemas.microsoft.com/office/powerpoint/2010/main" val="2870451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1"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949149" y="6223830"/>
            <a:ext cx="47177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485784" y="-97021"/>
            <a:ext cx="1706217" cy="365125"/>
          </a:xfrm>
          <a:prstGeom prst="rect">
            <a:avLst/>
          </a:prstGeom>
        </p:spPr>
        <p:txBody>
          <a:bodyPr/>
          <a:lstStyle/>
          <a:p>
            <a:fld id="{D4471587-7B46-4914-BD93-841F5FB0CD0B}" type="slidenum">
              <a:rPr lang="en-US" smtClean="0"/>
              <a:t>‹#›</a:t>
            </a:fld>
            <a:endParaRPr lang="en-US"/>
          </a:p>
        </p:txBody>
      </p:sp>
    </p:spTree>
    <p:extLst>
      <p:ext uri="{BB962C8B-B14F-4D97-AF65-F5344CB8AC3E}">
        <p14:creationId xmlns:p14="http://schemas.microsoft.com/office/powerpoint/2010/main" val="544268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 y="254498"/>
            <a:ext cx="11704320" cy="544497"/>
          </a:xfrm>
        </p:spPr>
        <p:txBody>
          <a:bodyPr lIns="137160" rIns="137160" anchor="t"/>
          <a:lstStyle/>
          <a:p>
            <a:r>
              <a:rPr lang="en-US" dirty="0"/>
              <a:t>Click to edit Master title style</a:t>
            </a:r>
          </a:p>
        </p:txBody>
      </p:sp>
      <p:sp>
        <p:nvSpPr>
          <p:cNvPr id="3" name="Content Placeholder 2"/>
          <p:cNvSpPr>
            <a:spLocks noGrp="1"/>
          </p:cNvSpPr>
          <p:nvPr>
            <p:ph idx="1"/>
          </p:nvPr>
        </p:nvSpPr>
        <p:spPr/>
        <p:txBody>
          <a:bodyPr/>
          <a:lstStyle>
            <a:lvl1pPr>
              <a:spcBef>
                <a:spcPts val="10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10" name="Text Placeholder 7"/>
          <p:cNvSpPr>
            <a:spLocks noGrp="1"/>
          </p:cNvSpPr>
          <p:nvPr>
            <p:ph type="body" sz="quarter" idx="13" hasCustomPrompt="1"/>
          </p:nvPr>
        </p:nvSpPr>
        <p:spPr>
          <a:xfrm>
            <a:off x="9101667" y="6303147"/>
            <a:ext cx="2846917" cy="404198"/>
          </a:xfrm>
        </p:spPr>
        <p:txBody>
          <a:bodyPr anchor="b">
            <a:noAutofit/>
          </a:bodyPr>
          <a:lstStyle>
            <a:lvl1pPr marL="34290" indent="0" algn="r">
              <a:spcBef>
                <a:spcPts val="0"/>
              </a:spcBef>
              <a:buNone/>
              <a:defRPr sz="1200"/>
            </a:lvl1pPr>
            <a:lvl2pPr>
              <a:defRPr sz="1200"/>
            </a:lvl2pPr>
            <a:lvl3pPr>
              <a:defRPr sz="1200"/>
            </a:lvl3pPr>
            <a:lvl4pPr>
              <a:defRPr sz="1200"/>
            </a:lvl4pPr>
            <a:lvl5pPr>
              <a:defRPr sz="1200"/>
            </a:lvl5pPr>
          </a:lstStyle>
          <a:p>
            <a:pPr lvl="0"/>
            <a:r>
              <a:rPr lang="en-US" dirty="0"/>
              <a:t>Insert</a:t>
            </a:r>
          </a:p>
          <a:p>
            <a:pPr lvl="0"/>
            <a:r>
              <a:rPr lang="en-US" dirty="0"/>
              <a:t>Citations</a:t>
            </a:r>
          </a:p>
        </p:txBody>
      </p:sp>
    </p:spTree>
    <p:extLst>
      <p:ext uri="{BB962C8B-B14F-4D97-AF65-F5344CB8AC3E}">
        <p14:creationId xmlns:p14="http://schemas.microsoft.com/office/powerpoint/2010/main" val="467445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 y="254498"/>
            <a:ext cx="11704320" cy="544497"/>
          </a:xfrm>
        </p:spPr>
        <p:txBody>
          <a:bodyPr lIns="137160" rIns="137160" anchor="t"/>
          <a:lstStyle/>
          <a:p>
            <a:r>
              <a:rPr lang="en-US" dirty="0"/>
              <a:t>Click to edit Master title style</a:t>
            </a:r>
          </a:p>
        </p:txBody>
      </p:sp>
      <p:sp>
        <p:nvSpPr>
          <p:cNvPr id="3" name="Content Placeholder 2"/>
          <p:cNvSpPr>
            <a:spLocks noGrp="1"/>
          </p:cNvSpPr>
          <p:nvPr>
            <p:ph idx="1"/>
          </p:nvPr>
        </p:nvSpPr>
        <p:spPr/>
        <p:txBody>
          <a:bodyPr/>
          <a:lstStyle>
            <a:lvl1pPr>
              <a:spcBef>
                <a:spcPts val="10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10" name="Text Placeholder 7"/>
          <p:cNvSpPr>
            <a:spLocks noGrp="1"/>
          </p:cNvSpPr>
          <p:nvPr>
            <p:ph type="body" sz="quarter" idx="13" hasCustomPrompt="1"/>
          </p:nvPr>
        </p:nvSpPr>
        <p:spPr>
          <a:xfrm>
            <a:off x="9101667" y="6303147"/>
            <a:ext cx="2846917" cy="404198"/>
          </a:xfrm>
        </p:spPr>
        <p:txBody>
          <a:bodyPr anchor="b">
            <a:noAutofit/>
          </a:bodyPr>
          <a:lstStyle>
            <a:lvl1pPr marL="34290" indent="0" algn="r">
              <a:spcBef>
                <a:spcPts val="0"/>
              </a:spcBef>
              <a:buNone/>
              <a:defRPr sz="1200"/>
            </a:lvl1pPr>
            <a:lvl2pPr>
              <a:defRPr sz="1200"/>
            </a:lvl2pPr>
            <a:lvl3pPr>
              <a:defRPr sz="1200"/>
            </a:lvl3pPr>
            <a:lvl4pPr>
              <a:defRPr sz="1200"/>
            </a:lvl4pPr>
            <a:lvl5pPr>
              <a:defRPr sz="1200"/>
            </a:lvl5pPr>
          </a:lstStyle>
          <a:p>
            <a:pPr lvl="0"/>
            <a:r>
              <a:rPr lang="en-US" dirty="0"/>
              <a:t>Insert</a:t>
            </a:r>
          </a:p>
          <a:p>
            <a:pPr lvl="0"/>
            <a:r>
              <a:rPr lang="en-US" dirty="0"/>
              <a:t>Citations</a:t>
            </a:r>
          </a:p>
        </p:txBody>
      </p:sp>
    </p:spTree>
    <p:extLst>
      <p:ext uri="{BB962C8B-B14F-4D97-AF65-F5344CB8AC3E}">
        <p14:creationId xmlns:p14="http://schemas.microsoft.com/office/powerpoint/2010/main" val="3316523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 y="254498"/>
            <a:ext cx="11704320" cy="544497"/>
          </a:xfrm>
        </p:spPr>
        <p:txBody>
          <a:bodyPr lIns="137160" rIns="137160" anchor="t"/>
          <a:lstStyle/>
          <a:p>
            <a:r>
              <a:rPr lang="en-US" dirty="0"/>
              <a:t>Click to edit Master title style</a:t>
            </a:r>
          </a:p>
        </p:txBody>
      </p:sp>
      <p:sp>
        <p:nvSpPr>
          <p:cNvPr id="3" name="Content Placeholder 2"/>
          <p:cNvSpPr>
            <a:spLocks noGrp="1"/>
          </p:cNvSpPr>
          <p:nvPr>
            <p:ph idx="1"/>
          </p:nvPr>
        </p:nvSpPr>
        <p:spPr/>
        <p:txBody>
          <a:bodyPr/>
          <a:lstStyle>
            <a:lvl1pPr>
              <a:spcBef>
                <a:spcPts val="10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0485784" y="-97021"/>
            <a:ext cx="1706217" cy="365125"/>
          </a:xfrm>
          <a:prstGeom prst="rect">
            <a:avLst/>
          </a:prstGeom>
        </p:spPr>
        <p:txBody>
          <a:bodyPr/>
          <a:lstStyle/>
          <a:p>
            <a:endParaRPr lang="en-US" dirty="0"/>
          </a:p>
        </p:txBody>
      </p:sp>
    </p:spTree>
    <p:extLst>
      <p:ext uri="{BB962C8B-B14F-4D97-AF65-F5344CB8AC3E}">
        <p14:creationId xmlns:p14="http://schemas.microsoft.com/office/powerpoint/2010/main" val="43701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6000" b="0" cap="none" baseline="0"/>
            </a:lvl1pPr>
          </a:lstStyle>
          <a:p>
            <a:r>
              <a:rPr lang="en-US" dirty="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3949149" y="6223830"/>
            <a:ext cx="47177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485784" y="-97021"/>
            <a:ext cx="1706217" cy="365125"/>
          </a:xfrm>
          <a:prstGeom prst="rect">
            <a:avLst/>
          </a:prstGeom>
        </p:spPr>
        <p:txBody>
          <a:bodyPr/>
          <a:lstStyle/>
          <a:p>
            <a:fld id="{D4471587-7B46-4914-BD93-841F5FB0CD0B}" type="slidenum">
              <a:rPr lang="en-US" smtClean="0"/>
              <a:t>‹#›</a:t>
            </a:fld>
            <a:endParaRPr lang="en-US"/>
          </a:p>
        </p:txBody>
      </p:sp>
      <p:cxnSp>
        <p:nvCxnSpPr>
          <p:cNvPr id="7" name="Straight Connector 6"/>
          <p:cNvCxnSpPr/>
          <p:nvPr/>
        </p:nvCxnSpPr>
        <p:spPr>
          <a:xfrm>
            <a:off x="1981201"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44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2709" y="1150513"/>
            <a:ext cx="5335172" cy="4930247"/>
          </a:xfrm>
        </p:spPr>
        <p:txBody>
          <a:bodyPr>
            <a:normAutofit/>
          </a:bodyPr>
          <a:lstStyle>
            <a:lvl1pPr>
              <a:defRPr sz="2400"/>
            </a:lvl1pPr>
            <a:lvl2pPr>
              <a:defRPr sz="2400"/>
            </a:lvl2pPr>
            <a:lvl3pPr>
              <a:defRPr sz="2400"/>
            </a:lvl3pPr>
            <a:lvl4pPr>
              <a:defRPr sz="2400"/>
            </a:lvl4pPr>
            <a:lvl5pPr>
              <a:defRPr sz="24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67611" y="1150514"/>
            <a:ext cx="5373404" cy="4930247"/>
          </a:xfrm>
        </p:spPr>
        <p:txBody>
          <a:bodyPr>
            <a:normAutofit/>
          </a:bodyPr>
          <a:lstStyle>
            <a:lvl1pPr>
              <a:defRPr sz="2400"/>
            </a:lvl1pPr>
            <a:lvl2pPr>
              <a:defRPr sz="2400"/>
            </a:lvl2pPr>
            <a:lvl3pPr>
              <a:defRPr sz="2400"/>
            </a:lvl3pPr>
            <a:lvl4pPr>
              <a:defRPr sz="2400"/>
            </a:lvl4pPr>
            <a:lvl5pPr>
              <a:defRPr sz="24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3949149" y="6223830"/>
            <a:ext cx="47177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485784" y="-97021"/>
            <a:ext cx="1706217" cy="365125"/>
          </a:xfrm>
          <a:prstGeom prst="rect">
            <a:avLst/>
          </a:prstGeom>
        </p:spPr>
        <p:txBody>
          <a:bodyPr/>
          <a:lstStyle/>
          <a:p>
            <a:fld id="{D4471587-7B46-4914-BD93-841F5FB0CD0B}" type="slidenum">
              <a:rPr lang="en-US" smtClean="0"/>
              <a:t>‹#›</a:t>
            </a:fld>
            <a:endParaRPr lang="en-US"/>
          </a:p>
        </p:txBody>
      </p:sp>
    </p:spTree>
    <p:extLst>
      <p:ext uri="{BB962C8B-B14F-4D97-AF65-F5344CB8AC3E}">
        <p14:creationId xmlns:p14="http://schemas.microsoft.com/office/powerpoint/2010/main" val="363391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1175887"/>
            <a:ext cx="4754880" cy="777240"/>
          </a:xfrm>
        </p:spPr>
        <p:txBody>
          <a:bodyPr anchor="ctr">
            <a:normAutofit/>
          </a:bodyPr>
          <a:lstStyle>
            <a:lvl1pPr marL="0" indent="0">
              <a:spcBef>
                <a:spcPts val="0"/>
              </a:spcBef>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143000" y="1950649"/>
            <a:ext cx="4754880" cy="4154115"/>
          </a:xfrm>
        </p:spPr>
        <p:txBody>
          <a:bodyPr>
            <a:normAutofit/>
          </a:bodyPr>
          <a:lstStyle>
            <a:lvl1pPr>
              <a:defRPr sz="2000"/>
            </a:lvl1pPr>
            <a:lvl2pPr>
              <a:defRPr sz="2000"/>
            </a:lvl2pPr>
            <a:lvl3pPr>
              <a:defRPr sz="2000"/>
            </a:lvl3pPr>
            <a:lvl4pPr>
              <a:defRPr sz="2000"/>
            </a:lvl4pPr>
            <a:lvl5pPr>
              <a:defRPr sz="20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69173" y="1173408"/>
            <a:ext cx="4754880" cy="777240"/>
          </a:xfrm>
        </p:spPr>
        <p:txBody>
          <a:bodyPr anchor="ctr">
            <a:normAutofit/>
          </a:bodyPr>
          <a:lstStyle>
            <a:lvl1pPr marL="0" indent="0">
              <a:spcBef>
                <a:spcPts val="0"/>
              </a:spcBef>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69173" y="1948488"/>
            <a:ext cx="4754880" cy="4154115"/>
          </a:xfrm>
        </p:spPr>
        <p:txBody>
          <a:bodyPr>
            <a:normAutofit/>
          </a:bodyPr>
          <a:lstStyle>
            <a:lvl1pPr>
              <a:defRPr sz="2000"/>
            </a:lvl1pPr>
            <a:lvl2pPr>
              <a:defRPr sz="2000"/>
            </a:lvl2pPr>
            <a:lvl3pPr>
              <a:defRPr sz="2000"/>
            </a:lvl3pPr>
            <a:lvl4pPr>
              <a:defRPr sz="2000"/>
            </a:lvl4pPr>
            <a:lvl5pPr>
              <a:defRPr sz="20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3949149" y="6223830"/>
            <a:ext cx="471777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0485784" y="-97021"/>
            <a:ext cx="1706217" cy="365125"/>
          </a:xfrm>
          <a:prstGeom prst="rect">
            <a:avLst/>
          </a:prstGeom>
        </p:spPr>
        <p:txBody>
          <a:bodyPr/>
          <a:lstStyle/>
          <a:p>
            <a:fld id="{D4471587-7B46-4914-BD93-841F5FB0CD0B}" type="slidenum">
              <a:rPr lang="en-US" smtClean="0"/>
              <a:t>‹#›</a:t>
            </a:fld>
            <a:endParaRPr lang="en-US"/>
          </a:p>
        </p:txBody>
      </p:sp>
      <p:sp>
        <p:nvSpPr>
          <p:cNvPr id="11" name="Text Placeholder 7"/>
          <p:cNvSpPr>
            <a:spLocks noGrp="1"/>
          </p:cNvSpPr>
          <p:nvPr>
            <p:ph type="body" sz="quarter" idx="13" hasCustomPrompt="1"/>
          </p:nvPr>
        </p:nvSpPr>
        <p:spPr>
          <a:xfrm>
            <a:off x="9101667" y="6303147"/>
            <a:ext cx="2846917" cy="404198"/>
          </a:xfrm>
        </p:spPr>
        <p:txBody>
          <a:bodyPr anchor="b">
            <a:noAutofit/>
          </a:bodyPr>
          <a:lstStyle>
            <a:lvl1pPr marL="34290" indent="0" algn="r">
              <a:spcBef>
                <a:spcPts val="0"/>
              </a:spcBef>
              <a:buNone/>
              <a:defRPr sz="1200"/>
            </a:lvl1pPr>
            <a:lvl2pPr>
              <a:defRPr sz="1200"/>
            </a:lvl2pPr>
            <a:lvl3pPr>
              <a:defRPr sz="1200"/>
            </a:lvl3pPr>
            <a:lvl4pPr>
              <a:defRPr sz="1200"/>
            </a:lvl4pPr>
            <a:lvl5pPr>
              <a:defRPr sz="1200"/>
            </a:lvl5pPr>
          </a:lstStyle>
          <a:p>
            <a:pPr lvl="0"/>
            <a:r>
              <a:rPr lang="en-US" dirty="0"/>
              <a:t>Insert</a:t>
            </a:r>
          </a:p>
          <a:p>
            <a:pPr lvl="0"/>
            <a:r>
              <a:rPr lang="en-US" dirty="0"/>
              <a:t>Citations</a:t>
            </a:r>
          </a:p>
        </p:txBody>
      </p:sp>
    </p:spTree>
    <p:extLst>
      <p:ext uri="{BB962C8B-B14F-4D97-AF65-F5344CB8AC3E}">
        <p14:creationId xmlns:p14="http://schemas.microsoft.com/office/powerpoint/2010/main" val="184927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a:xfrm>
            <a:off x="3949149" y="6223830"/>
            <a:ext cx="471777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0485784" y="-97021"/>
            <a:ext cx="1706217" cy="365125"/>
          </a:xfrm>
          <a:prstGeom prst="rect">
            <a:avLst/>
          </a:prstGeom>
        </p:spPr>
        <p:txBody>
          <a:bodyPr/>
          <a:lstStyle/>
          <a:p>
            <a:fld id="{D4471587-7B46-4914-BD93-841F5FB0CD0B}" type="slidenum">
              <a:rPr lang="en-US" smtClean="0"/>
              <a:t>‹#›</a:t>
            </a:fld>
            <a:endParaRPr lang="en-US"/>
          </a:p>
        </p:txBody>
      </p:sp>
      <p:sp>
        <p:nvSpPr>
          <p:cNvPr id="6" name="Text Placeholder 7"/>
          <p:cNvSpPr>
            <a:spLocks noGrp="1"/>
          </p:cNvSpPr>
          <p:nvPr>
            <p:ph type="body" sz="quarter" idx="13" hasCustomPrompt="1"/>
          </p:nvPr>
        </p:nvSpPr>
        <p:spPr>
          <a:xfrm>
            <a:off x="9101667" y="6303147"/>
            <a:ext cx="2846917" cy="404198"/>
          </a:xfrm>
        </p:spPr>
        <p:txBody>
          <a:bodyPr anchor="b">
            <a:noAutofit/>
          </a:bodyPr>
          <a:lstStyle>
            <a:lvl1pPr marL="34290" indent="0" algn="r">
              <a:spcBef>
                <a:spcPts val="0"/>
              </a:spcBef>
              <a:buNone/>
              <a:defRPr sz="1200"/>
            </a:lvl1pPr>
            <a:lvl2pPr>
              <a:defRPr sz="1200"/>
            </a:lvl2pPr>
            <a:lvl3pPr>
              <a:defRPr sz="1200"/>
            </a:lvl3pPr>
            <a:lvl4pPr>
              <a:defRPr sz="1200"/>
            </a:lvl4pPr>
            <a:lvl5pPr>
              <a:defRPr sz="1200"/>
            </a:lvl5pPr>
          </a:lstStyle>
          <a:p>
            <a:pPr lvl="0"/>
            <a:r>
              <a:rPr lang="en-US" dirty="0"/>
              <a:t>Insert</a:t>
            </a:r>
          </a:p>
          <a:p>
            <a:pPr lvl="0"/>
            <a:r>
              <a:rPr lang="en-US" dirty="0"/>
              <a:t>Citations</a:t>
            </a:r>
          </a:p>
        </p:txBody>
      </p:sp>
    </p:spTree>
    <p:extLst>
      <p:ext uri="{BB962C8B-B14F-4D97-AF65-F5344CB8AC3E}">
        <p14:creationId xmlns:p14="http://schemas.microsoft.com/office/powerpoint/2010/main" val="328168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949149" y="6223830"/>
            <a:ext cx="471777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0485784" y="-97021"/>
            <a:ext cx="1706217" cy="365125"/>
          </a:xfrm>
          <a:prstGeom prst="rect">
            <a:avLst/>
          </a:prstGeom>
        </p:spPr>
        <p:txBody>
          <a:bodyPr/>
          <a:lstStyle/>
          <a:p>
            <a:fld id="{D4471587-7B46-4914-BD93-841F5FB0CD0B}" type="slidenum">
              <a:rPr lang="en-US" smtClean="0"/>
              <a:t>‹#›</a:t>
            </a:fld>
            <a:endParaRPr lang="en-US"/>
          </a:p>
        </p:txBody>
      </p:sp>
      <p:sp>
        <p:nvSpPr>
          <p:cNvPr id="6" name="Text Placeholder 7"/>
          <p:cNvSpPr>
            <a:spLocks noGrp="1"/>
          </p:cNvSpPr>
          <p:nvPr>
            <p:ph type="body" sz="quarter" idx="13" hasCustomPrompt="1"/>
          </p:nvPr>
        </p:nvSpPr>
        <p:spPr>
          <a:xfrm>
            <a:off x="9101667" y="6303147"/>
            <a:ext cx="2846917" cy="404198"/>
          </a:xfrm>
        </p:spPr>
        <p:txBody>
          <a:bodyPr anchor="b">
            <a:noAutofit/>
          </a:bodyPr>
          <a:lstStyle>
            <a:lvl1pPr marL="34290" indent="0" algn="r">
              <a:spcBef>
                <a:spcPts val="0"/>
              </a:spcBef>
              <a:buNone/>
              <a:defRPr sz="1200"/>
            </a:lvl1pPr>
            <a:lvl2pPr>
              <a:defRPr sz="1200"/>
            </a:lvl2pPr>
            <a:lvl3pPr>
              <a:defRPr sz="1200"/>
            </a:lvl3pPr>
            <a:lvl4pPr>
              <a:defRPr sz="1200"/>
            </a:lvl4pPr>
            <a:lvl5pPr>
              <a:defRPr sz="1200"/>
            </a:lvl5pPr>
          </a:lstStyle>
          <a:p>
            <a:pPr lvl="0"/>
            <a:r>
              <a:rPr lang="en-US" dirty="0"/>
              <a:t>Insert</a:t>
            </a:r>
          </a:p>
          <a:p>
            <a:pPr lvl="0"/>
            <a:r>
              <a:rPr lang="en-US" dirty="0"/>
              <a:t>Citations</a:t>
            </a:r>
          </a:p>
        </p:txBody>
      </p:sp>
    </p:spTree>
    <p:extLst>
      <p:ext uri="{BB962C8B-B14F-4D97-AF65-F5344CB8AC3E}">
        <p14:creationId xmlns:p14="http://schemas.microsoft.com/office/powerpoint/2010/main" val="3456896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77952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5505752" y="1097280"/>
            <a:ext cx="5532851" cy="4663440"/>
          </a:xfrm>
        </p:spPr>
        <p:txBody>
          <a:bodyPr>
            <a:normAutofit/>
          </a:bodyPr>
          <a:lstStyle>
            <a:lvl1pPr>
              <a:defRPr sz="2000"/>
            </a:lvl1pPr>
            <a:lvl2pPr>
              <a:defRPr sz="2000"/>
            </a:lvl2pPr>
            <a:lvl3pPr>
              <a:defRPr sz="2000"/>
            </a:lvl3pPr>
            <a:lvl4pPr>
              <a:defRPr sz="2000"/>
            </a:lvl4pPr>
            <a:lvl5pPr>
              <a:defRPr sz="20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779520" cy="2926080"/>
          </a:xfrm>
        </p:spPr>
        <p:txBody>
          <a:bodyPr>
            <a:normAutofit/>
          </a:bodyPr>
          <a:lstStyle>
            <a:lvl1pPr marL="0" indent="0">
              <a:lnSpc>
                <a:spcPct val="100000"/>
              </a:lnSpc>
              <a:spcBef>
                <a:spcPts val="800"/>
              </a:spcBef>
              <a:buNone/>
              <a:defRPr sz="20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3949149" y="6223830"/>
            <a:ext cx="47177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485784" y="-97021"/>
            <a:ext cx="1706217" cy="365125"/>
          </a:xfrm>
          <a:prstGeom prst="rect">
            <a:avLst/>
          </a:prstGeom>
        </p:spPr>
        <p:txBody>
          <a:bodyPr/>
          <a:lstStyle/>
          <a:p>
            <a:fld id="{D4471587-7B46-4914-BD93-841F5FB0CD0B}" type="slidenum">
              <a:rPr lang="en-US" smtClean="0"/>
              <a:t>‹#›</a:t>
            </a:fld>
            <a:endParaRPr lang="en-US"/>
          </a:p>
        </p:txBody>
      </p:sp>
      <p:sp>
        <p:nvSpPr>
          <p:cNvPr id="8" name="Text Placeholder 7"/>
          <p:cNvSpPr>
            <a:spLocks noGrp="1"/>
          </p:cNvSpPr>
          <p:nvPr>
            <p:ph type="body" sz="quarter" idx="13" hasCustomPrompt="1"/>
          </p:nvPr>
        </p:nvSpPr>
        <p:spPr>
          <a:xfrm>
            <a:off x="9101667" y="6312025"/>
            <a:ext cx="2846917" cy="404198"/>
          </a:xfrm>
        </p:spPr>
        <p:txBody>
          <a:bodyPr anchor="b">
            <a:noAutofit/>
          </a:bodyPr>
          <a:lstStyle>
            <a:lvl1pPr marL="34290" indent="0" algn="r">
              <a:spcBef>
                <a:spcPts val="0"/>
              </a:spcBef>
              <a:buNone/>
              <a:defRPr sz="1200"/>
            </a:lvl1pPr>
            <a:lvl2pPr>
              <a:defRPr sz="1200"/>
            </a:lvl2pPr>
            <a:lvl3pPr>
              <a:defRPr sz="1200"/>
            </a:lvl3pPr>
            <a:lvl4pPr>
              <a:defRPr sz="1200"/>
            </a:lvl4pPr>
            <a:lvl5pPr>
              <a:defRPr sz="1200"/>
            </a:lvl5pPr>
          </a:lstStyle>
          <a:p>
            <a:pPr lvl="0"/>
            <a:r>
              <a:rPr lang="en-US" dirty="0"/>
              <a:t>Insert</a:t>
            </a:r>
          </a:p>
          <a:p>
            <a:pPr lvl="0"/>
            <a:r>
              <a:rPr lang="en-US" dirty="0"/>
              <a:t>Citations</a:t>
            </a:r>
          </a:p>
        </p:txBody>
      </p:sp>
    </p:spTree>
    <p:extLst>
      <p:ext uri="{BB962C8B-B14F-4D97-AF65-F5344CB8AC3E}">
        <p14:creationId xmlns:p14="http://schemas.microsoft.com/office/powerpoint/2010/main" val="311102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77952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8810" y="1069848"/>
            <a:ext cx="5676937" cy="4645153"/>
          </a:xfrm>
        </p:spPr>
        <p:txBody>
          <a:bodyPr lIns="274320" tIns="182880" anchor="t">
            <a:normAutofit/>
          </a:bodyPr>
          <a:lstStyle>
            <a:lvl1pPr marL="0" indent="0">
              <a:buNone/>
              <a:defRPr sz="20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779520" cy="2880360"/>
          </a:xfrm>
        </p:spPr>
        <p:txBody>
          <a:bodyPr>
            <a:normAutofit/>
          </a:bodyPr>
          <a:lstStyle>
            <a:lvl1pPr marL="0" indent="0">
              <a:lnSpc>
                <a:spcPct val="100000"/>
              </a:lnSpc>
              <a:spcBef>
                <a:spcPts val="800"/>
              </a:spcBef>
              <a:buNone/>
              <a:defRPr sz="20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3949149" y="6223830"/>
            <a:ext cx="47177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485784" y="-97021"/>
            <a:ext cx="1706217" cy="365125"/>
          </a:xfrm>
          <a:prstGeom prst="rect">
            <a:avLst/>
          </a:prstGeom>
        </p:spPr>
        <p:txBody>
          <a:bodyPr/>
          <a:lstStyle/>
          <a:p>
            <a:fld id="{D4471587-7B46-4914-BD93-841F5FB0CD0B}" type="slidenum">
              <a:rPr lang="en-US" smtClean="0"/>
              <a:t>‹#›</a:t>
            </a:fld>
            <a:endParaRPr lang="en-US"/>
          </a:p>
        </p:txBody>
      </p:sp>
      <p:sp>
        <p:nvSpPr>
          <p:cNvPr id="8" name="Text Placeholder 7"/>
          <p:cNvSpPr>
            <a:spLocks noGrp="1"/>
          </p:cNvSpPr>
          <p:nvPr>
            <p:ph type="body" sz="quarter" idx="13" hasCustomPrompt="1"/>
          </p:nvPr>
        </p:nvSpPr>
        <p:spPr>
          <a:xfrm>
            <a:off x="9101667" y="6303147"/>
            <a:ext cx="2846917" cy="404198"/>
          </a:xfrm>
        </p:spPr>
        <p:txBody>
          <a:bodyPr anchor="b">
            <a:noAutofit/>
          </a:bodyPr>
          <a:lstStyle>
            <a:lvl1pPr marL="34290" indent="0" algn="r">
              <a:spcBef>
                <a:spcPts val="0"/>
              </a:spcBef>
              <a:buNone/>
              <a:defRPr sz="1200"/>
            </a:lvl1pPr>
            <a:lvl2pPr>
              <a:defRPr sz="1200"/>
            </a:lvl2pPr>
            <a:lvl3pPr>
              <a:defRPr sz="1200"/>
            </a:lvl3pPr>
            <a:lvl4pPr>
              <a:defRPr sz="1200"/>
            </a:lvl4pPr>
            <a:lvl5pPr>
              <a:defRPr sz="1200"/>
            </a:lvl5pPr>
          </a:lstStyle>
          <a:p>
            <a:pPr lvl="0"/>
            <a:r>
              <a:rPr lang="en-US" dirty="0"/>
              <a:t>Insert</a:t>
            </a:r>
          </a:p>
          <a:p>
            <a:pPr lvl="0"/>
            <a:r>
              <a:rPr lang="en-US" dirty="0"/>
              <a:t>Citations</a:t>
            </a:r>
          </a:p>
        </p:txBody>
      </p:sp>
    </p:spTree>
    <p:extLst>
      <p:ext uri="{BB962C8B-B14F-4D97-AF65-F5344CB8AC3E}">
        <p14:creationId xmlns:p14="http://schemas.microsoft.com/office/powerpoint/2010/main" val="47271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43840" y="182880"/>
            <a:ext cx="11704320" cy="6492240"/>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43840" y="201746"/>
            <a:ext cx="11704320" cy="54449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744417" y="1078895"/>
            <a:ext cx="10703169" cy="50171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839956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3" r:id="rId12"/>
    <p:sldLayoutId id="2147483734" r:id="rId13"/>
  </p:sldLayoutIdLst>
  <p:hf hdr="0" ftr="0" dt="0"/>
  <p:txStyles>
    <p:titleStyle>
      <a:lvl1pPr algn="l" defTabSz="6858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spcAft>
          <a:spcPts val="600"/>
        </a:spcAft>
        <a:buClr>
          <a:schemeClr val="bg1">
            <a:lumMod val="65000"/>
          </a:schemeClr>
        </a:buClr>
        <a:buSzPct val="8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401638" indent="-136525" algn="l" defTabSz="685800" rtl="0" eaLnBrk="1" latinLnBrk="0" hangingPunct="1">
        <a:lnSpc>
          <a:spcPct val="90000"/>
        </a:lnSpc>
        <a:spcBef>
          <a:spcPts val="150"/>
        </a:spcBef>
        <a:spcAft>
          <a:spcPts val="600"/>
        </a:spcAft>
        <a:buClr>
          <a:schemeClr val="bg1">
            <a:lumMod val="65000"/>
          </a:schemeClr>
        </a:buClr>
        <a:buSzPct val="80000"/>
        <a:buFont typeface="Wingdings" panose="05000000000000000000" pitchFamily="2" charset="2"/>
        <a:buChar char="§"/>
        <a:defRPr sz="2400" kern="1200">
          <a:solidFill>
            <a:schemeClr val="tx1">
              <a:lumMod val="75000"/>
              <a:lumOff val="25000"/>
            </a:schemeClr>
          </a:solidFill>
          <a:latin typeface="+mn-lt"/>
          <a:ea typeface="+mn-ea"/>
          <a:cs typeface="+mn-cs"/>
        </a:defRPr>
      </a:lvl2pPr>
      <a:lvl3pPr marL="625475" indent="-136525" algn="l" defTabSz="685800" rtl="0" eaLnBrk="1" latinLnBrk="0" hangingPunct="1">
        <a:lnSpc>
          <a:spcPct val="90000"/>
        </a:lnSpc>
        <a:spcBef>
          <a:spcPts val="150"/>
        </a:spcBef>
        <a:spcAft>
          <a:spcPts val="600"/>
        </a:spcAft>
        <a:buClr>
          <a:schemeClr val="bg1">
            <a:lumMod val="65000"/>
          </a:schemeClr>
        </a:buClr>
        <a:buSzPct val="80000"/>
        <a:buFont typeface="Wingdings" panose="05000000000000000000" pitchFamily="2" charset="2"/>
        <a:buChar char="§"/>
        <a:defRPr sz="2400" kern="1200">
          <a:solidFill>
            <a:schemeClr val="tx1">
              <a:lumMod val="75000"/>
              <a:lumOff val="25000"/>
            </a:schemeClr>
          </a:solidFill>
          <a:latin typeface="+mn-lt"/>
          <a:ea typeface="+mn-ea"/>
          <a:cs typeface="+mn-cs"/>
        </a:defRPr>
      </a:lvl3pPr>
      <a:lvl4pPr marL="858838" indent="-80963" algn="l" defTabSz="685800" rtl="0" eaLnBrk="1" latinLnBrk="0" hangingPunct="1">
        <a:lnSpc>
          <a:spcPct val="90000"/>
        </a:lnSpc>
        <a:spcBef>
          <a:spcPts val="150"/>
        </a:spcBef>
        <a:spcAft>
          <a:spcPts val="600"/>
        </a:spcAft>
        <a:buClr>
          <a:schemeClr val="bg1">
            <a:lumMod val="65000"/>
          </a:schemeClr>
        </a:buClr>
        <a:buSzPct val="80000"/>
        <a:buFont typeface="Wingdings" panose="05000000000000000000" pitchFamily="2" charset="2"/>
        <a:buChar char="§"/>
        <a:defRPr sz="2400" kern="1200">
          <a:solidFill>
            <a:schemeClr val="tx1">
              <a:lumMod val="75000"/>
              <a:lumOff val="25000"/>
            </a:schemeClr>
          </a:solidFill>
          <a:latin typeface="+mn-lt"/>
          <a:ea typeface="+mn-ea"/>
          <a:cs typeface="+mn-cs"/>
        </a:defRPr>
      </a:lvl4pPr>
      <a:lvl5pPr marL="1147763" indent="-136525" algn="l" defTabSz="685800" rtl="0" eaLnBrk="1" latinLnBrk="0" hangingPunct="1">
        <a:lnSpc>
          <a:spcPct val="90000"/>
        </a:lnSpc>
        <a:spcBef>
          <a:spcPts val="150"/>
        </a:spcBef>
        <a:spcAft>
          <a:spcPts val="600"/>
        </a:spcAft>
        <a:buClr>
          <a:schemeClr val="bg1">
            <a:lumMod val="65000"/>
          </a:schemeClr>
        </a:buClr>
        <a:buSzPct val="80000"/>
        <a:buFont typeface="Wingdings" panose="05000000000000000000" pitchFamily="2" charset="2"/>
        <a:buChar char="§"/>
        <a:defRPr sz="2400" kern="1200">
          <a:solidFill>
            <a:schemeClr val="tx1">
              <a:lumMod val="75000"/>
              <a:lumOff val="25000"/>
            </a:schemeClr>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google.com/document/d/1pIzyDyUZPD2-_F1BeE9dQCgZWDlujwQRxHvSVAunzlA/edit?usp=sharin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FE00-503B-43E5-8E4B-5ACCDDD31C99}"/>
              </a:ext>
            </a:extLst>
          </p:cNvPr>
          <p:cNvSpPr>
            <a:spLocks noGrp="1"/>
          </p:cNvSpPr>
          <p:nvPr>
            <p:ph type="ctrTitle"/>
          </p:nvPr>
        </p:nvSpPr>
        <p:spPr>
          <a:xfrm>
            <a:off x="251670" y="-58673"/>
            <a:ext cx="11685864" cy="2926080"/>
          </a:xfrm>
        </p:spPr>
        <p:txBody>
          <a:bodyPr>
            <a:normAutofit/>
          </a:bodyPr>
          <a:lstStyle/>
          <a:p>
            <a:r>
              <a:rPr lang="en-US" sz="4800" b="0" dirty="0"/>
              <a:t>What can we do as</a:t>
            </a:r>
            <a:br>
              <a:rPr lang="en-US" sz="4800" b="0" dirty="0"/>
            </a:br>
            <a:r>
              <a:rPr lang="en-US" sz="4800" b="0" dirty="0"/>
              <a:t>Individuals, a Department, and a Field </a:t>
            </a:r>
            <a:br>
              <a:rPr lang="en-US" sz="4800" b="0" dirty="0"/>
            </a:br>
            <a:r>
              <a:rPr lang="en-US" sz="4800" b="0" dirty="0"/>
              <a:t>to increase</a:t>
            </a:r>
            <a:br>
              <a:rPr lang="en-US" sz="4800" b="0" dirty="0"/>
            </a:br>
            <a:r>
              <a:rPr lang="en-US" sz="4800" b="0" dirty="0"/>
              <a:t>Diversity, Equity, and Inclusion?</a:t>
            </a:r>
          </a:p>
        </p:txBody>
      </p:sp>
      <p:sp>
        <p:nvSpPr>
          <p:cNvPr id="3" name="Subtitle 2">
            <a:extLst>
              <a:ext uri="{FF2B5EF4-FFF2-40B4-BE49-F238E27FC236}">
                <a16:creationId xmlns:a16="http://schemas.microsoft.com/office/drawing/2014/main" id="{A03D3E33-C5C7-4767-A747-A0A13108943C}"/>
              </a:ext>
            </a:extLst>
          </p:cNvPr>
          <p:cNvSpPr>
            <a:spLocks noGrp="1"/>
          </p:cNvSpPr>
          <p:nvPr>
            <p:ph type="subTitle" idx="1"/>
          </p:nvPr>
        </p:nvSpPr>
        <p:spPr>
          <a:xfrm>
            <a:off x="1709531" y="2928586"/>
            <a:ext cx="8767860" cy="3201625"/>
          </a:xfrm>
        </p:spPr>
        <p:txBody>
          <a:bodyPr>
            <a:normAutofit/>
          </a:bodyPr>
          <a:lstStyle/>
          <a:p>
            <a:r>
              <a:rPr lang="en-US" dirty="0"/>
              <a:t>2020-09-22</a:t>
            </a:r>
            <a:endParaRPr lang="en-US" sz="2800" dirty="0"/>
          </a:p>
          <a:p>
            <a:endParaRPr lang="en-US" dirty="0"/>
          </a:p>
        </p:txBody>
      </p:sp>
      <p:sp>
        <p:nvSpPr>
          <p:cNvPr id="4" name="TextBox 3">
            <a:extLst>
              <a:ext uri="{FF2B5EF4-FFF2-40B4-BE49-F238E27FC236}">
                <a16:creationId xmlns:a16="http://schemas.microsoft.com/office/drawing/2014/main" id="{A7CFE16D-DB78-4927-AE7E-176100684FFA}"/>
              </a:ext>
            </a:extLst>
          </p:cNvPr>
          <p:cNvSpPr txBox="1"/>
          <p:nvPr/>
        </p:nvSpPr>
        <p:spPr>
          <a:xfrm>
            <a:off x="2664477" y="5185064"/>
            <a:ext cx="6798656" cy="461665"/>
          </a:xfrm>
          <a:prstGeom prst="rect">
            <a:avLst/>
          </a:prstGeom>
          <a:noFill/>
        </p:spPr>
        <p:txBody>
          <a:bodyPr wrap="none" rtlCol="0">
            <a:spAutoFit/>
          </a:bodyPr>
          <a:lstStyle/>
          <a:p>
            <a:r>
              <a:rPr lang="en-US" sz="2400" dirty="0"/>
              <a:t>-Please feel welcome to turn your video “off” or “on”</a:t>
            </a:r>
          </a:p>
        </p:txBody>
      </p:sp>
    </p:spTree>
    <p:extLst>
      <p:ext uri="{BB962C8B-B14F-4D97-AF65-F5344CB8AC3E}">
        <p14:creationId xmlns:p14="http://schemas.microsoft.com/office/powerpoint/2010/main" val="2663894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4CCB-9094-47A0-AF5F-4791B1E595D7}"/>
              </a:ext>
            </a:extLst>
          </p:cNvPr>
          <p:cNvSpPr>
            <a:spLocks noGrp="1"/>
          </p:cNvSpPr>
          <p:nvPr>
            <p:ph type="title"/>
          </p:nvPr>
        </p:nvSpPr>
        <p:spPr/>
        <p:txBody>
          <a:bodyPr/>
          <a:lstStyle/>
          <a:p>
            <a:r>
              <a:rPr lang="en-US" dirty="0"/>
              <a:t>What can we do? </a:t>
            </a:r>
            <a:br>
              <a:rPr lang="en-US" dirty="0"/>
            </a:br>
            <a:r>
              <a:rPr lang="en-US" dirty="0"/>
              <a:t>Example: Undergraduate research opportunities</a:t>
            </a:r>
          </a:p>
        </p:txBody>
      </p:sp>
      <p:sp>
        <p:nvSpPr>
          <p:cNvPr id="4" name="Slide Number Placeholder 3">
            <a:extLst>
              <a:ext uri="{FF2B5EF4-FFF2-40B4-BE49-F238E27FC236}">
                <a16:creationId xmlns:a16="http://schemas.microsoft.com/office/drawing/2014/main" id="{4441A56C-66A4-42E8-9BB7-9C619D216AAA}"/>
              </a:ext>
            </a:extLst>
          </p:cNvPr>
          <p:cNvSpPr>
            <a:spLocks noGrp="1"/>
          </p:cNvSpPr>
          <p:nvPr>
            <p:ph type="sldNum" sz="quarter" idx="12"/>
          </p:nvPr>
        </p:nvSpPr>
        <p:spPr/>
        <p:txBody>
          <a:bodyPr/>
          <a:lstStyle/>
          <a:p>
            <a:endParaRPr lang="en-US" dirty="0"/>
          </a:p>
        </p:txBody>
      </p:sp>
      <p:pic>
        <p:nvPicPr>
          <p:cNvPr id="4098" name="Picture 2" descr="https://i0.wp.com/designintech.report/wp-content/uploads/2019/03/Screen-Shot-2019-03-10-at-10.28.22-AM.jpg?resize=640%2C359&amp;ssl=1">
            <a:extLst>
              <a:ext uri="{FF2B5EF4-FFF2-40B4-BE49-F238E27FC236}">
                <a16:creationId xmlns:a16="http://schemas.microsoft.com/office/drawing/2014/main" id="{91858714-4783-47F8-AB19-02D9345CA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213" y="2311294"/>
            <a:ext cx="2605141" cy="14613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96C66C-2010-47BD-8890-AA14F974ACCA}"/>
              </a:ext>
            </a:extLst>
          </p:cNvPr>
          <p:cNvSpPr txBox="1"/>
          <p:nvPr/>
        </p:nvSpPr>
        <p:spPr>
          <a:xfrm>
            <a:off x="4894118" y="6390409"/>
            <a:ext cx="3681264" cy="276999"/>
          </a:xfrm>
          <a:prstGeom prst="rect">
            <a:avLst/>
          </a:prstGeom>
          <a:noFill/>
        </p:spPr>
        <p:txBody>
          <a:bodyPr wrap="none" rtlCol="0">
            <a:spAutoFit/>
          </a:bodyPr>
          <a:lstStyle/>
          <a:p>
            <a:r>
              <a:rPr lang="en-US" sz="1200" dirty="0"/>
              <a:t>Tony Ruth </a:t>
            </a:r>
            <a:r>
              <a:rPr lang="en-US" sz="1200" i="1" dirty="0"/>
              <a:t>Design in Tech Report | Addressing Imbalance</a:t>
            </a:r>
          </a:p>
        </p:txBody>
      </p:sp>
      <p:pic>
        <p:nvPicPr>
          <p:cNvPr id="8" name="Picture 2" descr="https://i2.wp.com/designintech.report/wp-content/uploads/2019/03/Screen-Shot-2019-03-10-at-10.28.18-AM.jpg?resize=640%2C359&amp;ssl=1">
            <a:extLst>
              <a:ext uri="{FF2B5EF4-FFF2-40B4-BE49-F238E27FC236}">
                <a16:creationId xmlns:a16="http://schemas.microsoft.com/office/drawing/2014/main" id="{623482A5-14A1-4B4B-9387-C16F770A59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561" y="2311294"/>
            <a:ext cx="2575182" cy="14445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i2.wp.com/designintech.report/wp-content/uploads/2019/03/Screen-Shot-2019-03-10-at-10.28.20-AM.jpg?resize=640%2C359&amp;ssl=1">
            <a:extLst>
              <a:ext uri="{FF2B5EF4-FFF2-40B4-BE49-F238E27FC236}">
                <a16:creationId xmlns:a16="http://schemas.microsoft.com/office/drawing/2014/main" id="{4A83C435-73AC-4045-8BF9-356F35890C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8887" y="2311294"/>
            <a:ext cx="2575182" cy="1444516"/>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0590A547-0FA1-4E0A-A9BF-F83B99E3DB28}"/>
              </a:ext>
            </a:extLst>
          </p:cNvPr>
          <p:cNvSpPr/>
          <p:nvPr/>
        </p:nvSpPr>
        <p:spPr>
          <a:xfrm>
            <a:off x="2852401" y="1524667"/>
            <a:ext cx="8625499" cy="623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https://i1.wp.com/designintech.report/wp-content/uploads/2019/03/Screen-Shot-2019-03-10-at-10.28.16-AM.jpg?resize=640%2C359&amp;ssl=1">
            <a:extLst>
              <a:ext uri="{FF2B5EF4-FFF2-40B4-BE49-F238E27FC236}">
                <a16:creationId xmlns:a16="http://schemas.microsoft.com/office/drawing/2014/main" id="{25A7998F-19E0-4809-BEE1-6F05A8E8DF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233" y="2311294"/>
            <a:ext cx="2575184" cy="1444517"/>
          </a:xfrm>
          <a:prstGeom prst="rect">
            <a:avLst/>
          </a:prstGeom>
          <a:noFill/>
          <a:extLst>
            <a:ext uri="{909E8E84-426E-40DD-AFC4-6F175D3DCCD1}">
              <a14:hiddenFill xmlns:a14="http://schemas.microsoft.com/office/drawing/2010/main">
                <a:solidFill>
                  <a:srgbClr val="FFFFFF"/>
                </a:solidFill>
              </a14:hiddenFill>
            </a:ext>
          </a:extLst>
        </p:spPr>
      </p:pic>
      <p:sp>
        <p:nvSpPr>
          <p:cNvPr id="15" name="Trapezoid 14">
            <a:extLst>
              <a:ext uri="{FF2B5EF4-FFF2-40B4-BE49-F238E27FC236}">
                <a16:creationId xmlns:a16="http://schemas.microsoft.com/office/drawing/2014/main" id="{DBA4758D-A6C9-4D11-920E-A97DC08E8E99}"/>
              </a:ext>
            </a:extLst>
          </p:cNvPr>
          <p:cNvSpPr/>
          <p:nvPr/>
        </p:nvSpPr>
        <p:spPr>
          <a:xfrm rot="10800000">
            <a:off x="6298887" y="3854038"/>
            <a:ext cx="2575182" cy="1586570"/>
          </a:xfrm>
          <a:prstGeom prst="trapezoid">
            <a:avLst>
              <a:gd name="adj" fmla="val 7972"/>
            </a:avLst>
          </a:prstGeom>
          <a:solidFill>
            <a:srgbClr val="A7D28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2B60A12-3444-4076-9572-226F61A74EA9}"/>
              </a:ext>
            </a:extLst>
          </p:cNvPr>
          <p:cNvSpPr txBox="1"/>
          <p:nvPr/>
        </p:nvSpPr>
        <p:spPr>
          <a:xfrm>
            <a:off x="6452755" y="3961452"/>
            <a:ext cx="2275609" cy="830997"/>
          </a:xfrm>
          <a:prstGeom prst="rect">
            <a:avLst/>
          </a:prstGeom>
          <a:noFill/>
        </p:spPr>
        <p:txBody>
          <a:bodyPr wrap="square" rtlCol="0">
            <a:spAutoFit/>
          </a:bodyPr>
          <a:lstStyle/>
          <a:p>
            <a:r>
              <a:rPr lang="en-US" sz="2400" dirty="0"/>
              <a:t>-Paid research</a:t>
            </a:r>
          </a:p>
          <a:p>
            <a:r>
              <a:rPr lang="en-US" sz="2400" dirty="0"/>
              <a:t>-Peer networks</a:t>
            </a:r>
          </a:p>
        </p:txBody>
      </p:sp>
      <p:sp>
        <p:nvSpPr>
          <p:cNvPr id="17" name="Trapezoid 16">
            <a:extLst>
              <a:ext uri="{FF2B5EF4-FFF2-40B4-BE49-F238E27FC236}">
                <a16:creationId xmlns:a16="http://schemas.microsoft.com/office/drawing/2014/main" id="{6AFC9ED7-1897-4285-9CC7-7C4BC098A0DF}"/>
              </a:ext>
            </a:extLst>
          </p:cNvPr>
          <p:cNvSpPr/>
          <p:nvPr/>
        </p:nvSpPr>
        <p:spPr>
          <a:xfrm rot="10800000">
            <a:off x="3414561" y="3874084"/>
            <a:ext cx="2575182" cy="1586570"/>
          </a:xfrm>
          <a:prstGeom prst="trapezoid">
            <a:avLst>
              <a:gd name="adj" fmla="val 7972"/>
            </a:avLst>
          </a:prstGeom>
          <a:solidFill>
            <a:srgbClr val="A7D28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2024ABC-BA83-42E1-8D3D-4A9F035C1EAF}"/>
              </a:ext>
            </a:extLst>
          </p:cNvPr>
          <p:cNvSpPr txBox="1"/>
          <p:nvPr/>
        </p:nvSpPr>
        <p:spPr>
          <a:xfrm>
            <a:off x="3678473" y="3961452"/>
            <a:ext cx="2047355" cy="1200329"/>
          </a:xfrm>
          <a:prstGeom prst="rect">
            <a:avLst/>
          </a:prstGeom>
          <a:noFill/>
        </p:spPr>
        <p:txBody>
          <a:bodyPr wrap="none" rtlCol="0">
            <a:spAutoFit/>
          </a:bodyPr>
          <a:lstStyle/>
          <a:p>
            <a:pPr algn="ctr"/>
            <a:r>
              <a:rPr lang="en-US" sz="2400" dirty="0"/>
              <a:t>Research </a:t>
            </a:r>
          </a:p>
          <a:p>
            <a:pPr algn="ctr"/>
            <a:r>
              <a:rPr lang="en-US" sz="2400" dirty="0"/>
              <a:t>requirement </a:t>
            </a:r>
            <a:br>
              <a:rPr lang="en-US" sz="2400" dirty="0"/>
            </a:br>
            <a:r>
              <a:rPr lang="en-US" sz="2400" dirty="0"/>
              <a:t>for all students</a:t>
            </a:r>
          </a:p>
        </p:txBody>
      </p:sp>
      <p:sp>
        <p:nvSpPr>
          <p:cNvPr id="20" name="Trapezoid 19">
            <a:extLst>
              <a:ext uri="{FF2B5EF4-FFF2-40B4-BE49-F238E27FC236}">
                <a16:creationId xmlns:a16="http://schemas.microsoft.com/office/drawing/2014/main" id="{68F4E9BC-AABA-44DB-9C67-18EEA27A6920}"/>
              </a:ext>
            </a:extLst>
          </p:cNvPr>
          <p:cNvSpPr/>
          <p:nvPr/>
        </p:nvSpPr>
        <p:spPr>
          <a:xfrm rot="10800000">
            <a:off x="530233" y="3882255"/>
            <a:ext cx="2575182" cy="1586570"/>
          </a:xfrm>
          <a:prstGeom prst="trapezoid">
            <a:avLst>
              <a:gd name="adj" fmla="val 7972"/>
            </a:avLst>
          </a:prstGeom>
          <a:solidFill>
            <a:srgbClr val="A7D28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3586CC9-6499-46B6-AA8B-71751D74E0F2}"/>
              </a:ext>
            </a:extLst>
          </p:cNvPr>
          <p:cNvSpPr txBox="1"/>
          <p:nvPr/>
        </p:nvSpPr>
        <p:spPr>
          <a:xfrm>
            <a:off x="702332" y="3969623"/>
            <a:ext cx="2230995" cy="1200329"/>
          </a:xfrm>
          <a:prstGeom prst="rect">
            <a:avLst/>
          </a:prstGeom>
          <a:noFill/>
        </p:spPr>
        <p:txBody>
          <a:bodyPr wrap="none" rtlCol="0">
            <a:spAutoFit/>
          </a:bodyPr>
          <a:lstStyle/>
          <a:p>
            <a:pPr algn="ctr"/>
            <a:r>
              <a:rPr lang="en-US" sz="2400" dirty="0"/>
              <a:t>Rely on </a:t>
            </a:r>
            <a:br>
              <a:rPr lang="en-US" sz="2400" dirty="0"/>
            </a:br>
            <a:r>
              <a:rPr lang="en-US" sz="2400" dirty="0"/>
              <a:t>undergraduates </a:t>
            </a:r>
            <a:br>
              <a:rPr lang="en-US" sz="2400" dirty="0"/>
            </a:br>
            <a:r>
              <a:rPr lang="en-US" sz="2400" dirty="0"/>
              <a:t>to contact labs</a:t>
            </a:r>
          </a:p>
        </p:txBody>
      </p:sp>
    </p:spTree>
    <p:extLst>
      <p:ext uri="{BB962C8B-B14F-4D97-AF65-F5344CB8AC3E}">
        <p14:creationId xmlns:p14="http://schemas.microsoft.com/office/powerpoint/2010/main" val="206820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3" grpId="0"/>
      <p:bldP spid="17" grpId="0" animBg="1"/>
      <p:bldP spid="19" grpId="0"/>
      <p:bldP spid="20"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41A56C-66A4-42E8-9BB7-9C619D216AAA}"/>
              </a:ext>
            </a:extLst>
          </p:cNvPr>
          <p:cNvSpPr>
            <a:spLocks noGrp="1"/>
          </p:cNvSpPr>
          <p:nvPr>
            <p:ph type="sldNum" sz="quarter" idx="12"/>
          </p:nvPr>
        </p:nvSpPr>
        <p:spPr/>
        <p:txBody>
          <a:bodyPr/>
          <a:lstStyle/>
          <a:p>
            <a:endParaRPr lang="en-US" dirty="0"/>
          </a:p>
        </p:txBody>
      </p:sp>
      <p:sp>
        <p:nvSpPr>
          <p:cNvPr id="5" name="TextBox 4">
            <a:extLst>
              <a:ext uri="{FF2B5EF4-FFF2-40B4-BE49-F238E27FC236}">
                <a16:creationId xmlns:a16="http://schemas.microsoft.com/office/drawing/2014/main" id="{C196C66C-2010-47BD-8890-AA14F974ACCA}"/>
              </a:ext>
            </a:extLst>
          </p:cNvPr>
          <p:cNvSpPr txBox="1"/>
          <p:nvPr/>
        </p:nvSpPr>
        <p:spPr>
          <a:xfrm>
            <a:off x="4894118" y="6390409"/>
            <a:ext cx="3681264" cy="276999"/>
          </a:xfrm>
          <a:prstGeom prst="rect">
            <a:avLst/>
          </a:prstGeom>
          <a:noFill/>
        </p:spPr>
        <p:txBody>
          <a:bodyPr wrap="none" rtlCol="0">
            <a:spAutoFit/>
          </a:bodyPr>
          <a:lstStyle/>
          <a:p>
            <a:r>
              <a:rPr lang="en-US" sz="1200" dirty="0"/>
              <a:t>Tony Ruth </a:t>
            </a:r>
            <a:r>
              <a:rPr lang="en-US" sz="1200" i="1" dirty="0"/>
              <a:t>Design in Tech Report | Addressing Imbalance</a:t>
            </a:r>
          </a:p>
        </p:txBody>
      </p:sp>
      <p:pic>
        <p:nvPicPr>
          <p:cNvPr id="7170" name="Picture 2" descr="Building networks for learning - Learning for Sustainability">
            <a:extLst>
              <a:ext uri="{FF2B5EF4-FFF2-40B4-BE49-F238E27FC236}">
                <a16:creationId xmlns:a16="http://schemas.microsoft.com/office/drawing/2014/main" id="{04173BAA-EA2F-46A9-951A-841D945C30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903"/>
          <a:stretch/>
        </p:blipFill>
        <p:spPr bwMode="auto">
          <a:xfrm>
            <a:off x="744683" y="798995"/>
            <a:ext cx="6458640" cy="54961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AD4CCB-9094-47A0-AF5F-4791B1E595D7}"/>
              </a:ext>
            </a:extLst>
          </p:cNvPr>
          <p:cNvSpPr>
            <a:spLocks noGrp="1"/>
          </p:cNvSpPr>
          <p:nvPr>
            <p:ph type="title"/>
          </p:nvPr>
        </p:nvSpPr>
        <p:spPr/>
        <p:txBody>
          <a:bodyPr/>
          <a:lstStyle/>
          <a:p>
            <a:r>
              <a:rPr lang="en-US" dirty="0"/>
              <a:t>Mentoring Networks</a:t>
            </a:r>
          </a:p>
        </p:txBody>
      </p:sp>
      <p:pic>
        <p:nvPicPr>
          <p:cNvPr id="18" name="Picture 2" descr="https://i2.wp.com/designintech.report/wp-content/uploads/2019/03/Screen-Shot-2019-03-10-at-10.28.20-AM.jpg?resize=640%2C359&amp;ssl=1">
            <a:extLst>
              <a:ext uri="{FF2B5EF4-FFF2-40B4-BE49-F238E27FC236}">
                <a16:creationId xmlns:a16="http://schemas.microsoft.com/office/drawing/2014/main" id="{D4B414C1-F103-44B3-95A6-84189A7A7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053" y="798995"/>
            <a:ext cx="3915377" cy="2196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96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CF98-F54D-429E-B705-73001888E594}"/>
              </a:ext>
            </a:extLst>
          </p:cNvPr>
          <p:cNvSpPr>
            <a:spLocks noGrp="1"/>
          </p:cNvSpPr>
          <p:nvPr>
            <p:ph type="title"/>
          </p:nvPr>
        </p:nvSpPr>
        <p:spPr/>
        <p:txBody>
          <a:bodyPr/>
          <a:lstStyle/>
          <a:p>
            <a:r>
              <a:rPr lang="en-US" dirty="0"/>
              <a:t>Break Out Rooms – What can we do to build Diversity, inclusivity, and equity?</a:t>
            </a:r>
          </a:p>
        </p:txBody>
      </p:sp>
      <p:sp>
        <p:nvSpPr>
          <p:cNvPr id="4" name="Slide Number Placeholder 3">
            <a:extLst>
              <a:ext uri="{FF2B5EF4-FFF2-40B4-BE49-F238E27FC236}">
                <a16:creationId xmlns:a16="http://schemas.microsoft.com/office/drawing/2014/main" id="{EBB7DBB8-3560-426F-902E-D8276ADB3F19}"/>
              </a:ext>
            </a:extLst>
          </p:cNvPr>
          <p:cNvSpPr>
            <a:spLocks noGrp="1"/>
          </p:cNvSpPr>
          <p:nvPr>
            <p:ph type="sldNum" sz="quarter" idx="12"/>
          </p:nvPr>
        </p:nvSpPr>
        <p:spPr/>
        <p:txBody>
          <a:bodyPr/>
          <a:lstStyle/>
          <a:p>
            <a:endParaRPr lang="en-US" dirty="0"/>
          </a:p>
        </p:txBody>
      </p:sp>
      <p:sp>
        <p:nvSpPr>
          <p:cNvPr id="6" name="Content Placeholder 5">
            <a:extLst>
              <a:ext uri="{FF2B5EF4-FFF2-40B4-BE49-F238E27FC236}">
                <a16:creationId xmlns:a16="http://schemas.microsoft.com/office/drawing/2014/main" id="{AEF620E2-0403-4BC3-B8E8-DDAFCE74652B}"/>
              </a:ext>
            </a:extLst>
          </p:cNvPr>
          <p:cNvSpPr>
            <a:spLocks noGrp="1"/>
          </p:cNvSpPr>
          <p:nvPr>
            <p:ph idx="1"/>
          </p:nvPr>
        </p:nvSpPr>
        <p:spPr>
          <a:xfrm>
            <a:off x="744417" y="1586397"/>
            <a:ext cx="10703169" cy="5017105"/>
          </a:xfrm>
        </p:spPr>
        <p:txBody>
          <a:bodyPr/>
          <a:lstStyle/>
          <a:p>
            <a:r>
              <a:rPr lang="en-US" dirty="0"/>
              <a:t>Discussions are optional</a:t>
            </a:r>
          </a:p>
          <a:p>
            <a:r>
              <a:rPr lang="en-US" dirty="0"/>
              <a:t>Please be respectful</a:t>
            </a:r>
          </a:p>
          <a:p>
            <a:pPr marL="34290" indent="0">
              <a:buNone/>
            </a:pPr>
            <a:endParaRPr lang="en-US" dirty="0"/>
          </a:p>
        </p:txBody>
      </p:sp>
      <p:grpSp>
        <p:nvGrpSpPr>
          <p:cNvPr id="14" name="Group 13">
            <a:extLst>
              <a:ext uri="{FF2B5EF4-FFF2-40B4-BE49-F238E27FC236}">
                <a16:creationId xmlns:a16="http://schemas.microsoft.com/office/drawing/2014/main" id="{40748CE3-72E4-4367-91CB-07617759B39C}"/>
              </a:ext>
            </a:extLst>
          </p:cNvPr>
          <p:cNvGrpSpPr/>
          <p:nvPr/>
        </p:nvGrpSpPr>
        <p:grpSpPr>
          <a:xfrm>
            <a:off x="5624677" y="1586397"/>
            <a:ext cx="3644762" cy="1080183"/>
            <a:chOff x="3556887" y="997999"/>
            <a:chExt cx="3644762" cy="1080183"/>
          </a:xfrm>
        </p:grpSpPr>
        <p:pic>
          <p:nvPicPr>
            <p:cNvPr id="15" name="Picture 14">
              <a:extLst>
                <a:ext uri="{FF2B5EF4-FFF2-40B4-BE49-F238E27FC236}">
                  <a16:creationId xmlns:a16="http://schemas.microsoft.com/office/drawing/2014/main" id="{011D7C09-1F88-4C7C-97AF-5742303DB00E}"/>
                </a:ext>
              </a:extLst>
            </p:cNvPr>
            <p:cNvPicPr>
              <a:picLocks noChangeAspect="1"/>
            </p:cNvPicPr>
            <p:nvPr/>
          </p:nvPicPr>
          <p:blipFill rotWithShape="1">
            <a:blip r:embed="rId2"/>
            <a:srcRect r="77245" b="14690"/>
            <a:stretch/>
          </p:blipFill>
          <p:spPr>
            <a:xfrm>
              <a:off x="3556887" y="997999"/>
              <a:ext cx="1310274" cy="1080183"/>
            </a:xfrm>
            <a:prstGeom prst="rect">
              <a:avLst/>
            </a:prstGeom>
          </p:spPr>
        </p:pic>
        <p:pic>
          <p:nvPicPr>
            <p:cNvPr id="16" name="Picture 15">
              <a:extLst>
                <a:ext uri="{FF2B5EF4-FFF2-40B4-BE49-F238E27FC236}">
                  <a16:creationId xmlns:a16="http://schemas.microsoft.com/office/drawing/2014/main" id="{D741F8C2-024D-45C6-87CA-F94868FD8E1B}"/>
                </a:ext>
              </a:extLst>
            </p:cNvPr>
            <p:cNvPicPr>
              <a:picLocks noChangeAspect="1"/>
            </p:cNvPicPr>
            <p:nvPr/>
          </p:nvPicPr>
          <p:blipFill rotWithShape="1">
            <a:blip r:embed="rId2"/>
            <a:srcRect l="58543" r="-1088" b="14690"/>
            <a:stretch/>
          </p:blipFill>
          <p:spPr>
            <a:xfrm>
              <a:off x="4751847" y="997999"/>
              <a:ext cx="2449802" cy="1080183"/>
            </a:xfrm>
            <a:prstGeom prst="rect">
              <a:avLst/>
            </a:prstGeom>
          </p:spPr>
        </p:pic>
      </p:grpSp>
    </p:spTree>
    <p:extLst>
      <p:ext uri="{BB962C8B-B14F-4D97-AF65-F5344CB8AC3E}">
        <p14:creationId xmlns:p14="http://schemas.microsoft.com/office/powerpoint/2010/main" val="6157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CF98-F54D-429E-B705-73001888E594}"/>
              </a:ext>
            </a:extLst>
          </p:cNvPr>
          <p:cNvSpPr>
            <a:spLocks noGrp="1"/>
          </p:cNvSpPr>
          <p:nvPr>
            <p:ph type="title"/>
          </p:nvPr>
        </p:nvSpPr>
        <p:spPr/>
        <p:txBody>
          <a:bodyPr/>
          <a:lstStyle/>
          <a:p>
            <a:r>
              <a:rPr lang="en-US" dirty="0"/>
              <a:t>Break Out Rooms – </a:t>
            </a:r>
          </a:p>
        </p:txBody>
      </p:sp>
      <p:sp>
        <p:nvSpPr>
          <p:cNvPr id="3" name="Content Placeholder 2">
            <a:extLst>
              <a:ext uri="{FF2B5EF4-FFF2-40B4-BE49-F238E27FC236}">
                <a16:creationId xmlns:a16="http://schemas.microsoft.com/office/drawing/2014/main" id="{2FA96817-AE93-4CFA-9563-7598FCDD744C}"/>
              </a:ext>
            </a:extLst>
          </p:cNvPr>
          <p:cNvSpPr>
            <a:spLocks noGrp="1"/>
          </p:cNvSpPr>
          <p:nvPr>
            <p:ph idx="1"/>
          </p:nvPr>
        </p:nvSpPr>
        <p:spPr>
          <a:xfrm>
            <a:off x="307863" y="2150918"/>
            <a:ext cx="6061628" cy="1600200"/>
          </a:xfrm>
        </p:spPr>
        <p:txBody>
          <a:bodyPr>
            <a:normAutofit/>
          </a:bodyPr>
          <a:lstStyle/>
          <a:p>
            <a:r>
              <a:rPr lang="en-US" sz="2000" dirty="0">
                <a:solidFill>
                  <a:schemeClr val="accent1"/>
                </a:solidFill>
                <a:hlinkClick r:id="rId2">
                  <a:extLst>
                    <a:ext uri="{A12FA001-AC4F-418D-AE19-62706E023703}">
                      <ahyp:hlinkClr xmlns:ahyp="http://schemas.microsoft.com/office/drawing/2018/hyperlinkcolor" val="tx"/>
                    </a:ext>
                  </a:extLst>
                </a:hlinkClick>
              </a:rPr>
              <a:t>https://docs.google.com/document/d/1pIzyDyUZPD2-_F1BeE9dQCgZWDlujwQRxHvSVAunzlA/edit?usp=sharing</a:t>
            </a:r>
            <a:r>
              <a:rPr lang="en-US" sz="2000" dirty="0">
                <a:solidFill>
                  <a:schemeClr val="accent1"/>
                </a:solidFill>
              </a:rPr>
              <a:t> </a:t>
            </a:r>
          </a:p>
        </p:txBody>
      </p:sp>
      <p:sp>
        <p:nvSpPr>
          <p:cNvPr id="4" name="Slide Number Placeholder 3">
            <a:extLst>
              <a:ext uri="{FF2B5EF4-FFF2-40B4-BE49-F238E27FC236}">
                <a16:creationId xmlns:a16="http://schemas.microsoft.com/office/drawing/2014/main" id="{EBB7DBB8-3560-426F-902E-D8276ADB3F19}"/>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292C36D0-21E8-429E-998E-484AFE58B98B}"/>
              </a:ext>
            </a:extLst>
          </p:cNvPr>
          <p:cNvPicPr>
            <a:picLocks noChangeAspect="1"/>
          </p:cNvPicPr>
          <p:nvPr/>
        </p:nvPicPr>
        <p:blipFill>
          <a:blip r:embed="rId3"/>
          <a:stretch>
            <a:fillRect/>
          </a:stretch>
        </p:blipFill>
        <p:spPr>
          <a:xfrm>
            <a:off x="844060" y="3751118"/>
            <a:ext cx="4874595" cy="2624782"/>
          </a:xfrm>
          <a:prstGeom prst="rect">
            <a:avLst/>
          </a:prstGeom>
        </p:spPr>
      </p:pic>
      <p:sp>
        <p:nvSpPr>
          <p:cNvPr id="8" name="TextBox 7">
            <a:extLst>
              <a:ext uri="{FF2B5EF4-FFF2-40B4-BE49-F238E27FC236}">
                <a16:creationId xmlns:a16="http://schemas.microsoft.com/office/drawing/2014/main" id="{3AC47497-1058-4996-BDD8-CA8B2E4AE2A3}"/>
              </a:ext>
            </a:extLst>
          </p:cNvPr>
          <p:cNvSpPr txBox="1"/>
          <p:nvPr/>
        </p:nvSpPr>
        <p:spPr>
          <a:xfrm>
            <a:off x="945572" y="3136138"/>
            <a:ext cx="3485698"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Anyone can “comment”</a:t>
            </a:r>
          </a:p>
        </p:txBody>
      </p:sp>
      <p:grpSp>
        <p:nvGrpSpPr>
          <p:cNvPr id="9" name="Group 8">
            <a:extLst>
              <a:ext uri="{FF2B5EF4-FFF2-40B4-BE49-F238E27FC236}">
                <a16:creationId xmlns:a16="http://schemas.microsoft.com/office/drawing/2014/main" id="{01E95DE4-F6D9-40DA-813D-18A70445A697}"/>
              </a:ext>
            </a:extLst>
          </p:cNvPr>
          <p:cNvGrpSpPr/>
          <p:nvPr/>
        </p:nvGrpSpPr>
        <p:grpSpPr>
          <a:xfrm>
            <a:off x="5448031" y="254498"/>
            <a:ext cx="3644762" cy="1080183"/>
            <a:chOff x="3556887" y="997999"/>
            <a:chExt cx="3644762" cy="1080183"/>
          </a:xfrm>
        </p:grpSpPr>
        <p:pic>
          <p:nvPicPr>
            <p:cNvPr id="12" name="Picture 11">
              <a:extLst>
                <a:ext uri="{FF2B5EF4-FFF2-40B4-BE49-F238E27FC236}">
                  <a16:creationId xmlns:a16="http://schemas.microsoft.com/office/drawing/2014/main" id="{37BF8827-8786-4C43-B46E-014A566B8E47}"/>
                </a:ext>
              </a:extLst>
            </p:cNvPr>
            <p:cNvPicPr>
              <a:picLocks noChangeAspect="1"/>
            </p:cNvPicPr>
            <p:nvPr/>
          </p:nvPicPr>
          <p:blipFill rotWithShape="1">
            <a:blip r:embed="rId4"/>
            <a:srcRect r="77245" b="14690"/>
            <a:stretch/>
          </p:blipFill>
          <p:spPr>
            <a:xfrm>
              <a:off x="3556887" y="997999"/>
              <a:ext cx="1310274" cy="1080183"/>
            </a:xfrm>
            <a:prstGeom prst="rect">
              <a:avLst/>
            </a:prstGeom>
          </p:spPr>
        </p:pic>
        <p:pic>
          <p:nvPicPr>
            <p:cNvPr id="13" name="Picture 12">
              <a:extLst>
                <a:ext uri="{FF2B5EF4-FFF2-40B4-BE49-F238E27FC236}">
                  <a16:creationId xmlns:a16="http://schemas.microsoft.com/office/drawing/2014/main" id="{428A0401-2F06-415C-AD74-F7CD5AAAFE57}"/>
                </a:ext>
              </a:extLst>
            </p:cNvPr>
            <p:cNvPicPr>
              <a:picLocks noChangeAspect="1"/>
            </p:cNvPicPr>
            <p:nvPr/>
          </p:nvPicPr>
          <p:blipFill rotWithShape="1">
            <a:blip r:embed="rId4"/>
            <a:srcRect l="58543" r="-1088" b="14690"/>
            <a:stretch/>
          </p:blipFill>
          <p:spPr>
            <a:xfrm>
              <a:off x="4751847" y="997999"/>
              <a:ext cx="2449802" cy="1080183"/>
            </a:xfrm>
            <a:prstGeom prst="rect">
              <a:avLst/>
            </a:prstGeom>
          </p:spPr>
        </p:pic>
      </p:grpSp>
      <p:sp>
        <p:nvSpPr>
          <p:cNvPr id="14" name="TextBox 13">
            <a:extLst>
              <a:ext uri="{FF2B5EF4-FFF2-40B4-BE49-F238E27FC236}">
                <a16:creationId xmlns:a16="http://schemas.microsoft.com/office/drawing/2014/main" id="{1DE94DCF-821E-4BCD-A785-3D45553D9E24}"/>
              </a:ext>
            </a:extLst>
          </p:cNvPr>
          <p:cNvSpPr txBox="1"/>
          <p:nvPr/>
        </p:nvSpPr>
        <p:spPr>
          <a:xfrm>
            <a:off x="8376763" y="1605653"/>
            <a:ext cx="1432059" cy="461665"/>
          </a:xfrm>
          <a:prstGeom prst="rect">
            <a:avLst/>
          </a:prstGeom>
          <a:noFill/>
        </p:spPr>
        <p:txBody>
          <a:bodyPr wrap="none" rtlCol="0">
            <a:spAutoFit/>
          </a:bodyPr>
          <a:lstStyle/>
          <a:p>
            <a:r>
              <a:rPr lang="en-US" sz="2400" dirty="0"/>
              <a:t>Option B: </a:t>
            </a:r>
          </a:p>
        </p:txBody>
      </p:sp>
      <p:sp>
        <p:nvSpPr>
          <p:cNvPr id="16" name="TextBox 15">
            <a:extLst>
              <a:ext uri="{FF2B5EF4-FFF2-40B4-BE49-F238E27FC236}">
                <a16:creationId xmlns:a16="http://schemas.microsoft.com/office/drawing/2014/main" id="{4D75D71C-F62B-451C-AED7-657D27446113}"/>
              </a:ext>
            </a:extLst>
          </p:cNvPr>
          <p:cNvSpPr txBox="1"/>
          <p:nvPr/>
        </p:nvSpPr>
        <p:spPr>
          <a:xfrm>
            <a:off x="2220191" y="1605653"/>
            <a:ext cx="1292598" cy="461665"/>
          </a:xfrm>
          <a:prstGeom prst="rect">
            <a:avLst/>
          </a:prstGeom>
          <a:noFill/>
        </p:spPr>
        <p:txBody>
          <a:bodyPr wrap="none" rtlCol="0">
            <a:spAutoFit/>
          </a:bodyPr>
          <a:lstStyle/>
          <a:p>
            <a:r>
              <a:rPr lang="en-US" sz="2400" dirty="0"/>
              <a:t>Option A</a:t>
            </a:r>
          </a:p>
        </p:txBody>
      </p:sp>
      <p:sp>
        <p:nvSpPr>
          <p:cNvPr id="17" name="TextBox 16">
            <a:extLst>
              <a:ext uri="{FF2B5EF4-FFF2-40B4-BE49-F238E27FC236}">
                <a16:creationId xmlns:a16="http://schemas.microsoft.com/office/drawing/2014/main" id="{1C3BDECC-46F1-4870-BA21-B2333A8F0E55}"/>
              </a:ext>
            </a:extLst>
          </p:cNvPr>
          <p:cNvSpPr txBox="1"/>
          <p:nvPr/>
        </p:nvSpPr>
        <p:spPr>
          <a:xfrm>
            <a:off x="7145482" y="2067318"/>
            <a:ext cx="4388428" cy="1938992"/>
          </a:xfrm>
          <a:prstGeom prst="rect">
            <a:avLst/>
          </a:prstGeom>
          <a:noFill/>
        </p:spPr>
        <p:txBody>
          <a:bodyPr wrap="square" rtlCol="0">
            <a:spAutoFit/>
          </a:bodyPr>
          <a:lstStyle/>
          <a:p>
            <a:r>
              <a:rPr lang="en-US" sz="2400" dirty="0"/>
              <a:t>Make your own Google Doc to collaboratively take notes. </a:t>
            </a:r>
            <a:br>
              <a:rPr lang="en-US" sz="2400" dirty="0"/>
            </a:br>
            <a:br>
              <a:rPr lang="en-US" sz="2400" dirty="0"/>
            </a:br>
            <a:r>
              <a:rPr lang="en-US" sz="2400" dirty="0"/>
              <a:t>Share with Dave Rizzo/Tiffany Lowe-Power if you want to</a:t>
            </a:r>
          </a:p>
        </p:txBody>
      </p:sp>
    </p:spTree>
    <p:extLst>
      <p:ext uri="{BB962C8B-B14F-4D97-AF65-F5344CB8AC3E}">
        <p14:creationId xmlns:p14="http://schemas.microsoft.com/office/powerpoint/2010/main" val="807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C7AC-A86A-4320-A50B-C45D26B43393}"/>
              </a:ext>
            </a:extLst>
          </p:cNvPr>
          <p:cNvSpPr>
            <a:spLocks noGrp="1"/>
          </p:cNvSpPr>
          <p:nvPr>
            <p:ph type="title"/>
          </p:nvPr>
        </p:nvSpPr>
        <p:spPr/>
        <p:txBody>
          <a:bodyPr/>
          <a:lstStyle/>
          <a:p>
            <a:r>
              <a:rPr lang="en-US" dirty="0"/>
              <a:t>My Background</a:t>
            </a:r>
          </a:p>
        </p:txBody>
      </p:sp>
      <p:sp>
        <p:nvSpPr>
          <p:cNvPr id="4" name="Slide Number Placeholder 3">
            <a:extLst>
              <a:ext uri="{FF2B5EF4-FFF2-40B4-BE49-F238E27FC236}">
                <a16:creationId xmlns:a16="http://schemas.microsoft.com/office/drawing/2014/main" id="{F590640D-5427-4636-8FEF-7E9DECDCD54A}"/>
              </a:ext>
            </a:extLst>
          </p:cNvPr>
          <p:cNvSpPr>
            <a:spLocks noGrp="1"/>
          </p:cNvSpPr>
          <p:nvPr>
            <p:ph type="sldNum" sz="quarter" idx="12"/>
          </p:nvPr>
        </p:nvSpPr>
        <p:spPr/>
        <p:txBody>
          <a:bodyPr/>
          <a:lstStyle/>
          <a:p>
            <a:endParaRPr lang="en-US" dirty="0"/>
          </a:p>
        </p:txBody>
      </p:sp>
      <p:pic>
        <p:nvPicPr>
          <p:cNvPr id="5" name="Picture 4">
            <a:extLst>
              <a:ext uri="{FF2B5EF4-FFF2-40B4-BE49-F238E27FC236}">
                <a16:creationId xmlns:a16="http://schemas.microsoft.com/office/drawing/2014/main" id="{6368DE38-4DC8-4F84-B70D-70962D2FCBCF}"/>
              </a:ext>
            </a:extLst>
          </p:cNvPr>
          <p:cNvPicPr>
            <a:picLocks noChangeAspect="1"/>
          </p:cNvPicPr>
          <p:nvPr/>
        </p:nvPicPr>
        <p:blipFill>
          <a:blip r:embed="rId3"/>
          <a:stretch>
            <a:fillRect/>
          </a:stretch>
        </p:blipFill>
        <p:spPr>
          <a:xfrm>
            <a:off x="581893" y="2433307"/>
            <a:ext cx="5042330" cy="2304731"/>
          </a:xfrm>
          <a:prstGeom prst="rect">
            <a:avLst/>
          </a:prstGeom>
        </p:spPr>
      </p:pic>
      <p:sp>
        <p:nvSpPr>
          <p:cNvPr id="6" name="Content Placeholder 2">
            <a:extLst>
              <a:ext uri="{FF2B5EF4-FFF2-40B4-BE49-F238E27FC236}">
                <a16:creationId xmlns:a16="http://schemas.microsoft.com/office/drawing/2014/main" id="{7E284AD3-7949-4FF2-A30B-7246151AF3A8}"/>
              </a:ext>
            </a:extLst>
          </p:cNvPr>
          <p:cNvSpPr>
            <a:spLocks noGrp="1"/>
          </p:cNvSpPr>
          <p:nvPr>
            <p:ph idx="1"/>
          </p:nvPr>
        </p:nvSpPr>
        <p:spPr>
          <a:xfrm>
            <a:off x="766200" y="1988936"/>
            <a:ext cx="5042329" cy="1596736"/>
          </a:xfrm>
        </p:spPr>
        <p:txBody>
          <a:bodyPr/>
          <a:lstStyle/>
          <a:p>
            <a:r>
              <a:rPr lang="en-US" dirty="0"/>
              <a:t>Women’s Recruitment Activities</a:t>
            </a:r>
          </a:p>
        </p:txBody>
      </p:sp>
      <p:sp>
        <p:nvSpPr>
          <p:cNvPr id="7" name="TextBox 6">
            <a:extLst>
              <a:ext uri="{FF2B5EF4-FFF2-40B4-BE49-F238E27FC236}">
                <a16:creationId xmlns:a16="http://schemas.microsoft.com/office/drawing/2014/main" id="{03E10B8F-9D1A-44F1-8E5B-ABFA2953ED86}"/>
              </a:ext>
            </a:extLst>
          </p:cNvPr>
          <p:cNvSpPr txBox="1"/>
          <p:nvPr/>
        </p:nvSpPr>
        <p:spPr>
          <a:xfrm>
            <a:off x="1235175" y="1160296"/>
            <a:ext cx="3735766" cy="461665"/>
          </a:xfrm>
          <a:prstGeom prst="rect">
            <a:avLst/>
          </a:prstGeom>
          <a:noFill/>
        </p:spPr>
        <p:txBody>
          <a:bodyPr wrap="none" rtlCol="0">
            <a:spAutoFit/>
          </a:bodyPr>
          <a:lstStyle/>
          <a:p>
            <a:r>
              <a:rPr lang="en-US" sz="2400" dirty="0"/>
              <a:t>B.S. Georgia Tech 2006-2010</a:t>
            </a:r>
          </a:p>
        </p:txBody>
      </p:sp>
      <p:pic>
        <p:nvPicPr>
          <p:cNvPr id="8" name="Picture 7">
            <a:extLst>
              <a:ext uri="{FF2B5EF4-FFF2-40B4-BE49-F238E27FC236}">
                <a16:creationId xmlns:a16="http://schemas.microsoft.com/office/drawing/2014/main" id="{801F5EB7-7BB3-4777-A7BB-43ED13ADF7B1}"/>
              </a:ext>
            </a:extLst>
          </p:cNvPr>
          <p:cNvPicPr>
            <a:picLocks noChangeAspect="1"/>
          </p:cNvPicPr>
          <p:nvPr/>
        </p:nvPicPr>
        <p:blipFill rotWithShape="1">
          <a:blip r:embed="rId4"/>
          <a:srcRect r="3685"/>
          <a:stretch/>
        </p:blipFill>
        <p:spPr>
          <a:xfrm>
            <a:off x="5624223" y="2565119"/>
            <a:ext cx="6302184" cy="1596736"/>
          </a:xfrm>
          <a:prstGeom prst="rect">
            <a:avLst/>
          </a:prstGeom>
        </p:spPr>
      </p:pic>
      <p:sp>
        <p:nvSpPr>
          <p:cNvPr id="9" name="TextBox 8">
            <a:extLst>
              <a:ext uri="{FF2B5EF4-FFF2-40B4-BE49-F238E27FC236}">
                <a16:creationId xmlns:a16="http://schemas.microsoft.com/office/drawing/2014/main" id="{CBB49654-965D-4223-8631-94875DA84AB9}"/>
              </a:ext>
            </a:extLst>
          </p:cNvPr>
          <p:cNvSpPr txBox="1"/>
          <p:nvPr/>
        </p:nvSpPr>
        <p:spPr>
          <a:xfrm>
            <a:off x="6652291" y="1154485"/>
            <a:ext cx="3944478" cy="461665"/>
          </a:xfrm>
          <a:prstGeom prst="rect">
            <a:avLst/>
          </a:prstGeom>
          <a:noFill/>
        </p:spPr>
        <p:txBody>
          <a:bodyPr wrap="none" rtlCol="0">
            <a:spAutoFit/>
          </a:bodyPr>
          <a:lstStyle/>
          <a:p>
            <a:r>
              <a:rPr lang="en-US" sz="2400" dirty="0"/>
              <a:t>Ph.D. UW Madison 2010-2017</a:t>
            </a:r>
          </a:p>
        </p:txBody>
      </p:sp>
      <p:sp>
        <p:nvSpPr>
          <p:cNvPr id="10" name="Content Placeholder 2">
            <a:extLst>
              <a:ext uri="{FF2B5EF4-FFF2-40B4-BE49-F238E27FC236}">
                <a16:creationId xmlns:a16="http://schemas.microsoft.com/office/drawing/2014/main" id="{5E462172-0410-4501-AC52-BED1A91EBC5F}"/>
              </a:ext>
            </a:extLst>
          </p:cNvPr>
          <p:cNvSpPr txBox="1">
            <a:spLocks/>
          </p:cNvSpPr>
          <p:nvPr/>
        </p:nvSpPr>
        <p:spPr>
          <a:xfrm>
            <a:off x="6205482" y="1988936"/>
            <a:ext cx="5042329" cy="1596736"/>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00"/>
              </a:spcBef>
              <a:spcAft>
                <a:spcPts val="600"/>
              </a:spcAft>
              <a:buClr>
                <a:schemeClr val="bg1">
                  <a:lumMod val="65000"/>
                </a:schemeClr>
              </a:buClr>
              <a:buSzPct val="8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401638" indent="-136525" algn="l" defTabSz="685800" rtl="0" eaLnBrk="1" latinLnBrk="0" hangingPunct="1">
              <a:lnSpc>
                <a:spcPct val="90000"/>
              </a:lnSpc>
              <a:spcBef>
                <a:spcPts val="150"/>
              </a:spcBef>
              <a:spcAft>
                <a:spcPts val="600"/>
              </a:spcAft>
              <a:buClr>
                <a:schemeClr val="bg1">
                  <a:lumMod val="65000"/>
                </a:schemeClr>
              </a:buClr>
              <a:buSzPct val="80000"/>
              <a:buFont typeface="Wingdings" panose="05000000000000000000" pitchFamily="2" charset="2"/>
              <a:buChar char="§"/>
              <a:defRPr sz="2400" kern="1200">
                <a:solidFill>
                  <a:schemeClr val="tx1">
                    <a:lumMod val="75000"/>
                    <a:lumOff val="25000"/>
                  </a:schemeClr>
                </a:solidFill>
                <a:latin typeface="+mn-lt"/>
                <a:ea typeface="+mn-ea"/>
                <a:cs typeface="+mn-cs"/>
              </a:defRPr>
            </a:lvl2pPr>
            <a:lvl3pPr marL="625475" indent="-136525" algn="l" defTabSz="685800" rtl="0" eaLnBrk="1" latinLnBrk="0" hangingPunct="1">
              <a:lnSpc>
                <a:spcPct val="90000"/>
              </a:lnSpc>
              <a:spcBef>
                <a:spcPts val="150"/>
              </a:spcBef>
              <a:spcAft>
                <a:spcPts val="600"/>
              </a:spcAft>
              <a:buClr>
                <a:schemeClr val="bg1">
                  <a:lumMod val="65000"/>
                </a:schemeClr>
              </a:buClr>
              <a:buSzPct val="80000"/>
              <a:buFont typeface="Wingdings" panose="05000000000000000000" pitchFamily="2" charset="2"/>
              <a:buChar char="§"/>
              <a:defRPr sz="2400" kern="1200">
                <a:solidFill>
                  <a:schemeClr val="tx1">
                    <a:lumMod val="75000"/>
                    <a:lumOff val="25000"/>
                  </a:schemeClr>
                </a:solidFill>
                <a:latin typeface="+mn-lt"/>
                <a:ea typeface="+mn-ea"/>
                <a:cs typeface="+mn-cs"/>
              </a:defRPr>
            </a:lvl3pPr>
            <a:lvl4pPr marL="858838" indent="-80963" algn="l" defTabSz="685800" rtl="0" eaLnBrk="1" latinLnBrk="0" hangingPunct="1">
              <a:lnSpc>
                <a:spcPct val="90000"/>
              </a:lnSpc>
              <a:spcBef>
                <a:spcPts val="150"/>
              </a:spcBef>
              <a:spcAft>
                <a:spcPts val="600"/>
              </a:spcAft>
              <a:buClr>
                <a:schemeClr val="bg1">
                  <a:lumMod val="65000"/>
                </a:schemeClr>
              </a:buClr>
              <a:buSzPct val="80000"/>
              <a:buFont typeface="Wingdings" panose="05000000000000000000" pitchFamily="2" charset="2"/>
              <a:buChar char="§"/>
              <a:defRPr sz="2400" kern="1200">
                <a:solidFill>
                  <a:schemeClr val="tx1">
                    <a:lumMod val="75000"/>
                    <a:lumOff val="25000"/>
                  </a:schemeClr>
                </a:solidFill>
                <a:latin typeface="+mn-lt"/>
                <a:ea typeface="+mn-ea"/>
                <a:cs typeface="+mn-cs"/>
              </a:defRPr>
            </a:lvl4pPr>
            <a:lvl5pPr marL="1147763" indent="-136525" algn="l" defTabSz="685800" rtl="0" eaLnBrk="1" latinLnBrk="0" hangingPunct="1">
              <a:lnSpc>
                <a:spcPct val="90000"/>
              </a:lnSpc>
              <a:spcBef>
                <a:spcPts val="150"/>
              </a:spcBef>
              <a:spcAft>
                <a:spcPts val="600"/>
              </a:spcAft>
              <a:buClr>
                <a:schemeClr val="bg1">
                  <a:lumMod val="65000"/>
                </a:schemeClr>
              </a:buClr>
              <a:buSzPct val="80000"/>
              <a:buFont typeface="Wingdings" panose="05000000000000000000" pitchFamily="2" charset="2"/>
              <a:buChar char="§"/>
              <a:defRPr sz="2400" kern="1200">
                <a:solidFill>
                  <a:schemeClr val="tx1">
                    <a:lumMod val="75000"/>
                    <a:lumOff val="25000"/>
                  </a:schemeClr>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a:lstStyle>
          <a:p>
            <a:r>
              <a:rPr lang="en-US" dirty="0"/>
              <a:t>Focused on science &amp; mentoring</a:t>
            </a:r>
          </a:p>
        </p:txBody>
      </p:sp>
    </p:spTree>
    <p:extLst>
      <p:ext uri="{BB962C8B-B14F-4D97-AF65-F5344CB8AC3E}">
        <p14:creationId xmlns:p14="http://schemas.microsoft.com/office/powerpoint/2010/main" val="237325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C7AC-A86A-4320-A50B-C45D26B43393}"/>
              </a:ext>
            </a:extLst>
          </p:cNvPr>
          <p:cNvSpPr>
            <a:spLocks noGrp="1"/>
          </p:cNvSpPr>
          <p:nvPr>
            <p:ph type="title"/>
          </p:nvPr>
        </p:nvSpPr>
        <p:spPr/>
        <p:txBody>
          <a:bodyPr/>
          <a:lstStyle/>
          <a:p>
            <a:r>
              <a:rPr lang="en-US" dirty="0"/>
              <a:t>I am not an expert</a:t>
            </a:r>
          </a:p>
        </p:txBody>
      </p:sp>
      <p:sp>
        <p:nvSpPr>
          <p:cNvPr id="4" name="Slide Number Placeholder 3">
            <a:extLst>
              <a:ext uri="{FF2B5EF4-FFF2-40B4-BE49-F238E27FC236}">
                <a16:creationId xmlns:a16="http://schemas.microsoft.com/office/drawing/2014/main" id="{F590640D-5427-4636-8FEF-7E9DECDCD54A}"/>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67153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B155C0-E0C1-468D-AB6F-3F4C771BC417}"/>
              </a:ext>
            </a:extLst>
          </p:cNvPr>
          <p:cNvSpPr>
            <a:spLocks noGrp="1"/>
          </p:cNvSpPr>
          <p:nvPr>
            <p:ph type="sldNum" sz="quarter" idx="12"/>
          </p:nvPr>
        </p:nvSpPr>
        <p:spPr/>
        <p:txBody>
          <a:bodyPr/>
          <a:lstStyle/>
          <a:p>
            <a:endParaRPr lang="en-US" dirty="0"/>
          </a:p>
        </p:txBody>
      </p:sp>
      <p:sp>
        <p:nvSpPr>
          <p:cNvPr id="7" name="TextBox 6">
            <a:extLst>
              <a:ext uri="{FF2B5EF4-FFF2-40B4-BE49-F238E27FC236}">
                <a16:creationId xmlns:a16="http://schemas.microsoft.com/office/drawing/2014/main" id="{96BFA54D-A40E-434D-9E7A-93DFE900EDF9}"/>
              </a:ext>
            </a:extLst>
          </p:cNvPr>
          <p:cNvSpPr txBox="1"/>
          <p:nvPr/>
        </p:nvSpPr>
        <p:spPr>
          <a:xfrm>
            <a:off x="4208318" y="6380019"/>
            <a:ext cx="5132944" cy="276999"/>
          </a:xfrm>
          <a:prstGeom prst="rect">
            <a:avLst/>
          </a:prstGeom>
          <a:noFill/>
        </p:spPr>
        <p:txBody>
          <a:bodyPr wrap="none" rtlCol="0">
            <a:spAutoFit/>
          </a:bodyPr>
          <a:lstStyle/>
          <a:p>
            <a:r>
              <a:rPr lang="en-US" sz="1200" dirty="0"/>
              <a:t>Adapted from NIH Scientific Workforce Diversity Toolkit and Scientific American</a:t>
            </a:r>
          </a:p>
        </p:txBody>
      </p:sp>
      <p:sp>
        <p:nvSpPr>
          <p:cNvPr id="2" name="TextBox 1">
            <a:extLst>
              <a:ext uri="{FF2B5EF4-FFF2-40B4-BE49-F238E27FC236}">
                <a16:creationId xmlns:a16="http://schemas.microsoft.com/office/drawing/2014/main" id="{8EA56E83-49B8-4328-BD9E-FF87F3D7A475}"/>
              </a:ext>
            </a:extLst>
          </p:cNvPr>
          <p:cNvSpPr txBox="1"/>
          <p:nvPr/>
        </p:nvSpPr>
        <p:spPr>
          <a:xfrm>
            <a:off x="509837" y="654629"/>
            <a:ext cx="10829055" cy="3046988"/>
          </a:xfrm>
          <a:prstGeom prst="rect">
            <a:avLst/>
          </a:prstGeom>
          <a:noFill/>
        </p:spPr>
        <p:txBody>
          <a:bodyPr wrap="none" rtlCol="0">
            <a:spAutoFit/>
          </a:bodyPr>
          <a:lstStyle/>
          <a:p>
            <a:r>
              <a:rPr lang="en-US" sz="4800" b="1" dirty="0"/>
              <a:t>Why Value Diversity?</a:t>
            </a:r>
          </a:p>
          <a:p>
            <a:r>
              <a:rPr lang="en-US" sz="3600" dirty="0"/>
              <a:t>-Diversity enhances excellence, creativity, and innovation</a:t>
            </a:r>
          </a:p>
          <a:p>
            <a:r>
              <a:rPr lang="en-US" sz="3600" dirty="0"/>
              <a:t>-Diversity ensures fairness in our highly diverse nation</a:t>
            </a:r>
          </a:p>
          <a:p>
            <a:r>
              <a:rPr lang="en-US" sz="3600" dirty="0"/>
              <a:t>-Lack of diversity represents a loss of talent</a:t>
            </a:r>
          </a:p>
          <a:p>
            <a:endParaRPr lang="en-US" sz="3600" dirty="0"/>
          </a:p>
        </p:txBody>
      </p:sp>
    </p:spTree>
    <p:extLst>
      <p:ext uri="{BB962C8B-B14F-4D97-AF65-F5344CB8AC3E}">
        <p14:creationId xmlns:p14="http://schemas.microsoft.com/office/powerpoint/2010/main" val="22649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B155C0-E0C1-468D-AB6F-3F4C771BC417}"/>
              </a:ext>
            </a:extLst>
          </p:cNvPr>
          <p:cNvSpPr>
            <a:spLocks noGrp="1"/>
          </p:cNvSpPr>
          <p:nvPr>
            <p:ph type="sldNum" sz="quarter" idx="12"/>
          </p:nvPr>
        </p:nvSpPr>
        <p:spPr/>
        <p:txBody>
          <a:bodyPr/>
          <a:lstStyle/>
          <a:p>
            <a:endParaRPr lang="en-US" dirty="0"/>
          </a:p>
        </p:txBody>
      </p:sp>
      <p:pic>
        <p:nvPicPr>
          <p:cNvPr id="5" name="Picture 4">
            <a:extLst>
              <a:ext uri="{FF2B5EF4-FFF2-40B4-BE49-F238E27FC236}">
                <a16:creationId xmlns:a16="http://schemas.microsoft.com/office/drawing/2014/main" id="{D595F32E-301A-463F-9A45-8CBA7296E481}"/>
              </a:ext>
            </a:extLst>
          </p:cNvPr>
          <p:cNvPicPr>
            <a:picLocks noChangeAspect="1"/>
          </p:cNvPicPr>
          <p:nvPr/>
        </p:nvPicPr>
        <p:blipFill>
          <a:blip r:embed="rId3"/>
          <a:stretch>
            <a:fillRect/>
          </a:stretch>
        </p:blipFill>
        <p:spPr>
          <a:xfrm>
            <a:off x="519263" y="1325773"/>
            <a:ext cx="11153473" cy="2103227"/>
          </a:xfrm>
          <a:prstGeom prst="rect">
            <a:avLst/>
          </a:prstGeom>
        </p:spPr>
      </p:pic>
      <p:sp>
        <p:nvSpPr>
          <p:cNvPr id="6" name="TextBox 5">
            <a:extLst>
              <a:ext uri="{FF2B5EF4-FFF2-40B4-BE49-F238E27FC236}">
                <a16:creationId xmlns:a16="http://schemas.microsoft.com/office/drawing/2014/main" id="{C83409DE-3729-4B0E-8C94-A2DE7CC67DB8}"/>
              </a:ext>
            </a:extLst>
          </p:cNvPr>
          <p:cNvSpPr txBox="1"/>
          <p:nvPr/>
        </p:nvSpPr>
        <p:spPr>
          <a:xfrm>
            <a:off x="4713531" y="3512821"/>
            <a:ext cx="4176208" cy="369332"/>
          </a:xfrm>
          <a:prstGeom prst="rect">
            <a:avLst/>
          </a:prstGeom>
          <a:noFill/>
        </p:spPr>
        <p:txBody>
          <a:bodyPr wrap="none" rtlCol="0">
            <a:spAutoFit/>
          </a:bodyPr>
          <a:lstStyle/>
          <a:p>
            <a:r>
              <a:rPr lang="en-US" dirty="0"/>
              <a:t>-Dr. Jasmine Roberts, Ohio State University</a:t>
            </a:r>
          </a:p>
        </p:txBody>
      </p:sp>
    </p:spTree>
    <p:extLst>
      <p:ext uri="{BB962C8B-B14F-4D97-AF65-F5344CB8AC3E}">
        <p14:creationId xmlns:p14="http://schemas.microsoft.com/office/powerpoint/2010/main" val="43054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90640D-5427-4636-8FEF-7E9DECDCD54A}"/>
              </a:ext>
            </a:extLst>
          </p:cNvPr>
          <p:cNvSpPr>
            <a:spLocks noGrp="1"/>
          </p:cNvSpPr>
          <p:nvPr>
            <p:ph type="sldNum" sz="quarter" idx="12"/>
          </p:nvPr>
        </p:nvSpPr>
        <p:spPr/>
        <p:txBody>
          <a:bodyPr/>
          <a:lstStyle/>
          <a:p>
            <a:endParaRPr lang="en-US" dirty="0"/>
          </a:p>
        </p:txBody>
      </p:sp>
      <p:sp>
        <p:nvSpPr>
          <p:cNvPr id="14" name="Title 1">
            <a:extLst>
              <a:ext uri="{FF2B5EF4-FFF2-40B4-BE49-F238E27FC236}">
                <a16:creationId xmlns:a16="http://schemas.microsoft.com/office/drawing/2014/main" id="{E9BFC083-8FA6-477F-BD3A-D8802CC96F8E}"/>
              </a:ext>
            </a:extLst>
          </p:cNvPr>
          <p:cNvSpPr txBox="1">
            <a:spLocks/>
          </p:cNvSpPr>
          <p:nvPr/>
        </p:nvSpPr>
        <p:spPr>
          <a:xfrm>
            <a:off x="253068" y="715530"/>
            <a:ext cx="11685864" cy="812551"/>
          </a:xfrm>
          <a:prstGeom prst="rect">
            <a:avLst/>
          </a:prstGeom>
        </p:spPr>
        <p:txBody>
          <a:bodyPr vert="horz" lIns="137160" tIns="45720" rIns="137160" bIns="45720" rtlCol="0" anchor="t">
            <a:normAutofit/>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4800" dirty="0"/>
              <a:t>What can we do?</a:t>
            </a:r>
          </a:p>
        </p:txBody>
      </p:sp>
      <p:pic>
        <p:nvPicPr>
          <p:cNvPr id="15" name="Picture 2" descr="https://lh6.googleusercontent.com/dwLhtyhhgfSOcoeFUuCeMa50vqlFIsEHF5Snncik4uuiuvb1bvhvFqLJU1dIOHNyXi7Z9rwTPds1rva5NXRPs-rMYDxSqpTI6YhFEWivkbxd_CIEHKNXqdZZ3vqpvTUEjrwLKr81">
            <a:extLst>
              <a:ext uri="{FF2B5EF4-FFF2-40B4-BE49-F238E27FC236}">
                <a16:creationId xmlns:a16="http://schemas.microsoft.com/office/drawing/2014/main" id="{DF3BBDA0-C34E-402C-B43D-96CD4545FC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6728"/>
          <a:stretch/>
        </p:blipFill>
        <p:spPr bwMode="auto">
          <a:xfrm>
            <a:off x="1840114" y="1688900"/>
            <a:ext cx="8771162" cy="919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58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90640D-5427-4636-8FEF-7E9DECDCD54A}"/>
              </a:ext>
            </a:extLst>
          </p:cNvPr>
          <p:cNvSpPr>
            <a:spLocks noGrp="1"/>
          </p:cNvSpPr>
          <p:nvPr>
            <p:ph type="sldNum" sz="quarter" idx="12"/>
          </p:nvPr>
        </p:nvSpPr>
        <p:spPr/>
        <p:txBody>
          <a:bodyPr/>
          <a:lstStyle/>
          <a:p>
            <a:endParaRPr lang="en-US" dirty="0"/>
          </a:p>
        </p:txBody>
      </p:sp>
      <p:sp>
        <p:nvSpPr>
          <p:cNvPr id="14" name="Title 1">
            <a:extLst>
              <a:ext uri="{FF2B5EF4-FFF2-40B4-BE49-F238E27FC236}">
                <a16:creationId xmlns:a16="http://schemas.microsoft.com/office/drawing/2014/main" id="{E9BFC083-8FA6-477F-BD3A-D8802CC96F8E}"/>
              </a:ext>
            </a:extLst>
          </p:cNvPr>
          <p:cNvSpPr txBox="1">
            <a:spLocks/>
          </p:cNvSpPr>
          <p:nvPr/>
        </p:nvSpPr>
        <p:spPr>
          <a:xfrm>
            <a:off x="253068" y="715530"/>
            <a:ext cx="11685864" cy="812551"/>
          </a:xfrm>
          <a:prstGeom prst="rect">
            <a:avLst/>
          </a:prstGeom>
        </p:spPr>
        <p:txBody>
          <a:bodyPr vert="horz" lIns="137160" tIns="45720" rIns="137160" bIns="45720" rtlCol="0" anchor="t">
            <a:normAutofit/>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4800" dirty="0"/>
              <a:t>What can we do?</a:t>
            </a:r>
          </a:p>
        </p:txBody>
      </p:sp>
      <p:pic>
        <p:nvPicPr>
          <p:cNvPr id="15" name="Picture 2" descr="https://lh6.googleusercontent.com/dwLhtyhhgfSOcoeFUuCeMa50vqlFIsEHF5Snncik4uuiuvb1bvhvFqLJU1dIOHNyXi7Z9rwTPds1rva5NXRPs-rMYDxSqpTI6YhFEWivkbxd_CIEHKNXqdZZ3vqpvTUEjrwLKr81">
            <a:extLst>
              <a:ext uri="{FF2B5EF4-FFF2-40B4-BE49-F238E27FC236}">
                <a16:creationId xmlns:a16="http://schemas.microsoft.com/office/drawing/2014/main" id="{DF3BBDA0-C34E-402C-B43D-96CD4545FC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5160"/>
          <a:stretch/>
        </p:blipFill>
        <p:spPr bwMode="auto">
          <a:xfrm>
            <a:off x="1840114" y="1688899"/>
            <a:ext cx="8771162" cy="216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27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90640D-5427-4636-8FEF-7E9DECDCD54A}"/>
              </a:ext>
            </a:extLst>
          </p:cNvPr>
          <p:cNvSpPr>
            <a:spLocks noGrp="1"/>
          </p:cNvSpPr>
          <p:nvPr>
            <p:ph type="sldNum" sz="quarter" idx="12"/>
          </p:nvPr>
        </p:nvSpPr>
        <p:spPr/>
        <p:txBody>
          <a:bodyPr/>
          <a:lstStyle/>
          <a:p>
            <a:endParaRPr lang="en-US" dirty="0"/>
          </a:p>
        </p:txBody>
      </p:sp>
      <p:sp>
        <p:nvSpPr>
          <p:cNvPr id="14" name="Title 1">
            <a:extLst>
              <a:ext uri="{FF2B5EF4-FFF2-40B4-BE49-F238E27FC236}">
                <a16:creationId xmlns:a16="http://schemas.microsoft.com/office/drawing/2014/main" id="{E9BFC083-8FA6-477F-BD3A-D8802CC96F8E}"/>
              </a:ext>
            </a:extLst>
          </p:cNvPr>
          <p:cNvSpPr txBox="1">
            <a:spLocks/>
          </p:cNvSpPr>
          <p:nvPr/>
        </p:nvSpPr>
        <p:spPr>
          <a:xfrm>
            <a:off x="253068" y="715530"/>
            <a:ext cx="11685864" cy="812551"/>
          </a:xfrm>
          <a:prstGeom prst="rect">
            <a:avLst/>
          </a:prstGeom>
        </p:spPr>
        <p:txBody>
          <a:bodyPr vert="horz" lIns="137160" tIns="45720" rIns="137160" bIns="45720" rtlCol="0" anchor="t">
            <a:normAutofit/>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4800" dirty="0"/>
              <a:t>What can we do?</a:t>
            </a:r>
          </a:p>
        </p:txBody>
      </p:sp>
      <p:pic>
        <p:nvPicPr>
          <p:cNvPr id="15" name="Picture 2" descr="https://lh6.googleusercontent.com/dwLhtyhhgfSOcoeFUuCeMa50vqlFIsEHF5Snncik4uuiuvb1bvhvFqLJU1dIOHNyXi7Z9rwTPds1rva5NXRPs-rMYDxSqpTI6YhFEWivkbxd_CIEHKNXqdZZ3vqpvTUEjrwLKr81">
            <a:extLst>
              <a:ext uri="{FF2B5EF4-FFF2-40B4-BE49-F238E27FC236}">
                <a16:creationId xmlns:a16="http://schemas.microsoft.com/office/drawing/2014/main" id="{DF3BBDA0-C34E-402C-B43D-96CD4545FC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325"/>
          <a:stretch/>
        </p:blipFill>
        <p:spPr bwMode="auto">
          <a:xfrm>
            <a:off x="1840114" y="1688899"/>
            <a:ext cx="8771162" cy="3028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35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90640D-5427-4636-8FEF-7E9DECDCD54A}"/>
              </a:ext>
            </a:extLst>
          </p:cNvPr>
          <p:cNvSpPr>
            <a:spLocks noGrp="1"/>
          </p:cNvSpPr>
          <p:nvPr>
            <p:ph type="sldNum" sz="quarter" idx="12"/>
          </p:nvPr>
        </p:nvSpPr>
        <p:spPr/>
        <p:txBody>
          <a:bodyPr/>
          <a:lstStyle/>
          <a:p>
            <a:endParaRPr lang="en-US" dirty="0"/>
          </a:p>
        </p:txBody>
      </p:sp>
      <p:sp>
        <p:nvSpPr>
          <p:cNvPr id="14" name="Title 1">
            <a:extLst>
              <a:ext uri="{FF2B5EF4-FFF2-40B4-BE49-F238E27FC236}">
                <a16:creationId xmlns:a16="http://schemas.microsoft.com/office/drawing/2014/main" id="{E9BFC083-8FA6-477F-BD3A-D8802CC96F8E}"/>
              </a:ext>
            </a:extLst>
          </p:cNvPr>
          <p:cNvSpPr txBox="1">
            <a:spLocks/>
          </p:cNvSpPr>
          <p:nvPr/>
        </p:nvSpPr>
        <p:spPr>
          <a:xfrm>
            <a:off x="253068" y="715530"/>
            <a:ext cx="11685864" cy="812551"/>
          </a:xfrm>
          <a:prstGeom prst="rect">
            <a:avLst/>
          </a:prstGeom>
        </p:spPr>
        <p:txBody>
          <a:bodyPr vert="horz" lIns="137160" tIns="45720" rIns="137160" bIns="45720" rtlCol="0" anchor="t">
            <a:normAutofit/>
          </a:bodyPr>
          <a:lstStyle>
            <a:lvl1pPr algn="l" defTabSz="6858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4800" dirty="0"/>
              <a:t>What can we do?</a:t>
            </a:r>
          </a:p>
        </p:txBody>
      </p:sp>
      <p:pic>
        <p:nvPicPr>
          <p:cNvPr id="15" name="Picture 2" descr="https://lh6.googleusercontent.com/dwLhtyhhgfSOcoeFUuCeMa50vqlFIsEHF5Snncik4uuiuvb1bvhvFqLJU1dIOHNyXi7Z9rwTPds1rva5NXRPs-rMYDxSqpTI6YhFEWivkbxd_CIEHKNXqdZZ3vqpvTUEjrwLKr81">
            <a:extLst>
              <a:ext uri="{FF2B5EF4-FFF2-40B4-BE49-F238E27FC236}">
                <a16:creationId xmlns:a16="http://schemas.microsoft.com/office/drawing/2014/main" id="{DF3BBDA0-C34E-402C-B43D-96CD4545F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114" y="1688900"/>
            <a:ext cx="8771162" cy="3949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18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8f2db286-eb76-4ccb-b990-2d7eab9e4656"/>
</p:tagLst>
</file>

<file path=ppt/theme/theme1.xml><?xml version="1.0" encoding="utf-8"?>
<a:theme xmlns:a="http://schemas.openxmlformats.org/drawingml/2006/main" name="Basi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txDef>
      <a:spPr>
        <a:noFill/>
      </a:spPr>
      <a:bodyPr wrap="none" rtlCol="0">
        <a:spAutoFit/>
      </a:bodyPr>
      <a:lstStyle>
        <a:defPPr>
          <a:defRPr sz="2400" dirty="0" smtClean="0"/>
        </a:defPPr>
      </a:lstStyle>
    </a:txDef>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1984</TotalTime>
  <Words>843</Words>
  <Application>Microsoft Office PowerPoint</Application>
  <PresentationFormat>Widescreen</PresentationFormat>
  <Paragraphs>58</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Wingdings</vt:lpstr>
      <vt:lpstr>Basis</vt:lpstr>
      <vt:lpstr>What can we do as Individuals, a Department, and a Field  to increase Diversity, Equity, and Inclusion?</vt:lpstr>
      <vt:lpstr>My Background</vt:lpstr>
      <vt:lpstr>I am not an expert</vt:lpstr>
      <vt:lpstr>PowerPoint Presentation</vt:lpstr>
      <vt:lpstr>PowerPoint Presentation</vt:lpstr>
      <vt:lpstr>PowerPoint Presentation</vt:lpstr>
      <vt:lpstr>PowerPoint Presentation</vt:lpstr>
      <vt:lpstr>PowerPoint Presentation</vt:lpstr>
      <vt:lpstr>PowerPoint Presentation</vt:lpstr>
      <vt:lpstr>What can we do?  Example: Undergraduate research opportunities</vt:lpstr>
      <vt:lpstr>Mentoring Networks</vt:lpstr>
      <vt:lpstr>Break Out Rooms – What can we do to build Diversity, inclusivity, and equity?</vt:lpstr>
      <vt:lpstr>Break Out Rooms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of the  Lowe-Power Lab</dc:title>
  <dc:creator>Tiffany Lowe-Power</dc:creator>
  <cp:lastModifiedBy>Tiffany Lowe-Power</cp:lastModifiedBy>
  <cp:revision>46</cp:revision>
  <cp:lastPrinted>2020-09-22T15:00:27Z</cp:lastPrinted>
  <dcterms:created xsi:type="dcterms:W3CDTF">2019-09-25T21:56:26Z</dcterms:created>
  <dcterms:modified xsi:type="dcterms:W3CDTF">2020-09-22T22:17:00Z</dcterms:modified>
</cp:coreProperties>
</file>