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6" r:id="rId3"/>
    <p:sldId id="268" r:id="rId4"/>
    <p:sldId id="264" r:id="rId5"/>
    <p:sldId id="257" r:id="rId6"/>
    <p:sldId id="282" r:id="rId7"/>
    <p:sldId id="273" r:id="rId8"/>
    <p:sldId id="274" r:id="rId9"/>
    <p:sldId id="277" r:id="rId10"/>
    <p:sldId id="271" r:id="rId11"/>
    <p:sldId id="270" r:id="rId12"/>
    <p:sldId id="269" r:id="rId13"/>
    <p:sldId id="267" r:id="rId14"/>
    <p:sldId id="266" r:id="rId15"/>
    <p:sldId id="259" r:id="rId16"/>
    <p:sldId id="263" r:id="rId17"/>
    <p:sldId id="278" r:id="rId18"/>
    <p:sldId id="280" r:id="rId19"/>
    <p:sldId id="281" r:id="rId20"/>
    <p:sldId id="258" r:id="rId21"/>
    <p:sldId id="2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A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671" autoAdjust="0"/>
  </p:normalViewPr>
  <p:slideViewPr>
    <p:cSldViewPr snapToGrid="0">
      <p:cViewPr varScale="1">
        <p:scale>
          <a:sx n="65" d="100"/>
          <a:sy n="65" d="100"/>
        </p:scale>
        <p:origin x="128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0T19:09:52.957"/>
    </inkml:context>
    <inkml:brush xml:id="br0">
      <inkml:brushProperty name="width" value="0.2" units="cm"/>
      <inkml:brushProperty name="height" value="0.2" units="cm"/>
      <inkml:brushProperty name="color" value="#AE198D"/>
      <inkml:brushProperty name="ignorePressure" value="1"/>
      <inkml:brushProperty name="inkEffects" value="galaxy"/>
      <inkml:brushProperty name="anchorX" value="-3659.93018"/>
      <inkml:brushProperty name="anchorY" value="-1293.95129"/>
      <inkml:brushProperty name="scaleFactor" value="0.5"/>
    </inkml:brush>
  </inkml:definitions>
  <inkml:trace contextRef="#ctx0" brushRef="#br0">329 47,'0'0,"-4"0,-2 5,-4 0,0 5,-3-1,-3 4,2 3,2 3,-1-3,3 2,-2 2,-4 1,3 1,-3-3,3 0,-1-5,2 7,-2-4,-2-3,2 1,-1-4,2 3,-2 1,-2-2,3 3,8-4,8 2,9-2,5-3,6 7,2-2,1 3,2 1,-1-2,0 2,0-4,-1-4,-5 2,0-3,-6 2,2-1,-4 3,-4-7,-2-13,-3-7,-1-7,-2-8,-1-3,1 0,-1 1,1 1,-1 2,1-3,0 0,0 1,0 2,0 0,0 2,0 1,0 0,0 0,0 1,0-1,0 1,0-1,0 1,0-1,0 10,0 11,0 9,-5 9,0 6,-1 3,2 3,-4 0,1 1,1 0,-3-6,0-1,-2 0,1 1,2 6,-3-4,2 0,2 0,-3-4,7-6,6-4,7-4,6-7,5-3,2-10,3-1,0 2,0 3,-1 3,1 3,-1-2,0 1,0 1,0 2,-5-4,-1 0,-4-3,0 1,2 1,1 2,-2-3,1 2,2 1,1 2,2 1,6 2,-4-5,0 1,0 0,0 1,0-8,0 0,5 1,1-3,-1 3,0 2,-6-2,-2 2,-5-2,0 1,-4-3,6 3,-2 6,-3 8,-4 7,-3 11,-2 5,-3 2,-1 1,0-1,-1-1,1-2,-1 1,1-2,-1 0,1-1,0 1,0-1,0 1,0-1,0 1,0-1,0 1,0 0,0-1,0 1,0 5,0-1,0 1,0-11,0-16,0-12,-5-4,0-5,0-3,1-3,1-1,1 0,-4-1,1 1,0-1,-4 6,1 0,-4 5,2 0,-3 3,-3 3,2-1,-7 2,-2 2,-3-4,0 3,0 1,5-4,0 2,1 2,-1 1,-1 2,-1 1,-1 1,0 1,0 0,-1 1,0-1,0 0,1 1,-1-1,0 5,0 0,1 0,9-1,10-6,6-6,8-2,10-3,11-4,2 1,2 4,-1 3,-2 3,-2 3,-2 2,-1 1,-1-4,-1-1,1 1,-1 0,0 2,0-5,1 1,0 1,-1 1,1 1,-6 6,-4 6,-6 6,-3 4,-9-2,-6-2,-6-5,-5-4,1-7,9-7,10-2,8-5,2 7,-4 8,-7 2,-8 7,-1 6,1 3,1 5,7-4,7-4,2-9,0-5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0T19:09:56.722"/>
    </inkml:context>
    <inkml:brush xml:id="br0">
      <inkml:brushProperty name="width" value="0.2" units="cm"/>
      <inkml:brushProperty name="height" value="0.2" units="cm"/>
      <inkml:brushProperty name="color" value="#AE198D"/>
      <inkml:brushProperty name="ignorePressure" value="1"/>
      <inkml:brushProperty name="inkEffects" value="galaxy"/>
      <inkml:brushProperty name="anchorX" value="-5578.33203"/>
      <inkml:brushProperty name="anchorY" value="-2898.29224"/>
      <inkml:brushProperty name="scaleFactor" value="0.5"/>
    </inkml:brush>
  </inkml:definitions>
  <inkml:trace contextRef="#ctx0" brushRef="#br0">1 50,'0'0,"4"0,6 0,6 0,3 0,3 0,2 0,1 0,1 0,0 0,-1 0,1-5,-1 0,0 0,-1 1,1 1,0 1,-1 1,6 1,-1 0,1 0,-1 0,-1 0,-2-5,5 1,-1-1,0 1,-1 1,-2 1,-1 1,0 0,-1 1,-1 0,1 0,-1 1,1-1,-1 0,1 0,-1 0,1 0,0 0,-1 0,1 0,0 0,-1 0,1 0,-5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0T19:10:01.584"/>
    </inkml:context>
    <inkml:brush xml:id="br0">
      <inkml:brushProperty name="width" value="0.2" units="cm"/>
      <inkml:brushProperty name="height" value="0.2" units="cm"/>
      <inkml:brushProperty name="color" value="#AE198D"/>
      <inkml:brushProperty name="ignorePressure" value="1"/>
      <inkml:brushProperty name="inkEffects" value="galaxy"/>
      <inkml:brushProperty name="anchorX" value="-7979.45508"/>
      <inkml:brushProperty name="anchorY" value="-4119.36182"/>
      <inkml:brushProperty name="scaleFactor" value="0.5"/>
    </inkml:brush>
  </inkml:definitions>
  <inkml:trace contextRef="#ctx0" brushRef="#br0">1 26,'0'0,"4"0,7 0,4 0,5 0,2 0,2 0,6 0,1 0,-1 0,0 0,-2 0,-1 0,4 0,0 0,-2 0,0 0,-2 0,0 0,-2 0,0 0,0 0,-1 0,1 0,-1 0,1 0,-1 0,1 0,-1 0,1 0,0 0,-1 0,1 0,5 0,-1 0,1 0,-1 0,-1 0,-2 0,0 0,-6-5,0 0,-1 0,1 0,2 2,-4 2,-5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814DB-1317-4D08-BE96-26DAA6523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1C162-792D-4A20-85D8-C5E0765AD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F3BDE-65BD-4CE6-83AC-93F5F201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A6D0-C6CC-43EF-BA44-096A05AB306D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B89F-B77F-4C9E-8FC6-3F4830BC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28028-67EA-4491-B097-DBC290CA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AE19-0ADF-4D30-A826-E9785CDA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3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CBC4-3889-4346-9B7D-E84DC2B0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2005A-F4F4-4A55-B82A-7727487BC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800B7-4AFF-4DD4-9EA4-20C5E3A8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A6D0-C6CC-43EF-BA44-096A05AB306D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79AB3-6E34-4685-B456-77642678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8E987-EA08-4AF0-A91B-24343796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AE19-0ADF-4D30-A826-E9785CDA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7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E34F0D-843B-4A05-BB87-6756C2E5C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23D78-C81D-4A7F-8570-F36E24B3A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8CB6A-87EE-446C-B83A-3EF07D69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A6D0-C6CC-43EF-BA44-096A05AB306D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7375E-2706-4C6F-B72F-5B34E98C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6583F-09CB-415E-B4E7-19F9D1E1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AE19-0ADF-4D30-A826-E9785CDA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1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4295-ED5C-4B42-B675-29878E0F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02D82-58F2-4AE8-9360-D0F5E4580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7B480-6556-44EC-9AF1-A0B2C16B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A6D0-C6CC-43EF-BA44-096A05AB306D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9318E-8E7D-471A-859D-058F0D3C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F1448-71B3-4DB5-A5CB-EA33B29E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AE19-0ADF-4D30-A826-E9785CDA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9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7843-9481-4ACF-B6D4-0A12889D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7A4F6-7A88-498C-9E45-5B0FE41B5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57AF2-1D69-4C80-91DB-C9F1ED5F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A6D0-C6CC-43EF-BA44-096A05AB306D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C304B-6C80-4A9A-A105-4ACB46D5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CB64B-F63B-4D77-A935-82E21204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AE19-0ADF-4D30-A826-E9785CDA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4B04-8670-4C66-AEB1-FA9AAA9C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D81E-DD97-44D0-B4C0-58CE37075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236B2-CC7D-48A4-8754-6FC70D998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B9983-5E4D-4712-A694-6AEFC144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A6D0-C6CC-43EF-BA44-096A05AB306D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08509-84E2-4AC3-A758-2DC20DC2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BA4AF-4106-4677-8081-FFEF4ACE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AE19-0ADF-4D30-A826-E9785CDA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31F8-F854-4DEB-8E9F-EED0611D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A42D4-65B1-4CC5-98B4-8360ACA10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D3849-FAE5-4138-BA68-775262C26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4915B-46EA-4EC8-A884-66537C160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658F0-8031-4C04-8FCC-751A2E390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F430F-859E-46F8-9D8E-8569B42E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A6D0-C6CC-43EF-BA44-096A05AB306D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7CF75-1AC8-4272-AC36-00FC0A83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1D7802-6D94-4F9B-B14A-6439221C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AE19-0ADF-4D30-A826-E9785CDA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3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092D-891E-4178-A9F0-3CA23B35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27851-66B2-4263-9041-97519ED8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A6D0-C6CC-43EF-BA44-096A05AB306D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642D0-4966-437F-9B82-9EC30C03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D6A6C-5024-4D33-9A1E-C7FA13F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AE19-0ADF-4D30-A826-E9785CDA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0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68B02-BCDC-4424-BB89-7C230CB8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A6D0-C6CC-43EF-BA44-096A05AB306D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3CEBF-A24E-4087-8007-238000537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A3E03-056C-411E-B5CA-7C6815FD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AE19-0ADF-4D30-A826-E9785CDA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2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482F-E6FC-4897-AE68-4F875145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8C835-3489-4B81-AADE-5650D992E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99962-4FCA-483B-9527-C1E4261C1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14C0D-3FD5-4A8A-89A9-B0038C77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A6D0-C6CC-43EF-BA44-096A05AB306D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E62A0-7329-45DF-982D-965C5316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E0744-A181-456A-9E0B-838A6B83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AE19-0ADF-4D30-A826-E9785CDA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2146-EB6A-4342-8B07-DF7903BB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198554-C94F-4E5C-9022-0D437E38E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47865-29BE-48EA-B45D-BF875BF50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03E8A-D741-4117-BD45-BADE7CA1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A6D0-C6CC-43EF-BA44-096A05AB306D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9178A-0C83-4F56-A520-740933AAF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403DB-D359-4CB7-87EA-9135BAD3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AE19-0ADF-4D30-A826-E9785CDA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0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80DE0-B8DA-4455-9AC4-659CC840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7FE6A-E287-4B01-8A31-51D933487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D915C-80F0-4080-BFCE-CCE3F0623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FA6D0-C6CC-43EF-BA44-096A05AB306D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3CE6A-0A7B-49C3-868A-8D3F2ECB3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EABCE-2BBD-4812-B2FF-C3B767736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3AE19-0ADF-4D30-A826-E9785CDA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he-faculty/white-academia-do-better-fa96cede1fc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customXml" Target="../ink/ink3.xml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8311BC-C6F5-421A-A2AC-8387F73BD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0556" y="0"/>
            <a:ext cx="13354372" cy="76818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5D99FB-A77B-4CFD-BDCB-9048B9A468F9}"/>
              </a:ext>
            </a:extLst>
          </p:cNvPr>
          <p:cNvSpPr txBox="1"/>
          <p:nvPr/>
        </p:nvSpPr>
        <p:spPr>
          <a:xfrm>
            <a:off x="0" y="6301381"/>
            <a:ext cx="2635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We will begin at 4:05</a:t>
            </a:r>
          </a:p>
        </p:txBody>
      </p:sp>
    </p:spTree>
    <p:extLst>
      <p:ext uri="{BB962C8B-B14F-4D97-AF65-F5344CB8AC3E}">
        <p14:creationId xmlns:p14="http://schemas.microsoft.com/office/powerpoint/2010/main" val="66417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10CFA5D-37D4-4EA1-9812-0B1FB746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72" y="285191"/>
            <a:ext cx="2560542" cy="3657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9DA157-7569-4279-BB8A-28BE70516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410" y="750008"/>
            <a:ext cx="7925487" cy="411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72753A-657A-4907-B591-55657D230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828" y="1260549"/>
            <a:ext cx="7719729" cy="8458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2CDBD5-5439-4083-BC28-B868BD931499}"/>
              </a:ext>
            </a:extLst>
          </p:cNvPr>
          <p:cNvSpPr txBox="1"/>
          <p:nvPr/>
        </p:nvSpPr>
        <p:spPr>
          <a:xfrm>
            <a:off x="7180444" y="2011863"/>
            <a:ext cx="417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-Dr. Jasmine Roberts, Ohio State University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2AB4CA-00EF-4586-B41F-2DE8DDA8D780}"/>
              </a:ext>
            </a:extLst>
          </p:cNvPr>
          <p:cNvSpPr txBox="1"/>
          <p:nvPr/>
        </p:nvSpPr>
        <p:spPr>
          <a:xfrm>
            <a:off x="1220540" y="6187710"/>
            <a:ext cx="947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Please,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do not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put the burden on Black individuals to teach you about their experience. But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listen and amplify their voices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BC45AD-1C53-4F89-B837-26157E7A4493}"/>
              </a:ext>
            </a:extLst>
          </p:cNvPr>
          <p:cNvSpPr txBox="1"/>
          <p:nvPr/>
        </p:nvSpPr>
        <p:spPr>
          <a:xfrm>
            <a:off x="193138" y="2510783"/>
            <a:ext cx="947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Twitter: #BlackintheIvory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A92FA5-9FEB-405D-A4DF-7179B80E9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2046" y="2942807"/>
            <a:ext cx="7834039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9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10CFA5D-37D4-4EA1-9812-0B1FB746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72" y="285191"/>
            <a:ext cx="2560542" cy="3657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9DA157-7569-4279-BB8A-28BE70516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410" y="750008"/>
            <a:ext cx="7925487" cy="411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72753A-657A-4907-B591-55657D230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828" y="1260549"/>
            <a:ext cx="7719729" cy="8458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2CDBD5-5439-4083-BC28-B868BD931499}"/>
              </a:ext>
            </a:extLst>
          </p:cNvPr>
          <p:cNvSpPr txBox="1"/>
          <p:nvPr/>
        </p:nvSpPr>
        <p:spPr>
          <a:xfrm>
            <a:off x="7180444" y="2011863"/>
            <a:ext cx="417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-Dr. Jasmine Roberts, Ohio State University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2AB4CA-00EF-4586-B41F-2DE8DDA8D780}"/>
              </a:ext>
            </a:extLst>
          </p:cNvPr>
          <p:cNvSpPr txBox="1"/>
          <p:nvPr/>
        </p:nvSpPr>
        <p:spPr>
          <a:xfrm>
            <a:off x="1220540" y="6187710"/>
            <a:ext cx="947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Please,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do not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put the burden on Black individuals to teach you about their experience. But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listen and amplify their voices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BC45AD-1C53-4F89-B837-26157E7A4493}"/>
              </a:ext>
            </a:extLst>
          </p:cNvPr>
          <p:cNvSpPr txBox="1"/>
          <p:nvPr/>
        </p:nvSpPr>
        <p:spPr>
          <a:xfrm>
            <a:off x="193138" y="2510783"/>
            <a:ext cx="947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Twitter: #BlackintheIvory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EEC416-54EA-4EF5-8952-7DCBD3376F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150" y="3036686"/>
            <a:ext cx="7757832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9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10CFA5D-37D4-4EA1-9812-0B1FB746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72" y="285191"/>
            <a:ext cx="2560542" cy="3657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9DA157-7569-4279-BB8A-28BE70516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410" y="750008"/>
            <a:ext cx="7925487" cy="411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72753A-657A-4907-B591-55657D230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828" y="1260549"/>
            <a:ext cx="7719729" cy="8458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2CDBD5-5439-4083-BC28-B868BD931499}"/>
              </a:ext>
            </a:extLst>
          </p:cNvPr>
          <p:cNvSpPr txBox="1"/>
          <p:nvPr/>
        </p:nvSpPr>
        <p:spPr>
          <a:xfrm>
            <a:off x="7180444" y="2011863"/>
            <a:ext cx="417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-Dr. Jasmine Roberts, Ohio State University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2AB4CA-00EF-4586-B41F-2DE8DDA8D780}"/>
              </a:ext>
            </a:extLst>
          </p:cNvPr>
          <p:cNvSpPr txBox="1"/>
          <p:nvPr/>
        </p:nvSpPr>
        <p:spPr>
          <a:xfrm>
            <a:off x="1220540" y="6187710"/>
            <a:ext cx="947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Please,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do not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put the burden on Black individuals to teach you about their experience. But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listen and amplify their voices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BC45AD-1C53-4F89-B837-26157E7A4493}"/>
              </a:ext>
            </a:extLst>
          </p:cNvPr>
          <p:cNvSpPr txBox="1"/>
          <p:nvPr/>
        </p:nvSpPr>
        <p:spPr>
          <a:xfrm>
            <a:off x="193138" y="2510783"/>
            <a:ext cx="947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Twitter: #BlackintheIvory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D291C-4E73-4838-BCB7-2D85C4AA1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2320" y="3036686"/>
            <a:ext cx="7902625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09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10CFA5D-37D4-4EA1-9812-0B1FB746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72" y="285191"/>
            <a:ext cx="2560542" cy="3657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9DA157-7569-4279-BB8A-28BE70516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410" y="750008"/>
            <a:ext cx="7925487" cy="411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72753A-657A-4907-B591-55657D230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828" y="1260549"/>
            <a:ext cx="7719729" cy="8458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2CDBD5-5439-4083-BC28-B868BD931499}"/>
              </a:ext>
            </a:extLst>
          </p:cNvPr>
          <p:cNvSpPr txBox="1"/>
          <p:nvPr/>
        </p:nvSpPr>
        <p:spPr>
          <a:xfrm>
            <a:off x="7180444" y="2011863"/>
            <a:ext cx="417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-Dr. Jasmine Roberts, Ohio State University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2AB4CA-00EF-4586-B41F-2DE8DDA8D780}"/>
              </a:ext>
            </a:extLst>
          </p:cNvPr>
          <p:cNvSpPr txBox="1"/>
          <p:nvPr/>
        </p:nvSpPr>
        <p:spPr>
          <a:xfrm>
            <a:off x="1220540" y="6187710"/>
            <a:ext cx="947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Please,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do not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put the burden on Black individuals to teach you about their experience. But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listen and amplify their voices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BC45AD-1C53-4F89-B837-26157E7A4493}"/>
              </a:ext>
            </a:extLst>
          </p:cNvPr>
          <p:cNvSpPr txBox="1"/>
          <p:nvPr/>
        </p:nvSpPr>
        <p:spPr>
          <a:xfrm>
            <a:off x="193138" y="2510783"/>
            <a:ext cx="947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Twitter: #BlackintheIvory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227085-BF83-46F6-B677-3B1A99048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1564" y="2956228"/>
            <a:ext cx="7895004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6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10CFA5D-37D4-4EA1-9812-0B1FB746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72" y="285191"/>
            <a:ext cx="2560542" cy="3657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2AB4CA-00EF-4586-B41F-2DE8DDA8D780}"/>
              </a:ext>
            </a:extLst>
          </p:cNvPr>
          <p:cNvSpPr txBox="1"/>
          <p:nvPr/>
        </p:nvSpPr>
        <p:spPr>
          <a:xfrm>
            <a:off x="939123" y="220119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Novels</a:t>
            </a:r>
          </a:p>
        </p:txBody>
      </p:sp>
      <p:pic>
        <p:nvPicPr>
          <p:cNvPr id="17" name="Picture 4" descr="Atlanta Brian Tyree Henry as Alfred &quot;Paper Boi&quot; Miles, Donald ...">
            <a:extLst>
              <a:ext uri="{FF2B5EF4-FFF2-40B4-BE49-F238E27FC236}">
                <a16:creationId xmlns:a16="http://schemas.microsoft.com/office/drawing/2014/main" id="{A22FBE24-5892-4540-B3F0-6907711E8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699" y="2570522"/>
            <a:ext cx="2212728" cy="317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mazon.com: Real Life: A Novel (9780525538882): Taylor, Brandon: Books">
            <a:extLst>
              <a:ext uri="{FF2B5EF4-FFF2-40B4-BE49-F238E27FC236}">
                <a16:creationId xmlns:a16="http://schemas.microsoft.com/office/drawing/2014/main" id="{18492CEA-D8BF-4A2F-8863-5CA73FCA6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09" y="2523639"/>
            <a:ext cx="1991157" cy="312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nsecure (TV Series 2016– ) - IMDb">
            <a:extLst>
              <a:ext uri="{FF2B5EF4-FFF2-40B4-BE49-F238E27FC236}">
                <a16:creationId xmlns:a16="http://schemas.microsoft.com/office/drawing/2014/main" id="{44224EAC-1A09-4E6E-8FD4-2FEB4D37E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899" y="2523639"/>
            <a:ext cx="2567286" cy="320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ear White People' | All Of It | WNYC">
            <a:extLst>
              <a:ext uri="{FF2B5EF4-FFF2-40B4-BE49-F238E27FC236}">
                <a16:creationId xmlns:a16="http://schemas.microsoft.com/office/drawing/2014/main" id="{64D443DF-FD89-40E7-8A04-DABA7FF3B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611" y="2570522"/>
            <a:ext cx="2133770" cy="31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5399CB8-A192-48B4-BF4B-7831703C82F6}"/>
              </a:ext>
            </a:extLst>
          </p:cNvPr>
          <p:cNvSpPr txBox="1"/>
          <p:nvPr/>
        </p:nvSpPr>
        <p:spPr>
          <a:xfrm>
            <a:off x="3632138" y="22348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70B232-311A-4EA5-BAC4-21433C5B7805}"/>
              </a:ext>
            </a:extLst>
          </p:cNvPr>
          <p:cNvSpPr txBox="1"/>
          <p:nvPr/>
        </p:nvSpPr>
        <p:spPr>
          <a:xfrm>
            <a:off x="3649899" y="1114629"/>
            <a:ext cx="4921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Art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 a great medium for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societal critique. </a:t>
            </a:r>
          </a:p>
        </p:txBody>
      </p:sp>
    </p:spTree>
    <p:extLst>
      <p:ext uri="{BB962C8B-B14F-4D97-AF65-F5344CB8AC3E}">
        <p14:creationId xmlns:p14="http://schemas.microsoft.com/office/powerpoint/2010/main" val="3177184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369DFE-A4FE-45AB-A2C5-857C9FC1D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51" y="96405"/>
            <a:ext cx="7818798" cy="20347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A3050B-56C3-4E26-8CF8-1B53741EE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6" y="2562894"/>
            <a:ext cx="6591871" cy="9830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04434E-BE2D-496B-9873-11DB3DD92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03926"/>
            <a:ext cx="7742591" cy="26824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0B3398-6BD9-463E-8EE2-D1DD23915D74}"/>
              </a:ext>
            </a:extLst>
          </p:cNvPr>
          <p:cNvSpPr txBox="1"/>
          <p:nvPr/>
        </p:nvSpPr>
        <p:spPr>
          <a:xfrm>
            <a:off x="7180444" y="2011863"/>
            <a:ext cx="417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-Dr. Jasmine Roberts, Ohio State University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A8CF9C-2D52-4E38-875B-59859E0308A7}"/>
              </a:ext>
            </a:extLst>
          </p:cNvPr>
          <p:cNvSpPr txBox="1"/>
          <p:nvPr/>
        </p:nvSpPr>
        <p:spPr>
          <a:xfrm>
            <a:off x="7757388" y="3429000"/>
            <a:ext cx="4434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+ Grass-roots google sheets: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Diversify Microbiology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Diversify Ecology &amp; Evolutionary Biology</a:t>
            </a:r>
          </a:p>
        </p:txBody>
      </p:sp>
    </p:spTree>
    <p:extLst>
      <p:ext uri="{BB962C8B-B14F-4D97-AF65-F5344CB8AC3E}">
        <p14:creationId xmlns:p14="http://schemas.microsoft.com/office/powerpoint/2010/main" val="2983195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ED4F28-852B-443E-A523-276302332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90" y="273133"/>
            <a:ext cx="3619814" cy="449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430648-6F9A-4B36-B43B-8C82500B9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894" y="804264"/>
            <a:ext cx="7750212" cy="14936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0587E6-DABC-4EE7-8E0E-ED04D438F95B}"/>
              </a:ext>
            </a:extLst>
          </p:cNvPr>
          <p:cNvSpPr txBox="1"/>
          <p:nvPr/>
        </p:nvSpPr>
        <p:spPr>
          <a:xfrm>
            <a:off x="7180444" y="2011863"/>
            <a:ext cx="417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-Dr. Jasmine Roberts, Ohio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159342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44E2DE-B0B8-4230-B75D-034C747A5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165" y="359951"/>
            <a:ext cx="7399661" cy="9830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2FD142-4A1E-4E09-B687-2D0EE74C6D22}"/>
              </a:ext>
            </a:extLst>
          </p:cNvPr>
          <p:cNvSpPr txBox="1"/>
          <p:nvPr/>
        </p:nvSpPr>
        <p:spPr>
          <a:xfrm>
            <a:off x="6718890" y="1343016"/>
            <a:ext cx="417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-Dr. Jasmine Roberts, Ohio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190941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9AF2-F055-4799-AEA9-90B4004C4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0265"/>
            <a:ext cx="10515600" cy="4853849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 can approach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 inclusion, diversity, and equity actions (IDEAs)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like our experiments.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 will conduct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background research to understand the problems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—the implicit biases, the inadvertent microaggressions, and the overarching systems.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 will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prioritize approaches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 build inclusion in our department and societies.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And we will accept that sometimes we will stumble and fail. But we can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iterate, optimize, and/or redirect our approach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  </a:t>
            </a:r>
          </a:p>
        </p:txBody>
      </p:sp>
    </p:spTree>
    <p:extLst>
      <p:ext uri="{BB962C8B-B14F-4D97-AF65-F5344CB8AC3E}">
        <p14:creationId xmlns:p14="http://schemas.microsoft.com/office/powerpoint/2010/main" val="3733511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A8E769-D52D-4859-9DD5-AD4EECF2F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0265"/>
            <a:ext cx="10515600" cy="4853849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IDEActions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>
              <a:spcBef>
                <a:spcPts val="24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Conduct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climate survey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of current and recent department members</a:t>
            </a:r>
          </a:p>
          <a:p>
            <a:pPr>
              <a:spcBef>
                <a:spcPts val="24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Perform Department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Self-Assessment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5CEF8-461D-432F-AAB8-FF538B465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086" y="3178037"/>
            <a:ext cx="9083827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2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3C4491-E877-426E-AD32-959BA158C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43" y="1809669"/>
            <a:ext cx="11153473" cy="21032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E619F6-698C-4220-A3AB-418202495377}"/>
              </a:ext>
            </a:extLst>
          </p:cNvPr>
          <p:cNvSpPr/>
          <p:nvPr/>
        </p:nvSpPr>
        <p:spPr>
          <a:xfrm>
            <a:off x="2388219" y="5934670"/>
            <a:ext cx="93836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White Academia: Do Better.</a:t>
            </a:r>
          </a:p>
          <a:p>
            <a:r>
              <a:rPr lang="en-US" i="1" dirty="0"/>
              <a:t>Higher education has a problem. It’s called White supremacy.</a:t>
            </a:r>
          </a:p>
          <a:p>
            <a:r>
              <a:rPr lang="en-US" dirty="0">
                <a:hlinkClick r:id="rId3"/>
              </a:rPr>
              <a:t>https://medium.com/the-faculty/white-academia-do-better-fa96cede1fc5</a:t>
            </a:r>
            <a:endParaRPr lang="en-US" dirty="0"/>
          </a:p>
        </p:txBody>
      </p:sp>
      <p:pic>
        <p:nvPicPr>
          <p:cNvPr id="1026" name="Picture 2" descr="Picture for roberts.827">
            <a:extLst>
              <a:ext uri="{FF2B5EF4-FFF2-40B4-BE49-F238E27FC236}">
                <a16:creationId xmlns:a16="http://schemas.microsoft.com/office/drawing/2014/main" id="{47197A89-9F3D-49BC-8373-B232C11FC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606" y="5550516"/>
            <a:ext cx="980613" cy="130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F2A389-5F0D-4E63-B49F-3B71EC0FF988}"/>
              </a:ext>
            </a:extLst>
          </p:cNvPr>
          <p:cNvSpPr txBox="1"/>
          <p:nvPr/>
        </p:nvSpPr>
        <p:spPr>
          <a:xfrm>
            <a:off x="4812711" y="3996717"/>
            <a:ext cx="417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-Dr. Jasmine Roberts, Ohio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720892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207A82-FAA3-4A14-B1C3-29D884958D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559"/>
          <a:stretch/>
        </p:blipFill>
        <p:spPr>
          <a:xfrm>
            <a:off x="951688" y="262554"/>
            <a:ext cx="7955969" cy="11830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220673-A3B7-478E-807F-060B4BE92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550" y="1445624"/>
            <a:ext cx="8298899" cy="33302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5FECA9-285F-4DBD-B328-6056E8E8C029}"/>
              </a:ext>
            </a:extLst>
          </p:cNvPr>
          <p:cNvSpPr txBox="1"/>
          <p:nvPr/>
        </p:nvSpPr>
        <p:spPr>
          <a:xfrm>
            <a:off x="6292170" y="4775853"/>
            <a:ext cx="417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-Dr. Jasmine Roberts, Ohio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172421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FCD4ED-48D5-4CA6-B893-2BD6FA44F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980" y="509799"/>
            <a:ext cx="7834039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6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BA96BA-FFC7-40CB-A3A4-13ECD8B40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9" y="1950592"/>
            <a:ext cx="10874682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2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39E603-4B2F-486A-82CD-0A30BA6A5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83" y="662391"/>
            <a:ext cx="8993853" cy="9771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6E6DF5-C3E1-479B-A99B-AC466993B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96" y="22256"/>
            <a:ext cx="4640982" cy="6401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DFD70A-75F4-4060-86F4-FAA4A0132C9D}"/>
              </a:ext>
            </a:extLst>
          </p:cNvPr>
          <p:cNvSpPr txBox="1"/>
          <p:nvPr/>
        </p:nvSpPr>
        <p:spPr>
          <a:xfrm>
            <a:off x="7136901" y="1639590"/>
            <a:ext cx="417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-Dr. Jasmine Roberts, Ohio State University</a:t>
            </a:r>
          </a:p>
        </p:txBody>
      </p:sp>
      <p:pic>
        <p:nvPicPr>
          <p:cNvPr id="2050" name="Picture 2" descr="White Fragility by Robin DiAngelo">
            <a:extLst>
              <a:ext uri="{FF2B5EF4-FFF2-40B4-BE49-F238E27FC236}">
                <a16:creationId xmlns:a16="http://schemas.microsoft.com/office/drawing/2014/main" id="{A9B82FB4-913B-458D-8FB7-D5C73DE40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96" y="3149450"/>
            <a:ext cx="1997641" cy="299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Be an Antiracist by Ibram X. Kendi">
            <a:extLst>
              <a:ext uri="{FF2B5EF4-FFF2-40B4-BE49-F238E27FC236}">
                <a16:creationId xmlns:a16="http://schemas.microsoft.com/office/drawing/2014/main" id="{3F39922C-9117-45D6-A695-58D9AD8A1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420" y="3149450"/>
            <a:ext cx="1997641" cy="301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A501CAE-227A-412D-B264-1E773B2EEA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9778" y="3238502"/>
            <a:ext cx="3440250" cy="2874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ABA748-0459-4606-A99B-EA2C3F8791B9}"/>
              </a:ext>
            </a:extLst>
          </p:cNvPr>
          <p:cNvSpPr txBox="1"/>
          <p:nvPr/>
        </p:nvSpPr>
        <p:spPr>
          <a:xfrm>
            <a:off x="128560" y="2427364"/>
            <a:ext cx="715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Suggestions from Gitta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Coaker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and Dave Rizzo’s email from June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974D9-A769-4EE2-991E-A4BFA2A987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5746" y="3238502"/>
            <a:ext cx="4089896" cy="19781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CBACE6-2C8F-47FF-A1FD-FFF7DC8F35B9}"/>
              </a:ext>
            </a:extLst>
          </p:cNvPr>
          <p:cNvSpPr txBox="1"/>
          <p:nvPr/>
        </p:nvSpPr>
        <p:spPr>
          <a:xfrm>
            <a:off x="3665320" y="2796696"/>
            <a:ext cx="179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Books and film</a:t>
            </a:r>
          </a:p>
        </p:txBody>
      </p:sp>
    </p:spTree>
    <p:extLst>
      <p:ext uri="{BB962C8B-B14F-4D97-AF65-F5344CB8AC3E}">
        <p14:creationId xmlns:p14="http://schemas.microsoft.com/office/powerpoint/2010/main" val="65826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10CFA5D-37D4-4EA1-9812-0B1FB746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86" y="149052"/>
            <a:ext cx="2560542" cy="3657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9DA157-7569-4279-BB8A-28BE70516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224" y="613869"/>
            <a:ext cx="7925487" cy="411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72753A-657A-4907-B591-55657D230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642" y="1124410"/>
            <a:ext cx="7719729" cy="8458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2CDBD5-5439-4083-BC28-B868BD931499}"/>
              </a:ext>
            </a:extLst>
          </p:cNvPr>
          <p:cNvSpPr txBox="1"/>
          <p:nvPr/>
        </p:nvSpPr>
        <p:spPr>
          <a:xfrm>
            <a:off x="6976258" y="1875724"/>
            <a:ext cx="417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-Dr. Jasmine Roberts, Ohio State University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2AB4CA-00EF-4586-B41F-2DE8DDA8D780}"/>
              </a:ext>
            </a:extLst>
          </p:cNvPr>
          <p:cNvSpPr txBox="1"/>
          <p:nvPr/>
        </p:nvSpPr>
        <p:spPr>
          <a:xfrm>
            <a:off x="1220540" y="6187710"/>
            <a:ext cx="947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Please,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do not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put the burden on Black individuals to teach you about their experience. But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listen and amplify their voices  </a:t>
            </a:r>
          </a:p>
        </p:txBody>
      </p:sp>
    </p:spTree>
    <p:extLst>
      <p:ext uri="{BB962C8B-B14F-4D97-AF65-F5344CB8AC3E}">
        <p14:creationId xmlns:p14="http://schemas.microsoft.com/office/powerpoint/2010/main" val="354837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10CFA5D-37D4-4EA1-9812-0B1FB746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86" y="149052"/>
            <a:ext cx="2560542" cy="3657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9DA157-7569-4279-BB8A-28BE70516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224" y="613869"/>
            <a:ext cx="7925487" cy="411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72753A-657A-4907-B591-55657D230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642" y="1124410"/>
            <a:ext cx="7719729" cy="8458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2CDBD5-5439-4083-BC28-B868BD931499}"/>
              </a:ext>
            </a:extLst>
          </p:cNvPr>
          <p:cNvSpPr txBox="1"/>
          <p:nvPr/>
        </p:nvSpPr>
        <p:spPr>
          <a:xfrm>
            <a:off x="6976258" y="1875724"/>
            <a:ext cx="417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-Dr. Jasmine Roberts, Ohio State University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2AB4CA-00EF-4586-B41F-2DE8DDA8D780}"/>
              </a:ext>
            </a:extLst>
          </p:cNvPr>
          <p:cNvSpPr txBox="1"/>
          <p:nvPr/>
        </p:nvSpPr>
        <p:spPr>
          <a:xfrm>
            <a:off x="1220540" y="6187710"/>
            <a:ext cx="947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Please,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do not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put the burden on Black individuals to teach you about their experience. But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listen and amplify their voices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BC45AD-1C53-4F89-B837-26157E7A4493}"/>
              </a:ext>
            </a:extLst>
          </p:cNvPr>
          <p:cNvSpPr txBox="1"/>
          <p:nvPr/>
        </p:nvSpPr>
        <p:spPr>
          <a:xfrm>
            <a:off x="830706" y="2313847"/>
            <a:ext cx="10132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Twitter Search: #BlackintheIvory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Black academics in the Ivory Tower are describing their experiences with racism in academia. 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 should listen with humility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1643A16-660A-4C85-B626-46AA83B9C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2781" y="3314312"/>
            <a:ext cx="7628281" cy="25986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07F68FB-4168-4EBB-8B1D-8EE515856674}"/>
                  </a:ext>
                </a:extLst>
              </p14:cNvPr>
              <p14:cNvContentPartPr/>
              <p14:nvPr/>
            </p14:nvContentPartPr>
            <p14:xfrm>
              <a:off x="3938645" y="3667355"/>
              <a:ext cx="412560" cy="261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07F68FB-4168-4EBB-8B1D-8EE5158566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03005" y="3631715"/>
                <a:ext cx="48420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797C50B-0ADF-42D0-830D-517E8A854EE4}"/>
                  </a:ext>
                </a:extLst>
              </p14:cNvPr>
              <p14:cNvContentPartPr/>
              <p14:nvPr/>
            </p14:nvContentPartPr>
            <p14:xfrm>
              <a:off x="2378765" y="4660235"/>
              <a:ext cx="407520" cy="18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797C50B-0ADF-42D0-830D-517E8A854E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43125" y="4624235"/>
                <a:ext cx="47916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890D4E4-FE5C-4068-B178-668F80AC2C07}"/>
                  </a:ext>
                </a:extLst>
              </p14:cNvPr>
              <p14:cNvContentPartPr/>
              <p14:nvPr/>
            </p14:nvContentPartPr>
            <p14:xfrm>
              <a:off x="3248525" y="4677875"/>
              <a:ext cx="403920" cy="9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890D4E4-FE5C-4068-B178-668F80AC2C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12885" y="4642235"/>
                <a:ext cx="475560" cy="81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9BFF8F8E-C214-4046-AE54-0AD666F28736}"/>
              </a:ext>
            </a:extLst>
          </p:cNvPr>
          <p:cNvSpPr/>
          <p:nvPr/>
        </p:nvSpPr>
        <p:spPr>
          <a:xfrm>
            <a:off x="2214390" y="4825388"/>
            <a:ext cx="4483865" cy="1087569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[Tweets]</a:t>
            </a:r>
          </a:p>
        </p:txBody>
      </p:sp>
    </p:spTree>
    <p:extLst>
      <p:ext uri="{BB962C8B-B14F-4D97-AF65-F5344CB8AC3E}">
        <p14:creationId xmlns:p14="http://schemas.microsoft.com/office/powerpoint/2010/main" val="384878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10CFA5D-37D4-4EA1-9812-0B1FB746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72" y="285191"/>
            <a:ext cx="2560542" cy="3657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9DA157-7569-4279-BB8A-28BE70516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410" y="750008"/>
            <a:ext cx="7925487" cy="411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72753A-657A-4907-B591-55657D230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828" y="1260549"/>
            <a:ext cx="7719729" cy="8458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2CDBD5-5439-4083-BC28-B868BD931499}"/>
              </a:ext>
            </a:extLst>
          </p:cNvPr>
          <p:cNvSpPr txBox="1"/>
          <p:nvPr/>
        </p:nvSpPr>
        <p:spPr>
          <a:xfrm>
            <a:off x="7180444" y="2011863"/>
            <a:ext cx="417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-Dr. Jasmine Roberts, Ohio State University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2AB4CA-00EF-4586-B41F-2DE8DDA8D780}"/>
              </a:ext>
            </a:extLst>
          </p:cNvPr>
          <p:cNvSpPr txBox="1"/>
          <p:nvPr/>
        </p:nvSpPr>
        <p:spPr>
          <a:xfrm>
            <a:off x="1220540" y="6187710"/>
            <a:ext cx="947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Please,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do not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put the burden on Black individuals to teach you about their experience. But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listen and amplify their voices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BC45AD-1C53-4F89-B837-26157E7A4493}"/>
              </a:ext>
            </a:extLst>
          </p:cNvPr>
          <p:cNvSpPr txBox="1"/>
          <p:nvPr/>
        </p:nvSpPr>
        <p:spPr>
          <a:xfrm>
            <a:off x="193138" y="2510783"/>
            <a:ext cx="947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Twitter: #BlackintheIvory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6027C-0400-4507-BD4C-C3E5803AC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428" y="3021324"/>
            <a:ext cx="7651143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6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10CFA5D-37D4-4EA1-9812-0B1FB746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72" y="285191"/>
            <a:ext cx="2560542" cy="3657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9DA157-7569-4279-BB8A-28BE70516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410" y="750008"/>
            <a:ext cx="7925487" cy="411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72753A-657A-4907-B591-55657D230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828" y="1260549"/>
            <a:ext cx="7719729" cy="8458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2CDBD5-5439-4083-BC28-B868BD931499}"/>
              </a:ext>
            </a:extLst>
          </p:cNvPr>
          <p:cNvSpPr txBox="1"/>
          <p:nvPr/>
        </p:nvSpPr>
        <p:spPr>
          <a:xfrm>
            <a:off x="7180444" y="2011863"/>
            <a:ext cx="417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-Dr. Jasmine Roberts, Ohio State University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2AB4CA-00EF-4586-B41F-2DE8DDA8D780}"/>
              </a:ext>
            </a:extLst>
          </p:cNvPr>
          <p:cNvSpPr txBox="1"/>
          <p:nvPr/>
        </p:nvSpPr>
        <p:spPr>
          <a:xfrm>
            <a:off x="1220540" y="6187710"/>
            <a:ext cx="947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Please,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do not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put the burden on Black individuals to teach you about their experience. But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listen and amplify their voices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BC45AD-1C53-4F89-B837-26157E7A4493}"/>
              </a:ext>
            </a:extLst>
          </p:cNvPr>
          <p:cNvSpPr txBox="1"/>
          <p:nvPr/>
        </p:nvSpPr>
        <p:spPr>
          <a:xfrm>
            <a:off x="193138" y="2510783"/>
            <a:ext cx="947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Twitter: #BlackintheIvory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FE4E92-9F50-4FDF-921B-F6151DD99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5175" y="3079979"/>
            <a:ext cx="7719729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5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10CFA5D-37D4-4EA1-9812-0B1FB746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72" y="285191"/>
            <a:ext cx="2560542" cy="3657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9DA157-7569-4279-BB8A-28BE70516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410" y="750008"/>
            <a:ext cx="7925487" cy="411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72753A-657A-4907-B591-55657D230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828" y="1260549"/>
            <a:ext cx="7719729" cy="8458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2CDBD5-5439-4083-BC28-B868BD931499}"/>
              </a:ext>
            </a:extLst>
          </p:cNvPr>
          <p:cNvSpPr txBox="1"/>
          <p:nvPr/>
        </p:nvSpPr>
        <p:spPr>
          <a:xfrm>
            <a:off x="7180444" y="2011863"/>
            <a:ext cx="417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-Dr. Jasmine Roberts, Ohio State University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2AB4CA-00EF-4586-B41F-2DE8DDA8D780}"/>
              </a:ext>
            </a:extLst>
          </p:cNvPr>
          <p:cNvSpPr txBox="1"/>
          <p:nvPr/>
        </p:nvSpPr>
        <p:spPr>
          <a:xfrm>
            <a:off x="1220540" y="6187710"/>
            <a:ext cx="947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Please,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do not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put the burden on Black individuals to teach you about their experience. But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listen and amplify their voices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BC45AD-1C53-4F89-B837-26157E7A4493}"/>
              </a:ext>
            </a:extLst>
          </p:cNvPr>
          <p:cNvSpPr txBox="1"/>
          <p:nvPr/>
        </p:nvSpPr>
        <p:spPr>
          <a:xfrm>
            <a:off x="193138" y="2510783"/>
            <a:ext cx="947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Twitter: #BlackintheIvory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4E9D1F-3DFF-44EA-994C-6249C9A08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2995" y="3009703"/>
            <a:ext cx="7872142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5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571</Words>
  <Application>Microsoft Office PowerPoint</Application>
  <PresentationFormat>Widescreen</PresentationFormat>
  <Paragraphs>54</Paragraphs>
  <Slides>21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Avenir Next LT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Lowe-Power</dc:creator>
  <cp:lastModifiedBy>Tiffany Lowe-Power</cp:lastModifiedBy>
  <cp:revision>14</cp:revision>
  <dcterms:created xsi:type="dcterms:W3CDTF">2020-06-10T14:57:20Z</dcterms:created>
  <dcterms:modified xsi:type="dcterms:W3CDTF">2020-06-11T14:52:13Z</dcterms:modified>
</cp:coreProperties>
</file>